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autoCompressPictures="0">
  <p:sldMasterIdLst>
    <p:sldMasterId id="2147483657" r:id="rId1"/>
  </p:sldMasterIdLst>
  <p:notesMasterIdLst>
    <p:notesMasterId r:id="rId21"/>
  </p:notesMasterIdLst>
  <p:sldIdLst>
    <p:sldId id="256" r:id="rId2"/>
    <p:sldId id="305" r:id="rId3"/>
    <p:sldId id="281" r:id="rId4"/>
    <p:sldId id="306" r:id="rId5"/>
    <p:sldId id="292" r:id="rId6"/>
    <p:sldId id="303" r:id="rId7"/>
    <p:sldId id="304" r:id="rId8"/>
    <p:sldId id="270" r:id="rId9"/>
    <p:sldId id="277" r:id="rId10"/>
    <p:sldId id="279" r:id="rId11"/>
    <p:sldId id="293" r:id="rId12"/>
    <p:sldId id="294" r:id="rId13"/>
    <p:sldId id="296" r:id="rId14"/>
    <p:sldId id="295" r:id="rId15"/>
    <p:sldId id="301" r:id="rId16"/>
    <p:sldId id="297" r:id="rId17"/>
    <p:sldId id="298" r:id="rId18"/>
    <p:sldId id="299" r:id="rId19"/>
    <p:sldId id="289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lvetica Neue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D8511B-C572-4F0E-92E3-968F25EB7EB1}">
  <a:tblStyle styleId="{EDD8511B-C572-4F0E-92E3-968F25EB7E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>
      <p:cViewPr varScale="1">
        <p:scale>
          <a:sx n="53" d="100"/>
          <a:sy n="53" d="100"/>
        </p:scale>
        <p:origin x="1407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type="obj">
  <p:cSld name="OBJEC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06/05/20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S. Nagaitsev | ABP Worshop 2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&amp; Caption">
  <p:cSld name="Two Content &amp; 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3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4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06/05/20</a:t>
            </a: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S. Nagaitsev | ABP Worshop 2</a:t>
            </a: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Caption">
  <p:cSld name="Content &amp;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06/05/20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S. Nagaitsev | ABP Worshop 2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&amp; Caption">
  <p:cSld name="Picture &amp;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>
            <a:spLocks noGrp="1"/>
          </p:cNvSpPr>
          <p:nvPr>
            <p:ph type="pic" idx="2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06/05/20</a:t>
            </a: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S. Nagaitsev | ABP Worshop 2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TitleSlide_06051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8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880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06/05/20</a:t>
            </a: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S. Nagaitsev | ABP Worshop 2</a:t>
            </a: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" descr="HeaderFooter_0060314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22709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drM2gMInXYZtBlotqjiIVfuI4Zsy7szDqXlF7o0pano/edit?usp=sharin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.osti.gov/~/media/hep/pdf/accelerator-rd-stewardship/Advanced_Accelerator_Development_Strategy_Report.pdf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osti.gov/~/media/hep/hepap/pdf/Reports/Accelerator_RD_Subpanel_Report.pdf" TargetMode="External"/><Relationship Id="rId2" Type="http://schemas.openxmlformats.org/officeDocument/2006/relationships/hyperlink" Target="https://www.usparticlephysic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ience.osti.gov/~/media/hep/pdf/Reports/MagnetDevelopmentProgramPlan.pdf" TargetMode="External"/><Relationship Id="rId5" Type="http://schemas.openxmlformats.org/officeDocument/2006/relationships/hyperlink" Target="https://science.osti.gov/~/media/hep/pdf/Reports/DOE_HEP_GARD_RF_Research_Roadmap_Report.pdf" TargetMode="External"/><Relationship Id="rId4" Type="http://schemas.openxmlformats.org/officeDocument/2006/relationships/hyperlink" Target="https://science.osti.gov/~/media/hep/pdf/accelerator-rd-stewardship/Advanced_Accelerator_Development_Strategy_Report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414565" y="2664823"/>
            <a:ext cx="7244667" cy="3100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GARD ABP: a path to the roadmap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Z. Huang (SLAC), J. Power (ANL), J.-L. </a:t>
            </a:r>
            <a:r>
              <a:rPr lang="en-US" sz="2000" b="0" dirty="0" err="1"/>
              <a:t>Vay</a:t>
            </a:r>
            <a:r>
              <a:rPr lang="en-US" sz="2000" b="0" dirty="0"/>
              <a:t> (LBNL),                      L. </a:t>
            </a:r>
            <a:r>
              <a:rPr lang="en-US" sz="2000" b="0" dirty="0" err="1"/>
              <a:t>Spentzouris</a:t>
            </a:r>
            <a:r>
              <a:rPr lang="en-US" sz="2000" b="0" dirty="0"/>
              <a:t> (IIT), J. Rosenzweig (UCLA), P. Piot (NIU), and            S. Nagaitsev (Fermilab)</a:t>
            </a:r>
            <a:br>
              <a:rPr lang="en-US" sz="2000" b="0" dirty="0"/>
            </a:br>
            <a:b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</a:b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806450" y="5556068"/>
            <a:ext cx="7526338" cy="77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None/>
            </a:pPr>
            <a: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  <a:t>June 5, 2020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EC565B-5D74-4858-9DBE-0A17A6D7C1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93B771-D0A5-4037-A252-AF082DAA28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1F11CD-4147-486F-876F-A4F4A7D1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Workshop #2 WGs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884813-CA5C-4A09-96AF-A9F2748C3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887" y="745403"/>
            <a:ext cx="8672513" cy="5410953"/>
          </a:xfrm>
        </p:spPr>
        <p:txBody>
          <a:bodyPr/>
          <a:lstStyle/>
          <a:p>
            <a:pPr fontAlgn="base"/>
            <a:r>
              <a:rPr lang="en-US" sz="2400" dirty="0"/>
              <a:t>Workshop #2 (Fermilab, Apr - May, 2020):</a:t>
            </a:r>
          </a:p>
          <a:p>
            <a:pPr fontAlgn="base"/>
            <a:r>
              <a:rPr lang="en-US" sz="2400" dirty="0">
                <a:hlinkClick r:id="rId2"/>
              </a:rPr>
              <a:t>https://indico.fnal.gov/event/22709/</a:t>
            </a:r>
            <a:endParaRPr lang="en-US" sz="2400" dirty="0"/>
          </a:p>
          <a:p>
            <a:pPr fontAlgn="base"/>
            <a:endParaRPr lang="en-US" sz="2400" dirty="0"/>
          </a:p>
          <a:p>
            <a:r>
              <a:rPr lang="en-US" sz="2400" b="1" dirty="0" err="1"/>
              <a:t>Thur</a:t>
            </a:r>
            <a:r>
              <a:rPr lang="en-US" sz="2400" b="1" dirty="0"/>
              <a:t> Mar 12 morning, WG1: Advanced accelerator instrumentation and controls.</a:t>
            </a:r>
            <a:endParaRPr lang="en-US" sz="2400" dirty="0"/>
          </a:p>
          <a:p>
            <a:pPr lvl="1"/>
            <a:r>
              <a:rPr lang="en-US" sz="1400" dirty="0"/>
              <a:t>Conveners: J. Power (ANL), P. Piot (NIU), M. Minty (BNL) </a:t>
            </a:r>
          </a:p>
          <a:p>
            <a:r>
              <a:rPr lang="en-US" sz="2400" b="1" dirty="0" err="1"/>
              <a:t>Thur</a:t>
            </a:r>
            <a:r>
              <a:rPr lang="en-US" sz="2400" b="1" dirty="0"/>
              <a:t> Mar 12 afternoon, WG2: Modeling and simulation tools (including energy deposition); fundamental theory and applied math.</a:t>
            </a:r>
            <a:endParaRPr lang="en-US" sz="2400" dirty="0"/>
          </a:p>
          <a:p>
            <a:pPr lvl="1"/>
            <a:r>
              <a:rPr lang="en-US" sz="1400" dirty="0"/>
              <a:t>Conveners: J.-L. </a:t>
            </a:r>
            <a:r>
              <a:rPr lang="en-US" sz="1400" dirty="0" err="1"/>
              <a:t>Vay</a:t>
            </a:r>
            <a:r>
              <a:rPr lang="en-US" sz="1400" dirty="0"/>
              <a:t> (LBNL), T. </a:t>
            </a:r>
            <a:r>
              <a:rPr lang="en-US" sz="1400" dirty="0" err="1"/>
              <a:t>Zolkin</a:t>
            </a:r>
            <a:r>
              <a:rPr lang="en-US" sz="1400" dirty="0"/>
              <a:t> (Fermilab), X. Huang (SLAC)</a:t>
            </a:r>
          </a:p>
          <a:p>
            <a:r>
              <a:rPr lang="en-US" sz="2400" b="1" dirty="0"/>
              <a:t>Fri Mar 13 morning, WG3: Early conceptual integration and optimization, maturity evaluation</a:t>
            </a:r>
            <a:endParaRPr lang="en-US" sz="2400" dirty="0"/>
          </a:p>
          <a:p>
            <a:pPr lvl="1"/>
            <a:r>
              <a:rPr lang="en-US" sz="1400" dirty="0"/>
              <a:t>Conveners: J. Rosenzweig (UCLA), V. </a:t>
            </a:r>
            <a:r>
              <a:rPr lang="en-US" sz="1400" dirty="0" err="1"/>
              <a:t>Shiltsev</a:t>
            </a:r>
            <a:r>
              <a:rPr lang="en-US" sz="1400" dirty="0"/>
              <a:t> (Fermilab), J. Seeman (SLAC)</a:t>
            </a:r>
          </a:p>
          <a:p>
            <a:r>
              <a:rPr lang="en-US" sz="2400" b="1" dirty="0"/>
              <a:t>Fri Mar 13 afternoon, WG4: Synergies with non-HEP</a:t>
            </a:r>
            <a:endParaRPr lang="en-US" sz="2400" dirty="0"/>
          </a:p>
          <a:p>
            <a:pPr lvl="1"/>
            <a:r>
              <a:rPr lang="en-US" sz="1400" dirty="0"/>
              <a:t>Conveners: Z. Huang (SLAC), L. </a:t>
            </a:r>
            <a:r>
              <a:rPr lang="en-US" sz="1400" dirty="0" err="1"/>
              <a:t>Spentzuoris</a:t>
            </a:r>
            <a:r>
              <a:rPr lang="en-US" sz="1400" dirty="0"/>
              <a:t> (IIT), J. Byrd (ANL)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0A9EC0-B044-4F7C-A5E0-EE2B7F44162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</p:spTree>
    <p:extLst>
      <p:ext uri="{BB962C8B-B14F-4D97-AF65-F5344CB8AC3E}">
        <p14:creationId xmlns:p14="http://schemas.microsoft.com/office/powerpoint/2010/main" val="1654402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17688B7-D737-490E-B866-159682FB2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themes identified through workshops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1538F4-6AB1-4F38-B687-8A7CF9274B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two workshops are summarized in a Summary document</a:t>
            </a:r>
          </a:p>
          <a:p>
            <a:pPr lvl="1"/>
            <a:r>
              <a:rPr lang="en-US" dirty="0"/>
              <a:t>Presents research opportunities and directions as collected from the entire GARD ABP community</a:t>
            </a:r>
          </a:p>
          <a:p>
            <a:pPr lvl="1"/>
            <a:r>
              <a:rPr lang="en-US" dirty="0"/>
              <a:t>It will be ~30 pages long, a collection of research themes, connected to Grand Challenges and to “knowledge and technology gaps”</a:t>
            </a:r>
          </a:p>
          <a:p>
            <a:r>
              <a:rPr lang="en-US" dirty="0">
                <a:hlinkClick r:id="rId2"/>
              </a:rPr>
              <a:t>https://docs.google.com/document/d/1drM2gMInXYZtBlotqjiIVfuI4Zsy7szDqXlF7o0pano/edit?usp=sharing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But this is not yet a Roadmap!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B86BE-5CFE-4128-8813-722A5476AC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ED7A0-7612-4FBC-A6EC-C1D524AEB0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A46D1-D004-4CE6-8D40-323044EA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65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53BF429-DBD3-473E-A7CA-FDB09CE2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for the time axis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7A064B8-2E81-4E90-B62A-027A2BBA7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now have several roadmaps and schedules, relevant to our GARD ABP thrust</a:t>
            </a:r>
          </a:p>
          <a:p>
            <a:pPr lvl="1"/>
            <a:r>
              <a:rPr lang="en-US" dirty="0"/>
              <a:t>Neutrino projects at Fermilab (there are plans/concepts extending to ~2035)</a:t>
            </a:r>
          </a:p>
          <a:p>
            <a:pPr lvl="1"/>
            <a:r>
              <a:rPr lang="en-US" dirty="0"/>
              <a:t>HL-LHC and post-LHC plans in Europe</a:t>
            </a:r>
          </a:p>
          <a:p>
            <a:pPr lvl="1"/>
            <a:r>
              <a:rPr lang="en-US" dirty="0"/>
              <a:t>The AAC roadmaps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71729-EE43-43C8-9920-D87EE8E055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9F6D9-D948-40C5-BA01-2EE80DE9FB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093C62-14F7-4643-8692-8A6C380C7A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01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83CBE0B-2501-4168-9D2D-C3203A03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 Intensity frontier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2982ED-BB80-4FDC-89E9-A45CE472D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Fermilab PIP-II (1.2 MW beam power) ~2027</a:t>
            </a:r>
          </a:p>
          <a:p>
            <a:r>
              <a:rPr lang="en-US" dirty="0"/>
              <a:t>Fermilab post PIP-II beam power upgrade (2.5 MW) ~2037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The time-scale relevant to ABP is then set by these upgrades</a:t>
            </a:r>
          </a:p>
          <a:p>
            <a:r>
              <a:rPr lang="en-US" dirty="0">
                <a:solidFill>
                  <a:srgbClr val="FF0000"/>
                </a:solidFill>
              </a:rPr>
              <a:t>We can propose to aim at 10 MW beam power for HEP intensity frontier in 20 years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1DE12-5566-4069-A0DA-3E0C4B7D72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921B11-F3DB-4E63-8B20-0CE54806015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44072-1183-4E63-A88A-99AC7557B0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7910A62-92D4-41BA-AB12-BE9270255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Frontier – hadron (from the IPAC20 talk by Fabiola)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45BBD-A57B-44AB-9306-C1F57E6F1E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772AB-3513-4E05-B212-A3F00C44FF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DBBF2-D79B-44F3-BBD3-CC21521E35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B917B0-1718-439A-A5A2-260DCB1BE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917783"/>
            <a:ext cx="7225697" cy="5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2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2D93BF7-FBF2-4A3F-8BCE-F6500545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AAC roadmaps for the Energy Frontier -- leptons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DFC21D-E3D8-4ACD-B35E-791C0B744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https://science.osti.gov/~/media/hep/pdf/accelerator-rd-stewardship/Advanced_Accelerator_Development_Strategy_Report.pdf</a:t>
            </a:r>
            <a:r>
              <a:rPr lang="en-US" dirty="0"/>
              <a:t> -- the AAC roadmap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369D3-FF27-426A-835F-0112350311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522E7-E984-461D-B4BA-65A2EC5EC2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85B42C-92E1-43C1-A96D-C160EB22A4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9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0129313-C991-40FA-84DA-87EAB03F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Frontier -- leptons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FF05F8-24CC-4468-B835-F8867196B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5502156"/>
            <a:ext cx="8672513" cy="770850"/>
          </a:xfrm>
        </p:spPr>
        <p:txBody>
          <a:bodyPr/>
          <a:lstStyle/>
          <a:p>
            <a:r>
              <a:rPr lang="en-US" dirty="0"/>
              <a:t>Roadmap for the development of a LWFA collider. Collider conceptual design time-frame: 2025-2035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06CC3A-CFFD-424B-A32F-6AFDF4E58E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887C14-0D92-4D0E-A570-7769F008A8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43E5A-70BA-4FFC-A9E4-A441DCAB22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525C15-56EE-4EF7-A84C-E21B57106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02" y="920815"/>
            <a:ext cx="6514743" cy="433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34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B6E024E-4606-4779-B361-736386AF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Frontier – leptons (continued)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0AC7C9-020D-4ABA-9D7F-C9F6A6500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887" y="5865523"/>
            <a:ext cx="8672513" cy="345337"/>
          </a:xfrm>
        </p:spPr>
        <p:txBody>
          <a:bodyPr/>
          <a:lstStyle/>
          <a:p>
            <a:r>
              <a:rPr lang="en-US" dirty="0"/>
              <a:t>Collider conceptual design time-frame: 2025-2035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87CF3-3BF4-4244-B261-2393AA1552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6761EB-2269-4F91-B0FF-D2471C6734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CC397-85D6-4688-AEAC-DE8EA531EB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A9F89E-3DE4-428F-B55F-AD3B84D6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80" y="890538"/>
            <a:ext cx="6960054" cy="479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51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6C579C2-DCF9-45ED-86C4-F7C16F9C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Frontier – leptons (continued)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DCCC59-2999-4434-A960-B1E9C4793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887" y="5710043"/>
            <a:ext cx="8672513" cy="641739"/>
          </a:xfrm>
        </p:spPr>
        <p:txBody>
          <a:bodyPr/>
          <a:lstStyle/>
          <a:p>
            <a:r>
              <a:rPr lang="en-US" dirty="0"/>
              <a:t>DWFA linear collider road map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6EB756-1FA1-4DEA-9AC7-D905747109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615BF-E221-4225-81E7-1BDC652226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5947B-EF84-4D7E-9BDB-5DE1F42E7E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62A1F7-DEC5-4009-BB39-7EBA5EE23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32" y="827087"/>
            <a:ext cx="7608536" cy="48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08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75FBD-9930-4E97-B496-BF2E81FBA1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B4A384-3414-4E31-9580-4F27911F42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4F748E-23EF-4E8A-AC18-01232A5B4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12" name="Google Shape;148;p20">
            <a:extLst>
              <a:ext uri="{FF2B5EF4-FFF2-40B4-BE49-F238E27FC236}">
                <a16:creationId xmlns:a16="http://schemas.microsoft.com/office/drawing/2014/main" id="{4EAF28D4-D9C2-4656-9D54-BFA76AD9C0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03665"/>
            <a:ext cx="86868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Thrust components: mapping to HEP frontiers and synergies</a:t>
            </a:r>
            <a:endParaRPr sz="2000" dirty="0"/>
          </a:p>
        </p:txBody>
      </p:sp>
      <p:graphicFrame>
        <p:nvGraphicFramePr>
          <p:cNvPr id="13" name="Google Shape;149;p20">
            <a:extLst>
              <a:ext uri="{FF2B5EF4-FFF2-40B4-BE49-F238E27FC236}">
                <a16:creationId xmlns:a16="http://schemas.microsoft.com/office/drawing/2014/main" id="{732A8393-A44A-465C-9AD7-1207EA3527E5}"/>
              </a:ext>
            </a:extLst>
          </p:cNvPr>
          <p:cNvGraphicFramePr/>
          <p:nvPr/>
        </p:nvGraphicFramePr>
        <p:xfrm>
          <a:off x="1605106" y="1195887"/>
          <a:ext cx="6015725" cy="5230855"/>
        </p:xfrm>
        <a:graphic>
          <a:graphicData uri="http://schemas.openxmlformats.org/drawingml/2006/table">
            <a:tbl>
              <a:tblPr>
                <a:noFill/>
                <a:tableStyleId>{EDD8511B-C572-4F0E-92E3-968F25EB7EB1}</a:tableStyleId>
              </a:tblPr>
              <a:tblGrid>
                <a:gridCol w="259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6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700" u="none" strike="noStrike" cap="none"/>
                      </a:br>
                      <a:endParaRPr sz="1700" u="none" strike="noStrike" cap="none"/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Intensity Frontier</a:t>
                      </a: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Energy Frontier: Hadron</a:t>
                      </a:r>
                      <a:endParaRPr sz="17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Energy Frontier: </a:t>
                      </a: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Lepton</a:t>
                      </a: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Synergies:</a:t>
                      </a:r>
                      <a:endParaRPr sz="1700" u="none" strike="noStrike" cap="none">
                        <a:solidFill>
                          <a:schemeClr val="accent6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SC/GARD thrusts</a:t>
                      </a:r>
                      <a:endParaRPr sz="17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Single particle dynamics and non-linear effects. Polarized beams</a:t>
                      </a:r>
                      <a:endParaRPr sz="17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NP, BES</a:t>
                      </a:r>
                      <a:endParaRPr sz="1700" u="none" strike="noStrike" cap="none" dirty="0">
                        <a:solidFill>
                          <a:schemeClr val="accent6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Space charge effects and mitigation</a:t>
                      </a:r>
                      <a:endParaRPr sz="17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NP, FES</a:t>
                      </a:r>
                      <a:r>
                        <a:rPr lang="en-US" sz="1100">
                          <a:solidFill>
                            <a:schemeClr val="accent6"/>
                          </a:solidFill>
                        </a:rPr>
                        <a:t>, BES</a:t>
                      </a:r>
                      <a:endParaRPr sz="17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Beam instabilities, control and mitigation; conventional </a:t>
                      </a:r>
                      <a:r>
                        <a:rPr lang="en-US" sz="1100" b="0" i="0" u="none" strike="noStrike" cap="none" dirty="0" err="1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wakefields</a:t>
                      </a:r>
                      <a:endParaRPr sz="17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NP, BES</a:t>
                      </a:r>
                      <a:r>
                        <a:rPr lang="en-US" sz="1100">
                          <a:solidFill>
                            <a:schemeClr val="accent6"/>
                          </a:solidFill>
                        </a:rPr>
                        <a:t>,</a:t>
                      </a: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100">
                          <a:solidFill>
                            <a:schemeClr val="accent6"/>
                          </a:solidFill>
                        </a:rPr>
                        <a:t>FES, GARD:</a:t>
                      </a: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AAC </a:t>
                      </a:r>
                      <a:endParaRPr sz="17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High brightness / low emittance beam generation: protons, ions, electrons, positrons, muons. Beam quality preservation and advanced beam manipulations. Beam-beam effects</a:t>
                      </a:r>
                      <a:endParaRPr sz="17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BES, NP, FES, GAR</a:t>
                      </a:r>
                      <a:r>
                        <a:rPr lang="en-US" sz="1100">
                          <a:solidFill>
                            <a:schemeClr val="accent6"/>
                          </a:solidFill>
                        </a:rPr>
                        <a:t>D:</a:t>
                      </a: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RF, </a:t>
                      </a:r>
                      <a:r>
                        <a:rPr lang="en-US" sz="1100">
                          <a:solidFill>
                            <a:schemeClr val="accent6"/>
                          </a:solidFill>
                        </a:rPr>
                        <a:t>HF</a:t>
                      </a: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7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Beam cooling and radiation effects in beam dynamics; </a:t>
                      </a:r>
                      <a:endParaRPr sz="17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BES, NP,</a:t>
                      </a:r>
                      <a:r>
                        <a:rPr lang="en-US" sz="1100">
                          <a:solidFill>
                            <a:schemeClr val="accent6"/>
                          </a:solidFill>
                        </a:rPr>
                        <a:t> GARD:AAC</a:t>
                      </a:r>
                      <a:endParaRPr sz="1100">
                        <a:solidFill>
                          <a:schemeClr val="accent6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Advanced accelerator instrumentation and controls </a:t>
                      </a:r>
                      <a:endParaRPr sz="17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BES, NP,</a:t>
                      </a:r>
                      <a:r>
                        <a:rPr lang="en-US" sz="1100">
                          <a:solidFill>
                            <a:schemeClr val="accent6"/>
                          </a:solidFill>
                        </a:rPr>
                        <a:t> GARD:</a:t>
                      </a: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AAC</a:t>
                      </a:r>
                      <a:endParaRPr sz="17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Modeling and simulation tools (including energy deposition);</a:t>
                      </a:r>
                      <a:endParaRPr sz="1100" b="0" i="0" u="none" strike="noStrike" cap="none" dirty="0">
                        <a:solidFill>
                          <a:schemeClr val="bg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chemeClr val="bg2"/>
                          </a:solidFill>
                        </a:rPr>
                        <a:t>fundamental theory and applied math</a:t>
                      </a:r>
                      <a:endParaRPr sz="1100" dirty="0">
                        <a:solidFill>
                          <a:schemeClr val="bg2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BES, NP, FES ASCR</a:t>
                      </a:r>
                      <a:r>
                        <a:rPr lang="en-US" sz="1100">
                          <a:solidFill>
                            <a:schemeClr val="accent6"/>
                          </a:solidFill>
                        </a:rPr>
                        <a:t>, GARD:</a:t>
                      </a:r>
                      <a:r>
                        <a:rPr lang="en-US" sz="1100" b="0" i="0" u="none" strike="noStrike" cap="none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AAC, HPT</a:t>
                      </a:r>
                      <a:endParaRPr sz="17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3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Early conceptual integration and optimization, maturity evaluation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2"/>
                          </a:solidFill>
                          <a:latin typeface="Arial"/>
                          <a:cs typeface="Arial"/>
                          <a:sym typeface="Arial"/>
                        </a:rPr>
                        <a:t>(coordinated with other thrust)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bg2"/>
                          </a:solidFill>
                          <a:latin typeface="Arial"/>
                          <a:cs typeface="Arial"/>
                          <a:sym typeface="Arial"/>
                        </a:rPr>
                        <a:t>-- focus on science and technology</a:t>
                      </a:r>
                      <a:endParaRPr sz="17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BES, NP, ASCR</a:t>
                      </a:r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,</a:t>
                      </a:r>
                      <a:r>
                        <a:rPr lang="en-US" sz="1100" b="0" i="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GARD: AAC, HPT, RF, </a:t>
                      </a:r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HF</a:t>
                      </a:r>
                      <a:r>
                        <a:rPr lang="en-US" sz="1100" b="0" i="0" u="none" strike="noStrike" cap="none" dirty="0">
                          <a:solidFill>
                            <a:schemeClr val="accent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</a:t>
                      </a:r>
                      <a:endParaRPr sz="1700" u="none" strike="noStrike" cap="none" dirty="0">
                        <a:solidFill>
                          <a:schemeClr val="accent6"/>
                        </a:solidFill>
                      </a:endParaRPr>
                    </a:p>
                  </a:txBody>
                  <a:tcPr marL="60775" marR="60775" marT="60775" marB="6077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Google Shape;152;p20">
            <a:extLst>
              <a:ext uri="{FF2B5EF4-FFF2-40B4-BE49-F238E27FC236}">
                <a16:creationId xmlns:a16="http://schemas.microsoft.com/office/drawing/2014/main" id="{799CB506-5CAF-45C3-840C-019DF19DC211}"/>
              </a:ext>
            </a:extLst>
          </p:cNvPr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3;p20">
            <a:extLst>
              <a:ext uri="{FF2B5EF4-FFF2-40B4-BE49-F238E27FC236}">
                <a16:creationId xmlns:a16="http://schemas.microsoft.com/office/drawing/2014/main" id="{6E7F4C19-B0A9-4037-A0D4-0E1C3F557CA4}"/>
              </a:ext>
            </a:extLst>
          </p:cNvPr>
          <p:cNvSpPr txBox="1"/>
          <p:nvPr/>
        </p:nvSpPr>
        <p:spPr>
          <a:xfrm>
            <a:off x="1103807" y="442219"/>
            <a:ext cx="70634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[We received input from Working Groups through workshops]</a:t>
            </a:r>
            <a:endParaRPr dirty="0"/>
          </a:p>
        </p:txBody>
      </p:sp>
      <p:sp>
        <p:nvSpPr>
          <p:cNvPr id="16" name="Google Shape;154;p20">
            <a:extLst>
              <a:ext uri="{FF2B5EF4-FFF2-40B4-BE49-F238E27FC236}">
                <a16:creationId xmlns:a16="http://schemas.microsoft.com/office/drawing/2014/main" id="{8FBFB2A3-88D1-4DF6-85C9-EB4C537AF3B9}"/>
              </a:ext>
            </a:extLst>
          </p:cNvPr>
          <p:cNvSpPr txBox="1"/>
          <p:nvPr/>
        </p:nvSpPr>
        <p:spPr>
          <a:xfrm>
            <a:off x="4211053" y="795777"/>
            <a:ext cx="2093494" cy="40011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Thrust focus</a:t>
            </a:r>
            <a:endParaRPr/>
          </a:p>
        </p:txBody>
      </p:sp>
      <p:sp>
        <p:nvSpPr>
          <p:cNvPr id="17" name="Google Shape;155;p20">
            <a:extLst>
              <a:ext uri="{FF2B5EF4-FFF2-40B4-BE49-F238E27FC236}">
                <a16:creationId xmlns:a16="http://schemas.microsoft.com/office/drawing/2014/main" id="{6552F87A-C471-4A85-9CFC-D6BF4D36281A}"/>
              </a:ext>
            </a:extLst>
          </p:cNvPr>
          <p:cNvSpPr txBox="1"/>
          <p:nvPr/>
        </p:nvSpPr>
        <p:spPr>
          <a:xfrm rot="-5400000">
            <a:off x="-848157" y="3881952"/>
            <a:ext cx="4506415" cy="40011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Thrust activities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528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76EDC6-EB60-4CD4-8745-A438D16C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topics for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CD9D4-7484-4A3B-9769-90E7BA68E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create a roadmap (a timeline)?</a:t>
            </a:r>
          </a:p>
          <a:p>
            <a:pPr lvl="1"/>
            <a:r>
              <a:rPr lang="en-US" dirty="0"/>
              <a:t>We propose to present our roadmap by Grand Challenges.  Is this optimal?</a:t>
            </a:r>
          </a:p>
          <a:p>
            <a:r>
              <a:rPr lang="en-US" dirty="0"/>
              <a:t>How to incorporate the following two research topics:</a:t>
            </a:r>
          </a:p>
          <a:p>
            <a:pPr marL="1003300" lvl="1" indent="-457200">
              <a:buFont typeface="+mj-lt"/>
              <a:buAutoNum type="arabicPeriod"/>
            </a:pPr>
            <a:r>
              <a:rPr lang="en-US" dirty="0"/>
              <a:t>ML/AI </a:t>
            </a:r>
          </a:p>
          <a:p>
            <a:pPr marL="1003300" lvl="1" indent="-457200">
              <a:buFont typeface="+mj-lt"/>
              <a:buAutoNum type="arabicPeriod"/>
            </a:pPr>
            <a:r>
              <a:rPr lang="en-US" dirty="0"/>
              <a:t>Early conceptual integration, optimization and maturity evaluation</a:t>
            </a:r>
          </a:p>
          <a:p>
            <a:pPr marL="10033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9A2119-90E0-466B-A3D5-D83DA1D1C8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0CF0349-C848-4DC7-B1BE-0478DC5919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71695B-3936-4978-BF7E-0E013B6C5F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CE642A1-B875-4EB9-A1AB-D093A096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2014 P5 report, 2015 GARD report, other GARD road maps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8ED3208-182B-45E5-9F86-79F766298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44731"/>
            <a:ext cx="8672513" cy="546898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https://www.usparticlephysics.org/</a:t>
            </a:r>
            <a:r>
              <a:rPr lang="en-US" dirty="0"/>
              <a:t> -- the P5 report</a:t>
            </a:r>
          </a:p>
          <a:p>
            <a:r>
              <a:rPr lang="en-US" dirty="0">
                <a:hlinkClick r:id="rId3"/>
              </a:rPr>
              <a:t>https://science.osti.gov/~/media/hep/hepap/pdf/Reports/Accelerator_RD_Subpanel_Report.pdf</a:t>
            </a:r>
            <a:r>
              <a:rPr lang="en-US" dirty="0"/>
              <a:t> -- GARD report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https://science.osti.gov/~/media/hep/pdf/accelerator-rd-stewardship/Advanced_Accelerator_Development_Strategy_Report.pdf</a:t>
            </a:r>
            <a:r>
              <a:rPr lang="en-US" dirty="0"/>
              <a:t> -- the AAC roadmap</a:t>
            </a:r>
          </a:p>
          <a:p>
            <a:r>
              <a:rPr lang="en-US" dirty="0">
                <a:hlinkClick r:id="rId5"/>
              </a:rPr>
              <a:t>https://science.osti.gov/~/media/hep/pdf/Reports/DOE_HEP_GARD_RF_Research_Roadmap_Report.pdf</a:t>
            </a:r>
            <a:r>
              <a:rPr lang="en-US" dirty="0"/>
              <a:t> -- the RF roadmap</a:t>
            </a:r>
          </a:p>
          <a:p>
            <a:r>
              <a:rPr lang="en-US" dirty="0">
                <a:hlinkClick r:id="rId6"/>
              </a:rPr>
              <a:t>https://science.osti.gov/~/media/hep/pdf/Reports/MagnetDevelopmentProgramPlan.pdf</a:t>
            </a:r>
            <a:r>
              <a:rPr lang="en-US" dirty="0"/>
              <a:t> -- the HF magnet roadmap</a:t>
            </a:r>
          </a:p>
          <a:p>
            <a:endParaRPr lang="en-US" dirty="0"/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DC316-ECF8-47A7-9A66-26331956E9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A628208-77BE-4738-8AEC-803BE54541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F5A6B8-DCA8-42E7-8C16-A8FFB46272E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</p:spTree>
    <p:extLst>
      <p:ext uri="{BB962C8B-B14F-4D97-AF65-F5344CB8AC3E}">
        <p14:creationId xmlns:p14="http://schemas.microsoft.com/office/powerpoint/2010/main" val="269584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3F0AD50-9718-4F3A-95F5-400E0A6E0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P5 report timeline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737B74-6849-4732-9EBC-36D68CF6A7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2AE00-4A95-4B87-9ACD-92743CBB28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C9BA5-2362-4E05-BF01-246D51F272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00C8A2-904B-436D-A2D0-BDE540411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11" y="791990"/>
            <a:ext cx="5823329" cy="567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9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1207992-FAF7-483F-ABCD-1B3F6353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to 2014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9FFA27-767F-41A2-8DC8-468525A76B5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1AC6B5-612D-416F-8DC2-C2D39D34FB4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6E3BC-1C26-4294-9CE3-738C100789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FBEB8C-321F-422F-96D4-3C1FF3AF2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15911"/>
            <a:ext cx="3863672" cy="48261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5FD8EE-8B3D-4970-BCDF-BE60FB8D9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833436"/>
            <a:ext cx="4210050" cy="51911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67E91B0-883F-4BA0-A724-86054DCB1A57}"/>
              </a:ext>
            </a:extLst>
          </p:cNvPr>
          <p:cNvSpPr txBox="1"/>
          <p:nvPr/>
        </p:nvSpPr>
        <p:spPr>
          <a:xfrm>
            <a:off x="1411110" y="59621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5829D4-678D-4AB2-BA48-77A60EBF1CF2}"/>
              </a:ext>
            </a:extLst>
          </p:cNvPr>
          <p:cNvSpPr txBox="1"/>
          <p:nvPr/>
        </p:nvSpPr>
        <p:spPr>
          <a:xfrm>
            <a:off x="6450013" y="6024561"/>
            <a:ext cx="686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~2009</a:t>
            </a:r>
          </a:p>
        </p:txBody>
      </p:sp>
    </p:spTree>
    <p:extLst>
      <p:ext uri="{BB962C8B-B14F-4D97-AF65-F5344CB8AC3E}">
        <p14:creationId xmlns:p14="http://schemas.microsoft.com/office/powerpoint/2010/main" val="305321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2C8BF1E-9B6A-4761-A70F-60BF0ED93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2012 report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0E620-00D1-4FBE-951E-56C3A1375CF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618E73-82F1-473C-9FBF-B4940E5743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64BB2-3CDC-44D4-9CEC-A2C86C339B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18206D-2D64-4539-B615-3A620E31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49" y="1276539"/>
            <a:ext cx="7207470" cy="42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D09A41E-FB23-44DD-A6DF-6629F9EC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2012 report: the seven grand challenges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FA2470-030D-4F41-9971-AF0C7C437E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860405-D92A-4C49-8FB3-077D70AEC3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3BB8B-CD99-4645-8C22-F500868BE0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A8CE4F-D10D-4BD5-BC2A-30288F1F6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072317"/>
            <a:ext cx="8301830" cy="464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6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8B7034-963C-4F91-81F2-CE8A8CA2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consensus: the four ABP grand challenges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86D745-1025-4026-B2A5-03B7555E6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887" y="889137"/>
            <a:ext cx="8672513" cy="527937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Grand challenge #1 (beam intensity): </a:t>
            </a:r>
            <a:r>
              <a:rPr lang="en-US" dirty="0"/>
              <a:t> How do we increase beam intensities by orders of magnitude?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Grand challenge #2 (beam quality):</a:t>
            </a:r>
            <a:r>
              <a:rPr lang="en-US" b="1" dirty="0"/>
              <a:t> </a:t>
            </a:r>
            <a:r>
              <a:rPr lang="en-US" dirty="0"/>
              <a:t>How do we increase beam phase-space density by orders of magnitude, towards quantum degeneracy limit?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Grand challenge #3 (beam control)</a:t>
            </a:r>
            <a:r>
              <a:rPr lang="en-US" b="1" dirty="0"/>
              <a:t>: </a:t>
            </a:r>
            <a:r>
              <a:rPr lang="en-US" dirty="0"/>
              <a:t>How do we </a:t>
            </a:r>
            <a:r>
              <a:rPr lang="en-US" dirty="0">
                <a:solidFill>
                  <a:srgbClr val="FF0000"/>
                </a:solidFill>
              </a:rPr>
              <a:t>measure</a:t>
            </a:r>
            <a:r>
              <a:rPr lang="en-US" dirty="0"/>
              <a:t> and control the beam distribution down to the level of individual particles?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Grand Challenge #4 (beam prediction):</a:t>
            </a:r>
            <a:r>
              <a:rPr lang="en-US" b="1" dirty="0"/>
              <a:t> </a:t>
            </a:r>
            <a:r>
              <a:rPr lang="en-US" dirty="0"/>
              <a:t>How do we develop predictive “virtual particle accelerators”?</a:t>
            </a:r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endParaRPr lang="en-US" sz="12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4A502-A215-4DB3-B722-8C295F1CBA2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CEE391-F928-4785-A85C-E2D971EDB5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49D367-B661-4EA8-A154-EBD7E1D6CF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</p:spTree>
    <p:extLst>
      <p:ext uri="{BB962C8B-B14F-4D97-AF65-F5344CB8AC3E}">
        <p14:creationId xmlns:p14="http://schemas.microsoft.com/office/powerpoint/2010/main" val="107327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137A704-545B-455A-A1E2-3940CC02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 #1 WGs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841C74-DD93-4DEC-BA88-5291DC873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Workshop #1 (LBNL, Dec. 9-10, 2019):</a:t>
            </a:r>
          </a:p>
          <a:p>
            <a:pPr fontAlgn="base"/>
            <a:endParaRPr lang="en-US" sz="800" dirty="0"/>
          </a:p>
          <a:p>
            <a:pPr lvl="1" fontAlgn="base"/>
            <a:r>
              <a:rPr lang="en-US" sz="2400" dirty="0"/>
              <a:t>(WG1) Single-particle dynamics, including nonlinearities, and spin dynamics.</a:t>
            </a:r>
          </a:p>
          <a:p>
            <a:pPr lvl="1" fontAlgn="base"/>
            <a:endParaRPr lang="en-US" sz="800" dirty="0"/>
          </a:p>
          <a:p>
            <a:pPr lvl="1" fontAlgn="base"/>
            <a:r>
              <a:rPr lang="en-US" sz="2400" dirty="0"/>
              <a:t>(WG2) High-brightness beam generation (including polarized beams), transport, manipulation and cooling.</a:t>
            </a:r>
          </a:p>
          <a:p>
            <a:pPr lvl="1" fontAlgn="base"/>
            <a:endParaRPr lang="en-US" sz="800" dirty="0"/>
          </a:p>
          <a:p>
            <a:pPr lvl="1" fontAlgn="base"/>
            <a:r>
              <a:rPr lang="en-US" sz="2400" dirty="0"/>
              <a:t>(WG3) Mitigation and control of collective phenomena: instabilities, space charge, beam-beam, beam-ion effects, </a:t>
            </a:r>
            <a:r>
              <a:rPr lang="en-US" sz="2400" dirty="0" err="1"/>
              <a:t>wakefields</a:t>
            </a:r>
            <a:r>
              <a:rPr lang="en-US" sz="2400" dirty="0"/>
              <a:t>, and coherent synchrotron radiation.</a:t>
            </a:r>
          </a:p>
          <a:p>
            <a:pPr lvl="1" fontAlgn="base"/>
            <a:endParaRPr lang="en-US" sz="800" dirty="0"/>
          </a:p>
          <a:p>
            <a:pPr lvl="1" fontAlgn="base"/>
            <a:r>
              <a:rPr lang="en-US" sz="2400" dirty="0"/>
              <a:t>(WG4) Connections to other GARD roadmaps (cross-cutting WG1-3)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F515C-5C8C-42DD-8B78-2E33B4C969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06/05/20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86EF2A-FED8-4877-AD4C-436209843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EE5CCE-EE9C-4630-9BF2-B618DBE8BE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S. Nagaitsev | ABP Worshop 2</a:t>
            </a:r>
          </a:p>
        </p:txBody>
      </p:sp>
    </p:spTree>
    <p:extLst>
      <p:ext uri="{BB962C8B-B14F-4D97-AF65-F5344CB8AC3E}">
        <p14:creationId xmlns:p14="http://schemas.microsoft.com/office/powerpoint/2010/main" val="155295428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Microsoft Office PowerPoint</Application>
  <PresentationFormat>On-screen Show (4:3)</PresentationFormat>
  <Paragraphs>164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Helvetica Neue</vt:lpstr>
      <vt:lpstr>Calibri</vt:lpstr>
      <vt:lpstr>FNAL_TemplateMac_060514</vt:lpstr>
      <vt:lpstr>GARD ABP: a path to the roadmap  Z. Huang (SLAC), J. Power (ANL), J.-L. Vay (LBNL),                      L. Spentzouris (IIT), J. Rosenzweig (UCLA), P. Piot (NIU), and            S. Nagaitsev (Fermilab)  </vt:lpstr>
      <vt:lpstr>Discussion topics for today</vt:lpstr>
      <vt:lpstr>2014 P5 report, 2015 GARD report, other GARD road maps</vt:lpstr>
      <vt:lpstr>The P5 report timeline</vt:lpstr>
      <vt:lpstr>Prior to 2014</vt:lpstr>
      <vt:lpstr>From the 2012 report</vt:lpstr>
      <vt:lpstr>From 2012 report: the seven grand challenges</vt:lpstr>
      <vt:lpstr>Our consensus: the four ABP grand challenges</vt:lpstr>
      <vt:lpstr>Workshop #1 WGs</vt:lpstr>
      <vt:lpstr>Workshop #2 WGs</vt:lpstr>
      <vt:lpstr>Research themes identified through workshops </vt:lpstr>
      <vt:lpstr>Proposal for the time axis</vt:lpstr>
      <vt:lpstr>HEP Intensity frontier</vt:lpstr>
      <vt:lpstr>Energy Frontier – hadron (from the IPAC20 talk by Fabiola)</vt:lpstr>
      <vt:lpstr>AAC roadmaps for the Energy Frontier -- leptons </vt:lpstr>
      <vt:lpstr>Energy Frontier -- leptons</vt:lpstr>
      <vt:lpstr>Energy Frontier – leptons (continued)</vt:lpstr>
      <vt:lpstr>Energy Frontier – leptons (continued)</vt:lpstr>
      <vt:lpstr>Thrust components: mapping to HEP frontiers and synergies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2020-06-05T18:01:26Z</dcterms:modified>
</cp:coreProperties>
</file>