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80" r:id="rId16"/>
    <p:sldId id="273" r:id="rId17"/>
    <p:sldId id="281" r:id="rId18"/>
    <p:sldId id="274" r:id="rId19"/>
    <p:sldId id="275" r:id="rId20"/>
    <p:sldId id="276" r:id="rId21"/>
    <p:sldId id="277" r:id="rId22"/>
    <p:sldId id="282" r:id="rId23"/>
    <p:sldId id="284" r:id="rId24"/>
    <p:sldId id="278" r:id="rId25"/>
    <p:sldId id="279" r:id="rId26"/>
    <p:sldId id="285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0" y="-90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1344613"/>
            <a:ext cx="4038600" cy="935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35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125" y="2432050"/>
            <a:ext cx="4038600" cy="93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2125" y="2432050"/>
            <a:ext cx="4038600" cy="93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90E74C9C-DB34-4C94-B1B0-0FD4467AE484}" type="slidenum">
              <a:rPr lang="en-US" sz="9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77000"/>
            <a:ext cx="28956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Presentation_name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5105400" cy="869950"/>
          </a:xfrm>
        </p:spPr>
        <p:txBody>
          <a:bodyPr/>
          <a:lstStyle/>
          <a:p>
            <a:pPr algn="ctr" eaLnBrk="1" hangingPunct="1"/>
            <a:r>
              <a:rPr lang="en-US" b="1" i="1" smtClean="0">
                <a:latin typeface="Arial Black"/>
              </a:rPr>
              <a:t>3D Magnet Simulations for SNS Bean Transport Lines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17475" y="2667000"/>
            <a:ext cx="5064125" cy="3290888"/>
          </a:xfrm>
        </p:spPr>
        <p:txBody>
          <a:bodyPr/>
          <a:lstStyle/>
          <a:p>
            <a:pPr algn="ctr">
              <a:spcBef>
                <a:spcPct val="100000"/>
              </a:spcBef>
            </a:pPr>
            <a:r>
              <a:rPr lang="en-US" b="0" i="1" smtClean="0">
                <a:latin typeface="Arial Black"/>
              </a:rPr>
              <a:t>J. G. Wang</a:t>
            </a:r>
          </a:p>
          <a:p>
            <a:pPr algn="ctr">
              <a:spcBef>
                <a:spcPct val="50000"/>
              </a:spcBef>
            </a:pPr>
            <a:r>
              <a:rPr lang="en-US" b="0" i="1" smtClean="0">
                <a:latin typeface="Arial Black"/>
              </a:rPr>
              <a:t>SNS/ORNL</a:t>
            </a:r>
          </a:p>
          <a:p>
            <a:pPr algn="ctr"/>
            <a:endParaRPr lang="en-US" sz="3200" b="0" i="1" smtClean="0">
              <a:latin typeface="Arial Black"/>
            </a:endParaRPr>
          </a:p>
          <a:p>
            <a:pPr algn="ctr">
              <a:lnSpc>
                <a:spcPct val="100000"/>
              </a:lnSpc>
            </a:pPr>
            <a:r>
              <a:rPr lang="en-US" i="1" smtClean="0">
                <a:solidFill>
                  <a:schemeClr val="tx2"/>
                </a:solidFill>
              </a:rPr>
              <a:t>In 4th Special Workshop on Magnet Simulations for Particle Accelerators</a:t>
            </a:r>
          </a:p>
          <a:p>
            <a:pPr algn="ctr"/>
            <a:r>
              <a:rPr lang="en-US" i="1" smtClean="0">
                <a:solidFill>
                  <a:schemeClr val="tx2"/>
                </a:solidFill>
              </a:rPr>
              <a:t>March 28-April 1, 2011, in PAC11,</a:t>
            </a:r>
            <a:r>
              <a:rPr lang="en-US" b="0" smtClean="0"/>
              <a:t> </a:t>
            </a:r>
          </a:p>
          <a:p>
            <a:pPr algn="ctr">
              <a:spcBef>
                <a:spcPct val="0"/>
              </a:spcBef>
            </a:pPr>
            <a:r>
              <a:rPr lang="en-US" i="1" smtClean="0">
                <a:solidFill>
                  <a:schemeClr val="tx2"/>
                </a:solidFill>
              </a:rPr>
              <a:t>New York, NY.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804275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Hard edge models from design and linear optics 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772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804275" cy="8699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Principle rays in first half MEBT lattice from linear particle optics and design hard-edge models </a:t>
            </a: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648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0" y="4343400"/>
            <a:ext cx="441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M12(z) and M22(z) for the x-motion 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from two different models </a:t>
            </a:r>
          </a:p>
        </p:txBody>
      </p:sp>
      <p:sp>
        <p:nvSpPr>
          <p:cNvPr id="19461" name="Rectangle 4"/>
          <p:cNvSpPr>
            <a:spLocks/>
          </p:cNvSpPr>
          <p:nvPr/>
        </p:nvSpPr>
        <p:spPr bwMode="auto">
          <a:xfrm>
            <a:off x="4724400" y="4343400"/>
            <a:ext cx="441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M21(z) and M22(z) for the y-motion 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from two different models </a:t>
            </a:r>
          </a:p>
        </p:txBody>
      </p:sp>
      <p:sp>
        <p:nvSpPr>
          <p:cNvPr id="19462" name="Rectangle 4"/>
          <p:cNvSpPr>
            <a:spLocks/>
          </p:cNvSpPr>
          <p:nvPr/>
        </p:nvSpPr>
        <p:spPr bwMode="auto">
          <a:xfrm>
            <a:off x="228600" y="5181600"/>
            <a:ext cx="441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At z=1.64 m (MEBT lattice center):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The relative difference in M12 is 41%, while M22 has opposite signs</a:t>
            </a:r>
          </a:p>
        </p:txBody>
      </p:sp>
      <p:sp>
        <p:nvSpPr>
          <p:cNvPr id="19463" name="Rectangle 4"/>
          <p:cNvSpPr>
            <a:spLocks/>
          </p:cNvSpPr>
          <p:nvPr/>
        </p:nvSpPr>
        <p:spPr bwMode="auto">
          <a:xfrm>
            <a:off x="4724400" y="5181600"/>
            <a:ext cx="441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At z=1.64 m (MEBT lattice center):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The relative difference in M21and M22 is 84% and 704%, respectively.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9032875" cy="8699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Beam envelope in first half MEBT lattice from linear particle optics and design hard-edge models 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0" y="4343400"/>
            <a:ext cx="441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Beam envelope amplitude 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from two different models 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4724400" y="4343400"/>
            <a:ext cx="441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Beam envelope slope 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from two different models </a:t>
            </a:r>
          </a:p>
        </p:txBody>
      </p:sp>
      <p:sp>
        <p:nvSpPr>
          <p:cNvPr id="20486" name="Rectangle 4"/>
          <p:cNvSpPr>
            <a:spLocks/>
          </p:cNvSpPr>
          <p:nvPr/>
        </p:nvSpPr>
        <p:spPr bwMode="auto">
          <a:xfrm>
            <a:off x="228600" y="5181600"/>
            <a:ext cx="441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At z=1.64 m (MEBT lattice center):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The envelope amplitudes are fairly close from two difference models</a:t>
            </a:r>
          </a:p>
        </p:txBody>
      </p:sp>
      <p:sp>
        <p:nvSpPr>
          <p:cNvPr id="20487" name="Rectangle 4"/>
          <p:cNvSpPr>
            <a:spLocks/>
          </p:cNvSpPr>
          <p:nvPr/>
        </p:nvSpPr>
        <p:spPr bwMode="auto">
          <a:xfrm>
            <a:off x="4724400" y="5181600"/>
            <a:ext cx="441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solidFill>
                  <a:srgbClr val="006C3A"/>
                </a:solidFill>
                <a:latin typeface="Arial Black"/>
              </a:rPr>
              <a:t>At z=1.64 m (MEBT lattice center):</a:t>
            </a:r>
            <a:br>
              <a:rPr lang="en-US">
                <a:solidFill>
                  <a:srgbClr val="006C3A"/>
                </a:solidFill>
                <a:latin typeface="Arial Black"/>
              </a:rPr>
            </a:br>
            <a:r>
              <a:rPr lang="en-US">
                <a:solidFill>
                  <a:srgbClr val="006C3A"/>
                </a:solidFill>
                <a:latin typeface="Arial Black"/>
              </a:rPr>
              <a:t>The relative difference in X</a:t>
            </a:r>
            <a:r>
              <a:rPr lang="en-US" baseline="-25000">
                <a:solidFill>
                  <a:srgbClr val="006C3A"/>
                </a:solidFill>
                <a:latin typeface="Arial Black"/>
              </a:rPr>
              <a:t>m</a:t>
            </a:r>
            <a:r>
              <a:rPr lang="en-US">
                <a:solidFill>
                  <a:srgbClr val="006C3A"/>
                </a:solidFill>
                <a:latin typeface="Arial Black"/>
              </a:rPr>
              <a:t>’ is 50%, while Y</a:t>
            </a:r>
            <a:r>
              <a:rPr lang="en-US" baseline="-25000">
                <a:solidFill>
                  <a:srgbClr val="006C3A"/>
                </a:solidFill>
                <a:latin typeface="Arial Black"/>
              </a:rPr>
              <a:t>m</a:t>
            </a:r>
            <a:r>
              <a:rPr lang="en-US">
                <a:solidFill>
                  <a:srgbClr val="006C3A"/>
                </a:solidFill>
                <a:latin typeface="Arial Black"/>
              </a:rPr>
              <a:t>’ has opposite signs.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/>
          </p:cNvSpPr>
          <p:nvPr>
            <p:ph type="body" idx="4294967295"/>
          </p:nvPr>
        </p:nvSpPr>
        <p:spPr>
          <a:xfrm>
            <a:off x="111125" y="990600"/>
            <a:ext cx="9032875" cy="4679950"/>
          </a:xfrm>
        </p:spPr>
        <p:txBody>
          <a:bodyPr/>
          <a:lstStyle/>
          <a:p>
            <a:r>
              <a:rPr lang="en-US" b="0" smtClean="0"/>
              <a:t>Definition: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en-US" b="0" smtClean="0"/>
              <a:t>	</a:t>
            </a:r>
            <a:r>
              <a:rPr lang="en-US" sz="2000" b="0" smtClean="0"/>
              <a:t>The linear focusing function per unit current.</a:t>
            </a:r>
          </a:p>
          <a:p>
            <a:r>
              <a:rPr lang="en-US" b="0" smtClean="0"/>
              <a:t>Generation: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en-US" b="0" smtClean="0"/>
              <a:t>	</a:t>
            </a:r>
            <a:r>
              <a:rPr lang="en-US" sz="2000" b="0" smtClean="0"/>
              <a:t>- Through 3D magnet modeling and multipole expansion;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en-US" sz="2000" b="0" smtClean="0"/>
              <a:t>	- The shape remains and the amplitude changes linearly with current;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en-US" sz="2000" b="0" smtClean="0"/>
              <a:t>	- There are 11 independent functions for 14 MEBT quads.</a:t>
            </a:r>
          </a:p>
          <a:p>
            <a:r>
              <a:rPr lang="en-US" b="0" smtClean="0"/>
              <a:t>Linear Superimposition:</a:t>
            </a:r>
          </a:p>
          <a:p>
            <a:pPr>
              <a:buFont typeface="Arial" charset="0"/>
              <a:buNone/>
            </a:pPr>
            <a:r>
              <a:rPr lang="en-US" b="0" smtClean="0"/>
              <a:t>		</a:t>
            </a:r>
          </a:p>
          <a:p>
            <a:r>
              <a:rPr lang="en-US" b="0" smtClean="0"/>
              <a:t>Correction for magnet core saturation: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b="0" smtClean="0"/>
              <a:t>	</a:t>
            </a:r>
            <a:r>
              <a:rPr lang="en-US" sz="2000" b="0" smtClean="0"/>
              <a:t>Can be made if the saturation properties are known from measurements or simulations</a:t>
            </a:r>
          </a:p>
        </p:txBody>
      </p:sp>
      <p:sp>
        <p:nvSpPr>
          <p:cNvPr id="21510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9032875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The z-dependent transfer functions for matching 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371600" y="4191000"/>
          <a:ext cx="1947863" cy="635000"/>
        </p:xfrm>
        <a:graphic>
          <a:graphicData uri="http://schemas.openxmlformats.org/presentationml/2006/ole">
            <p:oleObj spid="_x0000_s21508" name="Equation" r:id="rId3" imgW="1942920" imgH="6346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699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Linear focusing function of first half MEBT lattice from 3D models and superposition 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9032875" cy="8445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A full 3D beam dynamic model with space charge</a:t>
            </a:r>
            <a:br>
              <a:rPr lang="en-US" smtClean="0">
                <a:latin typeface="Arial Black"/>
              </a:rPr>
            </a:br>
            <a:r>
              <a:rPr lang="en-US" sz="2800" smtClean="0">
                <a:latin typeface="Arial Black"/>
              </a:rPr>
              <a:t>(</a:t>
            </a:r>
            <a:r>
              <a:rPr lang="en-US" sz="1800" smtClean="0">
                <a:latin typeface="Arial Black"/>
              </a:rPr>
              <a:t>T. P. Wangler, </a:t>
            </a:r>
            <a:r>
              <a:rPr lang="en-US" sz="1800" i="1" smtClean="0">
                <a:latin typeface="Arial Black"/>
              </a:rPr>
              <a:t>RF Linear Accelerators</a:t>
            </a:r>
            <a:r>
              <a:rPr lang="en-US" sz="2800" smtClean="0">
                <a:latin typeface="Arial Black"/>
              </a:rPr>
              <a:t>)</a:t>
            </a:r>
            <a:r>
              <a:rPr lang="en-US" sz="1600" smtClean="0">
                <a:latin typeface="Arial Black"/>
              </a:rPr>
              <a:t> </a:t>
            </a:r>
            <a:endParaRPr lang="en-US" smtClean="0">
              <a:latin typeface="Arial Black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914400" y="1143000"/>
          <a:ext cx="3906838" cy="719138"/>
        </p:xfrm>
        <a:graphic>
          <a:graphicData uri="http://schemas.openxmlformats.org/presentationml/2006/ole">
            <p:oleObj spid="_x0000_s31751" name="Equation" r:id="rId3" imgW="3911400" imgH="72360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914400" y="1981200"/>
          <a:ext cx="3683000" cy="762000"/>
        </p:xfrm>
        <a:graphic>
          <a:graphicData uri="http://schemas.openxmlformats.org/presentationml/2006/ole">
            <p:oleObj spid="_x0000_s31750" name="Equation" r:id="rId4" imgW="3682800" imgH="76176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914400" y="2971800"/>
          <a:ext cx="3103563" cy="719138"/>
        </p:xfrm>
        <a:graphic>
          <a:graphicData uri="http://schemas.openxmlformats.org/presentationml/2006/ole">
            <p:oleObj spid="_x0000_s31749" name="Equation" r:id="rId5" imgW="3098520" imgH="723600" progId="Equation.3">
              <p:embed/>
            </p:oleObj>
          </a:graphicData>
        </a:graphic>
      </p:graphicFrame>
      <p:sp>
        <p:nvSpPr>
          <p:cNvPr id="31761" name="Rectangle 8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2" name="Rectangle 11"/>
          <p:cNvSpPr>
            <a:spLocks noChangeArrowheads="1"/>
          </p:cNvSpPr>
          <p:nvPr/>
        </p:nvSpPr>
        <p:spPr bwMode="auto">
          <a:xfrm>
            <a:off x="0" y="4513263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/>
              <a:t> </a:t>
            </a:r>
            <a:endParaRPr lang="en-US"/>
          </a:p>
        </p:txBody>
      </p:sp>
      <p:graphicFrame>
        <p:nvGraphicFramePr>
          <p:cNvPr id="31759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1676400" y="5638800"/>
          <a:ext cx="2273300" cy="527050"/>
        </p:xfrm>
        <a:graphic>
          <a:graphicData uri="http://schemas.openxmlformats.org/presentationml/2006/ole">
            <p:oleObj spid="_x0000_s31759" name="Equation" r:id="rId6" imgW="2844720" imgH="660240" progId="Equation.3">
              <p:embed/>
            </p:oleObj>
          </a:graphicData>
        </a:graphic>
      </p:graphicFrame>
      <p:sp>
        <p:nvSpPr>
          <p:cNvPr id="31763" name="Rectangle 20"/>
          <p:cNvSpPr>
            <a:spLocks noChangeArrowheads="1"/>
          </p:cNvSpPr>
          <p:nvPr/>
        </p:nvSpPr>
        <p:spPr bwMode="auto">
          <a:xfrm>
            <a:off x="1676400" y="5105400"/>
            <a:ext cx="686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K3=1.512*10</a:t>
            </a:r>
            <a:r>
              <a:rPr lang="en-US" baseline="30000">
                <a:latin typeface="Times New Roman" pitchFamily="18" charset="0"/>
              </a:rPr>
              <a:t>-8</a:t>
            </a:r>
            <a:r>
              <a:rPr lang="en-US">
                <a:latin typeface="Times New Roman" pitchFamily="18" charset="0"/>
              </a:rPr>
              <a:t> m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 is a 3D space-charge parameter for a 38 mA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H</a:t>
            </a:r>
            <a:r>
              <a:rPr lang="en-US" baseline="30000">
                <a:latin typeface="Times New Roman" pitchFamily="18" charset="0"/>
              </a:rPr>
              <a:t>-</a:t>
            </a:r>
            <a:r>
              <a:rPr lang="en-US">
                <a:latin typeface="Times New Roman" pitchFamily="18" charset="0"/>
              </a:rPr>
              <a:t> beam;</a:t>
            </a:r>
          </a:p>
        </p:txBody>
      </p:sp>
      <p:sp>
        <p:nvSpPr>
          <p:cNvPr id="31764" name="Rectangle 21"/>
          <p:cNvSpPr>
            <a:spLocks noChangeArrowheads="1"/>
          </p:cNvSpPr>
          <p:nvPr/>
        </p:nvSpPr>
        <p:spPr bwMode="auto">
          <a:xfrm>
            <a:off x="762000" y="3810000"/>
            <a:ext cx="7620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ct val="50000"/>
              </a:spcAft>
            </a:pPr>
            <a:r>
              <a:rPr lang="en-US">
                <a:latin typeface="Times New Roman" pitchFamily="18" charset="0"/>
              </a:rPr>
              <a:t>Where     k</a:t>
            </a:r>
            <a:r>
              <a:rPr lang="en-US" baseline="-25000">
                <a:latin typeface="Times New Roman" pitchFamily="18" charset="0"/>
              </a:rPr>
              <a:t>x</a:t>
            </a:r>
            <a:r>
              <a:rPr lang="en-US">
                <a:latin typeface="Times New Roman" pitchFamily="18" charset="0"/>
              </a:rPr>
              <a:t>(z) =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k(z)</a:t>
            </a:r>
            <a:r>
              <a:rPr lang="en-US">
                <a:latin typeface="Times New Roman" pitchFamily="18" charset="0"/>
              </a:rPr>
              <a:t>-k</a:t>
            </a:r>
            <a:r>
              <a:rPr lang="en-US" baseline="-25000">
                <a:latin typeface="Times New Roman" pitchFamily="18" charset="0"/>
              </a:rPr>
              <a:t>c</a:t>
            </a:r>
            <a:r>
              <a:rPr lang="en-US">
                <a:latin typeface="Times New Roman" pitchFamily="18" charset="0"/>
              </a:rPr>
              <a:t>(i) and k</a:t>
            </a:r>
            <a:r>
              <a:rPr lang="en-US" baseline="-25000">
                <a:latin typeface="Times New Roman" pitchFamily="18" charset="0"/>
              </a:rPr>
              <a:t>y</a:t>
            </a:r>
            <a:r>
              <a:rPr lang="en-US">
                <a:latin typeface="Times New Roman" pitchFamily="18" charset="0"/>
              </a:rPr>
              <a:t>(z) =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k(z)</a:t>
            </a:r>
            <a:r>
              <a:rPr lang="en-US">
                <a:latin typeface="Times New Roman" pitchFamily="18" charset="0"/>
              </a:rPr>
              <a:t>+k</a:t>
            </a:r>
            <a:r>
              <a:rPr lang="en-US" baseline="-25000">
                <a:latin typeface="Times New Roman" pitchFamily="18" charset="0"/>
              </a:rPr>
              <a:t>c</a:t>
            </a:r>
            <a:r>
              <a:rPr lang="en-US">
                <a:latin typeface="Times New Roman" pitchFamily="18" charset="0"/>
              </a:rPr>
              <a:t>(i) </a:t>
            </a:r>
          </a:p>
          <a:p>
            <a:pPr>
              <a:spcAft>
                <a:spcPct val="50000"/>
              </a:spcAft>
            </a:pPr>
            <a:r>
              <a:rPr lang="en-US">
                <a:latin typeface="Times New Roman" pitchFamily="18" charset="0"/>
              </a:rPr>
              <a:t>	k</a:t>
            </a:r>
            <a:r>
              <a:rPr lang="en-US" baseline="-25000">
                <a:latin typeface="Times New Roman" pitchFamily="18" charset="0"/>
              </a:rPr>
              <a:t>c</a:t>
            </a:r>
            <a:r>
              <a:rPr lang="en-US">
                <a:latin typeface="Times New Roman" pitchFamily="18" charset="0"/>
              </a:rPr>
              <a:t>(i) is transverse defocusing constant of the 4 cavities (i=1,2,3,4);</a:t>
            </a:r>
          </a:p>
          <a:p>
            <a:pPr>
              <a:spcAft>
                <a:spcPct val="50000"/>
              </a:spcAft>
            </a:pPr>
            <a:r>
              <a:rPr lang="en-US">
                <a:latin typeface="Times New Roman" pitchFamily="18" charset="0"/>
              </a:rPr>
              <a:t>	k</a:t>
            </a:r>
            <a:r>
              <a:rPr lang="en-US" baseline="-25000">
                <a:latin typeface="Times New Roman" pitchFamily="18" charset="0"/>
              </a:rPr>
              <a:t>z</a:t>
            </a:r>
            <a:r>
              <a:rPr lang="en-US">
                <a:latin typeface="Times New Roman" pitchFamily="18" charset="0"/>
              </a:rPr>
              <a:t>(z)= k</a:t>
            </a:r>
            <a:r>
              <a:rPr lang="en-US" baseline="-25000">
                <a:latin typeface="Times New Roman" pitchFamily="18" charset="0"/>
              </a:rPr>
              <a:t>z</a:t>
            </a:r>
            <a:r>
              <a:rPr lang="en-US">
                <a:latin typeface="Times New Roman" pitchFamily="18" charset="0"/>
              </a:rPr>
              <a:t>(i) is longitudinal focusing constant of the cavities;</a:t>
            </a:r>
          </a:p>
        </p:txBody>
      </p:sp>
      <p:sp>
        <p:nvSpPr>
          <p:cNvPr id="31765" name="Rectangle 22"/>
          <p:cNvSpPr>
            <a:spLocks noChangeArrowheads="1"/>
          </p:cNvSpPr>
          <p:nvPr/>
        </p:nvSpPr>
        <p:spPr bwMode="auto">
          <a:xfrm>
            <a:off x="3886200" y="5715000"/>
            <a:ext cx="273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is an ellipsoid form factor.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699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A 38 mA H</a:t>
            </a:r>
            <a:r>
              <a:rPr lang="en-US" baseline="30000" smtClean="0">
                <a:latin typeface="Arial Black"/>
                <a:sym typeface="Symbol" pitchFamily="18" charset="2"/>
              </a:rPr>
              <a:t></a:t>
            </a:r>
            <a:r>
              <a:rPr lang="en-US" smtClean="0">
                <a:latin typeface="Arial Black"/>
              </a:rPr>
              <a:t> beam envelopes matched with the superimposed transfer functions </a:t>
            </a:r>
          </a:p>
        </p:txBody>
      </p:sp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Conclusions: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4851400"/>
          </a:xfrm>
        </p:spPr>
        <p:txBody>
          <a:bodyPr/>
          <a:lstStyle/>
          <a:p>
            <a:r>
              <a:rPr lang="en-US" smtClean="0"/>
              <a:t>Conventional hard-edge models for quads with large apertures and densely installed are incorrect.</a:t>
            </a:r>
          </a:p>
          <a:p>
            <a:r>
              <a:rPr lang="en-US" smtClean="0"/>
              <a:t>Correct hard-edge models based on linear particle optics can be obtained through 3D magnet modeling and 3D multipole expansion.</a:t>
            </a:r>
          </a:p>
          <a:p>
            <a:r>
              <a:rPr lang="en-US" smtClean="0"/>
              <a:t>For beam matching, smooth, overlapped, z-dependent transfer functions should be generated and employed.</a:t>
            </a:r>
          </a:p>
          <a:p>
            <a:r>
              <a:rPr lang="en-US" smtClean="0"/>
              <a:t>3D magnet simulations are the only way to accomplish these tasks; Though magnet measurements are important for checking simulation accuracy, the existing techniques can not produce desired data for these applications.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699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SNS ring injection momentum collimation (</a:t>
            </a:r>
            <a:r>
              <a:rPr lang="en-US" sz="2000" smtClean="0">
                <a:latin typeface="Arial Black"/>
              </a:rPr>
              <a:t>courtesy of P. He et al of BNL</a:t>
            </a:r>
            <a:r>
              <a:rPr lang="en-US" smtClean="0">
                <a:latin typeface="Arial Black"/>
              </a:rPr>
              <a:t>) </a:t>
            </a: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94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3D simulation model of momentum dump line </a:t>
            </a: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0" y="914400"/>
            <a:ext cx="9144000" cy="4419600"/>
            <a:chOff x="0" y="576"/>
            <a:chExt cx="5760" cy="2784"/>
          </a:xfrm>
        </p:grpSpPr>
        <p:pic>
          <p:nvPicPr>
            <p:cNvPr id="35843" name="Picture 6" descr="3DView_Track_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6"/>
              <a:ext cx="576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4" name="Text Box 7"/>
            <p:cNvSpPr txBox="1">
              <a:spLocks noChangeArrowheads="1"/>
            </p:cNvSpPr>
            <p:nvPr/>
          </p:nvSpPr>
          <p:spPr bwMode="auto">
            <a:xfrm>
              <a:off x="2832" y="720"/>
              <a:ext cx="1776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r>
                <a:rPr lang="en-US" sz="1600">
                  <a:solidFill>
                    <a:srgbClr val="0066FF"/>
                  </a:solidFill>
                </a:rPr>
                <a:t>H</a:t>
              </a:r>
              <a:r>
                <a:rPr lang="en-US" sz="1600" baseline="30000">
                  <a:solidFill>
                    <a:srgbClr val="0066FF"/>
                  </a:solidFill>
                </a:rPr>
                <a:t>-</a:t>
              </a:r>
              <a:r>
                <a:rPr lang="en-US" sz="1600">
                  <a:solidFill>
                    <a:srgbClr val="0066FF"/>
                  </a:solidFill>
                </a:rPr>
                <a:t> particle for injection;</a:t>
              </a:r>
            </a:p>
            <a:p>
              <a:r>
                <a:rPr lang="en-US" sz="1600">
                  <a:solidFill>
                    <a:srgbClr val="0066FF"/>
                  </a:solidFill>
                </a:rPr>
                <a:t>DH14 bending angle: 11.25</a:t>
              </a:r>
              <a:r>
                <a:rPr lang="en-US" sz="1600" baseline="30000">
                  <a:solidFill>
                    <a:srgbClr val="0066FF"/>
                  </a:solidFill>
                </a:rPr>
                <a:t>o</a:t>
              </a:r>
              <a:endParaRPr lang="en-US" sz="1600"/>
            </a:p>
          </p:txBody>
        </p:sp>
        <p:sp>
          <p:nvSpPr>
            <p:cNvPr id="35845" name="Text Box 8"/>
            <p:cNvSpPr txBox="1">
              <a:spLocks noChangeArrowheads="1"/>
            </p:cNvSpPr>
            <p:nvPr/>
          </p:nvSpPr>
          <p:spPr bwMode="auto">
            <a:xfrm>
              <a:off x="4704" y="1449"/>
              <a:ext cx="105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r>
                <a:rPr lang="en-US" sz="1600">
                  <a:solidFill>
                    <a:srgbClr val="000000"/>
                  </a:solidFill>
                </a:rPr>
                <a:t>Dump window</a:t>
              </a:r>
              <a:endParaRPr lang="en-US" sz="1600"/>
            </a:p>
          </p:txBody>
        </p: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V="1">
              <a:off x="5328" y="1173"/>
              <a:ext cx="192" cy="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2976" y="2000"/>
              <a:ext cx="17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/>
            <a:lstStyle/>
            <a:p>
              <a:r>
                <a:rPr lang="en-US" sz="1600">
                  <a:solidFill>
                    <a:srgbClr val="FF3399"/>
                  </a:solidFill>
                </a:rPr>
                <a:t>Scraped proton particles</a:t>
              </a:r>
              <a:endParaRPr lang="en-US" sz="16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/>
              </a:rPr>
              <a:t>Topics of Presentation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11125" y="1344613"/>
            <a:ext cx="8229600" cy="3800475"/>
          </a:xfrm>
        </p:spPr>
        <p:txBody>
          <a:bodyPr/>
          <a:lstStyle/>
          <a:p>
            <a:pPr eaLnBrk="1" hangingPunct="1"/>
            <a:r>
              <a:rPr lang="en-US" smtClean="0"/>
              <a:t>Effect of magnetic fringe fields and interference on beam matching in a Medium Energy Beam Transport (MEBT) line of SNS linear accelerator.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Tracking stripped proton particles in SNS ring injection momentum dump line.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r>
              <a:rPr lang="en-US" smtClean="0"/>
              <a:t>	(see poster WEP039)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Reference trajectory for stripped proton beams </a:t>
            </a: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1534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3D multipole expansion about reference trajectory </a:t>
            </a: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48006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7"/>
          <p:cNvSpPr>
            <a:spLocks/>
          </p:cNvSpPr>
          <p:nvPr/>
        </p:nvSpPr>
        <p:spPr bwMode="auto">
          <a:xfrm>
            <a:off x="4876800" y="4800600"/>
            <a:ext cx="4267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>
                <a:solidFill>
                  <a:srgbClr val="006C3A"/>
                </a:solidFill>
                <a:latin typeface="Arial Black"/>
              </a:rPr>
              <a:t>Quadrupole field B2 at R = 4 cm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000">
                <a:solidFill>
                  <a:srgbClr val="006C3A"/>
                </a:solidFill>
                <a:latin typeface="Arial Black"/>
              </a:rPr>
              <a:t>and its linear term 2*b2(z)*4,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000">
                <a:solidFill>
                  <a:srgbClr val="006C3A"/>
                </a:solidFill>
                <a:latin typeface="Arial Black"/>
              </a:rPr>
              <a:t>leading to the linear focusing function along reference track </a:t>
            </a:r>
          </a:p>
        </p:txBody>
      </p:sp>
      <p:sp>
        <p:nvSpPr>
          <p:cNvPr id="37894" name="Rectangle 4"/>
          <p:cNvSpPr>
            <a:spLocks/>
          </p:cNvSpPr>
          <p:nvPr/>
        </p:nvSpPr>
        <p:spPr bwMode="auto">
          <a:xfrm>
            <a:off x="0" y="4800600"/>
            <a:ext cx="4114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>
                <a:solidFill>
                  <a:srgbClr val="006C3A"/>
                </a:solidFill>
                <a:latin typeface="Arial Black"/>
              </a:rPr>
              <a:t>Dipole field B1 at R = 4 cm </a:t>
            </a:r>
            <a:br>
              <a:rPr lang="en-US" sz="2000">
                <a:solidFill>
                  <a:srgbClr val="006C3A"/>
                </a:solidFill>
                <a:latin typeface="Arial Black"/>
              </a:rPr>
            </a:br>
            <a:r>
              <a:rPr lang="en-US" sz="2000">
                <a:solidFill>
                  <a:srgbClr val="006C3A"/>
                </a:solidFill>
                <a:latin typeface="Arial Black"/>
              </a:rPr>
              <a:t>and its linear term b1(z),</a:t>
            </a:r>
            <a:br>
              <a:rPr lang="en-US" sz="2000">
                <a:solidFill>
                  <a:srgbClr val="006C3A"/>
                </a:solidFill>
                <a:latin typeface="Arial Black"/>
              </a:rPr>
            </a:br>
            <a:r>
              <a:rPr lang="en-US" sz="2000">
                <a:solidFill>
                  <a:srgbClr val="006C3A"/>
                </a:solidFill>
                <a:latin typeface="Arial Black"/>
              </a:rPr>
              <a:t>leading to the curvature of reference trajectory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506413"/>
          </a:xfrm>
        </p:spPr>
        <p:txBody>
          <a:bodyPr/>
          <a:lstStyle/>
          <a:p>
            <a:r>
              <a:rPr lang="en-US" sz="3200" i="1" smtClean="0">
                <a:solidFill>
                  <a:schemeClr val="tx1"/>
                </a:solidFill>
                <a:latin typeface="Arial Black"/>
              </a:rPr>
              <a:t>Linear Particle Optics – Transfer Matrices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685800" y="1600200"/>
          <a:ext cx="4037013" cy="1433513"/>
        </p:xfrm>
        <a:graphic>
          <a:graphicData uri="http://schemas.openxmlformats.org/presentationml/2006/ole">
            <p:oleObj spid="_x0000_s41991" name="Equation" r:id="rId3" imgW="4292280" imgH="1523880" progId="Equation.3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685800" y="3810000"/>
          <a:ext cx="3492500" cy="990600"/>
        </p:xfrm>
        <a:graphic>
          <a:graphicData uri="http://schemas.openxmlformats.org/presentationml/2006/ole">
            <p:oleObj spid="_x0000_s41993" name="Equation" r:id="rId4" imgW="3492360" imgH="990360" progId="Equation.3">
              <p:embed/>
            </p:oleObj>
          </a:graphicData>
        </a:graphic>
      </p:graphicFrame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791200" y="3200400"/>
            <a:ext cx="243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Skew terms are small </a:t>
            </a:r>
          </a:p>
          <a:p>
            <a:r>
              <a:rPr lang="en-US"/>
              <a:t>and can be neglected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9"/>
          <p:cNvSpPr>
            <a:spLocks noChangeArrowheads="1"/>
          </p:cNvSpPr>
          <p:nvPr>
            <p:ph sz="quarter" idx="1"/>
          </p:nvPr>
        </p:nvSpPr>
        <p:spPr>
          <a:xfrm>
            <a:off x="111125" y="1344613"/>
            <a:ext cx="4038600" cy="2374900"/>
          </a:xfrm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0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particle approach</a:t>
            </a:r>
            <a:r>
              <a:rPr lang="en-US" sz="2000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>
              <a:spcBef>
                <a:spcPts val="1000"/>
              </a:spcBef>
            </a:pPr>
            <a:r>
              <a:rPr lang="en-US" sz="2000" b="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About a reference trajectory;</a:t>
            </a:r>
          </a:p>
          <a:p>
            <a:pPr>
              <a:spcBef>
                <a:spcPts val="1000"/>
              </a:spcBef>
            </a:pPr>
            <a:r>
              <a:rPr lang="en-US" sz="2000" b="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LCS of a moving frame;</a:t>
            </a:r>
          </a:p>
          <a:p>
            <a:pPr>
              <a:spcBef>
                <a:spcPts val="1000"/>
              </a:spcBef>
            </a:pPr>
            <a:r>
              <a:rPr lang="en-US" sz="2000" b="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 test particles for x-motion;</a:t>
            </a:r>
          </a:p>
          <a:p>
            <a:pPr>
              <a:spcBef>
                <a:spcPts val="1000"/>
              </a:spcBef>
            </a:pPr>
            <a:r>
              <a:rPr lang="en-US" sz="2000" b="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test particles for y-motion;</a:t>
            </a:r>
          </a:p>
          <a:p>
            <a:pPr>
              <a:spcBef>
                <a:spcPts val="1000"/>
              </a:spcBef>
            </a:pPr>
            <a:r>
              <a:rPr lang="en-US" sz="2000" b="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Numerical results:</a:t>
            </a:r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762000" y="3962400"/>
          <a:ext cx="2971800" cy="985838"/>
        </p:xfrm>
        <a:graphic>
          <a:graphicData uri="http://schemas.openxmlformats.org/presentationml/2006/ole">
            <p:oleObj spid="_x0000_s52234" name="Equation" r:id="rId3" imgW="3022560" imgH="1002960" progId="Equation.3">
              <p:embed/>
            </p:oleObj>
          </a:graphicData>
        </a:graphic>
      </p:graphicFrame>
      <p:graphicFrame>
        <p:nvGraphicFramePr>
          <p:cNvPr id="5223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5257800"/>
          <a:ext cx="2070100" cy="647700"/>
        </p:xfrm>
        <a:graphic>
          <a:graphicData uri="http://schemas.openxmlformats.org/presentationml/2006/ole">
            <p:oleObj spid="_x0000_s52235" name="Equation" r:id="rId4" imgW="2070000" imgH="647640" progId="Equation.3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5029200" y="1828800"/>
          <a:ext cx="3336925" cy="474663"/>
        </p:xfrm>
        <a:graphic>
          <a:graphicData uri="http://schemas.openxmlformats.org/presentationml/2006/ole">
            <p:oleObj spid="_x0000_s52237" name="Equation" r:id="rId5" imgW="2501640" imgH="355320" progId="Equation.3">
              <p:embed/>
            </p:oleObj>
          </a:graphicData>
        </a:graphic>
      </p:graphicFrame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800600" y="1371600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 by Equation of motion</a:t>
            </a:r>
            <a:r>
              <a:rPr lang="en-US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graphicFrame>
        <p:nvGraphicFramePr>
          <p:cNvPr id="52239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5105400" y="2438400"/>
          <a:ext cx="1752600" cy="376238"/>
        </p:xfrm>
        <a:graphic>
          <a:graphicData uri="http://schemas.openxmlformats.org/presentationml/2006/ole">
            <p:oleObj spid="_x0000_s52239" name="Equation" r:id="rId6" imgW="1244520" imgH="266400" progId="Equation.3">
              <p:embed/>
            </p:oleObj>
          </a:graphicData>
        </a:graphic>
      </p:graphicFrame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105400" y="2819400"/>
            <a:ext cx="289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US" i="1"/>
              <a:t>Where	k(s)=2*b</a:t>
            </a:r>
            <a:r>
              <a:rPr lang="en-US" i="1" baseline="-25000"/>
              <a:t>2</a:t>
            </a:r>
            <a:r>
              <a:rPr lang="en-US" i="1"/>
              <a:t>(s)/B</a:t>
            </a:r>
            <a:r>
              <a:rPr lang="en-US" i="1" baseline="-25000">
                <a:latin typeface="Symbol" pitchFamily="18" charset="2"/>
              </a:rPr>
              <a:t>r</a:t>
            </a:r>
          </a:p>
          <a:p>
            <a:pPr>
              <a:spcAft>
                <a:spcPct val="50000"/>
              </a:spcAft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	</a:t>
            </a:r>
            <a:r>
              <a:rPr lang="en-US" i="1"/>
              <a:t>h(s)=b</a:t>
            </a:r>
            <a:r>
              <a:rPr lang="en-US" i="1" baseline="-25000"/>
              <a:t>1</a:t>
            </a:r>
            <a:r>
              <a:rPr lang="en-US" i="1"/>
              <a:t>(s)/B</a:t>
            </a:r>
            <a:r>
              <a:rPr lang="en-US" i="1" baseline="-25000">
                <a:latin typeface="Symbol" pitchFamily="18" charset="2"/>
              </a:rPr>
              <a:t>r</a:t>
            </a:r>
            <a:r>
              <a:rPr lang="en-US"/>
              <a:t> </a:t>
            </a:r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>
            <p:ph sz="quarter" idx="4"/>
          </p:nvPr>
        </p:nvGraphicFramePr>
        <p:xfrm>
          <a:off x="5181600" y="3886200"/>
          <a:ext cx="3124200" cy="1022350"/>
        </p:xfrm>
        <a:graphic>
          <a:graphicData uri="http://schemas.openxmlformats.org/presentationml/2006/ole">
            <p:oleObj spid="_x0000_s52241" name="Equation" r:id="rId7" imgW="4660560" imgH="1523880" progId="Equation.3">
              <p:embed/>
            </p:oleObj>
          </a:graphicData>
        </a:graphic>
      </p:graphicFrame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228600" y="304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latin typeface="Arial Black"/>
              </a:rPr>
              <a:t>Transfer Matrix Calculations</a:t>
            </a:r>
          </a:p>
        </p:txBody>
      </p:sp>
      <p:graphicFrame>
        <p:nvGraphicFramePr>
          <p:cNvPr id="52246" name="Object 22"/>
          <p:cNvGraphicFramePr>
            <a:graphicFrameLocks noChangeAspect="1"/>
          </p:cNvGraphicFramePr>
          <p:nvPr>
            <p:ph type="title" sz="quarter"/>
          </p:nvPr>
        </p:nvGraphicFramePr>
        <p:xfrm>
          <a:off x="5257800" y="5257800"/>
          <a:ext cx="2209800" cy="669925"/>
        </p:xfrm>
        <a:graphic>
          <a:graphicData uri="http://schemas.openxmlformats.org/presentationml/2006/ole">
            <p:oleObj spid="_x0000_s52246" name="Equation" r:id="rId8" imgW="3187440" imgH="96516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Particle distributions at scrapper and dump window </a:t>
            </a:r>
          </a:p>
        </p:txBody>
      </p:sp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/>
          </p:cNvSpPr>
          <p:nvPr/>
        </p:nvSpPr>
        <p:spPr bwMode="auto">
          <a:xfrm>
            <a:off x="4953000" y="47244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endParaRPr lang="en-US" sz="2000">
              <a:solidFill>
                <a:srgbClr val="006C3A"/>
              </a:solidFill>
              <a:latin typeface="Arial Black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2000">
                <a:solidFill>
                  <a:srgbClr val="006C3A"/>
                </a:solidFill>
                <a:latin typeface="Arial Black"/>
              </a:rPr>
              <a:t>in the y-y’ phase space </a:t>
            </a:r>
          </a:p>
          <a:p>
            <a:pPr algn="ctr" eaLnBrk="0" hangingPunct="0">
              <a:lnSpc>
                <a:spcPct val="85000"/>
              </a:lnSpc>
            </a:pPr>
            <a:endParaRPr lang="en-US" sz="2000">
              <a:solidFill>
                <a:srgbClr val="006C3A"/>
              </a:solidFill>
              <a:latin typeface="Arial Black"/>
            </a:endParaRPr>
          </a:p>
        </p:txBody>
      </p:sp>
      <p:sp>
        <p:nvSpPr>
          <p:cNvPr id="38918" name="Rectangle 4"/>
          <p:cNvSpPr>
            <a:spLocks/>
          </p:cNvSpPr>
          <p:nvPr/>
        </p:nvSpPr>
        <p:spPr bwMode="auto">
          <a:xfrm>
            <a:off x="228600" y="47244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>
                <a:solidFill>
                  <a:srgbClr val="006C3A"/>
                </a:solidFill>
                <a:latin typeface="Arial Black"/>
              </a:rPr>
              <a:t/>
            </a:r>
            <a:br>
              <a:rPr lang="en-US" sz="2000">
                <a:solidFill>
                  <a:srgbClr val="006C3A"/>
                </a:solidFill>
                <a:latin typeface="Arial Black"/>
              </a:rPr>
            </a:br>
            <a:r>
              <a:rPr lang="en-US" sz="2000">
                <a:solidFill>
                  <a:srgbClr val="006C3A"/>
                </a:solidFill>
                <a:latin typeface="Arial Black"/>
              </a:rPr>
              <a:t>in the x-x’ phase space </a:t>
            </a:r>
            <a:br>
              <a:rPr lang="en-US" sz="2000">
                <a:solidFill>
                  <a:srgbClr val="006C3A"/>
                </a:solidFill>
                <a:latin typeface="Arial Black"/>
              </a:rPr>
            </a:br>
            <a:endParaRPr lang="en-US" sz="2000">
              <a:solidFill>
                <a:srgbClr val="006C3A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69950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 Initial particle positions at the scrapper (blue) and final positions at dump window (red) </a:t>
            </a:r>
          </a:p>
        </p:txBody>
      </p:sp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6781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Summary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111125" y="1344613"/>
            <a:ext cx="8229600" cy="3521075"/>
          </a:xfrm>
        </p:spPr>
        <p:txBody>
          <a:bodyPr/>
          <a:lstStyle/>
          <a:p>
            <a:r>
              <a:rPr lang="en-US" smtClean="0"/>
              <a:t>3D modeling and 3D multipole expansion are performed for the SNS momentum dump line to obtain field distributions around a reference trajectory;</a:t>
            </a:r>
          </a:p>
          <a:p>
            <a:r>
              <a:rPr lang="en-US" smtClean="0"/>
              <a:t>Linear particle optics – transfer matrices are obtained through test particle approach and the equation of motion;</a:t>
            </a:r>
          </a:p>
          <a:p>
            <a:r>
              <a:rPr lang="en-US" smtClean="0"/>
              <a:t>Particle distributions on the dump window can be calculated with the transfer matrices.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SNS MEBT line (</a:t>
            </a:r>
            <a:r>
              <a:rPr lang="en-US" sz="2400" smtClean="0">
                <a:latin typeface="Arial Black"/>
              </a:rPr>
              <a:t>Courtesy of LBNL design documents</a:t>
            </a:r>
            <a:r>
              <a:rPr lang="en-US" smtClean="0">
                <a:latin typeface="Arial Black"/>
              </a:rPr>
              <a:t>) </a:t>
            </a:r>
          </a:p>
        </p:txBody>
      </p:sp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620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905000" y="5334000"/>
            <a:ext cx="503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MEBT32:  iron length: 4.5 cm, aperture: 3.2 cm;</a:t>
            </a:r>
          </a:p>
          <a:p>
            <a:r>
              <a:rPr lang="en-US"/>
              <a:t>MEBT42: 	       4.5 cm,	       4.2 cm.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SNS MEBT lattice </a:t>
            </a:r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3914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770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Effective length of MEBT quads: 6.1 and 6.6 cm for MEBT32 and MEBT42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MEBT42 simulation models </a:t>
            </a:r>
          </a:p>
        </p:txBody>
      </p:sp>
      <p:pic>
        <p:nvPicPr>
          <p:cNvPr id="12290" name="Picture 5" descr="MEBT42 3D 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MEBT42_I_3D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217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single MEBT42 </a:t>
            </a:r>
          </a:p>
          <a:p>
            <a:r>
              <a:rPr lang="en-US"/>
              <a:t>for fringe field study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943600" y="4800600"/>
            <a:ext cx="233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MEBT42s</a:t>
            </a:r>
          </a:p>
          <a:p>
            <a:r>
              <a:rPr lang="en-US"/>
              <a:t>for interference study</a:t>
            </a:r>
          </a:p>
          <a:p>
            <a:r>
              <a:rPr lang="en-US"/>
              <a:t>(10 cm apart)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Field distributions of MEBT42 quads </a:t>
            </a:r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5720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45720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447800" y="37338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single MEBT42 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338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867400" y="62484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MEBT42s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3270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3D multipole expansion yields:</a:t>
            </a:r>
          </a:p>
          <a:p>
            <a:r>
              <a:rPr lang="en-US"/>
              <a:t>Linear quadrupole term;</a:t>
            </a:r>
          </a:p>
          <a:p>
            <a:r>
              <a:rPr lang="en-US"/>
              <a:t>Pseudo-octupole term;</a:t>
            </a:r>
          </a:p>
          <a:p>
            <a:r>
              <a:rPr lang="en-US"/>
              <a:t>Dodecapole term;</a:t>
            </a:r>
          </a:p>
          <a:p>
            <a:r>
              <a:rPr lang="en-US"/>
              <a:t>…. 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447800" y="37338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single MEBT42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Linear Particle Optics of MEBT42</a:t>
            </a:r>
          </a:p>
        </p:txBody>
      </p:sp>
      <p:sp>
        <p:nvSpPr>
          <p:cNvPr id="1554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3400" y="2057400"/>
          <a:ext cx="2568575" cy="647700"/>
        </p:xfrm>
        <a:graphic>
          <a:graphicData uri="http://schemas.openxmlformats.org/presentationml/2006/ole">
            <p:oleObj spid="_x0000_s15363" name="Equation" r:id="rId3" imgW="2565360" imgH="647640" progId="Equation.3">
              <p:embed/>
            </p:oleObj>
          </a:graphicData>
        </a:graphic>
      </p:graphicFrame>
      <p:sp>
        <p:nvSpPr>
          <p:cNvPr id="15546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33400" y="2971800"/>
          <a:ext cx="2205038" cy="647700"/>
        </p:xfrm>
        <a:graphic>
          <a:graphicData uri="http://schemas.openxmlformats.org/presentationml/2006/ole">
            <p:oleObj spid="_x0000_s15365" name="Equation" r:id="rId4" imgW="2209680" imgH="647640" progId="Equation.3">
              <p:embed/>
            </p:oleObj>
          </a:graphicData>
        </a:graphic>
      </p:graphicFrame>
      <p:graphicFrame>
        <p:nvGraphicFramePr>
          <p:cNvPr id="15536" name="Group 176"/>
          <p:cNvGraphicFramePr>
            <a:graphicFrameLocks noGrp="1"/>
          </p:cNvGraphicFramePr>
          <p:nvPr/>
        </p:nvGraphicFramePr>
        <p:xfrm>
          <a:off x="533400" y="4495800"/>
          <a:ext cx="3048000" cy="1676400"/>
        </p:xfrm>
        <a:graphic>
          <a:graphicData uri="http://schemas.openxmlformats.org/drawingml/2006/table">
            <a:tbl>
              <a:tblPr/>
              <a:tblGrid>
                <a:gridCol w="738188"/>
                <a:gridCol w="1109662"/>
                <a:gridCol w="120015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Focus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Defocus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18.49%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-1.71%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1.56%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18.49%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63" name="Text Box 7"/>
          <p:cNvSpPr txBox="1">
            <a:spLocks noChangeArrowheads="1"/>
          </p:cNvSpPr>
          <p:nvPr/>
        </p:nvSpPr>
        <p:spPr bwMode="auto">
          <a:xfrm>
            <a:off x="685800" y="914400"/>
            <a:ext cx="238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Transfer matrices of</a:t>
            </a:r>
          </a:p>
          <a:p>
            <a:r>
              <a:rPr lang="en-US"/>
              <a:t>a single MEBT42</a:t>
            </a:r>
          </a:p>
          <a:p>
            <a:r>
              <a:rPr lang="en-US"/>
              <a:t>(z from -0.2 to 0.2 m) </a:t>
            </a:r>
          </a:p>
        </p:txBody>
      </p:sp>
      <p:sp>
        <p:nvSpPr>
          <p:cNvPr id="15564" name="Text Box 7"/>
          <p:cNvSpPr txBox="1">
            <a:spLocks noChangeArrowheads="1"/>
          </p:cNvSpPr>
          <p:nvPr/>
        </p:nvSpPr>
        <p:spPr bwMode="auto">
          <a:xfrm>
            <a:off x="4800600" y="914400"/>
            <a:ext cx="318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Transfer matrices of</a:t>
            </a:r>
          </a:p>
          <a:p>
            <a:r>
              <a:rPr lang="en-US"/>
              <a:t>two MEBT42s in interference </a:t>
            </a:r>
          </a:p>
          <a:p>
            <a:r>
              <a:rPr lang="en-US"/>
              <a:t>(z from -0.2 to 0.2 m) </a:t>
            </a:r>
          </a:p>
        </p:txBody>
      </p:sp>
      <p:sp>
        <p:nvSpPr>
          <p:cNvPr id="15565" name="Text Box 7"/>
          <p:cNvSpPr txBox="1">
            <a:spLocks noChangeArrowheads="1"/>
          </p:cNvSpPr>
          <p:nvPr/>
        </p:nvSpPr>
        <p:spPr bwMode="auto">
          <a:xfrm>
            <a:off x="381000" y="40386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Relative differences between linear optics and design hard edge models </a:t>
            </a:r>
          </a:p>
        </p:txBody>
      </p:sp>
      <p:sp>
        <p:nvSpPr>
          <p:cNvPr id="15566" name="Rectangle 18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539" name="Object 179"/>
          <p:cNvGraphicFramePr>
            <a:graphicFrameLocks noChangeAspect="1"/>
          </p:cNvGraphicFramePr>
          <p:nvPr/>
        </p:nvGraphicFramePr>
        <p:xfrm>
          <a:off x="5029200" y="2057400"/>
          <a:ext cx="2611438" cy="647700"/>
        </p:xfrm>
        <a:graphic>
          <a:graphicData uri="http://schemas.openxmlformats.org/presentationml/2006/ole">
            <p:oleObj spid="_x0000_s15539" name="Equation" r:id="rId5" imgW="2616120" imgH="647640" progId="Equation.3">
              <p:embed/>
            </p:oleObj>
          </a:graphicData>
        </a:graphic>
      </p:graphicFrame>
      <p:sp>
        <p:nvSpPr>
          <p:cNvPr id="15567" name="Rectangle 18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543" name="Object 183"/>
          <p:cNvGraphicFramePr>
            <a:graphicFrameLocks noChangeAspect="1"/>
          </p:cNvGraphicFramePr>
          <p:nvPr/>
        </p:nvGraphicFramePr>
        <p:xfrm>
          <a:off x="5029200" y="2971800"/>
          <a:ext cx="2260600" cy="647700"/>
        </p:xfrm>
        <a:graphic>
          <a:graphicData uri="http://schemas.openxmlformats.org/presentationml/2006/ole">
            <p:oleObj spid="_x0000_s15543" name="Equation" r:id="rId6" imgW="2260440" imgH="647640" progId="Equation.3">
              <p:embed/>
            </p:oleObj>
          </a:graphicData>
        </a:graphic>
      </p:graphicFrame>
      <p:graphicFrame>
        <p:nvGraphicFramePr>
          <p:cNvPr id="2" name="Group 207"/>
          <p:cNvGraphicFramePr>
            <a:graphicFrameLocks noGrp="1"/>
          </p:cNvGraphicFramePr>
          <p:nvPr/>
        </p:nvGraphicFramePr>
        <p:xfrm>
          <a:off x="5105400" y="4495800"/>
          <a:ext cx="2819400" cy="1677988"/>
        </p:xfrm>
        <a:graphic>
          <a:graphicData uri="http://schemas.openxmlformats.org/drawingml/2006/table">
            <a:tbl>
              <a:tblPr/>
              <a:tblGrid>
                <a:gridCol w="892175"/>
                <a:gridCol w="925513"/>
                <a:gridCol w="1001712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Focus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Defocus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22.39%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0.35%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-2.18%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0.64%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1.96%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-0.19%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29.62%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-0.01%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Hard edge models for a single MEBT42 quad 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>
                <a:latin typeface="Arial Black"/>
              </a:rPr>
              <a:t>3D simulation models of half MEBT line </a:t>
            </a:r>
          </a:p>
        </p:txBody>
      </p:sp>
      <p:grpSp>
        <p:nvGrpSpPr>
          <p:cNvPr id="17410" name="Group 5"/>
          <p:cNvGrpSpPr>
            <a:grpSpLocks noChangeAspect="1"/>
          </p:cNvGrpSpPr>
          <p:nvPr/>
        </p:nvGrpSpPr>
        <p:grpSpPr bwMode="auto">
          <a:xfrm>
            <a:off x="0" y="1524000"/>
            <a:ext cx="9144000" cy="3716338"/>
            <a:chOff x="2446" y="12566"/>
            <a:chExt cx="11498" cy="4701"/>
          </a:xfrm>
        </p:grpSpPr>
        <p:sp>
          <p:nvSpPr>
            <p:cNvPr id="17411" name="AutoShape 6"/>
            <p:cNvSpPr>
              <a:spLocks noChangeAspect="1" noChangeArrowheads="1"/>
            </p:cNvSpPr>
            <p:nvPr/>
          </p:nvSpPr>
          <p:spPr bwMode="auto">
            <a:xfrm>
              <a:off x="2446" y="12566"/>
              <a:ext cx="11498" cy="4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12" name="Picture 7" descr="MEBT32_Assembly_3Dvie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6" y="12566"/>
              <a:ext cx="5900" cy="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8" descr="MEBT42_assembly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56" y="13874"/>
              <a:ext cx="5888" cy="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Text Box 9"/>
            <p:cNvSpPr txBox="1">
              <a:spLocks noChangeArrowheads="1"/>
            </p:cNvSpPr>
            <p:nvPr/>
          </p:nvSpPr>
          <p:spPr bwMode="auto">
            <a:xfrm>
              <a:off x="2687" y="14724"/>
              <a:ext cx="60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Q1</a:t>
              </a:r>
              <a:endParaRPr lang="en-US"/>
            </a:p>
          </p:txBody>
        </p:sp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3610" y="15033"/>
              <a:ext cx="62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Q2</a:t>
              </a:r>
              <a:endParaRPr lang="en-US"/>
            </a:p>
          </p:txBody>
        </p:sp>
        <p:sp>
          <p:nvSpPr>
            <p:cNvPr id="17416" name="Text Box 11"/>
            <p:cNvSpPr txBox="1">
              <a:spLocks noChangeArrowheads="1"/>
            </p:cNvSpPr>
            <p:nvPr/>
          </p:nvSpPr>
          <p:spPr bwMode="auto">
            <a:xfrm>
              <a:off x="4787" y="15405"/>
              <a:ext cx="66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Q3</a:t>
              </a:r>
              <a:endParaRPr lang="en-US"/>
            </a:p>
          </p:txBody>
        </p:sp>
        <p:sp>
          <p:nvSpPr>
            <p:cNvPr id="17417" name="Text Box 12"/>
            <p:cNvSpPr txBox="1">
              <a:spLocks noChangeArrowheads="1"/>
            </p:cNvSpPr>
            <p:nvPr/>
          </p:nvSpPr>
          <p:spPr bwMode="auto">
            <a:xfrm>
              <a:off x="6194" y="15794"/>
              <a:ext cx="66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Q4</a:t>
              </a:r>
              <a:endParaRPr lang="en-US"/>
            </a:p>
          </p:txBody>
        </p:sp>
        <p:sp>
          <p:nvSpPr>
            <p:cNvPr id="17418" name="Text Box 13"/>
            <p:cNvSpPr txBox="1">
              <a:spLocks noChangeArrowheads="1"/>
            </p:cNvSpPr>
            <p:nvPr/>
          </p:nvSpPr>
          <p:spPr bwMode="auto">
            <a:xfrm>
              <a:off x="8798" y="16291"/>
              <a:ext cx="70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Q5</a:t>
              </a:r>
              <a:endParaRPr lang="en-US"/>
            </a:p>
          </p:txBody>
        </p:sp>
        <p:sp>
          <p:nvSpPr>
            <p:cNvPr id="17419" name="Text Box 14"/>
            <p:cNvSpPr txBox="1">
              <a:spLocks noChangeArrowheads="1"/>
            </p:cNvSpPr>
            <p:nvPr/>
          </p:nvSpPr>
          <p:spPr bwMode="auto">
            <a:xfrm>
              <a:off x="9817" y="16592"/>
              <a:ext cx="717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Q6</a:t>
              </a:r>
              <a:endParaRPr lang="en-US"/>
            </a:p>
          </p:txBody>
        </p:sp>
        <p:sp>
          <p:nvSpPr>
            <p:cNvPr id="17420" name="Text Box 15"/>
            <p:cNvSpPr txBox="1">
              <a:spLocks noChangeArrowheads="1"/>
            </p:cNvSpPr>
            <p:nvPr/>
          </p:nvSpPr>
          <p:spPr bwMode="auto">
            <a:xfrm>
              <a:off x="10784" y="16857"/>
              <a:ext cx="71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Q7</a:t>
              </a:r>
              <a:endParaRPr lang="en-US"/>
            </a:p>
          </p:txBody>
        </p:sp>
        <p:sp>
          <p:nvSpPr>
            <p:cNvPr id="17421" name="Text Box 16"/>
            <p:cNvSpPr txBox="1">
              <a:spLocks noChangeArrowheads="1"/>
            </p:cNvSpPr>
            <p:nvPr/>
          </p:nvSpPr>
          <p:spPr bwMode="auto">
            <a:xfrm>
              <a:off x="3233" y="16202"/>
              <a:ext cx="2596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MEBT32 Assembly</a:t>
              </a:r>
              <a:endParaRPr lang="en-US" sz="1400"/>
            </a:p>
          </p:txBody>
        </p:sp>
        <p:sp>
          <p:nvSpPr>
            <p:cNvPr id="17422" name="Text Box 17"/>
            <p:cNvSpPr txBox="1">
              <a:spLocks noChangeArrowheads="1"/>
            </p:cNvSpPr>
            <p:nvPr/>
          </p:nvSpPr>
          <p:spPr bwMode="auto">
            <a:xfrm>
              <a:off x="9660" y="13276"/>
              <a:ext cx="259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MEBT42 Assembly</a:t>
              </a:r>
              <a:endParaRPr lang="en-US" sz="14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1725</TotalTime>
  <Words>829</Words>
  <Application>Microsoft Office PowerPoint</Application>
  <PresentationFormat>On-screen Show (4:3)</PresentationFormat>
  <Paragraphs>153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Times New Roman</vt:lpstr>
      <vt:lpstr>Symbol</vt:lpstr>
      <vt:lpstr>Default Theme</vt:lpstr>
      <vt:lpstr>Default Theme</vt:lpstr>
      <vt:lpstr>Equation</vt:lpstr>
      <vt:lpstr>Microsoft Equation 3.0</vt:lpstr>
      <vt:lpstr>3D Magnet Simulations for SNS Bean Transport Lines</vt:lpstr>
      <vt:lpstr>Topics of Presentation</vt:lpstr>
      <vt:lpstr>SNS MEBT line (Courtesy of LBNL design documents) </vt:lpstr>
      <vt:lpstr>SNS MEBT lattice </vt:lpstr>
      <vt:lpstr>MEBT42 simulation models </vt:lpstr>
      <vt:lpstr>Field distributions of MEBT42 quads </vt:lpstr>
      <vt:lpstr>Linear Particle Optics of MEBT42</vt:lpstr>
      <vt:lpstr>Hard edge models for a single MEBT42 quad </vt:lpstr>
      <vt:lpstr>3D simulation models of half MEBT line </vt:lpstr>
      <vt:lpstr>Hard edge models from design and linear optics </vt:lpstr>
      <vt:lpstr>Principle rays in first half MEBT lattice from linear particle optics and design hard-edge models </vt:lpstr>
      <vt:lpstr>Beam envelope in first half MEBT lattice from linear particle optics and design hard-edge models </vt:lpstr>
      <vt:lpstr>The z-dependent transfer functions for matching </vt:lpstr>
      <vt:lpstr>Linear focusing function of first half MEBT lattice from 3D models and superposition </vt:lpstr>
      <vt:lpstr>A full 3D beam dynamic model with space charge (T. P. Wangler, RF Linear Accelerators) </vt:lpstr>
      <vt:lpstr>A 38 mA H beam envelopes matched with the superimposed transfer functions </vt:lpstr>
      <vt:lpstr>Conclusions:</vt:lpstr>
      <vt:lpstr>SNS ring injection momentum collimation (courtesy of P. He et al of BNL) </vt:lpstr>
      <vt:lpstr>3D simulation model of momentum dump line </vt:lpstr>
      <vt:lpstr>Reference trajectory for stripped proton beams </vt:lpstr>
      <vt:lpstr>3D multipole expansion about reference trajectory </vt:lpstr>
      <vt:lpstr>Linear Particle Optics – Transfer Matrices</vt:lpstr>
      <vt:lpstr>Slide 23</vt:lpstr>
      <vt:lpstr>Particle distributions at scrapper and dump window </vt:lpstr>
      <vt:lpstr> Initial particle positions at the scrapper (blue) and final positions at dump window (red) </vt:lpstr>
      <vt:lpstr>Summary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uvq</cp:lastModifiedBy>
  <cp:revision>53</cp:revision>
  <dcterms:created xsi:type="dcterms:W3CDTF">2008-12-10T13:33:36Z</dcterms:created>
  <dcterms:modified xsi:type="dcterms:W3CDTF">2011-03-15T18:41:52Z</dcterms:modified>
</cp:coreProperties>
</file>