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4" r:id="rId4"/>
    <p:sldId id="258" r:id="rId5"/>
    <p:sldId id="267" r:id="rId6"/>
    <p:sldId id="266" r:id="rId7"/>
    <p:sldId id="263" r:id="rId8"/>
    <p:sldId id="264" r:id="rId9"/>
    <p:sldId id="265" r:id="rId10"/>
    <p:sldId id="313" r:id="rId11"/>
    <p:sldId id="311" r:id="rId12"/>
    <p:sldId id="297" r:id="rId13"/>
    <p:sldId id="298" r:id="rId14"/>
    <p:sldId id="299" r:id="rId15"/>
    <p:sldId id="300" r:id="rId16"/>
    <p:sldId id="310" r:id="rId17"/>
    <p:sldId id="302" r:id="rId18"/>
    <p:sldId id="303" r:id="rId19"/>
    <p:sldId id="305" r:id="rId20"/>
    <p:sldId id="304" r:id="rId21"/>
    <p:sldId id="306" r:id="rId22"/>
    <p:sldId id="307" r:id="rId23"/>
    <p:sldId id="308" r:id="rId24"/>
    <p:sldId id="309" r:id="rId25"/>
    <p:sldId id="312" r:id="rId26"/>
    <p:sldId id="31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00"/>
    <a:srgbClr val="FF0000"/>
    <a:srgbClr val="008000"/>
    <a:srgbClr val="009900"/>
    <a:srgbClr val="3399FF"/>
    <a:srgbClr val="33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2" autoAdjust="0"/>
    <p:restoredTop sz="97704" autoAdjust="0"/>
  </p:normalViewPr>
  <p:slideViewPr>
    <p:cSldViewPr>
      <p:cViewPr>
        <p:scale>
          <a:sx n="66" d="100"/>
          <a:sy n="66" d="100"/>
        </p:scale>
        <p:origin x="-60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0899FC-8605-4219-922F-C2D16FF6E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CC53CD-EDDF-452D-AC03-5ABE44166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8FC2E-8D70-4AE1-91EC-5131655846E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7C8C7-3D40-4854-B7D6-AC7D4149CD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8F95-1210-495A-9575-1DF5BFBABA2B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8A96-4A66-4215-B5C5-86D3CE2AF733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A1E3-05A2-454B-8469-E813DB4F27D6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3004C-7F5F-47E8-8643-F994BBFAD49E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3171-29E4-4F43-8704-AF1C24212158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5CA7B-1691-4045-A56B-6367DF32D946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1EB8-574A-4C8B-8957-C8C5B5E0FBBE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53BB-66CA-4EC4-B884-8913EFF8E7FF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2731-3F55-4E03-8768-03C498E3338C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F8EA-6EBC-46BC-9170-67D981EDDBF4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7B17-D062-4F83-B00F-7280E4C53DC0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14300" y="6553200"/>
            <a:ext cx="8915400" cy="76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0A00D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14300" y="228600"/>
            <a:ext cx="8915400" cy="76200"/>
          </a:xfrm>
          <a:prstGeom prst="rect">
            <a:avLst/>
          </a:prstGeom>
          <a:gradFill rotWithShape="1">
            <a:gsLst>
              <a:gs pos="0">
                <a:srgbClr val="0A00D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rot="5400000">
            <a:off x="-3048000" y="3390900"/>
            <a:ext cx="6629400" cy="76200"/>
          </a:xfrm>
          <a:prstGeom prst="rect">
            <a:avLst/>
          </a:prstGeom>
          <a:gradFill rotWithShape="1">
            <a:gsLst>
              <a:gs pos="0">
                <a:srgbClr val="0A00D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 rot="16200000">
            <a:off x="5562600" y="3390900"/>
            <a:ext cx="6629400" cy="76200"/>
          </a:xfrm>
          <a:prstGeom prst="rect">
            <a:avLst/>
          </a:prstGeom>
          <a:gradFill rotWithShape="1">
            <a:gsLst>
              <a:gs pos="0">
                <a:srgbClr val="0A00D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04/23/09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5125" y="63627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2C9499D5-9064-4C30-81A2-A54CDF22184D}" type="slidenum">
              <a:rPr lang="en-US"/>
              <a:pPr>
                <a:defRPr/>
              </a:pPr>
              <a:t>‹#›</a:t>
            </a:fld>
            <a:r>
              <a:rPr lang="en-US"/>
              <a:t> / 32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A00D0"/>
                </a:solidFill>
              </a:rPr>
              <a:t>Helical Solenoids for Helical Cooling Channels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267200"/>
            <a:ext cx="6400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Mauricio Lopes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981200" y="5827713"/>
            <a:ext cx="518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Fourth Special Workshop on Magnet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2844800" y="357188"/>
            <a:ext cx="345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Correction system</a:t>
            </a:r>
          </a:p>
        </p:txBody>
      </p:sp>
      <p:graphicFrame>
        <p:nvGraphicFramePr>
          <p:cNvPr id="31812" name="Group 68"/>
          <p:cNvGraphicFramePr>
            <a:graphicFrameLocks noGrp="1"/>
          </p:cNvGraphicFramePr>
          <p:nvPr/>
        </p:nvGraphicFramePr>
        <p:xfrm>
          <a:off x="990600" y="2057400"/>
          <a:ext cx="7391400" cy="2073275"/>
        </p:xfrm>
        <a:graphic>
          <a:graphicData uri="http://schemas.openxmlformats.org/drawingml/2006/table">
            <a:tbl>
              <a:tblPr/>
              <a:tblGrid>
                <a:gridCol w="1584325"/>
                <a:gridCol w="2057400"/>
                <a:gridCol w="1722438"/>
                <a:gridCol w="2027237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 ID (mm)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Optimal coil thickness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Operation margin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Straight solenoid nominal field (T)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-17.4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4" name="Rectangle 64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45" name="Picture 73" descr="HS+SS"/>
          <p:cNvPicPr>
            <a:picLocks noChangeAspect="1" noChangeArrowheads="1"/>
          </p:cNvPicPr>
          <p:nvPr/>
        </p:nvPicPr>
        <p:blipFill>
          <a:blip r:embed="rId2"/>
          <a:srcRect l="18571" t="22858" r="22858" b="26857"/>
          <a:stretch>
            <a:fillRect/>
          </a:stretch>
        </p:blipFill>
        <p:spPr bwMode="auto">
          <a:xfrm>
            <a:off x="2705100" y="4419600"/>
            <a:ext cx="3733800" cy="2003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7"/>
          <p:cNvGrpSpPr>
            <a:grpSpLocks/>
          </p:cNvGrpSpPr>
          <p:nvPr/>
        </p:nvGrpSpPr>
        <p:grpSpPr bwMode="auto">
          <a:xfrm>
            <a:off x="2438400" y="2438400"/>
            <a:ext cx="4267200" cy="2108200"/>
            <a:chOff x="0" y="3617440"/>
            <a:chExt cx="5943600" cy="2935760"/>
          </a:xfrm>
        </p:grpSpPr>
        <p:pic>
          <p:nvPicPr>
            <p:cNvPr id="3174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17440"/>
              <a:ext cx="4572000" cy="293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889192" y="4498793"/>
              <a:ext cx="2931319" cy="117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Coil separation</a:t>
            </a:r>
            <a:endParaRPr lang="en-US" sz="44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 t="11523" r="59583" b="11649"/>
          <a:stretch>
            <a:fillRect/>
          </a:stretch>
        </p:blipFill>
        <p:spPr bwMode="auto">
          <a:xfrm>
            <a:off x="304800" y="457200"/>
            <a:ext cx="3695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3957638" y="60960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No spacing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3"/>
          <a:srcRect l="4422" t="4909" r="8092" b="1489"/>
          <a:stretch>
            <a:fillRect/>
          </a:stretch>
        </p:blipFill>
        <p:spPr bwMode="auto">
          <a:xfrm>
            <a:off x="4171950" y="304800"/>
            <a:ext cx="46672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 t="11523" r="59895" b="11649"/>
          <a:stretch>
            <a:fillRect/>
          </a:stretch>
        </p:blipFill>
        <p:spPr bwMode="auto">
          <a:xfrm>
            <a:off x="295275" y="457200"/>
            <a:ext cx="3667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714750" y="6096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Spacing – type 0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rcRect l="4457" t="5029" r="8057" b="1601"/>
          <a:stretch>
            <a:fillRect/>
          </a:stretch>
        </p:blipFill>
        <p:spPr bwMode="auto">
          <a:xfrm>
            <a:off x="4171950" y="303213"/>
            <a:ext cx="46672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 t="11523" r="59167" b="11649"/>
          <a:stretch>
            <a:fillRect/>
          </a:stretch>
        </p:blipFill>
        <p:spPr bwMode="auto">
          <a:xfrm>
            <a:off x="304800" y="4572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714750" y="6096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Spacing – type 1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3"/>
          <a:srcRect l="4457" t="5029" r="8057" b="1601"/>
          <a:stretch>
            <a:fillRect/>
          </a:stretch>
        </p:blipFill>
        <p:spPr bwMode="auto">
          <a:xfrm>
            <a:off x="4171950" y="303213"/>
            <a:ext cx="46672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 t="11523" r="59688" b="11649"/>
          <a:stretch>
            <a:fillRect/>
          </a:stretch>
        </p:blipFill>
        <p:spPr bwMode="auto">
          <a:xfrm>
            <a:off x="304800" y="457200"/>
            <a:ext cx="3686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3714750" y="6096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Spacing – type 2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rcRect l="4457" t="5029" r="8057" b="1601"/>
          <a:stretch>
            <a:fillRect/>
          </a:stretch>
        </p:blipFill>
        <p:spPr bwMode="auto">
          <a:xfrm>
            <a:off x="4171950" y="304800"/>
            <a:ext cx="466725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 t="11523" r="59167" b="11649"/>
          <a:stretch>
            <a:fillRect/>
          </a:stretch>
        </p:blipFill>
        <p:spPr bwMode="auto">
          <a:xfrm>
            <a:off x="304800" y="4572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 l="4457" t="5029" r="8057" b="1601"/>
          <a:stretch>
            <a:fillRect/>
          </a:stretch>
        </p:blipFill>
        <p:spPr bwMode="auto">
          <a:xfrm>
            <a:off x="4171950" y="303213"/>
            <a:ext cx="46672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2438400" y="4260850"/>
            <a:ext cx="4267200" cy="2106613"/>
            <a:chOff x="0" y="3617440"/>
            <a:chExt cx="5943600" cy="2935760"/>
          </a:xfrm>
        </p:grpSpPr>
        <p:pic>
          <p:nvPicPr>
            <p:cNvPr id="3686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617440"/>
              <a:ext cx="4572000" cy="293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889192" y="4498793"/>
              <a:ext cx="2931319" cy="117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7010400" y="6096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Spacing – type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Helical gradient vs. Tape width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Helical gradient vs. Tape width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rgbClr val="0070C0"/>
                </a:solidFill>
              </a:rPr>
              <a:t>Op. Margin vs. Tape width @4.2 K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3886200" y="357188"/>
            <a:ext cx="1470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Outline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724150" y="1582738"/>
            <a:ext cx="36957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/>
              <a:t> Introduction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HCC parameters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High field section case study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Correction coil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Coil separation for RF placement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Tuning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Helical dipole vs. Tape width</a:t>
            </a:r>
            <a:endParaRPr lang="en-US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Helical gradient vs. Helix period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Helical gradient vs. Helix period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Helical gradient vs. Tape width vs. Helix Period</a:t>
            </a:r>
            <a:endParaRPr lang="en-US" dirty="0"/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 l="4286" t="6190" r="8571" b="476"/>
          <a:stretch>
            <a:fillRect/>
          </a:stretch>
        </p:blipFill>
        <p:spPr bwMode="auto">
          <a:xfrm>
            <a:off x="4767263" y="3308350"/>
            <a:ext cx="4038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/>
          </p:cNvPicPr>
          <p:nvPr/>
        </p:nvPicPr>
        <p:blipFill>
          <a:blip r:embed="rId3"/>
          <a:srcRect l="4457" t="5029" r="8057" b="1601"/>
          <a:stretch>
            <a:fillRect/>
          </a:stretch>
        </p:blipFill>
        <p:spPr bwMode="auto">
          <a:xfrm>
            <a:off x="365125" y="336550"/>
            <a:ext cx="40544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ircular Arrow 4"/>
          <p:cNvSpPr/>
          <p:nvPr/>
        </p:nvSpPr>
        <p:spPr bwMode="auto">
          <a:xfrm>
            <a:off x="3429000" y="1981200"/>
            <a:ext cx="2895600" cy="2133600"/>
          </a:xfrm>
          <a:prstGeom prst="circularArrow">
            <a:avLst>
              <a:gd name="adj1" fmla="val 10955"/>
              <a:gd name="adj2" fmla="val 905609"/>
              <a:gd name="adj3" fmla="val 20252564"/>
              <a:gd name="adj4" fmla="val 16021491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457200" y="14478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/>
              <a:t> It was demonstrated that it is possible to match all the 3 components relying on the geometry and one correction system (SS).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lvl="3" eaLnBrk="0" hangingPunct="0">
              <a:buFont typeface="Arial" charset="0"/>
              <a:buChar char="•"/>
            </a:pPr>
            <a:r>
              <a:rPr lang="en-US"/>
              <a:t>Two “knobs” to adjust Bz and Bt independently, but none for G.</a:t>
            </a:r>
          </a:p>
          <a:p>
            <a:pPr lvl="3" eaLnBrk="0" hangingPunct="0">
              <a:buFont typeface="Arial" charset="0"/>
              <a:buChar char="•"/>
            </a:pPr>
            <a:endParaRPr lang="en-US"/>
          </a:p>
          <a:p>
            <a:pPr lvl="3" eaLnBrk="0" hangingPunct="0">
              <a:buFont typeface="Arial" charset="0"/>
              <a:buChar char="•"/>
            </a:pPr>
            <a:r>
              <a:rPr lang="en-US"/>
              <a:t>If a third “knob” is needed, it would lead to a more complicated correction systems.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Coil separation causes ripples in the field components. Helical gradient is the most affected.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Magnitude of the ripple and the mean value could be a problem for the cooling performance.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Conclusions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ChangeArrowheads="1"/>
          </p:cNvSpPr>
          <p:nvPr/>
        </p:nvSpPr>
        <p:spPr bwMode="auto">
          <a:xfrm>
            <a:off x="457200" y="1997075"/>
            <a:ext cx="8229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/>
              <a:t>The coil can be tuned by changing the coil longitudinal thickness or the helix period.</a:t>
            </a:r>
          </a:p>
          <a:p>
            <a:pPr lvl="3" eaLnBrk="0" hangingPunct="0">
              <a:buFont typeface="Arial" charset="0"/>
              <a:buChar char="•"/>
            </a:pPr>
            <a:r>
              <a:rPr lang="en-US"/>
              <a:t>Thinner coils reduce the operational margin.</a:t>
            </a:r>
          </a:p>
          <a:p>
            <a:pPr lvl="3" eaLnBrk="0" hangingPunct="0">
              <a:buFont typeface="Arial" charset="0"/>
              <a:buChar char="•"/>
            </a:pPr>
            <a:r>
              <a:rPr lang="en-US"/>
              <a:t>Wider coils increase the ripple in the helical dipole.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Longer period tends to tune the helical gradient to its target value. The ripple is also reduced.</a:t>
            </a:r>
          </a:p>
          <a:p>
            <a:pPr eaLnBrk="0" hangingPunct="0">
              <a:buFont typeface="Wingdings" pitchFamily="2" charset="2"/>
              <a:buChar char="§"/>
            </a:pPr>
            <a:endParaRPr lang="en-US"/>
          </a:p>
          <a:p>
            <a:pPr eaLnBrk="0" hangingPunct="0">
              <a:buFont typeface="Wingdings" pitchFamily="2" charset="2"/>
              <a:buChar char="§"/>
            </a:pPr>
            <a:r>
              <a:rPr lang="en-US"/>
              <a:t>Changes in the coil longitudinal thickness and in the helix period should be used to achieve smaller ripples.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Conclusions cont.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3419475" y="357188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A00D0"/>
                </a:solidFill>
              </a:rPr>
              <a:t>Introduction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/>
              <a:t>Helical cooling channels (HCC) based on a magnet system with superimposed solenoid and helical dipole and gradient, and a pressurized gas absorber in the aperture has been proposed to achieve the high efficiency of 6D muon beam cooling. </a:t>
            </a:r>
            <a:endParaRPr lang="en-US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762000" y="35179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/>
              <a:t>The total phase space reduction of muon beams is on the level of</a:t>
            </a:r>
            <a:br>
              <a:rPr lang="en-GB"/>
            </a:br>
            <a:r>
              <a:rPr lang="en-GB"/>
              <a:t>10</a:t>
            </a:r>
            <a:r>
              <a:rPr lang="en-GB" baseline="30000"/>
              <a:t>5</a:t>
            </a:r>
            <a:r>
              <a:rPr lang="en-GB"/>
              <a:t>-10</a:t>
            </a:r>
            <a:r>
              <a:rPr lang="en-GB" baseline="30000"/>
              <a:t>6</a:t>
            </a:r>
            <a:r>
              <a:rPr lang="en-GB"/>
              <a:t>. </a:t>
            </a:r>
            <a:endParaRPr lang="en-US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762000" y="4556125"/>
            <a:ext cx="7439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/>
              <a:t>To reduce the equilibrium emittance the cooling channel was divided into several sections and each consequent section has a smaller aperture and stronger magnetic fields. 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7" name="Text Box 4"/>
          <p:cNvSpPr txBox="1">
            <a:spLocks noChangeArrowheads="1"/>
          </p:cNvSpPr>
          <p:nvPr/>
        </p:nvSpPr>
        <p:spPr bwMode="auto">
          <a:xfrm>
            <a:off x="2178050" y="357188"/>
            <a:ext cx="4946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Particle dynamics in HCC*</a:t>
            </a:r>
          </a:p>
        </p:txBody>
      </p:sp>
      <p:sp>
        <p:nvSpPr>
          <p:cNvPr id="10328" name="Text Box 18"/>
          <p:cNvSpPr txBox="1">
            <a:spLocks noChangeArrowheads="1"/>
          </p:cNvSpPr>
          <p:nvPr/>
        </p:nvSpPr>
        <p:spPr bwMode="auto">
          <a:xfrm>
            <a:off x="295275" y="6315075"/>
            <a:ext cx="702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 altLang="ja-JP" sz="900">
                <a:ea typeface="ＭＳ Ｐゴシック"/>
                <a:cs typeface="ＭＳ Ｐゴシック"/>
              </a:rPr>
              <a:t>* Y. Derbenev and R. Johnson, “Six-Dimensional Muon Cooling Using a Homogeneous Absorber”, Phys. Rev. ST AB, 8, 041002 (2005)</a:t>
            </a:r>
            <a:endParaRPr lang="en-US" sz="900"/>
          </a:p>
        </p:txBody>
      </p:sp>
      <p:grpSp>
        <p:nvGrpSpPr>
          <p:cNvPr id="10329" name="Group 47"/>
          <p:cNvGrpSpPr>
            <a:grpSpLocks/>
          </p:cNvGrpSpPr>
          <p:nvPr/>
        </p:nvGrpSpPr>
        <p:grpSpPr bwMode="auto">
          <a:xfrm>
            <a:off x="1228725" y="2019300"/>
            <a:ext cx="1919288" cy="1919288"/>
            <a:chOff x="864" y="1272"/>
            <a:chExt cx="1209" cy="1209"/>
          </a:xfrm>
        </p:grpSpPr>
        <p:sp>
          <p:nvSpPr>
            <p:cNvPr id="10373" name="Oval 6"/>
            <p:cNvSpPr>
              <a:spLocks noChangeArrowheads="1"/>
            </p:cNvSpPr>
            <p:nvPr/>
          </p:nvSpPr>
          <p:spPr bwMode="auto">
            <a:xfrm>
              <a:off x="864" y="1272"/>
              <a:ext cx="1209" cy="120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74" name="Line 7"/>
            <p:cNvSpPr>
              <a:spLocks noChangeShapeType="1"/>
            </p:cNvSpPr>
            <p:nvPr/>
          </p:nvSpPr>
          <p:spPr bwMode="auto">
            <a:xfrm>
              <a:off x="1468" y="1878"/>
              <a:ext cx="50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Line 8"/>
            <p:cNvSpPr>
              <a:spLocks noChangeShapeType="1"/>
            </p:cNvSpPr>
            <p:nvPr/>
          </p:nvSpPr>
          <p:spPr bwMode="auto">
            <a:xfrm>
              <a:off x="1442" y="1878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Line 9"/>
            <p:cNvSpPr>
              <a:spLocks noChangeShapeType="1"/>
            </p:cNvSpPr>
            <p:nvPr/>
          </p:nvSpPr>
          <p:spPr bwMode="auto">
            <a:xfrm flipV="1">
              <a:off x="1469" y="1847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Text Box 10"/>
            <p:cNvSpPr txBox="1">
              <a:spLocks noChangeArrowheads="1"/>
            </p:cNvSpPr>
            <p:nvPr/>
          </p:nvSpPr>
          <p:spPr bwMode="auto">
            <a:xfrm>
              <a:off x="1112" y="1670"/>
              <a:ext cx="7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0000"/>
                  </a:solidFill>
                </a:rPr>
                <a:t>Larmor center</a:t>
              </a:r>
            </a:p>
          </p:txBody>
        </p:sp>
        <p:sp>
          <p:nvSpPr>
            <p:cNvPr id="10378" name="Text Box 11"/>
            <p:cNvSpPr txBox="1">
              <a:spLocks noChangeArrowheads="1"/>
            </p:cNvSpPr>
            <p:nvPr/>
          </p:nvSpPr>
          <p:spPr bwMode="auto">
            <a:xfrm>
              <a:off x="1728" y="1905"/>
              <a:ext cx="1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FF0000"/>
                  </a:solidFill>
                  <a:sym typeface="Symbol" pitchFamily="18" charset="2"/>
                </a:rPr>
                <a:t></a:t>
              </a:r>
            </a:p>
          </p:txBody>
        </p:sp>
        <p:sp>
          <p:nvSpPr>
            <p:cNvPr id="10379" name="Line 20"/>
            <p:cNvSpPr>
              <a:spLocks noChangeShapeType="1"/>
            </p:cNvSpPr>
            <p:nvPr/>
          </p:nvSpPr>
          <p:spPr bwMode="auto">
            <a:xfrm>
              <a:off x="1465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80" name="Group 23"/>
            <p:cNvGrpSpPr>
              <a:grpSpLocks/>
            </p:cNvGrpSpPr>
            <p:nvPr/>
          </p:nvGrpSpPr>
          <p:grpSpPr bwMode="auto">
            <a:xfrm>
              <a:off x="1488" y="1401"/>
              <a:ext cx="156" cy="231"/>
              <a:chOff x="1488" y="1401"/>
              <a:chExt cx="156" cy="231"/>
            </a:xfrm>
          </p:grpSpPr>
          <p:sp>
            <p:nvSpPr>
              <p:cNvPr id="10381" name="Text Box 21"/>
              <p:cNvSpPr txBox="1">
                <a:spLocks noChangeArrowheads="1"/>
              </p:cNvSpPr>
              <p:nvPr/>
            </p:nvSpPr>
            <p:spPr bwMode="auto">
              <a:xfrm>
                <a:off x="1488" y="1401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FF0000"/>
                    </a:solidFill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10382" name="Line 22"/>
              <p:cNvSpPr>
                <a:spLocks noChangeShapeType="1"/>
              </p:cNvSpPr>
              <p:nvPr/>
            </p:nvSpPr>
            <p:spPr bwMode="auto">
              <a:xfrm>
                <a:off x="1622" y="1531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30" name="Group 48"/>
          <p:cNvGrpSpPr>
            <a:grpSpLocks/>
          </p:cNvGrpSpPr>
          <p:nvPr/>
        </p:nvGrpSpPr>
        <p:grpSpPr bwMode="auto">
          <a:xfrm>
            <a:off x="542925" y="1524000"/>
            <a:ext cx="3290888" cy="3786188"/>
            <a:chOff x="432" y="960"/>
            <a:chExt cx="2073" cy="2385"/>
          </a:xfrm>
        </p:grpSpPr>
        <p:sp>
          <p:nvSpPr>
            <p:cNvPr id="10363" name="Text Box 16"/>
            <p:cNvSpPr txBox="1">
              <a:spLocks noChangeArrowheads="1"/>
            </p:cNvSpPr>
            <p:nvPr/>
          </p:nvSpPr>
          <p:spPr bwMode="auto">
            <a:xfrm>
              <a:off x="1128" y="1992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A00D0"/>
                  </a:solidFill>
                </a:rPr>
                <a:t>HCC</a:t>
              </a:r>
              <a:br>
                <a:rPr lang="en-US" sz="1200">
                  <a:solidFill>
                    <a:srgbClr val="0A00D0"/>
                  </a:solidFill>
                </a:rPr>
              </a:br>
              <a:r>
                <a:rPr lang="en-US" sz="1200">
                  <a:solidFill>
                    <a:srgbClr val="0A00D0"/>
                  </a:solidFill>
                </a:rPr>
                <a:t>magnet center</a:t>
              </a:r>
            </a:p>
          </p:txBody>
        </p:sp>
        <p:sp>
          <p:nvSpPr>
            <p:cNvPr id="10364" name="Line 13"/>
            <p:cNvSpPr>
              <a:spLocks noChangeShapeType="1"/>
            </p:cNvSpPr>
            <p:nvPr/>
          </p:nvSpPr>
          <p:spPr bwMode="auto">
            <a:xfrm>
              <a:off x="1424" y="2304"/>
              <a:ext cx="81" cy="0"/>
            </a:xfrm>
            <a:prstGeom prst="line">
              <a:avLst/>
            </a:prstGeom>
            <a:noFill/>
            <a:ln w="9525">
              <a:solidFill>
                <a:srgbClr val="0A00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Line 14"/>
            <p:cNvSpPr>
              <a:spLocks noChangeShapeType="1"/>
            </p:cNvSpPr>
            <p:nvPr/>
          </p:nvSpPr>
          <p:spPr bwMode="auto">
            <a:xfrm flipV="1">
              <a:off x="1468" y="2262"/>
              <a:ext cx="0" cy="80"/>
            </a:xfrm>
            <a:prstGeom prst="line">
              <a:avLst/>
            </a:prstGeom>
            <a:noFill/>
            <a:ln w="9525">
              <a:solidFill>
                <a:srgbClr val="0A00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Oval 5"/>
            <p:cNvSpPr>
              <a:spLocks noChangeArrowheads="1"/>
            </p:cNvSpPr>
            <p:nvPr/>
          </p:nvSpPr>
          <p:spPr bwMode="auto">
            <a:xfrm>
              <a:off x="432" y="1272"/>
              <a:ext cx="2073" cy="207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67" name="Line 15"/>
            <p:cNvSpPr>
              <a:spLocks noChangeShapeType="1"/>
            </p:cNvSpPr>
            <p:nvPr/>
          </p:nvSpPr>
          <p:spPr bwMode="auto">
            <a:xfrm>
              <a:off x="1467" y="2304"/>
              <a:ext cx="789" cy="6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Text Box 17"/>
            <p:cNvSpPr txBox="1">
              <a:spLocks noChangeArrowheads="1"/>
            </p:cNvSpPr>
            <p:nvPr/>
          </p:nvSpPr>
          <p:spPr bwMode="auto">
            <a:xfrm>
              <a:off x="1872" y="2546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A00D0"/>
                  </a:solidFill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10369" name="Group 24"/>
            <p:cNvGrpSpPr>
              <a:grpSpLocks/>
            </p:cNvGrpSpPr>
            <p:nvPr/>
          </p:nvGrpSpPr>
          <p:grpSpPr bwMode="auto">
            <a:xfrm>
              <a:off x="1536" y="960"/>
              <a:ext cx="156" cy="231"/>
              <a:chOff x="1488" y="1401"/>
              <a:chExt cx="156" cy="231"/>
            </a:xfrm>
          </p:grpSpPr>
          <p:sp>
            <p:nvSpPr>
              <p:cNvPr id="10371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401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0000FF"/>
                    </a:solidFill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10372" name="Line 26"/>
              <p:cNvSpPr>
                <a:spLocks noChangeShapeType="1"/>
              </p:cNvSpPr>
              <p:nvPr/>
            </p:nvSpPr>
            <p:spPr bwMode="auto">
              <a:xfrm>
                <a:off x="1622" y="1531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arrow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0" name="Line 27"/>
            <p:cNvSpPr>
              <a:spLocks noChangeShapeType="1"/>
            </p:cNvSpPr>
            <p:nvPr/>
          </p:nvSpPr>
          <p:spPr bwMode="auto">
            <a:xfrm>
              <a:off x="1463" y="1008"/>
              <a:ext cx="0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31" name="Group 49"/>
          <p:cNvGrpSpPr>
            <a:grpSpLocks/>
          </p:cNvGrpSpPr>
          <p:nvPr/>
        </p:nvGrpSpPr>
        <p:grpSpPr bwMode="auto">
          <a:xfrm>
            <a:off x="4937125" y="1171575"/>
            <a:ext cx="2379663" cy="1639888"/>
            <a:chOff x="3110" y="935"/>
            <a:chExt cx="1499" cy="1033"/>
          </a:xfrm>
        </p:grpSpPr>
        <p:sp>
          <p:nvSpPr>
            <p:cNvPr id="10350" name="Text Box 19"/>
            <p:cNvSpPr txBox="1">
              <a:spLocks noChangeArrowheads="1"/>
            </p:cNvSpPr>
            <p:nvPr/>
          </p:nvSpPr>
          <p:spPr bwMode="auto">
            <a:xfrm>
              <a:off x="3110" y="935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Larmor motion</a:t>
              </a:r>
            </a:p>
          </p:txBody>
        </p:sp>
        <p:grpSp>
          <p:nvGrpSpPr>
            <p:cNvPr id="10351" name="Group 34"/>
            <p:cNvGrpSpPr>
              <a:grpSpLocks/>
            </p:cNvGrpSpPr>
            <p:nvPr/>
          </p:nvGrpSpPr>
          <p:grpSpPr bwMode="auto">
            <a:xfrm>
              <a:off x="3504" y="1137"/>
              <a:ext cx="1105" cy="404"/>
              <a:chOff x="3476" y="1137"/>
              <a:chExt cx="1105" cy="404"/>
            </a:xfrm>
          </p:grpSpPr>
          <p:grpSp>
            <p:nvGrpSpPr>
              <p:cNvPr id="10357" name="Group 28"/>
              <p:cNvGrpSpPr>
                <a:grpSpLocks/>
              </p:cNvGrpSpPr>
              <p:nvPr/>
            </p:nvGrpSpPr>
            <p:grpSpPr bwMode="auto">
              <a:xfrm>
                <a:off x="3476" y="1220"/>
                <a:ext cx="156" cy="231"/>
                <a:chOff x="1488" y="1401"/>
                <a:chExt cx="156" cy="231"/>
              </a:xfrm>
            </p:grpSpPr>
            <p:sp>
              <p:nvSpPr>
                <p:cNvPr id="1036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488" y="1401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i="1">
                      <a:solidFill>
                        <a:srgbClr val="FF0000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0362" name="Line 30"/>
                <p:cNvSpPr>
                  <a:spLocks noChangeShapeType="1"/>
                </p:cNvSpPr>
                <p:nvPr/>
              </p:nvSpPr>
              <p:spPr bwMode="auto">
                <a:xfrm>
                  <a:off x="1622" y="153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arrow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58" name="Text Box 31"/>
              <p:cNvSpPr txBox="1">
                <a:spLocks noChangeArrowheads="1"/>
              </p:cNvSpPr>
              <p:nvPr/>
            </p:nvSpPr>
            <p:spPr bwMode="auto">
              <a:xfrm>
                <a:off x="3638" y="1223"/>
                <a:ext cx="9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FF0000"/>
                    </a:solidFill>
                  </a:rPr>
                  <a:t>= -         </a:t>
                </a:r>
                <a:r>
                  <a:rPr lang="en-US" i="1">
                    <a:solidFill>
                      <a:srgbClr val="FF0000"/>
                    </a:solidFill>
                    <a:latin typeface="Times New Roman" pitchFamily="18" charset="0"/>
                  </a:rPr>
                  <a:t>p</a:t>
                </a:r>
                <a:r>
                  <a:rPr lang="en-US" i="1" baseline="-25000">
                    <a:solidFill>
                      <a:srgbClr val="FF0000"/>
                    </a:solidFill>
                    <a:sym typeface="Symbol" pitchFamily="18" charset="2"/>
                  </a:rPr>
                  <a:t></a:t>
                </a:r>
                <a:r>
                  <a:rPr lang="en-US" i="1">
                    <a:solidFill>
                      <a:srgbClr val="FF0000"/>
                    </a:solidFill>
                    <a:sym typeface="Symbol" pitchFamily="18" charset="2"/>
                  </a:rPr>
                  <a:t>.</a:t>
                </a:r>
                <a:r>
                  <a:rPr lang="en-US" i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B</a:t>
                </a:r>
                <a:r>
                  <a:rPr lang="en-US" i="1" baseline="-2500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z</a:t>
                </a:r>
              </a:p>
            </p:txBody>
          </p:sp>
          <p:sp>
            <p:nvSpPr>
              <p:cNvPr id="10359" name="Line 32"/>
              <p:cNvSpPr>
                <a:spLocks noChangeShapeType="1"/>
              </p:cNvSpPr>
              <p:nvPr/>
            </p:nvSpPr>
            <p:spPr bwMode="auto">
              <a:xfrm>
                <a:off x="3936" y="135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Text Box 33"/>
              <p:cNvSpPr txBox="1">
                <a:spLocks noChangeArrowheads="1"/>
              </p:cNvSpPr>
              <p:nvPr/>
            </p:nvSpPr>
            <p:spPr bwMode="auto">
              <a:xfrm>
                <a:off x="3928" y="1137"/>
                <a:ext cx="27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</a:p>
              <a:p>
                <a:pPr eaLnBrk="0" hangingPunct="0"/>
                <a:r>
                  <a:rPr lang="en-US" i="1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el-GR" i="1" baseline="-25000">
                    <a:solidFill>
                      <a:srgbClr val="FF0000"/>
                    </a:solidFill>
                    <a:cs typeface="Arial" charset="0"/>
                  </a:rPr>
                  <a:t>μ</a:t>
                </a:r>
              </a:p>
            </p:txBody>
          </p:sp>
        </p:grpSp>
        <p:grpSp>
          <p:nvGrpSpPr>
            <p:cNvPr id="10352" name="Group 44"/>
            <p:cNvGrpSpPr>
              <a:grpSpLocks/>
            </p:cNvGrpSpPr>
            <p:nvPr/>
          </p:nvGrpSpPr>
          <p:grpSpPr bwMode="auto">
            <a:xfrm>
              <a:off x="3696" y="1564"/>
              <a:ext cx="592" cy="404"/>
              <a:chOff x="3446" y="1680"/>
              <a:chExt cx="592" cy="404"/>
            </a:xfrm>
          </p:grpSpPr>
          <p:sp>
            <p:nvSpPr>
              <p:cNvPr id="10353" name="Text Box 35"/>
              <p:cNvSpPr txBox="1">
                <a:spLocks noChangeArrowheads="1"/>
              </p:cNvSpPr>
              <p:nvPr/>
            </p:nvSpPr>
            <p:spPr bwMode="auto">
              <a:xfrm>
                <a:off x="3446" y="1767"/>
                <a:ext cx="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FF0000"/>
                    </a:solidFill>
                    <a:sym typeface="Symbol" pitchFamily="18" charset="2"/>
                  </a:rPr>
                  <a:t></a:t>
                </a:r>
                <a:r>
                  <a:rPr lang="en-US">
                    <a:solidFill>
                      <a:srgbClr val="FF0000"/>
                    </a:solidFill>
                    <a:sym typeface="Symbol" pitchFamily="18" charset="2"/>
                  </a:rPr>
                  <a:t>  =</a:t>
                </a:r>
              </a:p>
            </p:txBody>
          </p:sp>
          <p:grpSp>
            <p:nvGrpSpPr>
              <p:cNvPr id="10354" name="Group 43"/>
              <p:cNvGrpSpPr>
                <a:grpSpLocks/>
              </p:cNvGrpSpPr>
              <p:nvPr/>
            </p:nvGrpSpPr>
            <p:grpSpPr bwMode="auto">
              <a:xfrm>
                <a:off x="3792" y="1680"/>
                <a:ext cx="246" cy="404"/>
                <a:chOff x="4272" y="1872"/>
                <a:chExt cx="246" cy="404"/>
              </a:xfrm>
            </p:grpSpPr>
            <p:sp>
              <p:nvSpPr>
                <p:cNvPr id="1035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272" y="1872"/>
                  <a:ext cx="2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i="1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  <a:r>
                    <a:rPr lang="en-US" i="1" baseline="-25000">
                      <a:solidFill>
                        <a:srgbClr val="FF0000"/>
                      </a:solidFill>
                      <a:sym typeface="Symbol" pitchFamily="18" charset="2"/>
                    </a:rPr>
                    <a:t></a:t>
                  </a:r>
                  <a:endParaRPr lang="en-US" i="1">
                    <a:solidFill>
                      <a:srgbClr val="FF0000"/>
                    </a:solidFill>
                    <a:sym typeface="Symbol" pitchFamily="18" charset="2"/>
                  </a:endParaRPr>
                </a:p>
                <a:p>
                  <a:pPr eaLnBrk="0" hangingPunct="0"/>
                  <a:r>
                    <a:rPr lang="en-US" i="1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B</a:t>
                  </a:r>
                  <a:r>
                    <a:rPr lang="en-US" i="1" baseline="-2500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z</a:t>
                  </a:r>
                </a:p>
              </p:txBody>
            </p:sp>
            <p:sp>
              <p:nvSpPr>
                <p:cNvPr id="10356" name="Line 41"/>
                <p:cNvSpPr>
                  <a:spLocks noChangeShapeType="1"/>
                </p:cNvSpPr>
                <p:nvPr/>
              </p:nvSpPr>
              <p:spPr bwMode="auto">
                <a:xfrm>
                  <a:off x="4272" y="210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32" name="Oval 12"/>
          <p:cNvSpPr>
            <a:spLocks noChangeArrowheads="1"/>
          </p:cNvSpPr>
          <p:nvPr/>
        </p:nvSpPr>
        <p:spPr bwMode="auto">
          <a:xfrm>
            <a:off x="2106613" y="1933575"/>
            <a:ext cx="165100" cy="1651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0333" name="Group 88"/>
          <p:cNvGrpSpPr>
            <a:grpSpLocks/>
          </p:cNvGrpSpPr>
          <p:nvPr/>
        </p:nvGrpSpPr>
        <p:grpSpPr bwMode="auto">
          <a:xfrm>
            <a:off x="4167188" y="3048000"/>
            <a:ext cx="4629150" cy="1828800"/>
            <a:chOff x="2625" y="1920"/>
            <a:chExt cx="2916" cy="1152"/>
          </a:xfrm>
        </p:grpSpPr>
        <p:sp>
          <p:nvSpPr>
            <p:cNvPr id="10336" name="Text Box 50"/>
            <p:cNvSpPr txBox="1">
              <a:spLocks noChangeArrowheads="1"/>
            </p:cNvSpPr>
            <p:nvPr/>
          </p:nvSpPr>
          <p:spPr bwMode="auto">
            <a:xfrm>
              <a:off x="2625" y="1920"/>
              <a:ext cx="2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Radial equation of motion with helical dipole</a:t>
              </a:r>
            </a:p>
          </p:txBody>
        </p:sp>
        <p:grpSp>
          <p:nvGrpSpPr>
            <p:cNvPr id="10337" name="Group 79"/>
            <p:cNvGrpSpPr>
              <a:grpSpLocks/>
            </p:cNvGrpSpPr>
            <p:nvPr/>
          </p:nvGrpSpPr>
          <p:grpSpPr bwMode="auto">
            <a:xfrm>
              <a:off x="3291" y="2425"/>
              <a:ext cx="1584" cy="404"/>
              <a:chOff x="3120" y="2688"/>
              <a:chExt cx="1584" cy="404"/>
            </a:xfrm>
          </p:grpSpPr>
          <p:sp>
            <p:nvSpPr>
              <p:cNvPr id="10347" name="Text Box 57"/>
              <p:cNvSpPr txBox="1">
                <a:spLocks noChangeArrowheads="1"/>
              </p:cNvSpPr>
              <p:nvPr/>
            </p:nvSpPr>
            <p:spPr bwMode="auto">
              <a:xfrm>
                <a:off x="3120" y="2774"/>
                <a:ext cx="15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i="1"/>
                  <a:t> =         (p</a:t>
                </a:r>
                <a:r>
                  <a:rPr lang="en-US" i="1" baseline="-25000">
                    <a:sym typeface="Symbol" pitchFamily="18" charset="2"/>
                  </a:rPr>
                  <a:t>z</a:t>
                </a:r>
                <a:r>
                  <a:rPr lang="en-US" i="1">
                    <a:sym typeface="Symbol" pitchFamily="18" charset="2"/>
                  </a:rPr>
                  <a:t>.B</a:t>
                </a:r>
                <a:r>
                  <a:rPr lang="en-US" i="1" baseline="-25000">
                    <a:sym typeface="Symbol" pitchFamily="18" charset="2"/>
                  </a:rPr>
                  <a:t></a:t>
                </a:r>
                <a:r>
                  <a:rPr lang="en-US">
                    <a:sym typeface="Symbol" pitchFamily="18" charset="2"/>
                  </a:rPr>
                  <a:t> </a:t>
                </a:r>
                <a:r>
                  <a:rPr lang="en-US" i="1"/>
                  <a:t>-</a:t>
                </a:r>
                <a:r>
                  <a:rPr lang="en-US" i="1">
                    <a:latin typeface="Times New Roman" pitchFamily="18" charset="0"/>
                  </a:rPr>
                  <a:t>p</a:t>
                </a:r>
                <a:r>
                  <a:rPr lang="en-US" i="1" baseline="-25000">
                    <a:sym typeface="Symbol" pitchFamily="18" charset="2"/>
                  </a:rPr>
                  <a:t></a:t>
                </a:r>
                <a:r>
                  <a:rPr lang="en-US" i="1">
                    <a:sym typeface="Symbol" pitchFamily="18" charset="2"/>
                  </a:rPr>
                  <a:t>.</a:t>
                </a:r>
                <a:r>
                  <a:rPr lang="en-US" i="1">
                    <a:latin typeface="Times New Roman" pitchFamily="18" charset="0"/>
                    <a:sym typeface="Symbol" pitchFamily="18" charset="2"/>
                  </a:rPr>
                  <a:t>B</a:t>
                </a:r>
                <a:r>
                  <a:rPr lang="en-US" i="1" baseline="-25000">
                    <a:latin typeface="Times New Roman" pitchFamily="18" charset="0"/>
                    <a:sym typeface="Symbol" pitchFamily="18" charset="2"/>
                  </a:rPr>
                  <a:t>z </a:t>
                </a:r>
                <a:r>
                  <a:rPr lang="en-US">
                    <a:latin typeface="Times New Roman" pitchFamily="18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0348" name="Line 58"/>
              <p:cNvSpPr>
                <a:spLocks noChangeShapeType="1"/>
              </p:cNvSpPr>
              <p:nvPr/>
            </p:nvSpPr>
            <p:spPr bwMode="auto">
              <a:xfrm>
                <a:off x="3418" y="290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Text Box 59"/>
              <p:cNvSpPr txBox="1">
                <a:spLocks noChangeArrowheads="1"/>
              </p:cNvSpPr>
              <p:nvPr/>
            </p:nvSpPr>
            <p:spPr bwMode="auto">
              <a:xfrm>
                <a:off x="3410" y="2688"/>
                <a:ext cx="27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latin typeface="Times New Roman" pitchFamily="18" charset="0"/>
                  </a:rPr>
                  <a:t>e</a:t>
                </a:r>
              </a:p>
              <a:p>
                <a:pPr eaLnBrk="0" hangingPunct="0"/>
                <a:r>
                  <a:rPr lang="en-US" i="1">
                    <a:latin typeface="Times New Roman" pitchFamily="18" charset="0"/>
                  </a:rPr>
                  <a:t>m</a:t>
                </a:r>
                <a:r>
                  <a:rPr lang="el-GR" i="1" baseline="-25000">
                    <a:cs typeface="Arial" charset="0"/>
                  </a:rPr>
                  <a:t>μ</a:t>
                </a:r>
              </a:p>
            </p:txBody>
          </p:sp>
        </p:grpSp>
        <p:grpSp>
          <p:nvGrpSpPr>
            <p:cNvPr id="10338" name="Group 78"/>
            <p:cNvGrpSpPr>
              <a:grpSpLocks/>
            </p:cNvGrpSpPr>
            <p:nvPr/>
          </p:nvGrpSpPr>
          <p:grpSpPr bwMode="auto">
            <a:xfrm>
              <a:off x="3747" y="2182"/>
              <a:ext cx="671" cy="231"/>
              <a:chOff x="3805" y="2554"/>
              <a:chExt cx="671" cy="231"/>
            </a:xfrm>
          </p:grpSpPr>
          <p:grpSp>
            <p:nvGrpSpPr>
              <p:cNvPr id="10340" name="Group 54"/>
              <p:cNvGrpSpPr>
                <a:grpSpLocks/>
              </p:cNvGrpSpPr>
              <p:nvPr/>
            </p:nvGrpSpPr>
            <p:grpSpPr bwMode="auto">
              <a:xfrm>
                <a:off x="4032" y="2554"/>
                <a:ext cx="156" cy="231"/>
                <a:chOff x="1488" y="1401"/>
                <a:chExt cx="156" cy="231"/>
              </a:xfrm>
            </p:grpSpPr>
            <p:sp>
              <p:nvSpPr>
                <p:cNvPr id="1034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488" y="1401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i="1">
                      <a:solidFill>
                        <a:srgbClr val="FF0000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0346" name="Line 56"/>
                <p:cNvSpPr>
                  <a:spLocks noChangeShapeType="1"/>
                </p:cNvSpPr>
                <p:nvPr/>
              </p:nvSpPr>
              <p:spPr bwMode="auto">
                <a:xfrm>
                  <a:off x="1622" y="153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arrow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41" name="Group 72"/>
              <p:cNvGrpSpPr>
                <a:grpSpLocks/>
              </p:cNvGrpSpPr>
              <p:nvPr/>
            </p:nvGrpSpPr>
            <p:grpSpPr bwMode="auto">
              <a:xfrm>
                <a:off x="4320" y="2554"/>
                <a:ext cx="156" cy="231"/>
                <a:chOff x="1488" y="1401"/>
                <a:chExt cx="156" cy="231"/>
              </a:xfrm>
            </p:grpSpPr>
            <p:sp>
              <p:nvSpPr>
                <p:cNvPr id="1034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488" y="1401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i="1">
                      <a:solidFill>
                        <a:srgbClr val="0000FF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0344" name="Line 74"/>
                <p:cNvSpPr>
                  <a:spLocks noChangeShapeType="1"/>
                </p:cNvSpPr>
                <p:nvPr/>
              </p:nvSpPr>
              <p:spPr bwMode="auto">
                <a:xfrm>
                  <a:off x="1622" y="153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arrow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2" name="Text Box 77"/>
              <p:cNvSpPr txBox="1">
                <a:spLocks noChangeArrowheads="1"/>
              </p:cNvSpPr>
              <p:nvPr/>
            </p:nvSpPr>
            <p:spPr bwMode="auto">
              <a:xfrm>
                <a:off x="3805" y="2554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latin typeface="Times New Roman" pitchFamily="18" charset="0"/>
                  </a:rPr>
                  <a:t>f</a:t>
                </a:r>
                <a:r>
                  <a:rPr lang="en-US"/>
                  <a:t> =     +</a:t>
                </a:r>
              </a:p>
            </p:txBody>
          </p:sp>
        </p:grpSp>
        <p:sp>
          <p:nvSpPr>
            <p:cNvPr id="10339" name="Text Box 80"/>
            <p:cNvSpPr txBox="1">
              <a:spLocks noChangeArrowheads="1"/>
            </p:cNvSpPr>
            <p:nvPr/>
          </p:nvSpPr>
          <p:spPr bwMode="auto">
            <a:xfrm>
              <a:off x="3483" y="2841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latin typeface="Times New Roman" pitchFamily="18" charset="0"/>
                </a:rPr>
                <a:t>f  </a:t>
              </a:r>
              <a:r>
                <a:rPr lang="en-US"/>
                <a:t>=</a:t>
              </a:r>
              <a:r>
                <a:rPr lang="en-US" i="1">
                  <a:latin typeface="Times New Roman" pitchFamily="18" charset="0"/>
                </a:rPr>
                <a:t> </a:t>
              </a:r>
              <a:r>
                <a:rPr lang="en-US" i="1">
                  <a:latin typeface="Symbol" pitchFamily="18" charset="2"/>
                </a:rPr>
                <a:t>g </a:t>
              </a:r>
              <a:r>
                <a:rPr lang="en-US" i="1">
                  <a:latin typeface="Times New Roman" pitchFamily="18" charset="0"/>
                </a:rPr>
                <a:t>mr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′′</a:t>
              </a:r>
              <a:r>
                <a:rPr lang="en-US" i="1">
                  <a:latin typeface="Times New Roman" pitchFamily="18" charset="0"/>
                </a:rPr>
                <a:t>- </a:t>
              </a:r>
              <a:r>
                <a:rPr lang="en-US" i="1">
                  <a:latin typeface="Symbol" pitchFamily="18" charset="2"/>
                </a:rPr>
                <a:t>g </a:t>
              </a:r>
              <a:r>
                <a:rPr lang="en-US" i="1">
                  <a:latin typeface="Times New Roman" pitchFamily="18" charset="0"/>
                </a:rPr>
                <a:t>mr</a:t>
              </a:r>
              <a:r>
                <a:rPr lang="en-US" i="1">
                  <a:latin typeface="Symbol" pitchFamily="18" charset="2"/>
                </a:rPr>
                <a:t>w</a:t>
              </a:r>
              <a:r>
                <a:rPr lang="en-US" i="1" baseline="30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0334" name="Group 89"/>
          <p:cNvGrpSpPr>
            <a:grpSpLocks/>
          </p:cNvGrpSpPr>
          <p:nvPr/>
        </p:nvGrpSpPr>
        <p:grpSpPr bwMode="auto">
          <a:xfrm>
            <a:off x="4881563" y="5067300"/>
            <a:ext cx="3200400" cy="1127125"/>
            <a:chOff x="3075" y="3192"/>
            <a:chExt cx="2016" cy="710"/>
          </a:xfrm>
        </p:grpSpPr>
        <p:graphicFrame>
          <p:nvGraphicFramePr>
            <p:cNvPr id="10326" name="Object 86"/>
            <p:cNvGraphicFramePr>
              <a:graphicFrameLocks noChangeAspect="1"/>
            </p:cNvGraphicFramePr>
            <p:nvPr/>
          </p:nvGraphicFramePr>
          <p:xfrm>
            <a:off x="3075" y="3192"/>
            <a:ext cx="2016" cy="504"/>
          </p:xfrm>
          <a:graphic>
            <a:graphicData uri="http://schemas.openxmlformats.org/presentationml/2006/ole">
              <p:oleObj spid="_x0000_s10326" name="Equation" r:id="rId3" imgW="1981080" imgH="495000" progId="Equation.3">
                <p:embed/>
              </p:oleObj>
            </a:graphicData>
          </a:graphic>
        </p:graphicFrame>
        <p:sp>
          <p:nvSpPr>
            <p:cNvPr id="10335" name="Text Box 87"/>
            <p:cNvSpPr txBox="1">
              <a:spLocks noChangeArrowheads="1"/>
            </p:cNvSpPr>
            <p:nvPr/>
          </p:nvSpPr>
          <p:spPr bwMode="auto">
            <a:xfrm>
              <a:off x="3101" y="3671"/>
              <a:ext cx="1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9900"/>
                  </a:solidFill>
                </a:rPr>
                <a:t>Particle motion in stable orbit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Text Box 4"/>
          <p:cNvSpPr txBox="1">
            <a:spLocks noChangeArrowheads="1"/>
          </p:cNvSpPr>
          <p:nvPr/>
        </p:nvSpPr>
        <p:spPr bwMode="auto">
          <a:xfrm>
            <a:off x="2178050" y="357188"/>
            <a:ext cx="4946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Particle dynamics in HCC*</a:t>
            </a: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974725" y="11588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Dispersion factor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933700" y="1635125"/>
          <a:ext cx="3276600" cy="2301875"/>
        </p:xfrm>
        <a:graphic>
          <a:graphicData uri="http://schemas.openxmlformats.org/presentationml/2006/ole">
            <p:oleObj spid="_x0000_s24582" name="Equation" r:id="rId3" imgW="2133360" imgH="1498320" progId="Equation.3">
              <p:embed/>
            </p:oleObj>
          </a:graphicData>
        </a:graphic>
      </p:graphicFrame>
      <p:sp>
        <p:nvSpPr>
          <p:cNvPr id="24589" name="Text Box 7"/>
          <p:cNvSpPr txBox="1">
            <a:spLocks noChangeArrowheads="1"/>
          </p:cNvSpPr>
          <p:nvPr/>
        </p:nvSpPr>
        <p:spPr bwMode="auto">
          <a:xfrm>
            <a:off x="746125" y="4210050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Important parameters to design HCC: </a:t>
            </a:r>
          </a:p>
        </p:txBody>
      </p:sp>
      <p:sp>
        <p:nvSpPr>
          <p:cNvPr id="24590" name="Text Box 8"/>
          <p:cNvSpPr txBox="1">
            <a:spLocks noChangeArrowheads="1"/>
          </p:cNvSpPr>
          <p:nvPr/>
        </p:nvSpPr>
        <p:spPr bwMode="auto">
          <a:xfrm>
            <a:off x="746125" y="4814888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Stability condition is </a:t>
            </a: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4724400" y="4216400"/>
          <a:ext cx="468313" cy="350838"/>
        </p:xfrm>
        <a:graphic>
          <a:graphicData uri="http://schemas.openxmlformats.org/presentationml/2006/ole">
            <p:oleObj spid="_x0000_s24585" name="Equation" r:id="rId4" imgW="304560" imgH="228600" progId="Equation.3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651125" y="5241925"/>
          <a:ext cx="3841750" cy="781050"/>
        </p:xfrm>
        <a:graphic>
          <a:graphicData uri="http://schemas.openxmlformats.org/presentationml/2006/ole">
            <p:oleObj spid="_x0000_s24586" name="Equation" r:id="rId5" imgW="2501640" imgH="507960" progId="Equation.3">
              <p:embed/>
            </p:oleObj>
          </a:graphicData>
        </a:graphic>
      </p:graphicFrame>
      <p:sp>
        <p:nvSpPr>
          <p:cNvPr id="24591" name="Text Box 11"/>
          <p:cNvSpPr txBox="1">
            <a:spLocks noChangeArrowheads="1"/>
          </p:cNvSpPr>
          <p:nvPr/>
        </p:nvSpPr>
        <p:spPr bwMode="auto">
          <a:xfrm>
            <a:off x="295275" y="6315075"/>
            <a:ext cx="702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 altLang="ja-JP" sz="900">
                <a:ea typeface="ＭＳ Ｐゴシック"/>
                <a:cs typeface="ＭＳ Ｐゴシック"/>
              </a:rPr>
              <a:t>* Y. Derbenev and R. Johnson, “Six-Dimensional Muon Cooling Using a Homogeneous Absorber”, Phys. Rev. ST AB, 8, 041002 (2005)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7251700" y="48545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83363" y="5272088"/>
            <a:ext cx="1336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coil</a:t>
            </a:r>
            <a:r>
              <a:rPr lang="en-US"/>
              <a:t> </a:t>
            </a:r>
            <a:r>
              <a:rPr lang="en-US">
                <a:cs typeface="Arial" charset="0"/>
              </a:rPr>
              <a:t>≈ 21 T</a:t>
            </a:r>
            <a:r>
              <a:rPr lang="en-US"/>
              <a:t>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03950" y="5729288"/>
            <a:ext cx="209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 operation margin</a:t>
            </a:r>
          </a:p>
        </p:txBody>
      </p:sp>
      <p:graphicFrame>
        <p:nvGraphicFramePr>
          <p:cNvPr id="23951" name="Group 399"/>
          <p:cNvGraphicFramePr>
            <a:graphicFrameLocks noGrp="1"/>
          </p:cNvGraphicFramePr>
          <p:nvPr/>
        </p:nvGraphicFramePr>
        <p:xfrm>
          <a:off x="1190625" y="1828800"/>
          <a:ext cx="6477000" cy="2925763"/>
        </p:xfrm>
        <a:graphic>
          <a:graphicData uri="http://schemas.openxmlformats.org/drawingml/2006/table">
            <a:tbl>
              <a:tblPr/>
              <a:tblGrid>
                <a:gridCol w="1735138"/>
                <a:gridCol w="585787"/>
                <a:gridCol w="708025"/>
                <a:gridCol w="946150"/>
                <a:gridCol w="835025"/>
                <a:gridCol w="835025"/>
                <a:gridCol w="831850"/>
              </a:tblGrid>
              <a:tr h="22860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Section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4th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length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Orbit radius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Solenoidal field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-6.95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-8.69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-11.6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-17.3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Helical dipole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Helical gradient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T/m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-0.7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952" name="Oval 400"/>
          <p:cNvSpPr>
            <a:spLocks noChangeArrowheads="1"/>
          </p:cNvSpPr>
          <p:nvPr/>
        </p:nvSpPr>
        <p:spPr bwMode="auto">
          <a:xfrm>
            <a:off x="6870700" y="3581400"/>
            <a:ext cx="762000" cy="1219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61" name="Text Box 401"/>
          <p:cNvSpPr txBox="1">
            <a:spLocks noChangeArrowheads="1"/>
          </p:cNvSpPr>
          <p:nvPr/>
        </p:nvSpPr>
        <p:spPr bwMode="auto">
          <a:xfrm>
            <a:off x="1322388" y="357188"/>
            <a:ext cx="665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Helical cooling channel parameters*</a:t>
            </a:r>
          </a:p>
        </p:txBody>
      </p:sp>
      <p:sp>
        <p:nvSpPr>
          <p:cNvPr id="25662" name="Text Box 402"/>
          <p:cNvSpPr txBox="1">
            <a:spLocks noChangeArrowheads="1"/>
          </p:cNvSpPr>
          <p:nvPr/>
        </p:nvSpPr>
        <p:spPr bwMode="auto">
          <a:xfrm>
            <a:off x="285750" y="6326188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ja-JP" sz="900">
                <a:ea typeface="ＭＳ Ｐゴシック"/>
                <a:cs typeface="ＭＳ Ｐゴシック"/>
              </a:rPr>
              <a:t>* K. Yonehara et al, “Studies of a Gas-Filled Helical Muon Cooling Channel”, Proc. of EPAC2006, Edinburgh, Scotland.</a:t>
            </a:r>
            <a:r>
              <a:rPr lang="en-US" altLang="ja-JP" sz="900">
                <a:ea typeface="ＭＳ Ｐゴシック"/>
                <a:cs typeface="ＭＳ Ｐゴシック"/>
              </a:rPr>
              <a:t> 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/>
      <p:bldP spid="23562" grpId="0"/>
      <p:bldP spid="239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5"/>
          <p:cNvSpPr txBox="1">
            <a:spLocks noChangeArrowheads="1"/>
          </p:cNvSpPr>
          <p:nvPr/>
        </p:nvSpPr>
        <p:spPr bwMode="auto">
          <a:xfrm>
            <a:off x="2055813" y="357188"/>
            <a:ext cx="503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Geometry vs. Performance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00100" y="1114425"/>
          <a:ext cx="7505700" cy="5410200"/>
        </p:xfrm>
        <a:graphic>
          <a:graphicData uri="http://schemas.openxmlformats.org/presentationml/2006/ole">
            <p:oleObj spid="_x0000_s20488" name="Chart" r:id="rId3" imgW="7857982" imgH="5410343" progId="Excel.Sheet.8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804863" y="1119188"/>
          <a:ext cx="7577137" cy="5400675"/>
        </p:xfrm>
        <a:graphic>
          <a:graphicData uri="http://schemas.openxmlformats.org/presentationml/2006/ole">
            <p:oleObj spid="_x0000_s20489" name="Chart" r:id="rId4" imgW="7848648" imgH="5400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00075" y="1057275"/>
          <a:ext cx="7943850" cy="4743450"/>
        </p:xfrm>
        <a:graphic>
          <a:graphicData uri="http://schemas.openxmlformats.org/presentationml/2006/ole">
            <p:oleObj spid="_x0000_s21508" name="Chart" r:id="rId3" imgW="7943993" imgH="4743593" progId="Excel.Sheet.8">
              <p:embed/>
            </p:oleObj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55813" y="357188"/>
            <a:ext cx="503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Geometry vs.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6" name="Picture 68" descr="P1"/>
          <p:cNvPicPr>
            <a:picLocks noChangeAspect="1" noChangeArrowheads="1"/>
          </p:cNvPicPr>
          <p:nvPr/>
        </p:nvPicPr>
        <p:blipFill>
          <a:blip r:embed="rId3"/>
          <a:srcRect l="28685" t="17554" r="30858" b="28343"/>
          <a:stretch>
            <a:fillRect/>
          </a:stretch>
        </p:blipFill>
        <p:spPr bwMode="auto">
          <a:xfrm>
            <a:off x="5219700" y="990600"/>
            <a:ext cx="3235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7" name="Picture 69" descr="p2"/>
          <p:cNvPicPr>
            <a:picLocks noChangeAspect="1" noChangeArrowheads="1"/>
          </p:cNvPicPr>
          <p:nvPr/>
        </p:nvPicPr>
        <p:blipFill>
          <a:blip r:embed="rId4"/>
          <a:srcRect l="28685" t="17554" r="30858" b="28343"/>
          <a:stretch>
            <a:fillRect/>
          </a:stretch>
        </p:blipFill>
        <p:spPr bwMode="auto">
          <a:xfrm>
            <a:off x="5219700" y="990600"/>
            <a:ext cx="3235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-5400000">
            <a:off x="1368425" y="4260850"/>
            <a:ext cx="1365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 rot="-5400000">
            <a:off x="1362869" y="4579144"/>
            <a:ext cx="138113" cy="739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 rot="-5400000">
            <a:off x="2516981" y="3123407"/>
            <a:ext cx="136525" cy="2595562"/>
          </a:xfrm>
          <a:prstGeom prst="rect">
            <a:avLst/>
          </a:prstGeom>
          <a:pattFill prst="dkDnDiag">
            <a:fgClr>
              <a:srgbClr val="008000"/>
            </a:fgClr>
            <a:bgClr>
              <a:srgbClr val="FF0000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2583656" y="3118644"/>
            <a:ext cx="136525" cy="260508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-5400000">
            <a:off x="1508125" y="4724400"/>
            <a:ext cx="136525" cy="447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 rot="-5400000">
            <a:off x="1520825" y="4414838"/>
            <a:ext cx="136525" cy="511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-5400000">
            <a:off x="735013" y="46863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Rectangle 23"/>
          <p:cNvSpPr>
            <a:spLocks noChangeArrowheads="1"/>
          </p:cNvSpPr>
          <p:nvPr/>
        </p:nvSpPr>
        <p:spPr bwMode="auto">
          <a:xfrm>
            <a:off x="342900" y="3611563"/>
            <a:ext cx="1000125" cy="2255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77900" y="4197350"/>
            <a:ext cx="382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</a:rPr>
              <a:t>z</a:t>
            </a:r>
          </a:p>
          <a:p>
            <a:pPr eaLnBrk="0" hangingPunct="0"/>
            <a:r>
              <a:rPr lang="en-US" i="1">
                <a:latin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</a:rPr>
              <a:t>t</a:t>
            </a:r>
          </a:p>
          <a:p>
            <a:pPr eaLnBrk="0" hangingPunct="0"/>
            <a:r>
              <a:rPr lang="en-US" i="1">
                <a:latin typeface="Times New Roman" pitchFamily="18" charset="0"/>
              </a:rPr>
              <a:t>G</a:t>
            </a:r>
          </a:p>
        </p:txBody>
      </p:sp>
      <p:sp>
        <p:nvSpPr>
          <p:cNvPr id="22611" name="Text Box 24"/>
          <p:cNvSpPr txBox="1">
            <a:spLocks noChangeArrowheads="1"/>
          </p:cNvSpPr>
          <p:nvPr/>
        </p:nvSpPr>
        <p:spPr bwMode="auto">
          <a:xfrm>
            <a:off x="2844800" y="357188"/>
            <a:ext cx="345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A00D0"/>
                </a:solidFill>
              </a:rPr>
              <a:t>Correction system</a:t>
            </a: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2168525" y="45942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2092325" y="48736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3962400" y="4343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549400" y="5676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1511300" y="5676900"/>
            <a:ext cx="609600" cy="550863"/>
            <a:chOff x="3550" y="3689"/>
            <a:chExt cx="384" cy="347"/>
          </a:xfrm>
        </p:grpSpPr>
        <p:grpSp>
          <p:nvGrpSpPr>
            <p:cNvPr id="22627" name="Group 32"/>
            <p:cNvGrpSpPr>
              <a:grpSpLocks/>
            </p:cNvGrpSpPr>
            <p:nvPr/>
          </p:nvGrpSpPr>
          <p:grpSpPr bwMode="auto">
            <a:xfrm>
              <a:off x="3573" y="3689"/>
              <a:ext cx="337" cy="337"/>
              <a:chOff x="3569" y="3689"/>
              <a:chExt cx="337" cy="337"/>
            </a:xfrm>
          </p:grpSpPr>
          <p:sp>
            <p:nvSpPr>
              <p:cNvPr id="22630" name="Line 33"/>
              <p:cNvSpPr>
                <a:spLocks noChangeShapeType="1"/>
              </p:cNvSpPr>
              <p:nvPr/>
            </p:nvSpPr>
            <p:spPr bwMode="auto">
              <a:xfrm>
                <a:off x="3737" y="3689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Line 34"/>
              <p:cNvSpPr>
                <a:spLocks noChangeShapeType="1"/>
              </p:cNvSpPr>
              <p:nvPr/>
            </p:nvSpPr>
            <p:spPr bwMode="auto">
              <a:xfrm rot="6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Line 35"/>
              <p:cNvSpPr>
                <a:spLocks noChangeShapeType="1"/>
              </p:cNvSpPr>
              <p:nvPr/>
            </p:nvSpPr>
            <p:spPr bwMode="auto">
              <a:xfrm rot="12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Line 36"/>
              <p:cNvSpPr>
                <a:spLocks noChangeShapeType="1"/>
              </p:cNvSpPr>
              <p:nvPr/>
            </p:nvSpPr>
            <p:spPr bwMode="auto">
              <a:xfrm rot="18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" name="Line 37"/>
              <p:cNvSpPr>
                <a:spLocks noChangeShapeType="1"/>
              </p:cNvSpPr>
              <p:nvPr/>
            </p:nvSpPr>
            <p:spPr bwMode="auto">
              <a:xfrm rot="24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" name="Line 38"/>
              <p:cNvSpPr>
                <a:spLocks noChangeShapeType="1"/>
              </p:cNvSpPr>
              <p:nvPr/>
            </p:nvSpPr>
            <p:spPr bwMode="auto">
              <a:xfrm rot="30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6" name="Line 39"/>
              <p:cNvSpPr>
                <a:spLocks noChangeShapeType="1"/>
              </p:cNvSpPr>
              <p:nvPr/>
            </p:nvSpPr>
            <p:spPr bwMode="auto">
              <a:xfrm rot="36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Line 40"/>
              <p:cNvSpPr>
                <a:spLocks noChangeShapeType="1"/>
              </p:cNvSpPr>
              <p:nvPr/>
            </p:nvSpPr>
            <p:spPr bwMode="auto">
              <a:xfrm rot="42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Line 41"/>
              <p:cNvSpPr>
                <a:spLocks noChangeShapeType="1"/>
              </p:cNvSpPr>
              <p:nvPr/>
            </p:nvSpPr>
            <p:spPr bwMode="auto">
              <a:xfrm rot="48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Line 42"/>
              <p:cNvSpPr>
                <a:spLocks noChangeShapeType="1"/>
              </p:cNvSpPr>
              <p:nvPr/>
            </p:nvSpPr>
            <p:spPr bwMode="auto">
              <a:xfrm rot="5400000">
                <a:off x="3737" y="3689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Line 43"/>
              <p:cNvSpPr>
                <a:spLocks noChangeShapeType="1"/>
              </p:cNvSpPr>
              <p:nvPr/>
            </p:nvSpPr>
            <p:spPr bwMode="auto">
              <a:xfrm rot="-5400000"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Line 44"/>
              <p:cNvSpPr>
                <a:spLocks noChangeShapeType="1"/>
              </p:cNvSpPr>
              <p:nvPr/>
            </p:nvSpPr>
            <p:spPr bwMode="auto">
              <a:xfrm rot="-48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Line 45"/>
              <p:cNvSpPr>
                <a:spLocks noChangeShapeType="1"/>
              </p:cNvSpPr>
              <p:nvPr/>
            </p:nvSpPr>
            <p:spPr bwMode="auto">
              <a:xfrm rot="-42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Line 46"/>
              <p:cNvSpPr>
                <a:spLocks noChangeShapeType="1"/>
              </p:cNvSpPr>
              <p:nvPr/>
            </p:nvSpPr>
            <p:spPr bwMode="auto">
              <a:xfrm rot="-36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Line 47"/>
              <p:cNvSpPr>
                <a:spLocks noChangeShapeType="1"/>
              </p:cNvSpPr>
              <p:nvPr/>
            </p:nvSpPr>
            <p:spPr bwMode="auto">
              <a:xfrm rot="-30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Line 48"/>
              <p:cNvSpPr>
                <a:spLocks noChangeShapeType="1"/>
              </p:cNvSpPr>
              <p:nvPr/>
            </p:nvSpPr>
            <p:spPr bwMode="auto">
              <a:xfrm rot="-24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Line 49"/>
              <p:cNvSpPr>
                <a:spLocks noChangeShapeType="1"/>
              </p:cNvSpPr>
              <p:nvPr/>
            </p:nvSpPr>
            <p:spPr bwMode="auto">
              <a:xfrm rot="-18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Line 50"/>
              <p:cNvSpPr>
                <a:spLocks noChangeShapeType="1"/>
              </p:cNvSpPr>
              <p:nvPr/>
            </p:nvSpPr>
            <p:spPr bwMode="auto">
              <a:xfrm rot="-12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Line 51"/>
              <p:cNvSpPr>
                <a:spLocks noChangeShapeType="1"/>
              </p:cNvSpPr>
              <p:nvPr/>
            </p:nvSpPr>
            <p:spPr bwMode="auto">
              <a:xfrm rot="-600000">
                <a:off x="3738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Line 52"/>
              <p:cNvSpPr>
                <a:spLocks noChangeShapeType="1"/>
              </p:cNvSpPr>
              <p:nvPr/>
            </p:nvSpPr>
            <p:spPr bwMode="auto">
              <a:xfrm>
                <a:off x="3737" y="36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28" name="Oval 53"/>
            <p:cNvSpPr>
              <a:spLocks noChangeArrowheads="1"/>
            </p:cNvSpPr>
            <p:nvPr/>
          </p:nvSpPr>
          <p:spPr bwMode="auto">
            <a:xfrm>
              <a:off x="3609" y="3725"/>
              <a:ext cx="265" cy="26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629" name="Rectangle 54"/>
            <p:cNvSpPr>
              <a:spLocks noChangeArrowheads="1"/>
            </p:cNvSpPr>
            <p:nvPr/>
          </p:nvSpPr>
          <p:spPr bwMode="auto">
            <a:xfrm>
              <a:off x="3550" y="3844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2583" name="Line 55"/>
          <p:cNvSpPr>
            <a:spLocks noChangeShapeType="1"/>
          </p:cNvSpPr>
          <p:nvPr/>
        </p:nvSpPr>
        <p:spPr bwMode="auto">
          <a:xfrm flipH="1" flipV="1">
            <a:off x="1701800" y="57531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1435100" y="59817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1619250" y="593725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latin typeface="Times New Roman" pitchFamily="18" charset="0"/>
              </a:rPr>
              <a:t>I (kA)</a:t>
            </a:r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1524000" y="5638800"/>
            <a:ext cx="585788" cy="585788"/>
          </a:xfrm>
          <a:prstGeom prst="ellips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22587" name="Object 59"/>
          <p:cNvGraphicFramePr>
            <a:graphicFrameLocks noChangeAspect="1"/>
          </p:cNvGraphicFramePr>
          <p:nvPr/>
        </p:nvGraphicFramePr>
        <p:xfrm>
          <a:off x="830263" y="1111250"/>
          <a:ext cx="3667125" cy="2189163"/>
        </p:xfrm>
        <a:graphic>
          <a:graphicData uri="http://schemas.openxmlformats.org/presentationml/2006/ole">
            <p:oleObj spid="_x0000_s22587" name="Chart" r:id="rId5" imgW="7943993" imgH="4743593" progId="Excel.Sheet.8">
              <p:embed/>
            </p:oleObj>
          </a:graphicData>
        </a:graphic>
      </p:graphicFrame>
      <p:grpSp>
        <p:nvGrpSpPr>
          <p:cNvPr id="22590" name="Group 62"/>
          <p:cNvGrpSpPr>
            <a:grpSpLocks/>
          </p:cNvGrpSpPr>
          <p:nvPr/>
        </p:nvGrpSpPr>
        <p:grpSpPr bwMode="auto">
          <a:xfrm>
            <a:off x="3978275" y="4533900"/>
            <a:ext cx="2574925" cy="533400"/>
            <a:chOff x="2506" y="2496"/>
            <a:chExt cx="1622" cy="336"/>
          </a:xfrm>
        </p:grpSpPr>
        <p:sp>
          <p:nvSpPr>
            <p:cNvPr id="22625" name="AutoShape 60"/>
            <p:cNvSpPr>
              <a:spLocks/>
            </p:cNvSpPr>
            <p:nvPr/>
          </p:nvSpPr>
          <p:spPr bwMode="auto">
            <a:xfrm rot="5400000">
              <a:off x="3245" y="1757"/>
              <a:ext cx="144" cy="1622"/>
            </a:xfrm>
            <a:prstGeom prst="rightBrace">
              <a:avLst>
                <a:gd name="adj1" fmla="val 93866"/>
                <a:gd name="adj2" fmla="val 49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626" name="Text Box 61"/>
            <p:cNvSpPr txBox="1">
              <a:spLocks noChangeArrowheads="1"/>
            </p:cNvSpPr>
            <p:nvPr/>
          </p:nvSpPr>
          <p:spPr bwMode="auto">
            <a:xfrm>
              <a:off x="2691" y="2640"/>
              <a:ext cx="1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Solenoidal field excess</a:t>
              </a:r>
            </a:p>
          </p:txBody>
        </p:sp>
      </p:grpSp>
      <p:graphicFrame>
        <p:nvGraphicFramePr>
          <p:cNvPr id="22599" name="Object 71"/>
          <p:cNvGraphicFramePr>
            <a:graphicFrameLocks noChangeAspect="1"/>
          </p:cNvGraphicFramePr>
          <p:nvPr/>
        </p:nvGraphicFramePr>
        <p:xfrm>
          <a:off x="831850" y="1111250"/>
          <a:ext cx="3667125" cy="2189163"/>
        </p:xfrm>
        <a:graphic>
          <a:graphicData uri="http://schemas.openxmlformats.org/presentationml/2006/ole">
            <p:oleObj spid="_x0000_s22599" name="Chart" r:id="rId6" imgW="7943993" imgH="4743593" progId="Excel.Sheet.8">
              <p:embed/>
            </p:oleObj>
          </a:graphicData>
        </a:graphic>
      </p:graphicFrame>
      <p:sp>
        <p:nvSpPr>
          <p:cNvPr id="22600" name="Oval 72"/>
          <p:cNvSpPr>
            <a:spLocks noChangeArrowheads="1"/>
          </p:cNvSpPr>
          <p:nvPr/>
        </p:nvSpPr>
        <p:spPr bwMode="auto">
          <a:xfrm>
            <a:off x="3292475" y="1957388"/>
            <a:ext cx="76200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601" name="AutoShape 73"/>
          <p:cNvSpPr>
            <a:spLocks noChangeArrowheads="1"/>
          </p:cNvSpPr>
          <p:nvPr/>
        </p:nvSpPr>
        <p:spPr bwMode="auto">
          <a:xfrm rot="2090744">
            <a:off x="7391400" y="2743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602" name="AutoShape 74"/>
          <p:cNvSpPr>
            <a:spLocks noChangeArrowheads="1"/>
          </p:cNvSpPr>
          <p:nvPr/>
        </p:nvSpPr>
        <p:spPr bwMode="auto">
          <a:xfrm rot="2090744" flipH="1" flipV="1">
            <a:off x="6705600" y="2286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46 L 0.03559 0.0002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3177 1.11111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9218 1.85185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80" dur="1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5" grpId="1" animBg="1"/>
      <p:bldP spid="22534" grpId="0" animBg="1"/>
      <p:bldP spid="22534" grpId="1" animBg="1"/>
      <p:bldP spid="22547" grpId="0" animBg="1"/>
      <p:bldP spid="22547" grpId="1" animBg="1"/>
      <p:bldP spid="22547" grpId="2" animBg="1"/>
      <p:bldP spid="22532" grpId="0" animBg="1"/>
      <p:bldP spid="22536" grpId="0" animBg="1"/>
      <p:bldP spid="22537" grpId="0" animBg="1"/>
      <p:bldP spid="22538" grpId="0" animBg="1"/>
      <p:bldP spid="22550" grpId="0"/>
      <p:bldP spid="22555" grpId="0" animBg="1"/>
      <p:bldP spid="22556" grpId="0" animBg="1"/>
      <p:bldP spid="22557" grpId="0" animBg="1"/>
      <p:bldP spid="22558" grpId="0" animBg="1"/>
      <p:bldP spid="22583" grpId="0" animBg="1"/>
      <p:bldP spid="22583" grpId="1" animBg="1"/>
      <p:bldP spid="22584" grpId="0" animBg="1"/>
      <p:bldP spid="22585" grpId="0"/>
      <p:bldP spid="22586" grpId="0" animBg="1"/>
      <p:bldOleChart spid="22599" grpId="0"/>
      <p:bldP spid="22600" grpId="0" animBg="1"/>
      <p:bldP spid="22601" grpId="0" animBg="1"/>
      <p:bldP spid="22601" grpId="1" animBg="1"/>
      <p:bldP spid="22602" grpId="0" animBg="1"/>
      <p:bldP spid="2260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</TotalTime>
  <Words>538</Words>
  <Application>Microsoft Office PowerPoint</Application>
  <PresentationFormat>On-screen Show (4:3)</PresentationFormat>
  <Paragraphs>168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ＭＳ Ｐゴシック</vt:lpstr>
      <vt:lpstr>Symbol</vt:lpstr>
      <vt:lpstr>Times New Roman</vt:lpstr>
      <vt:lpstr>Default Design</vt:lpstr>
      <vt:lpstr>Equation</vt:lpstr>
      <vt:lpstr>Chart</vt:lpstr>
      <vt:lpstr>Helical Solenoids for Helical Cooling Channels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Helical gradient vs. Tape width</vt:lpstr>
      <vt:lpstr>Helical gradient vs. Tape width</vt:lpstr>
      <vt:lpstr>Op. Margin vs. Tape width @4.2 K</vt:lpstr>
      <vt:lpstr>Helical dipole vs. Tape width</vt:lpstr>
      <vt:lpstr>Helical gradient vs. Helix period</vt:lpstr>
      <vt:lpstr>Helical gradient vs. Helix period</vt:lpstr>
      <vt:lpstr>Helical gradient vs. Tape width vs. Helix Period</vt:lpstr>
      <vt:lpstr>Slide 24</vt:lpstr>
      <vt:lpstr>Conclusions</vt:lpstr>
      <vt:lpstr>Conclusions cont.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uvq</cp:lastModifiedBy>
  <cp:revision>181</cp:revision>
  <cp:lastPrinted>1601-01-01T00:00:00Z</cp:lastPrinted>
  <dcterms:created xsi:type="dcterms:W3CDTF">1601-01-01T00:00:00Z</dcterms:created>
  <dcterms:modified xsi:type="dcterms:W3CDTF">2011-04-05T13:20:43Z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