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49" r:id="rId2"/>
  </p:sldMasterIdLst>
  <p:notesMasterIdLst>
    <p:notesMasterId r:id="rId11"/>
  </p:notesMasterIdLst>
  <p:handoutMasterIdLst>
    <p:handoutMasterId r:id="rId12"/>
  </p:handoutMasterIdLst>
  <p:sldIdLst>
    <p:sldId id="256" r:id="rId3"/>
    <p:sldId id="261" r:id="rId4"/>
    <p:sldId id="260" r:id="rId5"/>
    <p:sldId id="264" r:id="rId6"/>
    <p:sldId id="259" r:id="rId7"/>
    <p:sldId id="263" r:id="rId8"/>
    <p:sldId id="258" r:id="rId9"/>
    <p:sldId id="26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FF00"/>
    <a:srgbClr val="008000"/>
    <a:srgbClr val="CC0000"/>
    <a:srgbClr val="009900"/>
    <a:srgbClr val="0000FF"/>
    <a:srgbClr val="33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1" autoAdjust="0"/>
    <p:restoredTop sz="94665" autoAdjust="0"/>
  </p:normalViewPr>
  <p:slideViewPr>
    <p:cSldViewPr>
      <p:cViewPr varScale="1">
        <p:scale>
          <a:sx n="65" d="100"/>
          <a:sy n="65" d="100"/>
        </p:scale>
        <p:origin x="-44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788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tdserver1\users\dt\harding\mu2e\AC%20dipole\sine%20wave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8.1481599365739843E-2"/>
          <c:y val="6.6838046272493568E-2"/>
          <c:w val="0.85037145912316592"/>
          <c:h val="0.86889460154241716"/>
        </c:manualLayout>
      </c:layout>
      <c:scatterChart>
        <c:scatterStyle val="smoothMarker"/>
        <c:ser>
          <c:idx val="0"/>
          <c:order val="0"/>
          <c:tx>
            <c:strRef>
              <c:f>'Sheet 1 (2)'!$F$17</c:f>
              <c:strCache>
                <c:ptCount val="1"/>
                <c:pt idx="0">
                  <c:v>A+B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'Sheet 1 (2)'!$A$18:$A$146</c:f>
              <c:numCache>
                <c:formatCode>0</c:formatCode>
                <c:ptCount val="129"/>
                <c:pt idx="0">
                  <c:v>-500</c:v>
                </c:pt>
                <c:pt idx="1">
                  <c:v>-492.1875</c:v>
                </c:pt>
                <c:pt idx="2">
                  <c:v>-484.375</c:v>
                </c:pt>
                <c:pt idx="3">
                  <c:v>-476.5625</c:v>
                </c:pt>
                <c:pt idx="4">
                  <c:v>-468.75</c:v>
                </c:pt>
                <c:pt idx="5">
                  <c:v>-460.93749999999983</c:v>
                </c:pt>
                <c:pt idx="6">
                  <c:v>-453.125</c:v>
                </c:pt>
                <c:pt idx="7">
                  <c:v>-445.3125</c:v>
                </c:pt>
                <c:pt idx="8">
                  <c:v>-437.5</c:v>
                </c:pt>
                <c:pt idx="9">
                  <c:v>-429.6875</c:v>
                </c:pt>
                <c:pt idx="10">
                  <c:v>-421.875</c:v>
                </c:pt>
                <c:pt idx="11">
                  <c:v>-414.0625</c:v>
                </c:pt>
                <c:pt idx="12">
                  <c:v>-406.25</c:v>
                </c:pt>
                <c:pt idx="13">
                  <c:v>-398.43749999999983</c:v>
                </c:pt>
                <c:pt idx="14">
                  <c:v>-390.625</c:v>
                </c:pt>
                <c:pt idx="15">
                  <c:v>-382.8125</c:v>
                </c:pt>
                <c:pt idx="16">
                  <c:v>-375</c:v>
                </c:pt>
                <c:pt idx="17">
                  <c:v>-367.1875</c:v>
                </c:pt>
                <c:pt idx="18">
                  <c:v>-359.375</c:v>
                </c:pt>
                <c:pt idx="19">
                  <c:v>-351.5625</c:v>
                </c:pt>
                <c:pt idx="20">
                  <c:v>-343.75</c:v>
                </c:pt>
                <c:pt idx="21">
                  <c:v>-335.93749999999983</c:v>
                </c:pt>
                <c:pt idx="22">
                  <c:v>-328.125</c:v>
                </c:pt>
                <c:pt idx="23">
                  <c:v>-320.3125</c:v>
                </c:pt>
                <c:pt idx="24">
                  <c:v>-312.5</c:v>
                </c:pt>
                <c:pt idx="25">
                  <c:v>-304.6875</c:v>
                </c:pt>
                <c:pt idx="26">
                  <c:v>-296.875</c:v>
                </c:pt>
                <c:pt idx="27">
                  <c:v>-289.0625</c:v>
                </c:pt>
                <c:pt idx="28">
                  <c:v>-281.25</c:v>
                </c:pt>
                <c:pt idx="29">
                  <c:v>-273.43749999999983</c:v>
                </c:pt>
                <c:pt idx="30">
                  <c:v>-265.625</c:v>
                </c:pt>
                <c:pt idx="31">
                  <c:v>-257.8125</c:v>
                </c:pt>
                <c:pt idx="32">
                  <c:v>-250</c:v>
                </c:pt>
                <c:pt idx="33">
                  <c:v>-242.1875</c:v>
                </c:pt>
                <c:pt idx="34">
                  <c:v>-234.375</c:v>
                </c:pt>
                <c:pt idx="35">
                  <c:v>-226.5625</c:v>
                </c:pt>
                <c:pt idx="36">
                  <c:v>-218.75</c:v>
                </c:pt>
                <c:pt idx="37">
                  <c:v>-210.9375</c:v>
                </c:pt>
                <c:pt idx="38">
                  <c:v>-203.125</c:v>
                </c:pt>
                <c:pt idx="39">
                  <c:v>-195.3125</c:v>
                </c:pt>
                <c:pt idx="40">
                  <c:v>-187.5</c:v>
                </c:pt>
                <c:pt idx="41">
                  <c:v>-179.6875</c:v>
                </c:pt>
                <c:pt idx="42">
                  <c:v>-171.875</c:v>
                </c:pt>
                <c:pt idx="43">
                  <c:v>-164.0625</c:v>
                </c:pt>
                <c:pt idx="44">
                  <c:v>-156.25</c:v>
                </c:pt>
                <c:pt idx="45">
                  <c:v>-148.4375</c:v>
                </c:pt>
                <c:pt idx="46">
                  <c:v>-140.625</c:v>
                </c:pt>
                <c:pt idx="47">
                  <c:v>-132.8125</c:v>
                </c:pt>
                <c:pt idx="48">
                  <c:v>-125</c:v>
                </c:pt>
                <c:pt idx="49">
                  <c:v>-117.1875</c:v>
                </c:pt>
                <c:pt idx="50">
                  <c:v>-109.37499999999999</c:v>
                </c:pt>
                <c:pt idx="51">
                  <c:v>-101.5625</c:v>
                </c:pt>
                <c:pt idx="52">
                  <c:v>-93.75</c:v>
                </c:pt>
                <c:pt idx="53">
                  <c:v>-85.937500000000043</c:v>
                </c:pt>
                <c:pt idx="54">
                  <c:v>-78.124999999999986</c:v>
                </c:pt>
                <c:pt idx="55">
                  <c:v>-70.3125</c:v>
                </c:pt>
                <c:pt idx="56">
                  <c:v>-62.5</c:v>
                </c:pt>
                <c:pt idx="57">
                  <c:v>-54.6875</c:v>
                </c:pt>
                <c:pt idx="58">
                  <c:v>-46.875</c:v>
                </c:pt>
                <c:pt idx="59">
                  <c:v>-39.062500000000021</c:v>
                </c:pt>
                <c:pt idx="60">
                  <c:v>-31.25</c:v>
                </c:pt>
                <c:pt idx="61">
                  <c:v>-23.4375</c:v>
                </c:pt>
                <c:pt idx="62">
                  <c:v>-15.625</c:v>
                </c:pt>
                <c:pt idx="63">
                  <c:v>-7.8124999999999973</c:v>
                </c:pt>
                <c:pt idx="64">
                  <c:v>0</c:v>
                </c:pt>
                <c:pt idx="65">
                  <c:v>7.8124999999999973</c:v>
                </c:pt>
                <c:pt idx="66">
                  <c:v>15.625</c:v>
                </c:pt>
                <c:pt idx="67">
                  <c:v>23.4375</c:v>
                </c:pt>
                <c:pt idx="68">
                  <c:v>31.25</c:v>
                </c:pt>
                <c:pt idx="69">
                  <c:v>39.062500000000021</c:v>
                </c:pt>
                <c:pt idx="70">
                  <c:v>46.875</c:v>
                </c:pt>
                <c:pt idx="71">
                  <c:v>54.6875</c:v>
                </c:pt>
                <c:pt idx="72">
                  <c:v>62.5</c:v>
                </c:pt>
                <c:pt idx="73">
                  <c:v>70.3125</c:v>
                </c:pt>
                <c:pt idx="74">
                  <c:v>78.124999999999986</c:v>
                </c:pt>
                <c:pt idx="75">
                  <c:v>85.937500000000043</c:v>
                </c:pt>
                <c:pt idx="76">
                  <c:v>93.75</c:v>
                </c:pt>
                <c:pt idx="77">
                  <c:v>101.5625</c:v>
                </c:pt>
                <c:pt idx="78">
                  <c:v>109.37499999999999</c:v>
                </c:pt>
                <c:pt idx="79">
                  <c:v>117.1875</c:v>
                </c:pt>
                <c:pt idx="80">
                  <c:v>125</c:v>
                </c:pt>
                <c:pt idx="81">
                  <c:v>132.8125</c:v>
                </c:pt>
                <c:pt idx="82">
                  <c:v>140.625</c:v>
                </c:pt>
                <c:pt idx="83">
                  <c:v>148.4375</c:v>
                </c:pt>
                <c:pt idx="84">
                  <c:v>156.25</c:v>
                </c:pt>
                <c:pt idx="85">
                  <c:v>164.0625</c:v>
                </c:pt>
                <c:pt idx="86">
                  <c:v>171.875</c:v>
                </c:pt>
                <c:pt idx="87">
                  <c:v>179.6875</c:v>
                </c:pt>
                <c:pt idx="88">
                  <c:v>187.5</c:v>
                </c:pt>
                <c:pt idx="89">
                  <c:v>195.3125</c:v>
                </c:pt>
                <c:pt idx="90">
                  <c:v>203.125</c:v>
                </c:pt>
                <c:pt idx="91">
                  <c:v>210.9375</c:v>
                </c:pt>
                <c:pt idx="92">
                  <c:v>218.75</c:v>
                </c:pt>
                <c:pt idx="93">
                  <c:v>226.5625</c:v>
                </c:pt>
                <c:pt idx="94">
                  <c:v>234.375</c:v>
                </c:pt>
                <c:pt idx="95">
                  <c:v>242.1875</c:v>
                </c:pt>
                <c:pt idx="96">
                  <c:v>250</c:v>
                </c:pt>
                <c:pt idx="97">
                  <c:v>257.8125</c:v>
                </c:pt>
                <c:pt idx="98">
                  <c:v>265.625</c:v>
                </c:pt>
                <c:pt idx="99">
                  <c:v>273.43749999999983</c:v>
                </c:pt>
                <c:pt idx="100">
                  <c:v>281.25</c:v>
                </c:pt>
                <c:pt idx="101">
                  <c:v>289.0625</c:v>
                </c:pt>
                <c:pt idx="102">
                  <c:v>296.875</c:v>
                </c:pt>
                <c:pt idx="103">
                  <c:v>304.6875</c:v>
                </c:pt>
                <c:pt idx="104">
                  <c:v>312.5</c:v>
                </c:pt>
                <c:pt idx="105">
                  <c:v>320.3125</c:v>
                </c:pt>
                <c:pt idx="106">
                  <c:v>328.125</c:v>
                </c:pt>
                <c:pt idx="107">
                  <c:v>335.93749999999983</c:v>
                </c:pt>
                <c:pt idx="108">
                  <c:v>343.75</c:v>
                </c:pt>
                <c:pt idx="109">
                  <c:v>351.5625</c:v>
                </c:pt>
                <c:pt idx="110">
                  <c:v>359.375</c:v>
                </c:pt>
                <c:pt idx="111">
                  <c:v>367.1875</c:v>
                </c:pt>
                <c:pt idx="112">
                  <c:v>375</c:v>
                </c:pt>
                <c:pt idx="113">
                  <c:v>382.8125</c:v>
                </c:pt>
                <c:pt idx="114">
                  <c:v>390.625</c:v>
                </c:pt>
                <c:pt idx="115">
                  <c:v>398.43749999999983</c:v>
                </c:pt>
                <c:pt idx="116">
                  <c:v>406.25</c:v>
                </c:pt>
                <c:pt idx="117">
                  <c:v>414.0625</c:v>
                </c:pt>
                <c:pt idx="118">
                  <c:v>421.875</c:v>
                </c:pt>
                <c:pt idx="119">
                  <c:v>429.6875</c:v>
                </c:pt>
                <c:pt idx="120">
                  <c:v>437.5</c:v>
                </c:pt>
                <c:pt idx="121">
                  <c:v>445.3125</c:v>
                </c:pt>
                <c:pt idx="122">
                  <c:v>453.125</c:v>
                </c:pt>
                <c:pt idx="123">
                  <c:v>460.93749999999983</c:v>
                </c:pt>
                <c:pt idx="124">
                  <c:v>468.75</c:v>
                </c:pt>
                <c:pt idx="125">
                  <c:v>476.5625</c:v>
                </c:pt>
                <c:pt idx="126">
                  <c:v>484.375</c:v>
                </c:pt>
                <c:pt idx="127">
                  <c:v>492.1875</c:v>
                </c:pt>
                <c:pt idx="128" formatCode="0.000">
                  <c:v>500</c:v>
                </c:pt>
              </c:numCache>
            </c:numRef>
          </c:xVal>
          <c:yVal>
            <c:numRef>
              <c:f>'Sheet 1 (2)'!$F$18:$F$146</c:f>
              <c:numCache>
                <c:formatCode>0.0000</c:formatCode>
                <c:ptCount val="129"/>
                <c:pt idx="0">
                  <c:v>-137.25117800255313</c:v>
                </c:pt>
                <c:pt idx="1">
                  <c:v>-134.3359177358038</c:v>
                </c:pt>
                <c:pt idx="2">
                  <c:v>-130.98112511518849</c:v>
                </c:pt>
                <c:pt idx="3">
                  <c:v>-127.32106347994865</c:v>
                </c:pt>
                <c:pt idx="4">
                  <c:v>-123.50862620561237</c:v>
                </c:pt>
                <c:pt idx="5">
                  <c:v>-119.70502031484999</c:v>
                </c:pt>
                <c:pt idx="6">
                  <c:v>-116.06888838782059</c:v>
                </c:pt>
                <c:pt idx="7">
                  <c:v>-112.74560434301142</c:v>
                </c:pt>
                <c:pt idx="8">
                  <c:v>-109.85746690233852</c:v>
                </c:pt>
                <c:pt idx="9">
                  <c:v>-107.49545385276645</c:v>
                </c:pt>
                <c:pt idx="10">
                  <c:v>-105.71309467554811</c:v>
                </c:pt>
                <c:pt idx="11">
                  <c:v>-104.52287587007748</c:v>
                </c:pt>
                <c:pt idx="12">
                  <c:v>-103.89542203845319</c:v>
                </c:pt>
                <c:pt idx="13">
                  <c:v>-103.76150809982471</c:v>
                </c:pt>
                <c:pt idx="14">
                  <c:v>-104.01676656252073</c:v>
                </c:pt>
                <c:pt idx="15">
                  <c:v>-104.52877154206803</c:v>
                </c:pt>
                <c:pt idx="16">
                  <c:v>-105.14602049757046</c:v>
                </c:pt>
                <c:pt idx="17">
                  <c:v>-105.70820633511966</c:v>
                </c:pt>
                <c:pt idx="18">
                  <c:v>-106.0570852722056</c:v>
                </c:pt>
                <c:pt idx="19">
                  <c:v>-106.04720557164323</c:v>
                </c:pt>
                <c:pt idx="20">
                  <c:v>-105.55577166144538</c:v>
                </c:pt>
                <c:pt idx="21">
                  <c:v>-104.49097662217739</c:v>
                </c:pt>
                <c:pt idx="22">
                  <c:v>-102.798239592218</c:v>
                </c:pt>
                <c:pt idx="23">
                  <c:v>-100.46392631070506</c:v>
                </c:pt>
                <c:pt idx="24">
                  <c:v>-97.516301208067347</c:v>
                </c:pt>
                <c:pt idx="25">
                  <c:v>-94.023646656694638</c:v>
                </c:pt>
                <c:pt idx="26">
                  <c:v>-90.089676550829907</c:v>
                </c:pt>
                <c:pt idx="27">
                  <c:v>-85.846554342121848</c:v>
                </c:pt>
                <c:pt idx="28">
                  <c:v>-81.445987643893432</c:v>
                </c:pt>
                <c:pt idx="29">
                  <c:v>-77.049001579512804</c:v>
                </c:pt>
                <c:pt idx="30">
                  <c:v>-72.815082393492304</c:v>
                </c:pt>
                <c:pt idx="31">
                  <c:v>-68.891425426698746</c:v>
                </c:pt>
                <c:pt idx="32">
                  <c:v>-65.403014499884293</c:v>
                </c:pt>
                <c:pt idx="33">
                  <c:v>-62.444203529855422</c:v>
                </c:pt>
                <c:pt idx="34">
                  <c:v>-60.072369621564008</c:v>
                </c:pt>
                <c:pt idx="35">
                  <c:v>-58.304066806154616</c:v>
                </c:pt>
                <c:pt idx="36">
                  <c:v>-57.113940501273945</c:v>
                </c:pt>
                <c:pt idx="37">
                  <c:v>-56.436476089864179</c:v>
                </c:pt>
                <c:pt idx="38">
                  <c:v>-56.170463370531031</c:v>
                </c:pt>
                <c:pt idx="39">
                  <c:v>-56.185874985298845</c:v>
                </c:pt>
                <c:pt idx="40">
                  <c:v>-56.332693697376527</c:v>
                </c:pt>
                <c:pt idx="41">
                  <c:v>-56.451091610275633</c:v>
                </c:pt>
                <c:pt idx="42">
                  <c:v>-56.382273001306793</c:v>
                </c:pt>
                <c:pt idx="43">
                  <c:v>-55.979247568827695</c:v>
                </c:pt>
                <c:pt idx="44">
                  <c:v>-55.116805597989071</c:v>
                </c:pt>
                <c:pt idx="45">
                  <c:v>-53.700020515943507</c:v>
                </c:pt>
                <c:pt idx="46">
                  <c:v>-51.670703885351102</c:v>
                </c:pt>
                <c:pt idx="47">
                  <c:v>-49.011376341079718</c:v>
                </c:pt>
                <c:pt idx="48">
                  <c:v>-45.746485946862499</c:v>
                </c:pt>
                <c:pt idx="49">
                  <c:v>-41.940791578077494</c:v>
                </c:pt>
                <c:pt idx="50">
                  <c:v>-37.695020637691655</c:v>
                </c:pt>
                <c:pt idx="51">
                  <c:v>-33.139094721949576</c:v>
                </c:pt>
                <c:pt idx="52">
                  <c:v>-28.423381307574488</c:v>
                </c:pt>
                <c:pt idx="53">
                  <c:v>-23.708563012630133</c:v>
                </c:pt>
                <c:pt idx="54">
                  <c:v>-19.154809462822506</c:v>
                </c:pt>
                <c:pt idx="55">
                  <c:v>-14.910983952808127</c:v>
                </c:pt>
                <c:pt idx="56">
                  <c:v>-11.104614739213794</c:v>
                </c:pt>
                <c:pt idx="57">
                  <c:v>-7.8333090976563335</c:v>
                </c:pt>
                <c:pt idx="58">
                  <c:v>-5.1581907163407799</c:v>
                </c:pt>
                <c:pt idx="59">
                  <c:v>-3.0998041807893664</c:v>
                </c:pt>
                <c:pt idx="60">
                  <c:v>-1.6367634795522363</c:v>
                </c:pt>
                <c:pt idx="61">
                  <c:v>-0.70723591005643893</c:v>
                </c:pt>
                <c:pt idx="62">
                  <c:v>-0.21316103399902098</c:v>
                </c:pt>
                <c:pt idx="63">
                  <c:v>-2.6919387648433737E-2</c:v>
                </c:pt>
                <c:pt idx="64">
                  <c:v>0</c:v>
                </c:pt>
                <c:pt idx="65">
                  <c:v>2.6919387648433737E-2</c:v>
                </c:pt>
                <c:pt idx="66">
                  <c:v>0.21316103399902098</c:v>
                </c:pt>
                <c:pt idx="67">
                  <c:v>0.70723591005643893</c:v>
                </c:pt>
                <c:pt idx="68">
                  <c:v>1.6367634795522363</c:v>
                </c:pt>
                <c:pt idx="69">
                  <c:v>3.0998041807893664</c:v>
                </c:pt>
                <c:pt idx="70">
                  <c:v>5.1581907163407799</c:v>
                </c:pt>
                <c:pt idx="71">
                  <c:v>7.8333090976563335</c:v>
                </c:pt>
                <c:pt idx="72">
                  <c:v>11.104614739213794</c:v>
                </c:pt>
                <c:pt idx="73">
                  <c:v>14.910983952808127</c:v>
                </c:pt>
                <c:pt idx="74">
                  <c:v>19.154809462822506</c:v>
                </c:pt>
                <c:pt idx="75">
                  <c:v>23.708563012630133</c:v>
                </c:pt>
                <c:pt idx="76">
                  <c:v>28.423381307574488</c:v>
                </c:pt>
                <c:pt idx="77">
                  <c:v>33.139094721949576</c:v>
                </c:pt>
                <c:pt idx="78">
                  <c:v>37.695020637691655</c:v>
                </c:pt>
                <c:pt idx="79">
                  <c:v>41.940791578077494</c:v>
                </c:pt>
                <c:pt idx="80">
                  <c:v>45.746485946862499</c:v>
                </c:pt>
                <c:pt idx="81">
                  <c:v>49.011376341079718</c:v>
                </c:pt>
                <c:pt idx="82">
                  <c:v>51.670703885351102</c:v>
                </c:pt>
                <c:pt idx="83">
                  <c:v>53.700020515943507</c:v>
                </c:pt>
                <c:pt idx="84">
                  <c:v>55.116805597989071</c:v>
                </c:pt>
                <c:pt idx="85">
                  <c:v>55.979247568827695</c:v>
                </c:pt>
                <c:pt idx="86">
                  <c:v>56.382273001306793</c:v>
                </c:pt>
                <c:pt idx="87">
                  <c:v>56.451091610275633</c:v>
                </c:pt>
                <c:pt idx="88">
                  <c:v>56.332693697376527</c:v>
                </c:pt>
                <c:pt idx="89">
                  <c:v>56.185874985298845</c:v>
                </c:pt>
                <c:pt idx="90">
                  <c:v>56.170463370531031</c:v>
                </c:pt>
                <c:pt idx="91">
                  <c:v>56.436476089864179</c:v>
                </c:pt>
                <c:pt idx="92">
                  <c:v>57.113940501273945</c:v>
                </c:pt>
                <c:pt idx="93">
                  <c:v>58.304066806154616</c:v>
                </c:pt>
                <c:pt idx="94">
                  <c:v>60.072369621564008</c:v>
                </c:pt>
                <c:pt idx="95">
                  <c:v>62.444203529855422</c:v>
                </c:pt>
                <c:pt idx="96">
                  <c:v>65.403014499884293</c:v>
                </c:pt>
                <c:pt idx="97">
                  <c:v>68.891425426698746</c:v>
                </c:pt>
                <c:pt idx="98">
                  <c:v>72.815082393492304</c:v>
                </c:pt>
                <c:pt idx="99">
                  <c:v>77.049001579512804</c:v>
                </c:pt>
                <c:pt idx="100">
                  <c:v>81.445987643893432</c:v>
                </c:pt>
                <c:pt idx="101">
                  <c:v>85.846554342121848</c:v>
                </c:pt>
                <c:pt idx="102">
                  <c:v>90.089676550829907</c:v>
                </c:pt>
                <c:pt idx="103">
                  <c:v>94.023646656694638</c:v>
                </c:pt>
                <c:pt idx="104">
                  <c:v>97.516301208067347</c:v>
                </c:pt>
                <c:pt idx="105">
                  <c:v>100.46392631070506</c:v>
                </c:pt>
                <c:pt idx="106">
                  <c:v>102.798239592218</c:v>
                </c:pt>
                <c:pt idx="107">
                  <c:v>104.49097662217739</c:v>
                </c:pt>
                <c:pt idx="108">
                  <c:v>105.55577166144538</c:v>
                </c:pt>
                <c:pt idx="109">
                  <c:v>106.04720557164323</c:v>
                </c:pt>
                <c:pt idx="110">
                  <c:v>106.0570852722056</c:v>
                </c:pt>
                <c:pt idx="111">
                  <c:v>105.70820633511966</c:v>
                </c:pt>
                <c:pt idx="112">
                  <c:v>105.14602049757046</c:v>
                </c:pt>
                <c:pt idx="113">
                  <c:v>104.52877154206803</c:v>
                </c:pt>
                <c:pt idx="114">
                  <c:v>104.01676656252073</c:v>
                </c:pt>
                <c:pt idx="115">
                  <c:v>103.76150809982471</c:v>
                </c:pt>
                <c:pt idx="116">
                  <c:v>103.89542203845319</c:v>
                </c:pt>
                <c:pt idx="117">
                  <c:v>104.52287587007748</c:v>
                </c:pt>
                <c:pt idx="118">
                  <c:v>105.71309467554811</c:v>
                </c:pt>
                <c:pt idx="119">
                  <c:v>107.49545385276645</c:v>
                </c:pt>
                <c:pt idx="120">
                  <c:v>109.85746690233852</c:v>
                </c:pt>
                <c:pt idx="121">
                  <c:v>112.74560434301142</c:v>
                </c:pt>
                <c:pt idx="122">
                  <c:v>116.06888838782059</c:v>
                </c:pt>
                <c:pt idx="123">
                  <c:v>119.70502031484999</c:v>
                </c:pt>
                <c:pt idx="124">
                  <c:v>123.50862620561237</c:v>
                </c:pt>
                <c:pt idx="125">
                  <c:v>127.32106347994865</c:v>
                </c:pt>
                <c:pt idx="126">
                  <c:v>130.98112511518849</c:v>
                </c:pt>
                <c:pt idx="127">
                  <c:v>134.3359177358038</c:v>
                </c:pt>
                <c:pt idx="128">
                  <c:v>137.25117800255313</c:v>
                </c:pt>
              </c:numCache>
            </c:numRef>
          </c:yVal>
          <c:smooth val="1"/>
        </c:ser>
        <c:ser>
          <c:idx val="2"/>
          <c:order val="1"/>
          <c:tx>
            <c:strRef>
              <c:f>'Sheet 1 (2)'!$D$17</c:f>
              <c:strCache>
                <c:ptCount val="1"/>
                <c:pt idx="0">
                  <c:v>Asin(theta)</c:v>
                </c:pt>
              </c:strCache>
            </c:strRef>
          </c:tx>
          <c:spPr>
            <a:ln w="25400">
              <a:solidFill>
                <a:srgbClr val="0070C0"/>
              </a:solidFill>
              <a:prstDash val="solid"/>
            </a:ln>
          </c:spPr>
          <c:marker>
            <c:symbol val="none"/>
          </c:marker>
          <c:xVal>
            <c:numRef>
              <c:f>'Sheet 1 (2)'!$A$18:$A$146</c:f>
              <c:numCache>
                <c:formatCode>0</c:formatCode>
                <c:ptCount val="129"/>
                <c:pt idx="0">
                  <c:v>-500</c:v>
                </c:pt>
                <c:pt idx="1">
                  <c:v>-492.1875</c:v>
                </c:pt>
                <c:pt idx="2">
                  <c:v>-484.375</c:v>
                </c:pt>
                <c:pt idx="3">
                  <c:v>-476.5625</c:v>
                </c:pt>
                <c:pt idx="4">
                  <c:v>-468.75</c:v>
                </c:pt>
                <c:pt idx="5">
                  <c:v>-460.93749999999983</c:v>
                </c:pt>
                <c:pt idx="6">
                  <c:v>-453.125</c:v>
                </c:pt>
                <c:pt idx="7">
                  <c:v>-445.3125</c:v>
                </c:pt>
                <c:pt idx="8">
                  <c:v>-437.5</c:v>
                </c:pt>
                <c:pt idx="9">
                  <c:v>-429.6875</c:v>
                </c:pt>
                <c:pt idx="10">
                  <c:v>-421.875</c:v>
                </c:pt>
                <c:pt idx="11">
                  <c:v>-414.0625</c:v>
                </c:pt>
                <c:pt idx="12">
                  <c:v>-406.25</c:v>
                </c:pt>
                <c:pt idx="13">
                  <c:v>-398.43749999999983</c:v>
                </c:pt>
                <c:pt idx="14">
                  <c:v>-390.625</c:v>
                </c:pt>
                <c:pt idx="15">
                  <c:v>-382.8125</c:v>
                </c:pt>
                <c:pt idx="16">
                  <c:v>-375</c:v>
                </c:pt>
                <c:pt idx="17">
                  <c:v>-367.1875</c:v>
                </c:pt>
                <c:pt idx="18">
                  <c:v>-359.375</c:v>
                </c:pt>
                <c:pt idx="19">
                  <c:v>-351.5625</c:v>
                </c:pt>
                <c:pt idx="20">
                  <c:v>-343.75</c:v>
                </c:pt>
                <c:pt idx="21">
                  <c:v>-335.93749999999983</c:v>
                </c:pt>
                <c:pt idx="22">
                  <c:v>-328.125</c:v>
                </c:pt>
                <c:pt idx="23">
                  <c:v>-320.3125</c:v>
                </c:pt>
                <c:pt idx="24">
                  <c:v>-312.5</c:v>
                </c:pt>
                <c:pt idx="25">
                  <c:v>-304.6875</c:v>
                </c:pt>
                <c:pt idx="26">
                  <c:v>-296.875</c:v>
                </c:pt>
                <c:pt idx="27">
                  <c:v>-289.0625</c:v>
                </c:pt>
                <c:pt idx="28">
                  <c:v>-281.25</c:v>
                </c:pt>
                <c:pt idx="29">
                  <c:v>-273.43749999999983</c:v>
                </c:pt>
                <c:pt idx="30">
                  <c:v>-265.625</c:v>
                </c:pt>
                <c:pt idx="31">
                  <c:v>-257.8125</c:v>
                </c:pt>
                <c:pt idx="32">
                  <c:v>-250</c:v>
                </c:pt>
                <c:pt idx="33">
                  <c:v>-242.1875</c:v>
                </c:pt>
                <c:pt idx="34">
                  <c:v>-234.375</c:v>
                </c:pt>
                <c:pt idx="35">
                  <c:v>-226.5625</c:v>
                </c:pt>
                <c:pt idx="36">
                  <c:v>-218.75</c:v>
                </c:pt>
                <c:pt idx="37">
                  <c:v>-210.9375</c:v>
                </c:pt>
                <c:pt idx="38">
                  <c:v>-203.125</c:v>
                </c:pt>
                <c:pt idx="39">
                  <c:v>-195.3125</c:v>
                </c:pt>
                <c:pt idx="40">
                  <c:v>-187.5</c:v>
                </c:pt>
                <c:pt idx="41">
                  <c:v>-179.6875</c:v>
                </c:pt>
                <c:pt idx="42">
                  <c:v>-171.875</c:v>
                </c:pt>
                <c:pt idx="43">
                  <c:v>-164.0625</c:v>
                </c:pt>
                <c:pt idx="44">
                  <c:v>-156.25</c:v>
                </c:pt>
                <c:pt idx="45">
                  <c:v>-148.4375</c:v>
                </c:pt>
                <c:pt idx="46">
                  <c:v>-140.625</c:v>
                </c:pt>
                <c:pt idx="47">
                  <c:v>-132.8125</c:v>
                </c:pt>
                <c:pt idx="48">
                  <c:v>-125</c:v>
                </c:pt>
                <c:pt idx="49">
                  <c:v>-117.1875</c:v>
                </c:pt>
                <c:pt idx="50">
                  <c:v>-109.37499999999999</c:v>
                </c:pt>
                <c:pt idx="51">
                  <c:v>-101.5625</c:v>
                </c:pt>
                <c:pt idx="52">
                  <c:v>-93.75</c:v>
                </c:pt>
                <c:pt idx="53">
                  <c:v>-85.937500000000043</c:v>
                </c:pt>
                <c:pt idx="54">
                  <c:v>-78.124999999999986</c:v>
                </c:pt>
                <c:pt idx="55">
                  <c:v>-70.3125</c:v>
                </c:pt>
                <c:pt idx="56">
                  <c:v>-62.5</c:v>
                </c:pt>
                <c:pt idx="57">
                  <c:v>-54.6875</c:v>
                </c:pt>
                <c:pt idx="58">
                  <c:v>-46.875</c:v>
                </c:pt>
                <c:pt idx="59">
                  <c:v>-39.062500000000021</c:v>
                </c:pt>
                <c:pt idx="60">
                  <c:v>-31.25</c:v>
                </c:pt>
                <c:pt idx="61">
                  <c:v>-23.4375</c:v>
                </c:pt>
                <c:pt idx="62">
                  <c:v>-15.625</c:v>
                </c:pt>
                <c:pt idx="63">
                  <c:v>-7.8124999999999973</c:v>
                </c:pt>
                <c:pt idx="64">
                  <c:v>0</c:v>
                </c:pt>
                <c:pt idx="65">
                  <c:v>7.8124999999999973</c:v>
                </c:pt>
                <c:pt idx="66">
                  <c:v>15.625</c:v>
                </c:pt>
                <c:pt idx="67">
                  <c:v>23.4375</c:v>
                </c:pt>
                <c:pt idx="68">
                  <c:v>31.25</c:v>
                </c:pt>
                <c:pt idx="69">
                  <c:v>39.062500000000021</c:v>
                </c:pt>
                <c:pt idx="70">
                  <c:v>46.875</c:v>
                </c:pt>
                <c:pt idx="71">
                  <c:v>54.6875</c:v>
                </c:pt>
                <c:pt idx="72">
                  <c:v>62.5</c:v>
                </c:pt>
                <c:pt idx="73">
                  <c:v>70.3125</c:v>
                </c:pt>
                <c:pt idx="74">
                  <c:v>78.124999999999986</c:v>
                </c:pt>
                <c:pt idx="75">
                  <c:v>85.937500000000043</c:v>
                </c:pt>
                <c:pt idx="76">
                  <c:v>93.75</c:v>
                </c:pt>
                <c:pt idx="77">
                  <c:v>101.5625</c:v>
                </c:pt>
                <c:pt idx="78">
                  <c:v>109.37499999999999</c:v>
                </c:pt>
                <c:pt idx="79">
                  <c:v>117.1875</c:v>
                </c:pt>
                <c:pt idx="80">
                  <c:v>125</c:v>
                </c:pt>
                <c:pt idx="81">
                  <c:v>132.8125</c:v>
                </c:pt>
                <c:pt idx="82">
                  <c:v>140.625</c:v>
                </c:pt>
                <c:pt idx="83">
                  <c:v>148.4375</c:v>
                </c:pt>
                <c:pt idx="84">
                  <c:v>156.25</c:v>
                </c:pt>
                <c:pt idx="85">
                  <c:v>164.0625</c:v>
                </c:pt>
                <c:pt idx="86">
                  <c:v>171.875</c:v>
                </c:pt>
                <c:pt idx="87">
                  <c:v>179.6875</c:v>
                </c:pt>
                <c:pt idx="88">
                  <c:v>187.5</c:v>
                </c:pt>
                <c:pt idx="89">
                  <c:v>195.3125</c:v>
                </c:pt>
                <c:pt idx="90">
                  <c:v>203.125</c:v>
                </c:pt>
                <c:pt idx="91">
                  <c:v>210.9375</c:v>
                </c:pt>
                <c:pt idx="92">
                  <c:v>218.75</c:v>
                </c:pt>
                <c:pt idx="93">
                  <c:v>226.5625</c:v>
                </c:pt>
                <c:pt idx="94">
                  <c:v>234.375</c:v>
                </c:pt>
                <c:pt idx="95">
                  <c:v>242.1875</c:v>
                </c:pt>
                <c:pt idx="96">
                  <c:v>250</c:v>
                </c:pt>
                <c:pt idx="97">
                  <c:v>257.8125</c:v>
                </c:pt>
                <c:pt idx="98">
                  <c:v>265.625</c:v>
                </c:pt>
                <c:pt idx="99">
                  <c:v>273.43749999999983</c:v>
                </c:pt>
                <c:pt idx="100">
                  <c:v>281.25</c:v>
                </c:pt>
                <c:pt idx="101">
                  <c:v>289.0625</c:v>
                </c:pt>
                <c:pt idx="102">
                  <c:v>296.875</c:v>
                </c:pt>
                <c:pt idx="103">
                  <c:v>304.6875</c:v>
                </c:pt>
                <c:pt idx="104">
                  <c:v>312.5</c:v>
                </c:pt>
                <c:pt idx="105">
                  <c:v>320.3125</c:v>
                </c:pt>
                <c:pt idx="106">
                  <c:v>328.125</c:v>
                </c:pt>
                <c:pt idx="107">
                  <c:v>335.93749999999983</c:v>
                </c:pt>
                <c:pt idx="108">
                  <c:v>343.75</c:v>
                </c:pt>
                <c:pt idx="109">
                  <c:v>351.5625</c:v>
                </c:pt>
                <c:pt idx="110">
                  <c:v>359.375</c:v>
                </c:pt>
                <c:pt idx="111">
                  <c:v>367.1875</c:v>
                </c:pt>
                <c:pt idx="112">
                  <c:v>375</c:v>
                </c:pt>
                <c:pt idx="113">
                  <c:v>382.8125</c:v>
                </c:pt>
                <c:pt idx="114">
                  <c:v>390.625</c:v>
                </c:pt>
                <c:pt idx="115">
                  <c:v>398.43749999999983</c:v>
                </c:pt>
                <c:pt idx="116">
                  <c:v>406.25</c:v>
                </c:pt>
                <c:pt idx="117">
                  <c:v>414.0625</c:v>
                </c:pt>
                <c:pt idx="118">
                  <c:v>421.875</c:v>
                </c:pt>
                <c:pt idx="119">
                  <c:v>429.6875</c:v>
                </c:pt>
                <c:pt idx="120">
                  <c:v>437.5</c:v>
                </c:pt>
                <c:pt idx="121">
                  <c:v>445.3125</c:v>
                </c:pt>
                <c:pt idx="122">
                  <c:v>453.125</c:v>
                </c:pt>
                <c:pt idx="123">
                  <c:v>460.93749999999983</c:v>
                </c:pt>
                <c:pt idx="124">
                  <c:v>468.75</c:v>
                </c:pt>
                <c:pt idx="125">
                  <c:v>476.5625</c:v>
                </c:pt>
                <c:pt idx="126">
                  <c:v>484.375</c:v>
                </c:pt>
                <c:pt idx="127">
                  <c:v>492.1875</c:v>
                </c:pt>
                <c:pt idx="128" formatCode="0.000">
                  <c:v>500</c:v>
                </c:pt>
              </c:numCache>
            </c:numRef>
          </c:xVal>
          <c:yVal>
            <c:numRef>
              <c:f>'Sheet 1 (2)'!$D$18:$D$146</c:f>
              <c:numCache>
                <c:formatCode>0.0000</c:formatCode>
                <c:ptCount val="129"/>
                <c:pt idx="0">
                  <c:v>-129.62611255796688</c:v>
                </c:pt>
                <c:pt idx="1">
                  <c:v>-128.28228091649143</c:v>
                </c:pt>
                <c:pt idx="2">
                  <c:v>-126.9082638011574</c:v>
                </c:pt>
                <c:pt idx="3">
                  <c:v>-125.50438452518804</c:v>
                </c:pt>
                <c:pt idx="4">
                  <c:v>-124.07097342852487</c:v>
                </c:pt>
                <c:pt idx="5">
                  <c:v>-122.60836780009743</c:v>
                </c:pt>
                <c:pt idx="6">
                  <c:v>-121.1169117984569</c:v>
                </c:pt>
                <c:pt idx="7">
                  <c:v>-119.59695637079435</c:v>
                </c:pt>
                <c:pt idx="8">
                  <c:v>-118.04885917036093</c:v>
                </c:pt>
                <c:pt idx="9">
                  <c:v>-116.47298447231009</c:v>
                </c:pt>
                <c:pt idx="10">
                  <c:v>-114.86970308798195</c:v>
                </c:pt>
                <c:pt idx="11">
                  <c:v>-113.2393922776495</c:v>
                </c:pt>
                <c:pt idx="12">
                  <c:v>-111.58243566174738</c:v>
                </c:pt>
                <c:pt idx="13">
                  <c:v>-109.89922313060359</c:v>
                </c:pt>
                <c:pt idx="14">
                  <c:v>-108.19015075269705</c:v>
                </c:pt>
                <c:pt idx="15">
                  <c:v>-106.45562068146023</c:v>
                </c:pt>
                <c:pt idx="16">
                  <c:v>-104.69604106065015</c:v>
                </c:pt>
                <c:pt idx="17">
                  <c:v>-102.91182592831095</c:v>
                </c:pt>
                <c:pt idx="18">
                  <c:v>-101.10339511934734</c:v>
                </c:pt>
                <c:pt idx="19">
                  <c:v>-99.271174166736685</c:v>
                </c:pt>
                <c:pt idx="20">
                  <c:v>-97.415594201398108</c:v>
                </c:pt>
                <c:pt idx="21">
                  <c:v>-95.537091850744929</c:v>
                </c:pt>
                <c:pt idx="22">
                  <c:v>-93.636109135945162</c:v>
                </c:pt>
                <c:pt idx="23">
                  <c:v>-91.713093367910446</c:v>
                </c:pt>
                <c:pt idx="24">
                  <c:v>-89.768497042042085</c:v>
                </c:pt>
                <c:pt idx="25">
                  <c:v>-87.802777731756635</c:v>
                </c:pt>
                <c:pt idx="26">
                  <c:v>-85.816397980816703</c:v>
                </c:pt>
                <c:pt idx="27">
                  <c:v>-83.809825194491054</c:v>
                </c:pt>
                <c:pt idx="28">
                  <c:v>-81.78353152957331</c:v>
                </c:pt>
                <c:pt idx="29">
                  <c:v>-79.737993783279634</c:v>
                </c:pt>
                <c:pt idx="30">
                  <c:v>-77.6736932810567</c:v>
                </c:pt>
                <c:pt idx="31">
                  <c:v>-75.591115763323401</c:v>
                </c:pt>
                <c:pt idx="32">
                  <c:v>-73.490751271173025</c:v>
                </c:pt>
                <c:pt idx="33">
                  <c:v>-71.373094031064895</c:v>
                </c:pt>
                <c:pt idx="34">
                  <c:v>-69.238642338529829</c:v>
                </c:pt>
                <c:pt idx="35">
                  <c:v>-67.087898440918892</c:v>
                </c:pt>
                <c:pt idx="36">
                  <c:v>-64.921368419221608</c:v>
                </c:pt>
                <c:pt idx="37">
                  <c:v>-62.739562068983332</c:v>
                </c:pt>
                <c:pt idx="38">
                  <c:v>-60.542992780347021</c:v>
                </c:pt>
                <c:pt idx="39">
                  <c:v>-58.332177417250271</c:v>
                </c:pt>
                <c:pt idx="40">
                  <c:v>-56.107636195804645</c:v>
                </c:pt>
                <c:pt idx="41">
                  <c:v>-53.869892561885905</c:v>
                </c:pt>
                <c:pt idx="42">
                  <c:v>-51.619473067964726</c:v>
                </c:pt>
                <c:pt idx="43">
                  <c:v>-49.356907249206223</c:v>
                </c:pt>
                <c:pt idx="44">
                  <c:v>-47.082727498867634</c:v>
                </c:pt>
                <c:pt idx="45">
                  <c:v>-44.797468943023333</c:v>
                </c:pt>
                <c:pt idx="46">
                  <c:v>-42.501669314647017</c:v>
                </c:pt>
                <c:pt idx="47">
                  <c:v>-40.195868827080588</c:v>
                </c:pt>
                <c:pt idx="48">
                  <c:v>-37.880610046918832</c:v>
                </c:pt>
                <c:pt idx="49">
                  <c:v>-35.556437766341062</c:v>
                </c:pt>
                <c:pt idx="50">
                  <c:v>-33.223898874918653</c:v>
                </c:pt>
                <c:pt idx="51">
                  <c:v>-30.883542230928935</c:v>
                </c:pt>
                <c:pt idx="52">
                  <c:v>-28.535918532206487</c:v>
                </c:pt>
                <c:pt idx="53">
                  <c:v>-26.181580186560588</c:v>
                </c:pt>
                <c:pt idx="54">
                  <c:v>-23.821081181791332</c:v>
                </c:pt>
                <c:pt idx="55">
                  <c:v>-21.454976955333173</c:v>
                </c:pt>
                <c:pt idx="56">
                  <c:v>-19.083824263557794</c:v>
                </c:pt>
                <c:pt idx="57">
                  <c:v>-16.708181050766488</c:v>
                </c:pt>
                <c:pt idx="58">
                  <c:v>-14.328606317903002</c:v>
                </c:pt>
                <c:pt idx="59">
                  <c:v>-11.945659991017715</c:v>
                </c:pt>
                <c:pt idx="60">
                  <c:v>-9.5599027895143163</c:v>
                </c:pt>
                <c:pt idx="61">
                  <c:v>-7.1718960942095924</c:v>
                </c:pt>
                <c:pt idx="62">
                  <c:v>-4.7822018152376504</c:v>
                </c:pt>
                <c:pt idx="63">
                  <c:v>-2.3913822598296437</c:v>
                </c:pt>
                <c:pt idx="64">
                  <c:v>0</c:v>
                </c:pt>
                <c:pt idx="65">
                  <c:v>2.3913822598296437</c:v>
                </c:pt>
                <c:pt idx="66">
                  <c:v>4.7822018152376504</c:v>
                </c:pt>
                <c:pt idx="67">
                  <c:v>7.1718960942095924</c:v>
                </c:pt>
                <c:pt idx="68">
                  <c:v>9.5599027895143163</c:v>
                </c:pt>
                <c:pt idx="69">
                  <c:v>11.945659991017715</c:v>
                </c:pt>
                <c:pt idx="70">
                  <c:v>14.328606317903002</c:v>
                </c:pt>
                <c:pt idx="71">
                  <c:v>16.708181050766488</c:v>
                </c:pt>
                <c:pt idx="72">
                  <c:v>19.083824263557794</c:v>
                </c:pt>
                <c:pt idx="73">
                  <c:v>21.454976955333173</c:v>
                </c:pt>
                <c:pt idx="74">
                  <c:v>23.821081181791332</c:v>
                </c:pt>
                <c:pt idx="75">
                  <c:v>26.181580186560588</c:v>
                </c:pt>
                <c:pt idx="76">
                  <c:v>28.535918532206487</c:v>
                </c:pt>
                <c:pt idx="77">
                  <c:v>30.883542230928935</c:v>
                </c:pt>
                <c:pt idx="78">
                  <c:v>33.223898874918653</c:v>
                </c:pt>
                <c:pt idx="79">
                  <c:v>35.556437766341062</c:v>
                </c:pt>
                <c:pt idx="80">
                  <c:v>37.880610046918832</c:v>
                </c:pt>
                <c:pt idx="81">
                  <c:v>40.195868827080588</c:v>
                </c:pt>
                <c:pt idx="82">
                  <c:v>42.501669314647017</c:v>
                </c:pt>
                <c:pt idx="83">
                  <c:v>44.797468943023333</c:v>
                </c:pt>
                <c:pt idx="84">
                  <c:v>47.082727498867634</c:v>
                </c:pt>
                <c:pt idx="85">
                  <c:v>49.356907249206223</c:v>
                </c:pt>
                <c:pt idx="86">
                  <c:v>51.619473067964726</c:v>
                </c:pt>
                <c:pt idx="87">
                  <c:v>53.869892561885905</c:v>
                </c:pt>
                <c:pt idx="88">
                  <c:v>56.107636195804645</c:v>
                </c:pt>
                <c:pt idx="89">
                  <c:v>58.332177417250271</c:v>
                </c:pt>
                <c:pt idx="90">
                  <c:v>60.542992780347021</c:v>
                </c:pt>
                <c:pt idx="91">
                  <c:v>62.739562068983332</c:v>
                </c:pt>
                <c:pt idx="92">
                  <c:v>64.921368419221608</c:v>
                </c:pt>
                <c:pt idx="93">
                  <c:v>67.087898440918892</c:v>
                </c:pt>
                <c:pt idx="94">
                  <c:v>69.238642338529829</c:v>
                </c:pt>
                <c:pt idx="95">
                  <c:v>71.373094031064895</c:v>
                </c:pt>
                <c:pt idx="96">
                  <c:v>73.490751271173025</c:v>
                </c:pt>
                <c:pt idx="97">
                  <c:v>75.591115763323401</c:v>
                </c:pt>
                <c:pt idx="98">
                  <c:v>77.6736932810567</c:v>
                </c:pt>
                <c:pt idx="99">
                  <c:v>79.737993783279634</c:v>
                </c:pt>
                <c:pt idx="100">
                  <c:v>81.78353152957331</c:v>
                </c:pt>
                <c:pt idx="101">
                  <c:v>83.809825194491054</c:v>
                </c:pt>
                <c:pt idx="102">
                  <c:v>85.816397980816703</c:v>
                </c:pt>
                <c:pt idx="103">
                  <c:v>87.802777731756635</c:v>
                </c:pt>
                <c:pt idx="104">
                  <c:v>89.768497042042085</c:v>
                </c:pt>
                <c:pt idx="105">
                  <c:v>91.713093367910446</c:v>
                </c:pt>
                <c:pt idx="106">
                  <c:v>93.636109135945162</c:v>
                </c:pt>
                <c:pt idx="107">
                  <c:v>95.537091850744929</c:v>
                </c:pt>
                <c:pt idx="108">
                  <c:v>97.415594201398108</c:v>
                </c:pt>
                <c:pt idx="109">
                  <c:v>99.271174166736685</c:v>
                </c:pt>
                <c:pt idx="110">
                  <c:v>101.10339511934734</c:v>
                </c:pt>
                <c:pt idx="111">
                  <c:v>102.91182592831095</c:v>
                </c:pt>
                <c:pt idx="112">
                  <c:v>104.69604106065015</c:v>
                </c:pt>
                <c:pt idx="113">
                  <c:v>106.45562068146023</c:v>
                </c:pt>
                <c:pt idx="114">
                  <c:v>108.19015075269705</c:v>
                </c:pt>
                <c:pt idx="115">
                  <c:v>109.89922313060359</c:v>
                </c:pt>
                <c:pt idx="116">
                  <c:v>111.58243566174738</c:v>
                </c:pt>
                <c:pt idx="117">
                  <c:v>113.2393922776495</c:v>
                </c:pt>
                <c:pt idx="118">
                  <c:v>114.86970308798195</c:v>
                </c:pt>
                <c:pt idx="119">
                  <c:v>116.47298447231009</c:v>
                </c:pt>
                <c:pt idx="120">
                  <c:v>118.04885917036093</c:v>
                </c:pt>
                <c:pt idx="121">
                  <c:v>119.59695637079435</c:v>
                </c:pt>
                <c:pt idx="122">
                  <c:v>121.1169117984569</c:v>
                </c:pt>
                <c:pt idx="123">
                  <c:v>122.60836780009743</c:v>
                </c:pt>
                <c:pt idx="124">
                  <c:v>124.07097342852487</c:v>
                </c:pt>
                <c:pt idx="125">
                  <c:v>125.50438452518804</c:v>
                </c:pt>
                <c:pt idx="126">
                  <c:v>126.9082638011574</c:v>
                </c:pt>
                <c:pt idx="127">
                  <c:v>128.28228091649143</c:v>
                </c:pt>
                <c:pt idx="128">
                  <c:v>129.62611255796688</c:v>
                </c:pt>
              </c:numCache>
            </c:numRef>
          </c:yVal>
          <c:smooth val="1"/>
        </c:ser>
        <c:axId val="38073088"/>
        <c:axId val="38075008"/>
      </c:scatterChart>
      <c:valAx>
        <c:axId val="380730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800" baseline="0"/>
                  <a:t>Time (ns)</a:t>
                </a:r>
              </a:p>
            </c:rich>
          </c:tx>
          <c:layout>
            <c:manualLayout>
              <c:xMode val="edge"/>
              <c:yMode val="edge"/>
              <c:x val="0.56640062214445464"/>
              <c:y val="0.62382176520994004"/>
            </c:manualLayout>
          </c:layout>
        </c:title>
        <c:numFmt formatCode="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075008"/>
        <c:crosses val="autoZero"/>
        <c:crossBetween val="midCat"/>
      </c:valAx>
      <c:valAx>
        <c:axId val="38075008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800" baseline="0"/>
                  <a:t>B (Gauss)</a:t>
                </a:r>
              </a:p>
            </c:rich>
          </c:tx>
          <c:layout>
            <c:manualLayout>
              <c:xMode val="edge"/>
              <c:yMode val="edge"/>
              <c:x val="2.4908797511422207E-2"/>
              <c:y val="0.16943424488391412"/>
            </c:manualLayout>
          </c:layout>
        </c:title>
        <c:numFmt formatCode="0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8073088"/>
        <c:crosses val="autoZero"/>
        <c:crossBetween val="midCat"/>
      </c:valAx>
      <c:spPr>
        <a:noFill/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2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D798045-D4CE-4483-B4C7-4A2DF5D51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687ED5-728B-4B51-B463-AED4ED5AC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F9177-394A-4DDB-B3ED-26B36B23CE1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228600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274638"/>
            <a:ext cx="6705600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228600" y="6553200"/>
            <a:ext cx="8686800" cy="152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3EBA5-68D8-4C4D-85F8-4A0992E1BC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78CC2-0CB2-4D32-8D89-D35A0BFB8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5E7ADB-7AF6-461F-A9A5-47B92D1527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B924F-8CB1-4DBF-926E-C52AB1096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72D1F7-E8A8-4D8A-8BA9-5D3EFFE6D0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F9BFA-F9D4-44BA-8BEA-97899AC4D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456A1C-2E99-4951-88AF-3553AFFBA8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2366EF-FDB9-40D3-8A04-8A715D9F3D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A1B3F-A422-445D-86AE-4D88CBADB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D0C06-6BEE-40EC-A460-38BA835BE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8F525-280A-4062-A095-1D018BA5BB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74638"/>
            <a:ext cx="91440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 UPPER CASE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3505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0" rIns="91440" bIns="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  <a:endParaRPr lang="en-US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>
            <a:off x="152400" y="838200"/>
            <a:ext cx="8991600" cy="76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lin ang="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7" name="Rectangle 13"/>
          <p:cNvSpPr>
            <a:spLocks noChangeArrowheads="1"/>
          </p:cNvSpPr>
          <p:nvPr userDrawn="1"/>
        </p:nvSpPr>
        <p:spPr bwMode="auto">
          <a:xfrm>
            <a:off x="152400" y="6400800"/>
            <a:ext cx="8839200" cy="76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chemeClr val="bg1"/>
              </a:gs>
            </a:gsLst>
            <a:lin ang="0" scaled="1"/>
          </a:gradFill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73" r:id="rId1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99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r>
              <a:rPr lang="en-US"/>
              <a:t>AC Dipole for Mu2e Beam Extinction    </a:t>
            </a:r>
            <a:endParaRPr 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06C02EA-E0C5-4CF4-803C-44BA8D3C2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emf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153400" cy="1470025"/>
          </a:xfrm>
        </p:spPr>
        <p:txBody>
          <a:bodyPr/>
          <a:lstStyle/>
          <a:p>
            <a:pPr eaLnBrk="1" hangingPunct="1"/>
            <a:r>
              <a:rPr lang="en-US" sz="3600" smtClean="0">
                <a:solidFill>
                  <a:schemeClr val="tx1"/>
                </a:solidFill>
              </a:rPr>
              <a:t>300 kHz and 5.1 MHz</a:t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AC Dipoles for Mu2e Beam Extinction</a:t>
            </a:r>
          </a:p>
        </p:txBody>
      </p:sp>
      <p:sp>
        <p:nvSpPr>
          <p:cNvPr id="28674" name="Subtitle 2"/>
          <p:cNvSpPr>
            <a:spLocks noGrp="1"/>
          </p:cNvSpPr>
          <p:nvPr>
            <p:ph type="subTitle" idx="1"/>
          </p:nvPr>
        </p:nvSpPr>
        <p:spPr>
          <a:xfrm>
            <a:off x="1295400" y="2971800"/>
            <a:ext cx="6400800" cy="2286000"/>
          </a:xfrm>
        </p:spPr>
        <p:txBody>
          <a:bodyPr/>
          <a:lstStyle/>
          <a:p>
            <a:pPr eaLnBrk="1" hangingPunct="1"/>
            <a:r>
              <a:rPr lang="en-US" sz="2400" i="1" smtClean="0"/>
              <a:t>David Harding</a:t>
            </a:r>
            <a:r>
              <a:rPr lang="en-US" sz="2400" smtClean="0"/>
              <a:t>, Vladimir Kashikhin, </a:t>
            </a:r>
          </a:p>
          <a:p>
            <a:pPr eaLnBrk="1" hangingPunct="1"/>
            <a:r>
              <a:rPr lang="en-US" sz="2400" smtClean="0"/>
              <a:t>Alexander Makarov, George Velev,</a:t>
            </a:r>
          </a:p>
          <a:p>
            <a:pPr eaLnBrk="1" hangingPunct="1"/>
            <a:r>
              <a:rPr lang="en-US" sz="2400" smtClean="0"/>
              <a:t>Fermilab*</a:t>
            </a:r>
          </a:p>
          <a:p>
            <a:pPr eaLnBrk="1" hangingPunct="1"/>
            <a:r>
              <a:rPr lang="en-US" sz="1800" b="1" smtClean="0"/>
              <a:t>Fourth Special Workshop on Magnet Simulations for Particle Accelerators,</a:t>
            </a:r>
          </a:p>
          <a:p>
            <a:pPr eaLnBrk="1" hangingPunct="1"/>
            <a:r>
              <a:rPr lang="en-US" sz="1800" b="1" smtClean="0"/>
              <a:t>PAC 2011</a:t>
            </a:r>
            <a:endParaRPr lang="en-US" sz="1800" smtClean="0"/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5105400" y="5410200"/>
            <a:ext cx="3886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*Operated by Fermi Research Alliance, LLC </a:t>
            </a:r>
          </a:p>
          <a:p>
            <a:r>
              <a:rPr lang="en-US" sz="1400"/>
              <a:t>under Contract No. De-AC02-07CH11359 </a:t>
            </a:r>
          </a:p>
          <a:p>
            <a:r>
              <a:rPr lang="en-US" sz="1400"/>
              <a:t>with the United States Department of Energy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Extinction Requirement</a:t>
            </a:r>
          </a:p>
        </p:txBody>
      </p:sp>
      <p:grpSp>
        <p:nvGrpSpPr>
          <p:cNvPr id="30722" name="Group 26"/>
          <p:cNvGrpSpPr>
            <a:grpSpLocks/>
          </p:cNvGrpSpPr>
          <p:nvPr/>
        </p:nvGrpSpPr>
        <p:grpSpPr bwMode="auto">
          <a:xfrm>
            <a:off x="1371600" y="1143000"/>
            <a:ext cx="5961063" cy="2047875"/>
            <a:chOff x="1000125" y="2024063"/>
            <a:chExt cx="6551613" cy="2429294"/>
          </a:xfrm>
        </p:grpSpPr>
        <p:grpSp>
          <p:nvGrpSpPr>
            <p:cNvPr id="30737" name="Group 33"/>
            <p:cNvGrpSpPr>
              <a:grpSpLocks/>
            </p:cNvGrpSpPr>
            <p:nvPr/>
          </p:nvGrpSpPr>
          <p:grpSpPr bwMode="auto">
            <a:xfrm>
              <a:off x="1000125" y="2546350"/>
              <a:ext cx="6551613" cy="976313"/>
              <a:chOff x="640" y="1545"/>
              <a:chExt cx="3490" cy="615"/>
            </a:xfrm>
          </p:grpSpPr>
          <p:sp>
            <p:nvSpPr>
              <p:cNvPr id="30752" name="Line 4"/>
              <p:cNvSpPr>
                <a:spLocks noChangeShapeType="1"/>
              </p:cNvSpPr>
              <p:nvPr/>
            </p:nvSpPr>
            <p:spPr bwMode="auto">
              <a:xfrm>
                <a:off x="640" y="2160"/>
                <a:ext cx="1026" cy="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3" name="Line 5"/>
              <p:cNvSpPr>
                <a:spLocks noChangeShapeType="1"/>
              </p:cNvSpPr>
              <p:nvPr/>
            </p:nvSpPr>
            <p:spPr bwMode="auto">
              <a:xfrm flipV="1">
                <a:off x="1679" y="1552"/>
                <a:ext cx="90" cy="6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4" name="Line 6"/>
              <p:cNvSpPr>
                <a:spLocks noChangeShapeType="1"/>
              </p:cNvSpPr>
              <p:nvPr/>
            </p:nvSpPr>
            <p:spPr bwMode="auto">
              <a:xfrm>
                <a:off x="1769" y="1552"/>
                <a:ext cx="89" cy="6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5" name="Line 8"/>
              <p:cNvSpPr>
                <a:spLocks noChangeShapeType="1"/>
              </p:cNvSpPr>
              <p:nvPr/>
            </p:nvSpPr>
            <p:spPr bwMode="auto">
              <a:xfrm>
                <a:off x="1886" y="2153"/>
                <a:ext cx="1026" cy="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6" name="Line 9"/>
              <p:cNvSpPr>
                <a:spLocks noChangeShapeType="1"/>
              </p:cNvSpPr>
              <p:nvPr/>
            </p:nvSpPr>
            <p:spPr bwMode="auto">
              <a:xfrm flipV="1">
                <a:off x="2925" y="1545"/>
                <a:ext cx="89" cy="6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Line 10"/>
              <p:cNvSpPr>
                <a:spLocks noChangeShapeType="1"/>
              </p:cNvSpPr>
              <p:nvPr/>
            </p:nvSpPr>
            <p:spPr bwMode="auto">
              <a:xfrm>
                <a:off x="3014" y="1545"/>
                <a:ext cx="90" cy="60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Line 11"/>
              <p:cNvSpPr>
                <a:spLocks noChangeShapeType="1"/>
              </p:cNvSpPr>
              <p:nvPr/>
            </p:nvSpPr>
            <p:spPr bwMode="auto">
              <a:xfrm>
                <a:off x="3104" y="2145"/>
                <a:ext cx="1026" cy="0"/>
              </a:xfrm>
              <a:prstGeom prst="line">
                <a:avLst/>
              </a:prstGeom>
              <a:noFill/>
              <a:ln w="0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8" name="Line 18"/>
            <p:cNvSpPr>
              <a:spLocks noChangeShapeType="1"/>
            </p:cNvSpPr>
            <p:nvPr/>
          </p:nvSpPr>
          <p:spPr bwMode="auto">
            <a:xfrm>
              <a:off x="2986088" y="2290763"/>
              <a:ext cx="0" cy="215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39" name="Line 21"/>
            <p:cNvSpPr>
              <a:spLocks noChangeShapeType="1"/>
            </p:cNvSpPr>
            <p:nvPr/>
          </p:nvSpPr>
          <p:spPr bwMode="auto">
            <a:xfrm>
              <a:off x="3289300" y="2293938"/>
              <a:ext cx="0" cy="215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0" name="Line 22"/>
            <p:cNvSpPr>
              <a:spLocks noChangeShapeType="1"/>
            </p:cNvSpPr>
            <p:nvPr/>
          </p:nvSpPr>
          <p:spPr bwMode="auto">
            <a:xfrm>
              <a:off x="5286375" y="2293938"/>
              <a:ext cx="0" cy="215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1" name="Line 23"/>
            <p:cNvSpPr>
              <a:spLocks noChangeShapeType="1"/>
            </p:cNvSpPr>
            <p:nvPr/>
          </p:nvSpPr>
          <p:spPr bwMode="auto">
            <a:xfrm>
              <a:off x="2981325" y="2408238"/>
              <a:ext cx="3079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2" name="Line 24"/>
            <p:cNvSpPr>
              <a:spLocks noChangeShapeType="1"/>
            </p:cNvSpPr>
            <p:nvPr/>
          </p:nvSpPr>
          <p:spPr bwMode="auto">
            <a:xfrm>
              <a:off x="3289300" y="2408238"/>
              <a:ext cx="199707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3" name="Text Box 25"/>
            <p:cNvSpPr txBox="1">
              <a:spLocks noChangeArrowheads="1"/>
            </p:cNvSpPr>
            <p:nvPr/>
          </p:nvSpPr>
          <p:spPr bwMode="auto">
            <a:xfrm>
              <a:off x="2520950" y="2024063"/>
              <a:ext cx="1114425" cy="336550"/>
            </a:xfrm>
            <a:prstGeom prst="rect">
              <a:avLst/>
            </a:prstGeom>
            <a:noFill/>
            <a:ln w="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~100 ns</a:t>
              </a:r>
            </a:p>
          </p:txBody>
        </p:sp>
        <p:sp>
          <p:nvSpPr>
            <p:cNvPr id="30744" name="Text Box 26"/>
            <p:cNvSpPr txBox="1">
              <a:spLocks noChangeArrowheads="1"/>
            </p:cNvSpPr>
            <p:nvPr/>
          </p:nvSpPr>
          <p:spPr bwMode="auto">
            <a:xfrm>
              <a:off x="3557588" y="2024063"/>
              <a:ext cx="1114425" cy="336550"/>
            </a:xfrm>
            <a:prstGeom prst="rect">
              <a:avLst/>
            </a:prstGeom>
            <a:noFill/>
            <a:ln w="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600"/>
                <a:t>~1.5 </a:t>
              </a:r>
              <a:r>
                <a:rPr lang="en-US" sz="1600">
                  <a:latin typeface="Symbol" pitchFamily="18" charset="2"/>
                </a:rPr>
                <a:t>m</a:t>
              </a:r>
              <a:r>
                <a:rPr lang="en-US" sz="1600"/>
                <a:t>s</a:t>
              </a:r>
            </a:p>
          </p:txBody>
        </p:sp>
        <p:sp>
          <p:nvSpPr>
            <p:cNvPr id="30745" name="Line 27"/>
            <p:cNvSpPr>
              <a:spLocks noChangeShapeType="1"/>
            </p:cNvSpPr>
            <p:nvPr/>
          </p:nvSpPr>
          <p:spPr bwMode="auto">
            <a:xfrm>
              <a:off x="2947988" y="3597275"/>
              <a:ext cx="0" cy="2159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6" name="Line 28"/>
            <p:cNvSpPr>
              <a:spLocks noChangeShapeType="1"/>
            </p:cNvSpPr>
            <p:nvPr/>
          </p:nvSpPr>
          <p:spPr bwMode="auto">
            <a:xfrm>
              <a:off x="3749675" y="3598863"/>
              <a:ext cx="0" cy="215900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7" name="Line 29"/>
            <p:cNvSpPr>
              <a:spLocks noChangeShapeType="1"/>
            </p:cNvSpPr>
            <p:nvPr/>
          </p:nvSpPr>
          <p:spPr bwMode="auto">
            <a:xfrm>
              <a:off x="5286375" y="3598863"/>
              <a:ext cx="0" cy="215900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8" name="Line 30"/>
            <p:cNvSpPr>
              <a:spLocks noChangeShapeType="1"/>
            </p:cNvSpPr>
            <p:nvPr/>
          </p:nvSpPr>
          <p:spPr bwMode="auto">
            <a:xfrm>
              <a:off x="2943225" y="3714750"/>
              <a:ext cx="80645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49" name="Line 31"/>
            <p:cNvSpPr>
              <a:spLocks noChangeShapeType="1"/>
            </p:cNvSpPr>
            <p:nvPr/>
          </p:nvSpPr>
          <p:spPr bwMode="auto">
            <a:xfrm>
              <a:off x="3749675" y="3714750"/>
              <a:ext cx="1536700" cy="0"/>
            </a:xfrm>
            <a:prstGeom prst="line">
              <a:avLst/>
            </a:prstGeom>
            <a:noFill/>
            <a:ln w="0">
              <a:solidFill>
                <a:srgbClr val="008000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750" name="Text Box 32"/>
            <p:cNvSpPr txBox="1">
              <a:spLocks noChangeArrowheads="1"/>
            </p:cNvSpPr>
            <p:nvPr/>
          </p:nvSpPr>
          <p:spPr bwMode="auto">
            <a:xfrm>
              <a:off x="2507529" y="3832488"/>
              <a:ext cx="1512021" cy="620869"/>
            </a:xfrm>
            <a:prstGeom prst="rect">
              <a:avLst/>
            </a:prstGeom>
            <a:noFill/>
            <a:ln w="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/>
                <a:t>Prompt backgrounds</a:t>
              </a:r>
            </a:p>
          </p:txBody>
        </p:sp>
        <p:sp>
          <p:nvSpPr>
            <p:cNvPr id="30751" name="Text Box 34"/>
            <p:cNvSpPr txBox="1">
              <a:spLocks noChangeArrowheads="1"/>
            </p:cNvSpPr>
            <p:nvPr/>
          </p:nvSpPr>
          <p:spPr bwMode="auto">
            <a:xfrm>
              <a:off x="3903663" y="3676650"/>
              <a:ext cx="1306512" cy="304800"/>
            </a:xfrm>
            <a:prstGeom prst="rect">
              <a:avLst/>
            </a:prstGeom>
            <a:noFill/>
            <a:ln w="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400" b="1">
                  <a:solidFill>
                    <a:srgbClr val="008000"/>
                  </a:solidFill>
                </a:rPr>
                <a:t>live window</a:t>
              </a:r>
            </a:p>
          </p:txBody>
        </p:sp>
      </p:grpSp>
      <p:sp>
        <p:nvSpPr>
          <p:cNvPr id="30723" name="Footer Placeholder 31"/>
          <p:cNvSpPr>
            <a:spLocks noGrp="1"/>
          </p:cNvSpPr>
          <p:nvPr>
            <p:ph type="ftr" sz="quarter" idx="10"/>
          </p:nvPr>
        </p:nvSpPr>
        <p:spPr>
          <a:xfrm>
            <a:off x="1752600" y="6477000"/>
            <a:ext cx="4419600" cy="381000"/>
          </a:xfrm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990600" y="4419600"/>
            <a:ext cx="21336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 flipV="1">
            <a:off x="3124200" y="4114800"/>
            <a:ext cx="266700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3124200" y="4419600"/>
            <a:ext cx="4724400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390775" y="39624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390775" y="4648200"/>
            <a:ext cx="14478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5791200" y="3810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5791200" y="4495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0731" name="TextBox 56"/>
          <p:cNvSpPr txBox="1">
            <a:spLocks noChangeArrowheads="1"/>
          </p:cNvSpPr>
          <p:nvPr/>
        </p:nvSpPr>
        <p:spPr bwMode="auto">
          <a:xfrm>
            <a:off x="381000" y="3886200"/>
            <a:ext cx="152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Accelerator</a:t>
            </a:r>
          </a:p>
        </p:txBody>
      </p:sp>
      <p:sp>
        <p:nvSpPr>
          <p:cNvPr id="30732" name="TextBox 57"/>
          <p:cNvSpPr txBox="1">
            <a:spLocks noChangeArrowheads="1"/>
          </p:cNvSpPr>
          <p:nvPr/>
        </p:nvSpPr>
        <p:spPr bwMode="auto">
          <a:xfrm>
            <a:off x="7315200" y="3962400"/>
            <a:ext cx="160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Experiment</a:t>
            </a:r>
          </a:p>
        </p:txBody>
      </p:sp>
      <p:sp>
        <p:nvSpPr>
          <p:cNvPr id="30733" name="TextBox 61"/>
          <p:cNvSpPr txBox="1">
            <a:spLocks noChangeArrowheads="1"/>
          </p:cNvSpPr>
          <p:nvPr/>
        </p:nvSpPr>
        <p:spPr bwMode="auto">
          <a:xfrm>
            <a:off x="2286000" y="3505200"/>
            <a:ext cx="1981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Dipole magnet(s)</a:t>
            </a:r>
          </a:p>
        </p:txBody>
      </p:sp>
      <p:sp>
        <p:nvSpPr>
          <p:cNvPr id="30734" name="TextBox 62"/>
          <p:cNvSpPr txBox="1">
            <a:spLocks noChangeArrowheads="1"/>
          </p:cNvSpPr>
          <p:nvPr/>
        </p:nvSpPr>
        <p:spPr bwMode="auto">
          <a:xfrm>
            <a:off x="5638800" y="3352800"/>
            <a:ext cx="1295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Collimator</a:t>
            </a:r>
          </a:p>
        </p:txBody>
      </p:sp>
      <p:sp>
        <p:nvSpPr>
          <p:cNvPr id="30735" name="TextBox 63"/>
          <p:cNvSpPr txBox="1">
            <a:spLocks noChangeArrowheads="1"/>
          </p:cNvSpPr>
          <p:nvPr/>
        </p:nvSpPr>
        <p:spPr bwMode="auto">
          <a:xfrm>
            <a:off x="6019800" y="1447800"/>
            <a:ext cx="2971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Maximum allowable beam between pulses: 10</a:t>
            </a:r>
            <a:r>
              <a:rPr lang="en-US" baseline="30000"/>
              <a:t>-10</a:t>
            </a:r>
          </a:p>
        </p:txBody>
      </p:sp>
      <p:sp>
        <p:nvSpPr>
          <p:cNvPr id="30736" name="TextBox 64"/>
          <p:cNvSpPr txBox="1">
            <a:spLocks noChangeArrowheads="1"/>
          </p:cNvSpPr>
          <p:nvPr/>
        </p:nvSpPr>
        <p:spPr bwMode="auto">
          <a:xfrm>
            <a:off x="838200" y="5486400"/>
            <a:ext cx="7391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Put dipole(s) in resonant circuit with capacitor bank and run CW.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  <p:pic>
        <p:nvPicPr>
          <p:cNvPr id="31746" name="Picture 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143000"/>
            <a:ext cx="79248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" name="Chart 26"/>
          <p:cNvGraphicFramePr>
            <a:graphicFrameLocks/>
          </p:cNvGraphicFramePr>
          <p:nvPr/>
        </p:nvGraphicFramePr>
        <p:xfrm>
          <a:off x="685800" y="2895600"/>
          <a:ext cx="7696200" cy="3476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29" name="Straight Connector 28"/>
          <p:cNvCxnSpPr/>
          <p:nvPr/>
        </p:nvCxnSpPr>
        <p:spPr>
          <a:xfrm>
            <a:off x="304800" y="2133600"/>
            <a:ext cx="8229600" cy="0"/>
          </a:xfrm>
          <a:prstGeom prst="line">
            <a:avLst/>
          </a:prstGeom>
          <a:ln w="38100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Issues</a:t>
            </a:r>
          </a:p>
        </p:txBody>
      </p:sp>
      <p:sp>
        <p:nvSpPr>
          <p:cNvPr id="32770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Power loss in core from hysteresis</a:t>
            </a:r>
          </a:p>
          <a:p>
            <a:pPr eaLnBrk="1" hangingPunct="1"/>
            <a:r>
              <a:rPr lang="en-US" sz="2800" smtClean="0"/>
              <a:t>Power loss in core from eddy currents</a:t>
            </a:r>
          </a:p>
          <a:p>
            <a:pPr eaLnBrk="1" hangingPunct="1"/>
            <a:r>
              <a:rPr lang="en-US" sz="2800" smtClean="0"/>
              <a:t>Cooling of core</a:t>
            </a:r>
          </a:p>
          <a:p>
            <a:pPr lvl="1" eaLnBrk="1" hangingPunct="1"/>
            <a:r>
              <a:rPr lang="en-US" sz="2400" smtClean="0"/>
              <a:t>Manganese Zinc or Nickel Zinc ferrite?</a:t>
            </a:r>
          </a:p>
          <a:p>
            <a:pPr eaLnBrk="1" hangingPunct="1"/>
            <a:r>
              <a:rPr lang="en-US" sz="2800" smtClean="0"/>
              <a:t>Power loss in conductor</a:t>
            </a:r>
          </a:p>
          <a:p>
            <a:pPr eaLnBrk="1" hangingPunct="1"/>
            <a:r>
              <a:rPr lang="en-US" sz="2800" smtClean="0"/>
              <a:t>Cooling of conductor</a:t>
            </a:r>
          </a:p>
          <a:p>
            <a:pPr lvl="1" eaLnBrk="1" hangingPunct="1"/>
            <a:r>
              <a:rPr lang="en-US" sz="2400" smtClean="0"/>
              <a:t>Hollow or stranded conductor?</a:t>
            </a:r>
          </a:p>
          <a:p>
            <a:pPr eaLnBrk="1" hangingPunct="1"/>
            <a:r>
              <a:rPr lang="en-US" sz="2800" smtClean="0"/>
              <a:t>Electrical insulation</a:t>
            </a:r>
            <a:endParaRPr lang="en-US" smtClean="0"/>
          </a:p>
          <a:p>
            <a:pPr eaLnBrk="1" hangingPunct="1"/>
            <a:endParaRPr lang="en-US" smtClean="0"/>
          </a:p>
        </p:txBody>
      </p:sp>
      <p:sp>
        <p:nvSpPr>
          <p:cNvPr id="32771" name="Footer Placeholder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chemeClr val="tx1"/>
                </a:solidFill>
              </a:rPr>
              <a:t>Magnetic Design for Ferrite Sample Tests</a:t>
            </a:r>
          </a:p>
        </p:txBody>
      </p:sp>
      <p:sp>
        <p:nvSpPr>
          <p:cNvPr id="3379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86200" y="4114800"/>
            <a:ext cx="5257800" cy="19812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/>
            <a:r>
              <a:rPr lang="en-US" sz="1600" smtClean="0"/>
              <a:t>Ferrite magnetic properties were investigated by using a single plate approach.</a:t>
            </a:r>
          </a:p>
          <a:p>
            <a:pPr eaLnBrk="1" hangingPunct="1"/>
            <a:r>
              <a:rPr lang="en-US" sz="1600" smtClean="0"/>
              <a:t>Ferrite magnetic permeability depends on the flux density, frequency, temperature, and geometry.</a:t>
            </a:r>
          </a:p>
          <a:p>
            <a:pPr eaLnBrk="1" hangingPunct="1"/>
            <a:r>
              <a:rPr lang="en-US" sz="1600" smtClean="0"/>
              <a:t>Measured ferrite plate properties were used for the full scale model design.</a:t>
            </a:r>
          </a:p>
        </p:txBody>
      </p:sp>
      <p:pic>
        <p:nvPicPr>
          <p:cNvPr id="33795" name="Picture 2" descr="Fi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447800"/>
            <a:ext cx="3581400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6" name="Picture 3" descr="Fig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810000"/>
            <a:ext cx="3200400" cy="214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Fig_Temperature_20000s_100809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38600" y="1295400"/>
            <a:ext cx="2819400" cy="2027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1371600"/>
            <a:ext cx="222091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TextBox 8"/>
          <p:cNvSpPr txBox="1">
            <a:spLocks noChangeArrowheads="1"/>
          </p:cNvSpPr>
          <p:nvPr/>
        </p:nvSpPr>
        <p:spPr bwMode="auto">
          <a:xfrm>
            <a:off x="228600" y="6019800"/>
            <a:ext cx="3657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Flux density at t=0.8 µs, I=2.5 A</a:t>
            </a:r>
          </a:p>
        </p:txBody>
      </p:sp>
      <p:sp>
        <p:nvSpPr>
          <p:cNvPr id="33800" name="TextBox 9"/>
          <p:cNvSpPr txBox="1">
            <a:spLocks noChangeArrowheads="1"/>
          </p:cNvSpPr>
          <p:nvPr/>
        </p:nvSpPr>
        <p:spPr bwMode="auto">
          <a:xfrm>
            <a:off x="4267200" y="1066800"/>
            <a:ext cx="4724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Temperature vs. time analysis by TEMPO</a:t>
            </a:r>
          </a:p>
        </p:txBody>
      </p:sp>
      <p:sp>
        <p:nvSpPr>
          <p:cNvPr id="33801" name="TextBox 10"/>
          <p:cNvSpPr txBox="1">
            <a:spLocks noChangeArrowheads="1"/>
          </p:cNvSpPr>
          <p:nvPr/>
        </p:nvSpPr>
        <p:spPr bwMode="auto">
          <a:xfrm>
            <a:off x="152400" y="1066800"/>
            <a:ext cx="3810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ELEKTRA Transient field simulation</a:t>
            </a:r>
          </a:p>
        </p:txBody>
      </p:sp>
      <p:sp>
        <p:nvSpPr>
          <p:cNvPr id="33802" name="TextBox 11"/>
          <p:cNvSpPr txBox="1">
            <a:spLocks noChangeArrowheads="1"/>
          </p:cNvSpPr>
          <p:nvPr/>
        </p:nvSpPr>
        <p:spPr bwMode="auto">
          <a:xfrm>
            <a:off x="4038600" y="3352800"/>
            <a:ext cx="5029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Temperature distribution     T=f(t) at 15 w losses</a:t>
            </a:r>
          </a:p>
        </p:txBody>
      </p:sp>
      <p:sp>
        <p:nvSpPr>
          <p:cNvPr id="33803" name="Footer Placeholder 12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Power losses in sample blocks</a:t>
            </a:r>
          </a:p>
        </p:txBody>
      </p:sp>
      <p:sp>
        <p:nvSpPr>
          <p:cNvPr id="3481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371600"/>
            <a:ext cx="38862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1371600"/>
            <a:ext cx="3990975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21" name="TextBox 6"/>
          <p:cNvSpPr txBox="1">
            <a:spLocks noChangeArrowheads="1"/>
          </p:cNvSpPr>
          <p:nvPr/>
        </p:nvSpPr>
        <p:spPr bwMode="auto">
          <a:xfrm>
            <a:off x="914400" y="4800600"/>
            <a:ext cx="358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B-H curve for MnZi ferrite blocks measured at four frequencies</a:t>
            </a:r>
          </a:p>
        </p:txBody>
      </p:sp>
      <p:sp>
        <p:nvSpPr>
          <p:cNvPr id="34822" name="TextBox 7"/>
          <p:cNvSpPr txBox="1">
            <a:spLocks noChangeArrowheads="1"/>
          </p:cNvSpPr>
          <p:nvPr/>
        </p:nvSpPr>
        <p:spPr bwMode="auto">
          <a:xfrm>
            <a:off x="5029200" y="4800600"/>
            <a:ext cx="3657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B-H curve for NiZn ferrite block measured at three frequencies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chemeClr val="tx1"/>
                </a:solidFill>
              </a:rPr>
              <a:t>MnZn or NiZn Ferrite?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4129088"/>
            <a:ext cx="4495800" cy="22098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1600" b="1" dirty="0" smtClean="0"/>
              <a:t>                                </a:t>
            </a:r>
            <a:r>
              <a:rPr lang="en-US" sz="1600" b="1" dirty="0" err="1" smtClean="0"/>
              <a:t>MnZn</a:t>
            </a:r>
            <a:r>
              <a:rPr lang="en-US" sz="1600" b="1" dirty="0" smtClean="0"/>
              <a:t> Ferrite</a:t>
            </a:r>
          </a:p>
          <a:p>
            <a:pPr marL="91440" indent="-91440" eaLnBrk="1" hangingPunct="1">
              <a:defRPr/>
            </a:pPr>
            <a:r>
              <a:rPr lang="en-US" sz="1400" dirty="0"/>
              <a:t>H</a:t>
            </a:r>
            <a:r>
              <a:rPr lang="en-US" sz="1400" dirty="0" smtClean="0"/>
              <a:t>as lower power losses for small ring samples.</a:t>
            </a:r>
          </a:p>
          <a:p>
            <a:pPr marL="91440" indent="-91440" eaLnBrk="1" hangingPunct="1">
              <a:defRPr/>
            </a:pPr>
            <a:r>
              <a:rPr lang="en-US" sz="1400" dirty="0"/>
              <a:t>C</a:t>
            </a:r>
            <a:r>
              <a:rPr lang="en-US" sz="1400" dirty="0" smtClean="0"/>
              <a:t>onductive material and induced eddy currents  overheat the areas with high flux density.</a:t>
            </a:r>
          </a:p>
          <a:p>
            <a:pPr marL="91440" indent="-91440" eaLnBrk="1" hangingPunct="1">
              <a:defRPr/>
            </a:pPr>
            <a:r>
              <a:rPr lang="en-US" sz="1400" dirty="0" smtClean="0"/>
              <a:t>Ferrite plate should be 5 mm or less thick.</a:t>
            </a:r>
          </a:p>
          <a:p>
            <a:pPr marL="91440" indent="-91440" eaLnBrk="1" hangingPunct="1">
              <a:defRPr/>
            </a:pPr>
            <a:r>
              <a:rPr lang="en-US" sz="1400" dirty="0" smtClean="0"/>
              <a:t>End plates in the magnet will have larger losses and heating proportional  B**2.</a:t>
            </a:r>
          </a:p>
          <a:p>
            <a:pPr marL="91440" indent="-91440" eaLnBrk="1" hangingPunct="1">
              <a:defRPr/>
            </a:pPr>
            <a:r>
              <a:rPr lang="en-US" sz="1400" dirty="0" smtClean="0"/>
              <a:t>It is difficult to cool down the ferrite area close to the conductor.</a:t>
            </a:r>
          </a:p>
          <a:p>
            <a:pPr eaLnBrk="1" hangingPunct="1">
              <a:defRPr/>
            </a:pPr>
            <a:endParaRPr lang="en-US" sz="1400" dirty="0" smtClean="0"/>
          </a:p>
          <a:p>
            <a:pPr eaLnBrk="1" hangingPunct="1">
              <a:defRPr/>
            </a:pPr>
            <a:endParaRPr lang="en-US" sz="1400" dirty="0"/>
          </a:p>
        </p:txBody>
      </p:sp>
      <p:sp>
        <p:nvSpPr>
          <p:cNvPr id="35844" name="TextBox 5"/>
          <p:cNvSpPr txBox="1">
            <a:spLocks noChangeArrowheads="1"/>
          </p:cNvSpPr>
          <p:nvPr/>
        </p:nvSpPr>
        <p:spPr bwMode="auto">
          <a:xfrm>
            <a:off x="152400" y="990600"/>
            <a:ext cx="3962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ELEKTRA eddy currents in MnZn</a:t>
            </a:r>
          </a:p>
        </p:txBody>
      </p:sp>
      <p:pic>
        <p:nvPicPr>
          <p:cNvPr id="35845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1752600"/>
            <a:ext cx="3846513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 txBox="1">
            <a:spLocks noChangeArrowheads="1"/>
          </p:cNvSpPr>
          <p:nvPr/>
        </p:nvSpPr>
        <p:spPr bwMode="auto">
          <a:xfrm>
            <a:off x="4370388" y="4098925"/>
            <a:ext cx="4648200" cy="2209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1600" b="1" kern="0" dirty="0">
                <a:latin typeface="+mn-lt"/>
              </a:rPr>
              <a:t>                                </a:t>
            </a:r>
            <a:r>
              <a:rPr lang="en-US" sz="1600" b="1" kern="0" dirty="0" err="1">
                <a:latin typeface="+mn-lt"/>
              </a:rPr>
              <a:t>NiZn</a:t>
            </a:r>
            <a:r>
              <a:rPr lang="en-US" sz="1600" b="1" kern="0" dirty="0">
                <a:latin typeface="+mn-lt"/>
              </a:rPr>
              <a:t> Ferrite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>
                <a:latin typeface="+mn-lt"/>
              </a:rPr>
              <a:t>Has higher power losses for small ring samples.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>
                <a:latin typeface="+mn-lt"/>
              </a:rPr>
              <a:t>Low conductivity material and no induced eddy currents.  More predictable properties.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>
                <a:latin typeface="+mn-lt"/>
              </a:rPr>
              <a:t>Ferrite plate could be thick.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>
                <a:latin typeface="+mn-lt"/>
              </a:rPr>
              <a:t>End plates in the magnet will have larger losses which defined only by hysteresis at larger end fields.</a:t>
            </a:r>
          </a:p>
          <a:p>
            <a:pPr marL="91440" indent="-91440">
              <a:spcBef>
                <a:spcPct val="20000"/>
              </a:spcBef>
              <a:buFontTx/>
              <a:buChar char="•"/>
              <a:defRPr/>
            </a:pPr>
            <a:r>
              <a:rPr lang="en-US" sz="1400" kern="0" dirty="0">
                <a:latin typeface="+mn-lt"/>
              </a:rPr>
              <a:t>Hollow, water-cooled conductor in direct contact with ferrite provides cooling.</a:t>
            </a:r>
          </a:p>
          <a:p>
            <a:pPr marL="342900" indent="-342900">
              <a:spcBef>
                <a:spcPct val="20000"/>
              </a:spcBef>
              <a:defRPr/>
            </a:pPr>
            <a:endParaRPr lang="en-US" sz="1400" kern="0" dirty="0">
              <a:latin typeface="+mn-lt"/>
            </a:endParaRPr>
          </a:p>
        </p:txBody>
      </p:sp>
      <p:sp>
        <p:nvSpPr>
          <p:cNvPr id="35847" name="TextBox 8"/>
          <p:cNvSpPr txBox="1">
            <a:spLocks noChangeArrowheads="1"/>
          </p:cNvSpPr>
          <p:nvPr/>
        </p:nvSpPr>
        <p:spPr bwMode="auto">
          <a:xfrm>
            <a:off x="5181600" y="990600"/>
            <a:ext cx="342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OPERA 2D for NiZn ferrite</a:t>
            </a:r>
          </a:p>
        </p:txBody>
      </p:sp>
      <p:pic>
        <p:nvPicPr>
          <p:cNvPr id="35848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1295400"/>
            <a:ext cx="3048000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9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0" y="2819400"/>
            <a:ext cx="2514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50" name="TextBox 11"/>
          <p:cNvSpPr txBox="1">
            <a:spLocks noChangeArrowheads="1"/>
          </p:cNvSpPr>
          <p:nvPr/>
        </p:nvSpPr>
        <p:spPr bwMode="auto">
          <a:xfrm>
            <a:off x="7162800" y="1600200"/>
            <a:ext cx="19812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Flux density.</a:t>
            </a:r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endParaRPr lang="en-US" sz="1400"/>
          </a:p>
          <a:p>
            <a:r>
              <a:rPr lang="en-US" sz="1400"/>
              <a:t>Current density.</a:t>
            </a:r>
          </a:p>
          <a:p>
            <a:r>
              <a:rPr lang="en-US" sz="1400"/>
              <a:t>Skin depth at 300 kHz is only 0.13 mm.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419600" y="4038600"/>
            <a:ext cx="4495800" cy="2362200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Next step: Prototype Magnet</a:t>
            </a:r>
          </a:p>
        </p:txBody>
      </p:sp>
      <p:sp>
        <p:nvSpPr>
          <p:cNvPr id="3686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/>
              <a:t>AC Dipole for Mu2e Beam Extinction    </a:t>
            </a:r>
          </a:p>
        </p:txBody>
      </p:sp>
      <p:pic>
        <p:nvPicPr>
          <p:cNvPr id="36867" name="Picture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429000"/>
            <a:ext cx="3657600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1219200"/>
            <a:ext cx="4799013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57800" y="1219200"/>
            <a:ext cx="367665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791200" y="1371600"/>
            <a:ext cx="2362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b="1" kern="0" dirty="0">
                <a:solidFill>
                  <a:srgbClr val="FFFF00"/>
                </a:solidFill>
              </a:rPr>
              <a:t>NiZn ferrite </a:t>
            </a:r>
          </a:p>
          <a:p>
            <a:pPr>
              <a:defRPr/>
            </a:pPr>
            <a:r>
              <a:rPr lang="en-US" b="1" kern="0" dirty="0">
                <a:solidFill>
                  <a:srgbClr val="FFFF00"/>
                </a:solidFill>
              </a:rPr>
              <a:t>Hollow conductor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16422</TotalTime>
  <Words>397</Words>
  <Application>Microsoft Office PowerPoint</Application>
  <PresentationFormat>On-screen Show (4:3)</PresentationFormat>
  <Paragraphs>75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Symbol</vt:lpstr>
      <vt:lpstr>Default Design</vt:lpstr>
      <vt:lpstr>Custom Design</vt:lpstr>
      <vt:lpstr>Default Design</vt:lpstr>
      <vt:lpstr>300 kHz and 5.1 MHz AC Dipoles for Mu2e Beam Extinction</vt:lpstr>
      <vt:lpstr>Extinction Requirement</vt:lpstr>
      <vt:lpstr>Slide 3</vt:lpstr>
      <vt:lpstr>Issues</vt:lpstr>
      <vt:lpstr>Magnetic Design for Ferrite Sample Tests</vt:lpstr>
      <vt:lpstr>Power losses in sample blocks</vt:lpstr>
      <vt:lpstr>MnZn or NiZn Ferrite?</vt:lpstr>
      <vt:lpstr>Next step: Prototype Magnet</vt:lpstr>
    </vt:vector>
  </TitlesOfParts>
  <Company>fermilab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Technical Division</dc:creator>
  <cp:lastModifiedBy>uvq</cp:lastModifiedBy>
  <cp:revision>337</cp:revision>
  <dcterms:created xsi:type="dcterms:W3CDTF">2008-02-21T18:19:01Z</dcterms:created>
  <dcterms:modified xsi:type="dcterms:W3CDTF">2011-04-05T13:27:58Z</dcterms:modified>
</cp:coreProperties>
</file>