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17" r:id="rId2"/>
    <p:sldId id="718" r:id="rId3"/>
    <p:sldId id="724" r:id="rId4"/>
    <p:sldId id="728" r:id="rId5"/>
    <p:sldId id="725" r:id="rId6"/>
    <p:sldId id="726" r:id="rId7"/>
    <p:sldId id="727" r:id="rId8"/>
    <p:sldId id="748" r:id="rId9"/>
    <p:sldId id="730" r:id="rId10"/>
    <p:sldId id="731" r:id="rId11"/>
    <p:sldId id="732" r:id="rId12"/>
    <p:sldId id="733" r:id="rId13"/>
    <p:sldId id="734" r:id="rId14"/>
    <p:sldId id="735" r:id="rId15"/>
    <p:sldId id="738" r:id="rId16"/>
    <p:sldId id="736" r:id="rId17"/>
    <p:sldId id="745" r:id="rId18"/>
    <p:sldId id="746" r:id="rId19"/>
    <p:sldId id="740" r:id="rId20"/>
    <p:sldId id="741" r:id="rId21"/>
    <p:sldId id="747" r:id="rId22"/>
    <p:sldId id="743" r:id="rId23"/>
    <p:sldId id="744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99"/>
    <a:srgbClr val="FFFF66"/>
    <a:srgbClr val="FF9966"/>
    <a:srgbClr val="003399"/>
    <a:srgbClr val="FF3300"/>
    <a:srgbClr val="FFFF00"/>
    <a:srgbClr val="EAEAE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8933" autoAdjust="0"/>
  </p:normalViewPr>
  <p:slideViewPr>
    <p:cSldViewPr>
      <p:cViewPr>
        <p:scale>
          <a:sx n="100" d="100"/>
          <a:sy n="100" d="100"/>
        </p:scale>
        <p:origin x="-106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>
      <p:cViewPr varScale="1">
        <p:scale>
          <a:sx n="78" d="100"/>
          <a:sy n="78" d="100"/>
        </p:scale>
        <p:origin x="-308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3742BB0B-21E8-497B-AE62-B1EB941D0F26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7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561C58BC-DD82-4CD9-8F72-FC1BB8062D64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2" rIns="96545" bIns="48272" anchor="b"/>
          <a:lstStyle>
            <a:lvl1pPr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28885CA-0D56-4BA3-9D37-4E57485F5B42}" type="slidenum">
              <a:rPr lang="en-US" sz="1300">
                <a:solidFill>
                  <a:srgbClr val="000000"/>
                </a:solidFill>
              </a:rPr>
              <a:pPr algn="r"/>
              <a:t>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568325"/>
            <a:ext cx="5100638" cy="3825875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15" tIns="48057" rIns="96115" bIns="48057" anchor="ctr"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BFB51-7D3D-41E1-9DF2-93BEDA46B3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055" y="4560570"/>
            <a:ext cx="5361093" cy="43205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2089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9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IPAC10 - Kyoto, May 26-28, 2010</a:t>
            </a:r>
            <a:endParaRPr lang="en-US"/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0A00-116A-484E-98C5-45BCDDB8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2895600" y="6600825"/>
            <a:ext cx="4864100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</a:t>
            </a:r>
            <a:r>
              <a:rPr lang="en-US">
                <a:solidFill>
                  <a:schemeClr val="tx1"/>
                </a:solidFill>
              </a:rPr>
              <a:t>Design and Test of the First Long Nb3Sn Quadrupole by LARP</a:t>
            </a:r>
            <a:endParaRPr lang="en-GB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9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IPAC10 - Kyoto, May 26-28, 2010</a:t>
            </a:r>
            <a:endParaRPr lang="en-US"/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0A00-116A-484E-98C5-45BCDDB8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>
          <a:xfrm>
            <a:off x="2895600" y="6600825"/>
            <a:ext cx="4864100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</a:t>
            </a:r>
            <a:r>
              <a:rPr lang="en-US">
                <a:solidFill>
                  <a:schemeClr val="tx1"/>
                </a:solidFill>
              </a:rPr>
              <a:t>Design and Test of the First Long Nb3Sn Quadrupole by LARP</a:t>
            </a:r>
            <a:endParaRPr lang="en-GB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D53D-AC77-4E36-81F3-348B26DD78E6}" type="datetime1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600825"/>
            <a:ext cx="4864100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C70E-E6F5-4BEC-803B-D78F89933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sz="2000" b="0" i="0" baseline="0"/>
            </a:lvl2pPr>
            <a:lvl3pPr>
              <a:defRPr sz="1800" b="0" i="0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0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0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9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4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7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"/>
            <a:ext cx="77422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553200"/>
            <a:ext cx="283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LARP DOE Review, 6/2/2011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3065463" y="6553200"/>
            <a:ext cx="295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000" dirty="0" smtClean="0"/>
              <a:t>Long</a:t>
            </a:r>
            <a:r>
              <a:rPr lang="en-US" sz="1000" baseline="0" dirty="0" smtClean="0"/>
              <a:t> </a:t>
            </a:r>
            <a:r>
              <a:rPr lang="en-US" sz="1000" dirty="0" smtClean="0"/>
              <a:t>Quadrupole </a:t>
            </a:r>
            <a:r>
              <a:rPr lang="en-US" sz="1000" dirty="0"/>
              <a:t>– G. Ambrosio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6C9DC1-2AB1-4BB0-8722-70EF5BC64BE9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032" name="Line 4"/>
          <p:cNvSpPr>
            <a:spLocks noChangeShapeType="1"/>
          </p:cNvSpPr>
          <p:nvPr userDrawn="1"/>
        </p:nvSpPr>
        <p:spPr bwMode="auto">
          <a:xfrm>
            <a:off x="1295400" y="9144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2209800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33CC"/>
                </a:solidFill>
                <a:latin typeface="Bitstream Vera Serif"/>
              </a:rPr>
              <a:t>Long Quadrupole</a:t>
            </a:r>
            <a:br>
              <a:rPr lang="en-GB" dirty="0" smtClean="0">
                <a:solidFill>
                  <a:srgbClr val="0033CC"/>
                </a:solidFill>
                <a:latin typeface="Bitstream Vera Serif"/>
              </a:rPr>
            </a:br>
            <a:r>
              <a:rPr lang="en-GB" sz="2400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000" i="1" dirty="0" smtClean="0">
                <a:solidFill>
                  <a:schemeClr val="tx1"/>
                </a:solidFill>
                <a:latin typeface="Bitstream Vera Serif"/>
              </a:rPr>
              <a:t>Giorgio Ambrosio</a:t>
            </a:r>
            <a:br>
              <a:rPr lang="en-GB" sz="2000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i="1" dirty="0" smtClean="0">
                <a:solidFill>
                  <a:schemeClr val="tx1"/>
                </a:solidFill>
                <a:latin typeface="Bitstream Vera Serif"/>
              </a:rPr>
              <a:t/>
            </a:r>
            <a:br>
              <a:rPr lang="en-GB" sz="1800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US" sz="1800" dirty="0" smtClean="0">
                <a:solidFill>
                  <a:schemeClr val="tx1"/>
                </a:solidFill>
              </a:rPr>
              <a:t>DOE Review of the LARP Program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1600" b="0" i="1" dirty="0" smtClean="0">
                <a:solidFill>
                  <a:schemeClr val="tx1"/>
                </a:solidFill>
              </a:rPr>
              <a:t/>
            </a:r>
            <a:br>
              <a:rPr lang="en-US" sz="1600" b="0" i="1" dirty="0" smtClean="0">
                <a:solidFill>
                  <a:schemeClr val="tx1"/>
                </a:solidFill>
              </a:rPr>
            </a:br>
            <a:r>
              <a:rPr lang="en-US" sz="1600" b="0" i="1" dirty="0" smtClean="0">
                <a:solidFill>
                  <a:schemeClr val="tx1"/>
                </a:solidFill>
              </a:rPr>
              <a:t>June 2</a:t>
            </a:r>
            <a:r>
              <a:rPr lang="en-US" sz="1600" b="0" i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i="1" dirty="0" smtClean="0">
                <a:solidFill>
                  <a:schemeClr val="tx1"/>
                </a:solidFill>
              </a:rPr>
              <a:t>, 2011</a:t>
            </a:r>
            <a:br>
              <a:rPr lang="en-US" sz="1600" b="0" i="1" dirty="0" smtClean="0">
                <a:solidFill>
                  <a:schemeClr val="tx1"/>
                </a:solidFill>
              </a:rPr>
            </a:br>
            <a:endParaRPr lang="en-GB" sz="1800" i="1" dirty="0" smtClean="0">
              <a:solidFill>
                <a:schemeClr val="tx1"/>
              </a:solidFill>
              <a:latin typeface="Bitstream Vera Serif"/>
            </a:endParaRPr>
          </a:p>
        </p:txBody>
      </p:sp>
      <p:sp>
        <p:nvSpPr>
          <p:cNvPr id="2051" name="Text Box 43"/>
          <p:cNvSpPr txBox="1">
            <a:spLocks noChangeArrowheads="1"/>
          </p:cNvSpPr>
          <p:nvPr/>
        </p:nvSpPr>
        <p:spPr bwMode="auto">
          <a:xfrm>
            <a:off x="527050" y="4038600"/>
            <a:ext cx="5883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3333CC"/>
                </a:solidFill>
              </a:rPr>
              <a:t>LQ </a:t>
            </a:r>
            <a:r>
              <a:rPr lang="en-US" sz="2000" b="1" dirty="0">
                <a:solidFill>
                  <a:srgbClr val="3333CC"/>
                </a:solidFill>
              </a:rPr>
              <a:t>Task Leaders: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Fred Nobrega (FNAL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00"/>
                </a:solidFill>
              </a:rPr>
              <a:t> – Coils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Jesse Schmalzle (BNL)</a:t>
            </a:r>
            <a:r>
              <a:rPr lang="en-US" sz="2000" dirty="0">
                <a:solidFill>
                  <a:srgbClr val="000000"/>
                </a:solidFill>
              </a:rPr>
              <a:t> – Coils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Paolo Ferracin (LBNL)</a:t>
            </a:r>
            <a:r>
              <a:rPr lang="en-US" sz="2000" dirty="0">
                <a:solidFill>
                  <a:srgbClr val="000000"/>
                </a:solidFill>
              </a:rPr>
              <a:t> – Structure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Helene </a:t>
            </a:r>
            <a:r>
              <a:rPr lang="en-US" sz="2000" i="1" dirty="0" err="1">
                <a:solidFill>
                  <a:srgbClr val="000000"/>
                </a:solidFill>
              </a:rPr>
              <a:t>Felice</a:t>
            </a:r>
            <a:r>
              <a:rPr lang="en-US" sz="2000" i="1" dirty="0">
                <a:solidFill>
                  <a:srgbClr val="000000"/>
                </a:solidFill>
              </a:rPr>
              <a:t> (LBNL)</a:t>
            </a:r>
            <a:r>
              <a:rPr lang="en-US" sz="2000" dirty="0">
                <a:solidFill>
                  <a:srgbClr val="000000"/>
                </a:solidFill>
              </a:rPr>
              <a:t> – Instrumentation and QP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Guram </a:t>
            </a:r>
            <a:r>
              <a:rPr lang="en-US" sz="2000" i="1" dirty="0" err="1">
                <a:solidFill>
                  <a:srgbClr val="000000"/>
                </a:solidFill>
              </a:rPr>
              <a:t>Chlachidize</a:t>
            </a:r>
            <a:r>
              <a:rPr lang="en-US" sz="2000" i="1" dirty="0">
                <a:solidFill>
                  <a:srgbClr val="000000"/>
                </a:solidFill>
              </a:rPr>
              <a:t> (FNAL)</a:t>
            </a:r>
            <a:r>
              <a:rPr lang="en-US" sz="2000" dirty="0">
                <a:solidFill>
                  <a:srgbClr val="000000"/>
                </a:solidFill>
              </a:rPr>
              <a:t> – Test preparation and test </a:t>
            </a:r>
          </a:p>
        </p:txBody>
      </p:sp>
      <p:sp>
        <p:nvSpPr>
          <p:cNvPr id="2052" name="Rectangle 1034"/>
          <p:cNvSpPr>
            <a:spLocks noChangeArrowheads="1"/>
          </p:cNvSpPr>
          <p:nvPr/>
        </p:nvSpPr>
        <p:spPr bwMode="auto">
          <a:xfrm>
            <a:off x="5486400" y="457200"/>
            <a:ext cx="330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1" i="1" u="sng">
                <a:solidFill>
                  <a:schemeClr val="hlink"/>
                </a:solidFill>
                <a:cs typeface="Arial" charset="0"/>
              </a:rPr>
              <a:t>BNL - FNAL - LBNL - SLAC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LQS01a Quench History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459263" y="6019800"/>
            <a:ext cx="67056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Test report available online at:</a:t>
            </a:r>
          </a:p>
          <a:p>
            <a:r>
              <a:rPr lang="en-US" sz="1200">
                <a:latin typeface="Times New Roman" pitchFamily="18" charset="0"/>
              </a:rPr>
              <a:t>https://plone4.fnal.gov/P1/USLARP/MagnetRD/longquad/report/TD-10-001_LQS01_test_summary.pdf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29000" y="1295400"/>
            <a:ext cx="5715000" cy="4343400"/>
            <a:chOff x="3325483" y="1295400"/>
            <a:chExt cx="5818517" cy="4343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 l="2667" t="1809" r="2667" b="2289"/>
            <a:stretch>
              <a:fillRect/>
            </a:stretch>
          </p:blipFill>
          <p:spPr bwMode="auto">
            <a:xfrm>
              <a:off x="3325483" y="1295400"/>
              <a:ext cx="5818517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Group 29"/>
            <p:cNvGrpSpPr/>
            <p:nvPr/>
          </p:nvGrpSpPr>
          <p:grpSpPr>
            <a:xfrm>
              <a:off x="4038600" y="3581400"/>
              <a:ext cx="1268412" cy="569913"/>
              <a:chOff x="4192588" y="4010025"/>
              <a:chExt cx="1268412" cy="569913"/>
            </a:xfrm>
          </p:grpSpPr>
          <p:sp>
            <p:nvSpPr>
              <p:cNvPr id="17415" name="Rectangle 10"/>
              <p:cNvSpPr>
                <a:spLocks noChangeArrowheads="1"/>
              </p:cNvSpPr>
              <p:nvPr/>
            </p:nvSpPr>
            <p:spPr bwMode="auto">
              <a:xfrm>
                <a:off x="4762500" y="4010025"/>
                <a:ext cx="698500" cy="27781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Times New Roman" pitchFamily="18" charset="0"/>
                  </a:rPr>
                  <a:t>200 A/s</a:t>
                </a:r>
              </a:p>
            </p:txBody>
          </p:sp>
          <p:sp>
            <p:nvSpPr>
              <p:cNvPr id="17416" name="Oval 11"/>
              <p:cNvSpPr>
                <a:spLocks noChangeArrowheads="1"/>
              </p:cNvSpPr>
              <p:nvPr/>
            </p:nvSpPr>
            <p:spPr bwMode="auto">
              <a:xfrm>
                <a:off x="4192588" y="4373563"/>
                <a:ext cx="371475" cy="206375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7417" name="Straight Arrow Connector 15"/>
              <p:cNvCxnSpPr>
                <a:cxnSpLocks noChangeShapeType="1"/>
                <a:stCxn id="17415" idx="1"/>
                <a:endCxn id="17416" idx="7"/>
              </p:cNvCxnSpPr>
              <p:nvPr/>
            </p:nvCxnSpPr>
            <p:spPr bwMode="auto">
              <a:xfrm rot="10800000" flipV="1">
                <a:off x="4508500" y="4148138"/>
                <a:ext cx="254000" cy="255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15200" y="1447800"/>
            <a:ext cx="1828800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SSL at 4.5K : 240 T/m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543800" y="1981200"/>
            <a:ext cx="1371600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Target: 200 T/m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581400" cy="4800600"/>
          </a:xfrm>
        </p:spPr>
        <p:txBody>
          <a:bodyPr/>
          <a:lstStyle/>
          <a:p>
            <a:r>
              <a:rPr lang="en-US" sz="2400" dirty="0" smtClean="0"/>
              <a:t>Slow start</a:t>
            </a:r>
          </a:p>
          <a:p>
            <a:pPr lvl="1"/>
            <a:r>
              <a:rPr lang="en-US" sz="1800" b="0" dirty="0" smtClean="0"/>
              <a:t>First quenches at high ramp rate (200 A/s)</a:t>
            </a:r>
          </a:p>
          <a:p>
            <a:pPr lvl="1"/>
            <a:r>
              <a:rPr lang="en-US" sz="1800" b="0" dirty="0" smtClean="0"/>
              <a:t>Slow training at 4.5K</a:t>
            </a:r>
          </a:p>
          <a:p>
            <a:pPr lvl="2"/>
            <a:r>
              <a:rPr lang="en-US" sz="1400" dirty="0" smtClean="0"/>
              <a:t>Due to low pre-load on pole turns</a:t>
            </a:r>
          </a:p>
          <a:p>
            <a:pPr lvl="2"/>
            <a:endParaRPr lang="en-US" sz="1400" dirty="0" smtClean="0"/>
          </a:p>
          <a:p>
            <a:r>
              <a:rPr lang="en-US" sz="2400" dirty="0" smtClean="0"/>
              <a:t>Faster training at 3K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Reached 200 T/m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dirty="0" smtClean="0"/>
              <a:t>Stopped training </a:t>
            </a:r>
          </a:p>
          <a:p>
            <a:pPr lvl="1"/>
            <a:r>
              <a:rPr lang="en-US" sz="1800" b="0" dirty="0" smtClean="0"/>
              <a:t>to avoid coil damage and to achieve better performance  with optimal pre-stress</a:t>
            </a:r>
          </a:p>
        </p:txBody>
      </p:sp>
    </p:spTree>
    <p:extLst>
      <p:ext uri="{BB962C8B-B14F-4D97-AF65-F5344CB8AC3E}">
        <p14:creationId xmlns:p14="http://schemas.microsoft.com/office/powerpoint/2010/main" val="11421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85800"/>
          </a:xfrm>
        </p:spPr>
        <p:txBody>
          <a:bodyPr/>
          <a:lstStyle/>
          <a:p>
            <a:r>
              <a:rPr lang="en-US" dirty="0" smtClean="0"/>
              <a:t>LQS01b </a:t>
            </a:r>
            <a:r>
              <a:rPr lang="en-US" sz="3600" dirty="0" smtClean="0"/>
              <a:t>(same coils of LQS01a)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9759"/>
            <a:ext cx="8915400" cy="2286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u="sng" dirty="0" smtClean="0"/>
              <a:t>More uniform </a:t>
            </a:r>
            <a:r>
              <a:rPr lang="en-US" u="sng" dirty="0" err="1" smtClean="0"/>
              <a:t>prestress</a:t>
            </a:r>
            <a:r>
              <a:rPr lang="en-US" dirty="0" smtClean="0"/>
              <a:t> distribution in the coils</a:t>
            </a:r>
          </a:p>
          <a:p>
            <a:pPr lvl="1">
              <a:buNone/>
              <a:defRPr/>
            </a:pPr>
            <a:r>
              <a:rPr lang="en-US" sz="2200" b="0" dirty="0" smtClean="0">
                <a:sym typeface="Wingdings" pitchFamily="2" charset="2"/>
              </a:rPr>
              <a:t>By using thinner coil-pad shims</a:t>
            </a:r>
            <a:endParaRPr lang="en-US" sz="2200" b="0" dirty="0" smtClean="0"/>
          </a:p>
          <a:p>
            <a:pPr>
              <a:defRPr/>
            </a:pPr>
            <a:r>
              <a:rPr lang="en-US" u="sng" dirty="0" smtClean="0"/>
              <a:t>Higher preload</a:t>
            </a:r>
            <a:r>
              <a:rPr lang="en-US" dirty="0" smtClean="0"/>
              <a:t> based on 1m models (TQS03 a/b/c)</a:t>
            </a:r>
          </a:p>
          <a:p>
            <a:pPr lvl="1">
              <a:buFont typeface="Wingdings" pitchFamily="2" charset="2"/>
              <a:buChar char="è"/>
              <a:defRPr/>
            </a:pPr>
            <a:r>
              <a:rPr lang="en-US" sz="2200" b="0" dirty="0" smtClean="0"/>
              <a:t> Peak load: 190 MPa +/- 30</a:t>
            </a:r>
          </a:p>
          <a:p>
            <a:pPr lvl="1">
              <a:buFont typeface="Wingdings" pitchFamily="2" charset="2"/>
              <a:buChar char="è"/>
              <a:defRPr/>
            </a:pPr>
            <a:r>
              <a:rPr lang="en-US" sz="2200" b="0" dirty="0" smtClean="0"/>
              <a:t> No coil-pole separation in LQS01b</a:t>
            </a:r>
            <a:endParaRPr lang="en-US" sz="2200" b="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9533" t="6451" r="14871" b="22865"/>
          <a:stretch>
            <a:fillRect/>
          </a:stretch>
        </p:blipFill>
        <p:spPr bwMode="auto">
          <a:xfrm>
            <a:off x="0" y="3536950"/>
            <a:ext cx="34813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il-station_T_stress_i2.png"/>
          <p:cNvPicPr>
            <a:picLocks noChangeAspect="1"/>
          </p:cNvPicPr>
          <p:nvPr/>
        </p:nvPicPr>
        <p:blipFill>
          <a:blip r:embed="rId3"/>
          <a:srcRect l="1717" t="14444" r="7273" b="4444"/>
          <a:stretch>
            <a:fillRect/>
          </a:stretch>
        </p:blipFill>
        <p:spPr>
          <a:xfrm>
            <a:off x="3581400" y="3536950"/>
            <a:ext cx="4647156" cy="3200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3886200" y="3200400"/>
            <a:ext cx="9144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339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630903"/>
            <a:chOff x="0" y="0"/>
            <a:chExt cx="9144000" cy="66309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630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381000" y="3276600"/>
              <a:ext cx="6111240" cy="304800"/>
              <a:chOff x="381000" y="3276600"/>
              <a:chExt cx="6111240" cy="30480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1005840" y="3419856"/>
                <a:ext cx="54864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" name="Oval 5"/>
              <p:cNvSpPr/>
              <p:nvPr/>
            </p:nvSpPr>
            <p:spPr bwMode="auto">
              <a:xfrm>
                <a:off x="381000" y="3276600"/>
                <a:ext cx="533400" cy="304800"/>
              </a:xfrm>
              <a:prstGeom prst="ellipse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005840" y="152400"/>
            <a:ext cx="729996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Gradient at 4.4K of all 1m models with RRP 54/61 strand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3269044"/>
            <a:ext cx="6111240" cy="304800"/>
            <a:chOff x="381000" y="3276600"/>
            <a:chExt cx="6111240" cy="3048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1005840" y="3419856"/>
              <a:ext cx="5486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381000" y="3276600"/>
              <a:ext cx="5334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801583" cy="1143001"/>
            <a:chOff x="0" y="0"/>
            <a:chExt cx="1801583" cy="1143001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1801583" cy="5847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LQS01b: 220 T/m</a:t>
              </a:r>
            </a:p>
            <a:p>
              <a:r>
                <a:rPr lang="en-US" sz="1600" dirty="0" smtClean="0"/>
                <a:t>in 4 quenches</a:t>
              </a:r>
              <a:endParaRPr lang="en-US" sz="1600" dirty="0"/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 bwMode="auto">
            <a:xfrm rot="16200000" flipH="1">
              <a:off x="857083" y="628484"/>
              <a:ext cx="558227" cy="4708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200402" y="609600"/>
            <a:ext cx="5333998" cy="830997"/>
            <a:chOff x="3200402" y="609600"/>
            <a:chExt cx="5333998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4648200" y="609600"/>
              <a:ext cx="3886200" cy="830997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LQS01b: 222 T/m </a:t>
              </a:r>
            </a:p>
            <a:p>
              <a:r>
                <a:rPr lang="en-US" sz="1600" dirty="0" smtClean="0"/>
                <a:t>	92% </a:t>
              </a:r>
              <a:r>
                <a:rPr lang="en-US" sz="1600" dirty="0" err="1" smtClean="0"/>
                <a:t>ssl</a:t>
              </a:r>
              <a:r>
                <a:rPr lang="en-US" sz="1600" dirty="0" smtClean="0"/>
                <a:t> based on strand test</a:t>
              </a:r>
            </a:p>
            <a:p>
              <a:r>
                <a:rPr lang="en-US" sz="1600" dirty="0" smtClean="0"/>
                <a:t>	(95% </a:t>
              </a:r>
              <a:r>
                <a:rPr lang="en-US" sz="1600" dirty="0" err="1" smtClean="0"/>
                <a:t>ssl</a:t>
              </a:r>
              <a:r>
                <a:rPr lang="en-US" sz="1600" dirty="0" smtClean="0"/>
                <a:t> based on cable test)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3200402" y="762000"/>
              <a:ext cx="1447798" cy="76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81000" y="3276600"/>
            <a:ext cx="6111240" cy="304800"/>
            <a:chOff x="381000" y="3276600"/>
            <a:chExt cx="6111240" cy="30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1005840" y="3419856"/>
              <a:ext cx="5486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381000" y="3276600"/>
              <a:ext cx="5334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17119" y="37809"/>
            <a:ext cx="73268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Gradient at 4.4K of </a:t>
            </a:r>
            <a:r>
              <a:rPr lang="en-US" dirty="0" smtClean="0">
                <a:solidFill>
                  <a:srgbClr val="FF0000"/>
                </a:solidFill>
              </a:rPr>
              <a:t>LQ &amp; all </a:t>
            </a:r>
            <a:r>
              <a:rPr lang="en-US" dirty="0">
                <a:solidFill>
                  <a:srgbClr val="FF0000"/>
                </a:solidFill>
              </a:rPr>
              <a:t>1m models with RRP </a:t>
            </a:r>
            <a:r>
              <a:rPr lang="en-US" dirty="0" smtClean="0">
                <a:solidFill>
                  <a:srgbClr val="FF0000"/>
                </a:solidFill>
              </a:rPr>
              <a:t>54/61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Quench History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524000" y="2590800"/>
            <a:ext cx="4552849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4.5 K: reproducible quenches in coil #8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>
                <a:sym typeface="Wingdings" pitchFamily="2" charset="2"/>
              </a:rPr>
              <a:t>Iq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Ic</a:t>
            </a:r>
            <a:r>
              <a:rPr lang="en-US" sz="2000" dirty="0" smtClean="0">
                <a:sym typeface="Wingdings" pitchFamily="2" charset="2"/>
              </a:rPr>
              <a:t> = 92 </a:t>
            </a:r>
            <a:r>
              <a:rPr lang="en-US" sz="2000" dirty="0" err="1" smtClean="0">
                <a:sym typeface="Wingdings" pitchFamily="2" charset="2"/>
              </a:rPr>
              <a:t>ssl</a:t>
            </a:r>
            <a:endParaRPr lang="en-US" sz="2000" dirty="0" smtClean="0"/>
          </a:p>
          <a:p>
            <a:r>
              <a:rPr lang="en-US" sz="2000" dirty="0" smtClean="0"/>
              <a:t>At 3 K: variable quench </a:t>
            </a:r>
            <a:r>
              <a:rPr lang="en-US" sz="2000" dirty="0" err="1" smtClean="0"/>
              <a:t>curr</a:t>
            </a:r>
            <a:r>
              <a:rPr lang="en-US" sz="2000" dirty="0" smtClean="0"/>
              <a:t>. in coil #6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ym typeface="Wingdings" pitchFamily="2" charset="2"/>
              </a:rPr>
              <a:t> limited stability of conductor</a:t>
            </a:r>
            <a:endParaRPr lang="en-US" sz="2000" dirty="0" smtClean="0"/>
          </a:p>
          <a:p>
            <a:r>
              <a:rPr lang="en-US" sz="2000" dirty="0" smtClean="0"/>
              <a:t>At 1.9 K: variable quench </a:t>
            </a:r>
            <a:r>
              <a:rPr lang="en-US" sz="2000" dirty="0" err="1" smtClean="0"/>
              <a:t>curr</a:t>
            </a:r>
            <a:r>
              <a:rPr lang="en-US" sz="2000" dirty="0" smtClean="0"/>
              <a:t>. in coil #9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ym typeface="Wingdings" pitchFamily="2" charset="2"/>
              </a:rPr>
              <a:t> limited stability of conductor</a:t>
            </a:r>
            <a:endParaRPr lang="en-US" sz="2000" dirty="0"/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6858000" y="381000"/>
            <a:ext cx="22860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</a:rPr>
              <a:t>SSL at 4.5K : 240 T/m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7467600" y="1143000"/>
            <a:ext cx="167640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</a:rPr>
              <a:t>Target: 200 T/m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609600"/>
            <a:ext cx="5693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227</a:t>
            </a:r>
            <a:endParaRPr lang="en-US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158" y="0"/>
            <a:ext cx="382168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LQS01b Quench History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Voltage Spikes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-8138" y="1219200"/>
            <a:ext cx="3733800" cy="4800600"/>
          </a:xfrm>
        </p:spPr>
        <p:txBody>
          <a:bodyPr/>
          <a:lstStyle/>
          <a:p>
            <a:r>
              <a:rPr lang="en-US" sz="2400" dirty="0" smtClean="0"/>
              <a:t>Large voltage spikes </a:t>
            </a:r>
          </a:p>
          <a:p>
            <a:pPr lvl="1"/>
            <a:r>
              <a:rPr lang="en-US" sz="2000" b="0" dirty="0" smtClean="0"/>
              <a:t>Due to flux jumps</a:t>
            </a:r>
          </a:p>
          <a:p>
            <a:pPr lvl="2"/>
            <a:r>
              <a:rPr lang="en-US" sz="1600" b="0" dirty="0" smtClean="0"/>
              <a:t>Seen in TQ magnets using RRP 54/61</a:t>
            </a:r>
          </a:p>
          <a:p>
            <a:pPr lvl="1"/>
            <a:r>
              <a:rPr lang="en-US" sz="2000" b="0" dirty="0" smtClean="0"/>
              <a:t>Larger than in TQs</a:t>
            </a:r>
          </a:p>
          <a:p>
            <a:pPr lvl="2"/>
            <a:endParaRPr lang="en-US" sz="1600" b="0" dirty="0" smtClean="0"/>
          </a:p>
          <a:p>
            <a:pPr lvl="1">
              <a:buNone/>
            </a:pPr>
            <a:r>
              <a:rPr lang="en-US" sz="2000" b="0" dirty="0" smtClean="0">
                <a:sym typeface="Wingdings" pitchFamily="2" charset="2"/>
              </a:rPr>
              <a:t></a:t>
            </a:r>
            <a:r>
              <a:rPr lang="en-US" sz="2000" b="0" dirty="0" smtClean="0"/>
              <a:t>Variable quench   detection threshold</a:t>
            </a:r>
          </a:p>
          <a:p>
            <a:pPr lvl="1">
              <a:buNone/>
            </a:pPr>
            <a:r>
              <a:rPr lang="en-US" sz="2000" b="0" dirty="0"/>
              <a:t>	</a:t>
            </a:r>
            <a:endParaRPr lang="en-US" sz="2000" b="0" dirty="0" smtClean="0"/>
          </a:p>
          <a:p>
            <a:pPr lvl="1">
              <a:buNone/>
            </a:pPr>
            <a:r>
              <a:rPr lang="en-US" sz="2000" b="0" dirty="0" smtClean="0">
                <a:sym typeface="Wingdings" pitchFamily="2" charset="2"/>
              </a:rPr>
              <a:t></a:t>
            </a:r>
            <a:r>
              <a:rPr lang="en-US" sz="2000" b="0" dirty="0" smtClean="0"/>
              <a:t>Variable ramp-rate   during training</a:t>
            </a:r>
          </a:p>
          <a:p>
            <a:pPr lvl="2"/>
            <a:r>
              <a:rPr lang="en-US" sz="1400" b="0" dirty="0" smtClean="0"/>
              <a:t>200 A/s </a:t>
            </a:r>
            <a:r>
              <a:rPr lang="en-US" sz="1400" b="0" dirty="0" smtClean="0">
                <a:sym typeface="Wingdings" pitchFamily="2" charset="2"/>
              </a:rPr>
              <a:t></a:t>
            </a:r>
            <a:r>
              <a:rPr lang="en-US" sz="1400" b="0" dirty="0" smtClean="0"/>
              <a:t> 3 kA</a:t>
            </a:r>
          </a:p>
          <a:p>
            <a:pPr lvl="2"/>
            <a:r>
              <a:rPr lang="en-US" sz="1400" b="0" dirty="0" smtClean="0"/>
              <a:t>50 A/s </a:t>
            </a:r>
            <a:r>
              <a:rPr lang="en-US" sz="1400" b="0" dirty="0" smtClean="0">
                <a:sym typeface="Wingdings" pitchFamily="2" charset="2"/>
              </a:rPr>
              <a:t> 5 kA</a:t>
            </a:r>
          </a:p>
          <a:p>
            <a:pPr lvl="2"/>
            <a:r>
              <a:rPr lang="en-US" sz="1400" b="0" dirty="0" smtClean="0">
                <a:sym typeface="Wingdings" pitchFamily="2" charset="2"/>
              </a:rPr>
              <a:t>20 A/s  9 kA</a:t>
            </a:r>
          </a:p>
          <a:p>
            <a:pPr lvl="2"/>
            <a:r>
              <a:rPr lang="en-US" sz="1400" b="0" dirty="0" smtClean="0">
                <a:sym typeface="Wingdings" pitchFamily="2" charset="2"/>
              </a:rPr>
              <a:t>10 A/s  quench</a:t>
            </a:r>
            <a:endParaRPr lang="en-US" sz="1400" b="0" dirty="0" smtClean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 r="2469"/>
          <a:stretch>
            <a:fillRect/>
          </a:stretch>
        </p:blipFill>
        <p:spPr bwMode="auto">
          <a:xfrm>
            <a:off x="3351213" y="2362200"/>
            <a:ext cx="57927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962400" y="6324600"/>
            <a:ext cx="4572000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Maximum Voltage Spike amplitude at 4.5 K with 50 A/s ramp rate</a:t>
            </a: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/>
          <a:srcRect r="75000" b="9634"/>
          <a:stretch>
            <a:fillRect/>
          </a:stretch>
        </p:blipFill>
        <p:spPr bwMode="auto">
          <a:xfrm>
            <a:off x="5029200" y="1219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3936507" y="1257799"/>
            <a:ext cx="1253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pitchFamily="18" charset="0"/>
              </a:rPr>
              <a:t>RRP 54/61 </a:t>
            </a:r>
          </a:p>
          <a:p>
            <a:r>
              <a:rPr lang="en-US" sz="1800" dirty="0">
                <a:latin typeface="Times New Roman" pitchFamily="18" charset="0"/>
              </a:rPr>
              <a:t>by OST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219200"/>
            <a:ext cx="2819400" cy="2743200"/>
            <a:chOff x="6324600" y="1219200"/>
            <a:chExt cx="2819400" cy="2743200"/>
          </a:xfrm>
        </p:grpSpPr>
        <p:sp>
          <p:nvSpPr>
            <p:cNvPr id="18445" name="Rounded Rectangular Callout 9"/>
            <p:cNvSpPr>
              <a:spLocks noChangeArrowheads="1"/>
            </p:cNvSpPr>
            <p:nvPr/>
          </p:nvSpPr>
          <p:spPr bwMode="auto">
            <a:xfrm>
              <a:off x="6324600" y="2895600"/>
              <a:ext cx="2667000" cy="1066800"/>
            </a:xfrm>
            <a:prstGeom prst="wedgeRoundRectCallout">
              <a:avLst>
                <a:gd name="adj1" fmla="val -26042"/>
                <a:gd name="adj2" fmla="val -82912"/>
                <a:gd name="adj3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dirty="0"/>
                <a:t>Will be eliminated or significantly reduced by using RRP 108/127</a:t>
              </a:r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7659876" y="1277034"/>
              <a:ext cx="14841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Times New Roman" pitchFamily="18" charset="0"/>
                </a:rPr>
                <a:t>RRP 108/127 </a:t>
              </a:r>
            </a:p>
            <a:p>
              <a:r>
                <a:rPr lang="en-US" sz="1800" dirty="0">
                  <a:latin typeface="Times New Roman" pitchFamily="18" charset="0"/>
                </a:rPr>
                <a:t>by OST</a:t>
              </a:r>
            </a:p>
          </p:txBody>
        </p:sp>
        <p:pic>
          <p:nvPicPr>
            <p:cNvPr id="18447" name="Picture 10"/>
            <p:cNvPicPr>
              <a:picLocks noChangeAspect="1" noChangeArrowheads="1"/>
            </p:cNvPicPr>
            <p:nvPr/>
          </p:nvPicPr>
          <p:blipFill>
            <a:blip r:embed="rId3"/>
            <a:srcRect l="50000" r="25000" b="9634"/>
            <a:stretch>
              <a:fillRect/>
            </a:stretch>
          </p:blipFill>
          <p:spPr bwMode="auto">
            <a:xfrm>
              <a:off x="6324600" y="12192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81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0854" y="6565842"/>
            <a:ext cx="364545" cy="292158"/>
          </a:xfrm>
          <a:noFill/>
        </p:spPr>
        <p:txBody>
          <a:bodyPr/>
          <a:lstStyle/>
          <a:p>
            <a:fld id="{AE4464F1-D70E-47B4-8C44-6AAC7A4DCC3F}" type="slidenum">
              <a:rPr lang="en-US"/>
              <a:pPr/>
              <a:t>16</a:t>
            </a:fld>
            <a:endParaRPr lang="en-US"/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49" y="1905000"/>
            <a:ext cx="595425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1184" y="3882688"/>
            <a:ext cx="1749815" cy="16799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Quench # 3: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   Coil8_B2_B3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Quench # 9: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   Coil 6_B2_B3</a:t>
            </a:r>
          </a:p>
        </p:txBody>
      </p:sp>
      <p:sp>
        <p:nvSpPr>
          <p:cNvPr id="8199" name="Line 4"/>
          <p:cNvSpPr>
            <a:spLocks noChangeShapeType="1"/>
          </p:cNvSpPr>
          <p:nvPr/>
        </p:nvSpPr>
        <p:spPr bwMode="auto">
          <a:xfrm>
            <a:off x="457200" y="1371600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79202" y="3889835"/>
            <a:ext cx="900730" cy="995165"/>
            <a:chOff x="3981450" y="3119438"/>
            <a:chExt cx="941388" cy="1038225"/>
          </a:xfrm>
        </p:grpSpPr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3981450" y="3827463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8203" name="Oval 14"/>
            <p:cNvSpPr>
              <a:spLocks noChangeArrowheads="1"/>
            </p:cNvSpPr>
            <p:nvPr/>
          </p:nvSpPr>
          <p:spPr bwMode="auto">
            <a:xfrm>
              <a:off x="4303713" y="3119438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205" name="Oval 16"/>
            <p:cNvSpPr>
              <a:spLocks noChangeArrowheads="1"/>
            </p:cNvSpPr>
            <p:nvPr/>
          </p:nvSpPr>
          <p:spPr bwMode="auto">
            <a:xfrm>
              <a:off x="4302125" y="3824288"/>
              <a:ext cx="346075" cy="3286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576763" y="3829050"/>
              <a:ext cx="346075" cy="3286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" y="1438275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training quenches in Inner Layer pole turn, with a few exceptions</a:t>
            </a:r>
          </a:p>
          <a:p>
            <a:endParaRPr lang="en-US" sz="2000" dirty="0" smtClean="0"/>
          </a:p>
          <a:p>
            <a:r>
              <a:rPr lang="en-US" sz="2000" dirty="0" smtClean="0"/>
              <a:t>Plateau quenches in pole turn of Outer Layer of coil 8</a:t>
            </a:r>
            <a:endParaRPr lang="en-US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LQS01b Quench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r>
              <a:rPr lang="en-US" dirty="0" smtClean="0"/>
              <a:t>Test After Thermal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0355"/>
            <a:ext cx="8991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memory after thermal cycle with limited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74" t="1244"/>
          <a:stretch>
            <a:fillRect/>
          </a:stretch>
        </p:blipFill>
        <p:spPr bwMode="auto">
          <a:xfrm>
            <a:off x="2625571" y="1828800"/>
            <a:ext cx="6553200" cy="480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905000"/>
            <a:ext cx="2743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 = 208 T/m in 1</a:t>
            </a:r>
            <a:r>
              <a:rPr lang="en-US" baseline="30000" dirty="0" smtClean="0"/>
              <a:t>st</a:t>
            </a:r>
            <a:r>
              <a:rPr lang="en-US" dirty="0" smtClean="0"/>
              <a:t> quench after thermal cycle</a:t>
            </a:r>
          </a:p>
          <a:p>
            <a:pPr marL="0" lvl="1"/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 = 222 T/m at 2</a:t>
            </a:r>
            <a:r>
              <a:rPr lang="en-US" baseline="30000" dirty="0" smtClean="0"/>
              <a:t>nd</a:t>
            </a:r>
            <a:r>
              <a:rPr lang="en-US" dirty="0" smtClean="0"/>
              <a:t> quench after thermal cycle</a:t>
            </a:r>
          </a:p>
          <a:p>
            <a:pPr marL="0" lvl="1"/>
            <a:endParaRPr lang="en-US" sz="2400" dirty="0" smtClean="0"/>
          </a:p>
          <a:p>
            <a:pPr marL="0" lvl="1"/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T max = 100 K</a:t>
            </a:r>
          </a:p>
          <a:p>
            <a:r>
              <a:rPr lang="en-US" sz="2000" dirty="0" smtClean="0"/>
              <a:t>Thermal cycle with unrestricted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T planned for LQS02 </a:t>
            </a:r>
          </a:p>
        </p:txBody>
      </p:sp>
    </p:spTree>
    <p:extLst>
      <p:ext uri="{BB962C8B-B14F-4D97-AF65-F5344CB8AC3E}">
        <p14:creationId xmlns:p14="http://schemas.microsoft.com/office/powerpoint/2010/main" val="1060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dirty="0" smtClean="0"/>
              <a:t>Magnetic Measurement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38383"/>
              </p:ext>
            </p:extLst>
          </p:nvPr>
        </p:nvGraphicFramePr>
        <p:xfrm>
          <a:off x="4267200" y="1219200"/>
          <a:ext cx="4695828" cy="4876800"/>
        </p:xfrm>
        <a:graphic>
          <a:graphicData uri="http://schemas.openxmlformats.org/drawingml/2006/table">
            <a:tbl>
              <a:tblPr/>
              <a:tblGrid>
                <a:gridCol w="707914"/>
                <a:gridCol w="707914"/>
                <a:gridCol w="707914"/>
                <a:gridCol w="707914"/>
                <a:gridCol w="931614"/>
                <a:gridCol w="932558"/>
              </a:tblGrid>
              <a:tr h="23200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a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 smtClean="0">
                          <a:latin typeface="Times New Roman"/>
                          <a:ea typeface="Times New Roman"/>
                          <a:cs typeface="Times New Roman"/>
                        </a:rPr>
                        <a:t>   TQS 1</a:t>
                      </a:r>
                      <a:r>
                        <a:rPr lang="en-US" sz="2000" cap="non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 cap="non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 smtClean="0">
                          <a:latin typeface="Times New Roman"/>
                          <a:ea typeface="Times New Roman"/>
                          <a:cs typeface="Times New Roman"/>
                        </a:rPr>
                        <a:t>LQS 4</a:t>
                      </a:r>
                      <a:r>
                        <a:rPr lang="en-US" sz="2000" cap="non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 cap="non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calc.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calc.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-1.46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2.98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3.43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3.06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-1.45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5.40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6.23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8.45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10.43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4.41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-1.99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1.34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-1.50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-304800" y="1295400"/>
            <a:ext cx="45720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Magnetic measurement at 4.5K:</a:t>
            </a:r>
            <a:endParaRPr lang="en-US" sz="2000" dirty="0" smtClean="0"/>
          </a:p>
          <a:p>
            <a:pPr lvl="1">
              <a:defRPr/>
            </a:pPr>
            <a:r>
              <a:rPr lang="en-US" dirty="0" smtClean="0"/>
              <a:t>Some are a few units different </a:t>
            </a:r>
            <a:r>
              <a:rPr lang="en-US" dirty="0" err="1" smtClean="0"/>
              <a:t>w.r.t</a:t>
            </a:r>
            <a:r>
              <a:rPr lang="en-US" dirty="0" smtClean="0"/>
              <a:t>. computed</a:t>
            </a:r>
          </a:p>
          <a:p>
            <a:pPr lvl="1">
              <a:defRPr/>
            </a:pPr>
            <a:r>
              <a:rPr lang="en-US" dirty="0" smtClean="0"/>
              <a:t>Similar to short models</a:t>
            </a:r>
            <a:r>
              <a:rPr lang="en-US" baseline="30000" dirty="0" smtClean="0"/>
              <a:t> †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Normal </a:t>
            </a:r>
            <a:r>
              <a:rPr lang="en-US" dirty="0" err="1" smtClean="0"/>
              <a:t>octupole</a:t>
            </a:r>
            <a:r>
              <a:rPr lang="en-US" dirty="0" smtClean="0"/>
              <a:t> (b</a:t>
            </a:r>
            <a:r>
              <a:rPr lang="en-US" baseline="-25000" dirty="0" smtClean="0"/>
              <a:t>4</a:t>
            </a:r>
            <a:r>
              <a:rPr lang="en-US" dirty="0" smtClean="0"/>
              <a:t>) may have been affected by small differences in impregnation molds</a:t>
            </a:r>
          </a:p>
          <a:p>
            <a:pPr lvl="2">
              <a:defRPr/>
            </a:pPr>
            <a:r>
              <a:rPr lang="en-US" dirty="0" smtClean="0"/>
              <a:t>Two molds used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11669"/>
            <a:ext cx="50292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Average harmonics in the TQS and LQS at 45 T/m (~ 2.6 kA) at the ref. radius r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of 22.5 mm</a:t>
            </a:r>
            <a:endParaRPr lang="en-US" sz="18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215977"/>
            <a:ext cx="4114800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imes New Roman" pitchFamily="18" charset="0"/>
              </a:rPr>
              <a:t>† </a:t>
            </a:r>
            <a:r>
              <a:rPr lang="en-US" sz="1200" dirty="0">
                <a:latin typeface="Times New Roman" pitchFamily="18" charset="0"/>
              </a:rPr>
              <a:t>G. </a:t>
            </a:r>
            <a:r>
              <a:rPr lang="en-US" sz="1200" dirty="0" err="1">
                <a:latin typeface="Times New Roman" pitchFamily="18" charset="0"/>
              </a:rPr>
              <a:t>Velev</a:t>
            </a:r>
            <a:r>
              <a:rPr lang="en-US" sz="1200" dirty="0">
                <a:latin typeface="Times New Roman" pitchFamily="18" charset="0"/>
              </a:rPr>
              <a:t>, et al., “Field Quality Measurements and Analysis of  the LARP Technology </a:t>
            </a:r>
            <a:r>
              <a:rPr lang="en-US" sz="1200" dirty="0" err="1" smtClean="0">
                <a:latin typeface="Times New Roman" pitchFamily="18" charset="0"/>
              </a:rPr>
              <a:t>Quadrupole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Models”, IEEE Trans. On Applied </a:t>
            </a:r>
            <a:r>
              <a:rPr lang="en-US" sz="1200" dirty="0" err="1">
                <a:latin typeface="Times New Roman" pitchFamily="18" charset="0"/>
              </a:rPr>
              <a:t>Supercond</a:t>
            </a:r>
            <a:r>
              <a:rPr lang="en-US" sz="1200" dirty="0">
                <a:latin typeface="Times New Roman" pitchFamily="18" charset="0"/>
              </a:rPr>
              <a:t>. , vol.18, no.2, pp.184-187, June 2008</a:t>
            </a:r>
          </a:p>
        </p:txBody>
      </p:sp>
    </p:spTree>
    <p:extLst>
      <p:ext uri="{BB962C8B-B14F-4D97-AF65-F5344CB8AC3E}">
        <p14:creationId xmlns:p14="http://schemas.microsoft.com/office/powerpoint/2010/main" val="28240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4141788" cy="685800"/>
          </a:xfrm>
        </p:spPr>
        <p:txBody>
          <a:bodyPr/>
          <a:lstStyle/>
          <a:p>
            <a:r>
              <a:rPr lang="en-US" smtClean="0"/>
              <a:t>Coils after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572000" cy="5173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Some “bubbles” on coils inner layer</a:t>
            </a:r>
          </a:p>
          <a:p>
            <a:pPr lvl="1">
              <a:defRPr/>
            </a:pPr>
            <a:r>
              <a:rPr lang="en-US" b="0" dirty="0" smtClean="0"/>
              <a:t> Coil-insulation separation</a:t>
            </a:r>
          </a:p>
          <a:p>
            <a:pPr>
              <a:defRPr/>
            </a:pPr>
            <a:r>
              <a:rPr lang="en-US" dirty="0" smtClean="0"/>
              <a:t>Possible causes:</a:t>
            </a:r>
          </a:p>
          <a:p>
            <a:pPr lvl="1">
              <a:defRPr/>
            </a:pPr>
            <a:r>
              <a:rPr lang="en-US" b="0" dirty="0" smtClean="0"/>
              <a:t> Superfluid helium and heat during quench </a:t>
            </a:r>
          </a:p>
          <a:p>
            <a:pPr lvl="2">
              <a:defRPr/>
            </a:pPr>
            <a:r>
              <a:rPr lang="en-US" b="0" dirty="0" smtClean="0"/>
              <a:t>Seen in TQ coils</a:t>
            </a:r>
          </a:p>
          <a:p>
            <a:pPr lvl="1">
              <a:defRPr/>
            </a:pPr>
            <a:r>
              <a:rPr lang="en-US" b="0" dirty="0" smtClean="0"/>
              <a:t> Heat from heaters on inner layer</a:t>
            </a:r>
          </a:p>
          <a:p>
            <a:pPr lvl="2">
              <a:defRPr/>
            </a:pPr>
            <a:r>
              <a:rPr lang="en-US" b="0" dirty="0" smtClean="0"/>
              <a:t>Only in LQ coils</a:t>
            </a:r>
          </a:p>
          <a:p>
            <a:pPr>
              <a:defRPr/>
            </a:pPr>
            <a:r>
              <a:rPr lang="en-US" dirty="0" smtClean="0"/>
              <a:t>Plans:</a:t>
            </a:r>
            <a:endParaRPr lang="en-US" b="0" dirty="0" smtClean="0"/>
          </a:p>
          <a:p>
            <a:pPr lvl="1">
              <a:defRPr/>
            </a:pPr>
            <a:r>
              <a:rPr lang="en-US" b="0" dirty="0" smtClean="0"/>
              <a:t> Strengthen insulation</a:t>
            </a:r>
          </a:p>
          <a:p>
            <a:pPr lvl="2">
              <a:defRPr/>
            </a:pPr>
            <a:r>
              <a:rPr lang="en-US" b="0" dirty="0"/>
              <a:t>c</a:t>
            </a:r>
            <a:r>
              <a:rPr lang="en-US" b="0" dirty="0" smtClean="0"/>
              <a:t>oil </a:t>
            </a:r>
            <a:r>
              <a:rPr lang="en-US" b="0" dirty="0"/>
              <a:t>#13 has 3 </a:t>
            </a:r>
            <a:r>
              <a:rPr lang="en-US" b="0" dirty="0" smtClean="0"/>
              <a:t>materials on ID</a:t>
            </a:r>
          </a:p>
          <a:p>
            <a:pPr lvl="1">
              <a:defRPr/>
            </a:pPr>
            <a:r>
              <a:rPr lang="en-US" b="0" dirty="0" smtClean="0"/>
              <a:t> Change heater location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3519488"/>
            <a:ext cx="44513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/>
          <a:srcRect l="46156" t="16734" b="27666"/>
          <a:stretch>
            <a:fillRect/>
          </a:stretch>
        </p:blipFill>
        <p:spPr bwMode="auto">
          <a:xfrm>
            <a:off x="4676775" y="0"/>
            <a:ext cx="44672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343400" y="1295400"/>
            <a:ext cx="22098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343400" y="1729581"/>
            <a:ext cx="1828800" cy="25376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4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950913"/>
            <a:ext cx="7586662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0" y="228600"/>
            <a:ext cx="5145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>
                <a:solidFill>
                  <a:srgbClr val="FF0000"/>
                </a:solidFill>
                <a:latin typeface="Bitstream Vera Serif"/>
                <a:cs typeface="Arial" charset="0"/>
              </a:rPr>
              <a:t>Magnet Development Chart</a:t>
            </a:r>
          </a:p>
        </p:txBody>
      </p:sp>
      <p:cxnSp>
        <p:nvCxnSpPr>
          <p:cNvPr id="3076" name="Straight Connector 6"/>
          <p:cNvCxnSpPr>
            <a:cxnSpLocks noChangeShapeType="1"/>
          </p:cNvCxnSpPr>
          <p:nvPr/>
        </p:nvCxnSpPr>
        <p:spPr bwMode="auto">
          <a:xfrm rot="10800000">
            <a:off x="381000" y="3741738"/>
            <a:ext cx="2209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7"/>
          <p:cNvCxnSpPr>
            <a:cxnSpLocks noChangeShapeType="1"/>
          </p:cNvCxnSpPr>
          <p:nvPr/>
        </p:nvCxnSpPr>
        <p:spPr bwMode="auto">
          <a:xfrm rot="10800000">
            <a:off x="381000" y="5546725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9"/>
          <p:cNvCxnSpPr>
            <a:cxnSpLocks noChangeShapeType="1"/>
          </p:cNvCxnSpPr>
          <p:nvPr/>
        </p:nvCxnSpPr>
        <p:spPr bwMode="auto">
          <a:xfrm rot="10800000">
            <a:off x="388938" y="6148388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300038" y="3386138"/>
            <a:ext cx="965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/>
              <a:t>Completed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00038" y="5218113"/>
            <a:ext cx="81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/>
              <a:t>Ongoing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00038" y="5834063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/>
              <a:t>Starting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62800" cy="685800"/>
          </a:xfrm>
        </p:spPr>
        <p:txBody>
          <a:bodyPr/>
          <a:lstStyle/>
          <a:p>
            <a:r>
              <a:rPr lang="en-US" dirty="0" smtClean="0"/>
              <a:t>LQS01b </a:t>
            </a:r>
            <a:r>
              <a:rPr lang="en-US" dirty="0"/>
              <a:t>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105400"/>
          </a:xfrm>
        </p:spPr>
        <p:txBody>
          <a:bodyPr/>
          <a:lstStyle/>
          <a:p>
            <a:r>
              <a:rPr lang="en-US" dirty="0" smtClean="0"/>
              <a:t>LQS01 reached the best performance of all TQS02 series (1m models with same conductor)!</a:t>
            </a:r>
          </a:p>
          <a:p>
            <a:pPr lvl="1"/>
            <a:r>
              <a:rPr lang="en-US" dirty="0" smtClean="0"/>
              <a:t>With the first four LQ-production coils; three of which had “severe” discrepancies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know how to make and fix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coils</a:t>
            </a:r>
            <a:endParaRPr lang="en-US" u="sng" dirty="0" smtClean="0"/>
          </a:p>
          <a:p>
            <a:pPr lvl="1"/>
            <a:r>
              <a:rPr lang="en-US" dirty="0" smtClean="0"/>
              <a:t>Al-shell-based structure is providing support (up to 227 T/m and 92% of </a:t>
            </a:r>
            <a:r>
              <a:rPr lang="en-US" dirty="0" err="1" smtClean="0"/>
              <a:t>ssl</a:t>
            </a:r>
            <a:r>
              <a:rPr lang="en-US" dirty="0" smtClean="0"/>
              <a:t>) with no signs of limitation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Segmented shell structure can be used for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with shell-type coils</a:t>
            </a:r>
            <a:endParaRPr lang="en-US" u="sng" dirty="0" smtClean="0"/>
          </a:p>
          <a:p>
            <a:pPr lvl="1"/>
            <a:r>
              <a:rPr lang="en-US" dirty="0" smtClean="0"/>
              <a:t>Quench protection keeps hot-spot temperature below 260 K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have tools (computation &amp; instrumentation) for protecting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above 2.2K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dirty="0" smtClean="0"/>
              <a:t>Next Steps &amp;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47244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LQS02a with new set of 54/61 coils:</a:t>
            </a:r>
          </a:p>
          <a:p>
            <a:pPr lvl="1"/>
            <a:r>
              <a:rPr lang="en-US" dirty="0" smtClean="0"/>
              <a:t>Demonstrate reproducibility,  test memory after unrestricted thermal cycle</a:t>
            </a:r>
          </a:p>
          <a:p>
            <a:r>
              <a:rPr lang="en-US" dirty="0" smtClean="0"/>
              <a:t>LQS02b options:</a:t>
            </a:r>
          </a:p>
          <a:p>
            <a:pPr lvl="1"/>
            <a:r>
              <a:rPr lang="en-US" dirty="0" smtClean="0"/>
              <a:t>Change limiting coil of LQS02a</a:t>
            </a:r>
          </a:p>
          <a:p>
            <a:pPr lvl="1"/>
            <a:r>
              <a:rPr lang="en-US" dirty="0" smtClean="0"/>
              <a:t>Test LQS w 4 coils made with the same mold</a:t>
            </a:r>
          </a:p>
          <a:p>
            <a:pPr lvl="2"/>
            <a:r>
              <a:rPr lang="en-US" dirty="0" smtClean="0"/>
              <a:t>May reduce </a:t>
            </a:r>
            <a:r>
              <a:rPr lang="en-US" dirty="0" err="1" smtClean="0"/>
              <a:t>octupole</a:t>
            </a:r>
            <a:endParaRPr lang="en-US" dirty="0" smtClean="0"/>
          </a:p>
          <a:p>
            <a:pPr lvl="1"/>
            <a:r>
              <a:rPr lang="en-US" dirty="0" smtClean="0"/>
              <a:t>Test use of 4m keys &amp; bladders (for longer magnets)</a:t>
            </a:r>
          </a:p>
          <a:p>
            <a:r>
              <a:rPr lang="en-US" dirty="0" smtClean="0"/>
              <a:t>LQS03a/b with 108/127 coils:</a:t>
            </a:r>
          </a:p>
          <a:p>
            <a:pPr lvl="1"/>
            <a:r>
              <a:rPr lang="en-US" dirty="0" smtClean="0"/>
              <a:t>Demonstrate better performance below 4.5 K, and smaller voltage spikes </a:t>
            </a:r>
          </a:p>
          <a:p>
            <a:r>
              <a:rPr lang="en-US" b="0" i="1" dirty="0" smtClean="0"/>
              <a:t>Need still some R&amp;D: </a:t>
            </a:r>
          </a:p>
          <a:p>
            <a:pPr lvl="1"/>
            <a:r>
              <a:rPr lang="en-US" dirty="0" smtClean="0"/>
              <a:t>Reliable solution for protection heaters on inner layer at 2 K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514600" y="0"/>
            <a:ext cx="6629400" cy="1295400"/>
          </a:xfrm>
          <a:prstGeom prst="wedgeRoundRectCallout">
            <a:avLst>
              <a:gd name="adj1" fmla="val 5467"/>
              <a:gd name="adj2" fmla="val 714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LQS02 Readiness Review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en-US" sz="2400" i="1" dirty="0" smtClean="0"/>
              <a:t>October 26, 2010)</a:t>
            </a:r>
            <a:endParaRPr kumimoji="0" lang="en-US" sz="2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en-US" sz="2400" baseline="0" dirty="0" smtClean="0">
                <a:sym typeface="Wingdings" pitchFamily="2" charset="2"/>
              </a:rPr>
              <a:t> OK</a:t>
            </a:r>
            <a:r>
              <a:rPr lang="en-US" sz="2400" dirty="0" smtClean="0">
                <a:sym typeface="Wingdings" pitchFamily="2" charset="2"/>
              </a:rPr>
              <a:t> to use coils #10-13</a:t>
            </a:r>
            <a:endParaRPr lang="en-US" sz="2400" baseline="0" dirty="0" smtClean="0">
              <a:sym typeface="Wingdings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Slightly smaller pre-stress than in LQS01b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89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078"/>
            <a:ext cx="9144000" cy="39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r>
              <a:rPr lang="en-US" dirty="0" smtClean="0"/>
              <a:t>LQ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D64ABA-FB1D-4861-B9C5-5497EF97102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2889" y="5410200"/>
            <a:ext cx="3999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LQ test turn around time: ~ 7 months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LQ test time: 2 months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100729" y="2615595"/>
            <a:ext cx="1653978" cy="2509617"/>
            <a:chOff x="4100729" y="3225981"/>
            <a:chExt cx="1653978" cy="2509617"/>
          </a:xfrm>
        </p:grpSpPr>
        <p:sp>
          <p:nvSpPr>
            <p:cNvPr id="19" name="TextBox 18"/>
            <p:cNvSpPr txBox="1"/>
            <p:nvPr/>
          </p:nvSpPr>
          <p:spPr>
            <a:xfrm>
              <a:off x="4800600" y="5458599"/>
              <a:ext cx="954107" cy="27699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LQS03 test</a:t>
              </a:r>
              <a:endParaRPr lang="en-US" sz="1200" dirty="0"/>
            </a:p>
          </p:txBody>
        </p:sp>
        <p:sp>
          <p:nvSpPr>
            <p:cNvPr id="20" name="Right Arrow 19"/>
            <p:cNvSpPr/>
            <p:nvPr/>
          </p:nvSpPr>
          <p:spPr bwMode="auto">
            <a:xfrm rot="3182782" flipV="1">
              <a:off x="3260285" y="4066425"/>
              <a:ext cx="1923489" cy="242602"/>
            </a:xfrm>
            <a:prstGeom prst="rightArrow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1200" y="1599414"/>
            <a:ext cx="6654277" cy="3096399"/>
            <a:chOff x="1981200" y="2209800"/>
            <a:chExt cx="6654277" cy="3096399"/>
          </a:xfrm>
        </p:grpSpPr>
        <p:grpSp>
          <p:nvGrpSpPr>
            <p:cNvPr id="21" name="Group 20"/>
            <p:cNvGrpSpPr/>
            <p:nvPr/>
          </p:nvGrpSpPr>
          <p:grpSpPr>
            <a:xfrm>
              <a:off x="1981200" y="2209800"/>
              <a:ext cx="6654277" cy="3096399"/>
              <a:chOff x="1981200" y="2209800"/>
              <a:chExt cx="6654277" cy="309639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81200" y="2209800"/>
                <a:ext cx="954107" cy="2769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LQS02 test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00600" y="3124200"/>
                <a:ext cx="1039067" cy="2769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LQS02b test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81370" y="5029200"/>
                <a:ext cx="954107" cy="27699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LQS03 test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81200" y="3914913"/>
                <a:ext cx="1173273" cy="28613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108/127 coils</a:t>
                </a:r>
                <a:endParaRPr lang="en-US" sz="1200" dirty="0"/>
              </a:p>
            </p:txBody>
          </p:sp>
          <p:sp>
            <p:nvSpPr>
              <p:cNvPr id="4" name="Right Arrow 3"/>
              <p:cNvSpPr/>
              <p:nvPr/>
            </p:nvSpPr>
            <p:spPr bwMode="auto">
              <a:xfrm rot="1326567">
                <a:off x="3724273" y="2655079"/>
                <a:ext cx="685800" cy="2286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 bwMode="auto">
            <a:xfrm rot="1326567">
              <a:off x="6647205" y="4178637"/>
              <a:ext cx="6858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39860" y="962692"/>
            <a:ext cx="564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2011                                  |                                            2012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98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53000"/>
          </a:xfrm>
        </p:spPr>
        <p:txBody>
          <a:bodyPr/>
          <a:lstStyle/>
          <a:p>
            <a:r>
              <a:rPr lang="en-US" dirty="0" smtClean="0"/>
              <a:t>The Long </a:t>
            </a:r>
            <a:r>
              <a:rPr lang="en-US" dirty="0" err="1" smtClean="0"/>
              <a:t>Quadrupole</a:t>
            </a:r>
            <a:r>
              <a:rPr lang="en-US" dirty="0" smtClean="0"/>
              <a:t> is demonstrating Nb</a:t>
            </a:r>
            <a:r>
              <a:rPr lang="en-US" baseline="-25000" dirty="0" smtClean="0"/>
              <a:t>3</a:t>
            </a:r>
            <a:r>
              <a:rPr lang="en-US" dirty="0" smtClean="0"/>
              <a:t>Sn scale-up to 4 m</a:t>
            </a:r>
          </a:p>
          <a:p>
            <a:pPr lvl="1"/>
            <a:r>
              <a:rPr lang="en-US" dirty="0" smtClean="0"/>
              <a:t>With excellent results so far</a:t>
            </a:r>
          </a:p>
          <a:p>
            <a:pPr lvl="1"/>
            <a:r>
              <a:rPr lang="en-US" dirty="0" smtClean="0"/>
              <a:t>With no significant open issues</a:t>
            </a:r>
          </a:p>
          <a:p>
            <a:pPr lvl="1"/>
            <a:r>
              <a:rPr lang="en-US" dirty="0" smtClean="0"/>
              <a:t>Showing that we are still learning, and nonetheless have reached  significant performance with the first LQ model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next steps of the Long </a:t>
            </a:r>
            <a:r>
              <a:rPr lang="en-US" dirty="0" err="1" smtClean="0"/>
              <a:t>Quadrupole</a:t>
            </a:r>
            <a:r>
              <a:rPr lang="en-US" dirty="0" smtClean="0"/>
              <a:t> R&amp;D are going to give a large contribution to the Nb</a:t>
            </a:r>
            <a:r>
              <a:rPr lang="en-US" baseline="-25000" dirty="0" smtClean="0"/>
              <a:t>3</a:t>
            </a:r>
            <a:r>
              <a:rPr lang="en-US" dirty="0" smtClean="0"/>
              <a:t>Sn technology demonstration</a:t>
            </a:r>
          </a:p>
          <a:p>
            <a:pPr lvl="1"/>
            <a:r>
              <a:rPr lang="en-US" dirty="0" smtClean="0"/>
              <a:t>Together with other parts of the LARP program (HQ, LHQ </a:t>
            </a:r>
            <a:r>
              <a:rPr lang="en-US" dirty="0" smtClean="0">
                <a:sym typeface="Wingdings" pitchFamily="2" charset="2"/>
              </a:rPr>
              <a:t> 120 mm</a:t>
            </a:r>
            <a:r>
              <a:rPr lang="en-US" dirty="0" smtClean="0"/>
              <a:t>...),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Quadrupole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6988"/>
            <a:ext cx="8707438" cy="4999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Main Features:</a:t>
            </a:r>
          </a:p>
          <a:p>
            <a:pPr eaLnBrk="1" hangingPunct="1"/>
            <a:r>
              <a:rPr lang="en-US" sz="2400" dirty="0" smtClean="0"/>
              <a:t>Aperture: 	        </a:t>
            </a:r>
            <a:r>
              <a:rPr lang="en-US" sz="2400" dirty="0" smtClean="0">
                <a:solidFill>
                  <a:schemeClr val="tx1"/>
                </a:solidFill>
              </a:rPr>
              <a:t>90 mm</a:t>
            </a:r>
          </a:p>
          <a:p>
            <a:pPr eaLnBrk="1" hangingPunct="1"/>
            <a:r>
              <a:rPr lang="en-US" sz="2400" dirty="0" smtClean="0"/>
              <a:t>magnet length:  </a:t>
            </a:r>
            <a:r>
              <a:rPr lang="en-US" sz="2400" dirty="0" smtClean="0">
                <a:solidFill>
                  <a:schemeClr val="tx1"/>
                </a:solidFill>
              </a:rPr>
              <a:t>3.7 m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Target:</a:t>
            </a:r>
          </a:p>
          <a:p>
            <a:pPr eaLnBrk="1" hangingPunct="1"/>
            <a:r>
              <a:rPr lang="en-US" sz="2400" dirty="0" smtClean="0"/>
              <a:t>Gradient:	        </a:t>
            </a:r>
            <a:r>
              <a:rPr lang="en-US" sz="2400" dirty="0" smtClean="0">
                <a:solidFill>
                  <a:schemeClr val="tx1"/>
                </a:solidFill>
              </a:rPr>
              <a:t>200 T/m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Goal:</a:t>
            </a:r>
          </a:p>
          <a:p>
            <a:pPr eaLnBrk="1" hangingPunct="1"/>
            <a:r>
              <a:rPr lang="en-US" sz="2400" dirty="0" smtClean="0"/>
              <a:t>Demonstrate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magnet scale up:</a:t>
            </a:r>
          </a:p>
          <a:p>
            <a:pPr lvl="1" eaLnBrk="1" hangingPunct="1"/>
            <a:r>
              <a:rPr lang="en-US" sz="1800" dirty="0" smtClean="0"/>
              <a:t>Long shell-type coils</a:t>
            </a:r>
          </a:p>
          <a:p>
            <a:pPr lvl="1" eaLnBrk="1" hangingPunct="1"/>
            <a:r>
              <a:rPr lang="en-US" sz="1800" dirty="0" smtClean="0"/>
              <a:t>Long shell-based structure (bladder &amp; keys)</a:t>
            </a:r>
          </a:p>
          <a:p>
            <a:pPr lvl="1" eaLnBrk="1" hangingPunct="1">
              <a:buFontTx/>
              <a:buNone/>
            </a:pPr>
            <a:r>
              <a:rPr lang="en-US" sz="700" dirty="0" smtClean="0"/>
              <a:t> </a:t>
            </a:r>
            <a:endParaRPr lang="en-US" sz="800" dirty="0" smtClean="0"/>
          </a:p>
          <a:p>
            <a:pPr lvl="1" eaLnBrk="1" hangingPunct="1">
              <a:buFontTx/>
              <a:buNone/>
            </a:pPr>
            <a:r>
              <a:rPr lang="en-US" sz="2000" u="sng" dirty="0" smtClean="0"/>
              <a:t>Deadline: by the end of 2009 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-2" y="5943600"/>
            <a:ext cx="5266185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aseline="30000" dirty="0">
                <a:latin typeface="Times New Roman" pitchFamily="18" charset="0"/>
              </a:rPr>
              <a:t>† </a:t>
            </a:r>
            <a:r>
              <a:rPr lang="en-US" sz="1400" dirty="0">
                <a:latin typeface="Times New Roman" pitchFamily="18" charset="0"/>
              </a:rPr>
              <a:t>LQ Design Report available online at:</a:t>
            </a:r>
          </a:p>
          <a:p>
            <a:pPr eaLnBrk="0" hangingPunct="0"/>
            <a:r>
              <a:rPr lang="en-US" sz="1400" dirty="0">
                <a:latin typeface="Times New Roman" pitchFamily="18" charset="0"/>
              </a:rPr>
              <a:t>https://plone4.fnal.gov/P1/USLARP/MagnetRD/longquad/LQ_DR.pdf</a:t>
            </a:r>
          </a:p>
        </p:txBody>
      </p:sp>
      <p:pic>
        <p:nvPicPr>
          <p:cNvPr id="12295" name="Picture 9" descr="LQS01"/>
          <p:cNvPicPr>
            <a:picLocks noChangeAspect="1" noChangeArrowheads="1"/>
          </p:cNvPicPr>
          <p:nvPr/>
        </p:nvPicPr>
        <p:blipFill>
          <a:blip r:embed="rId3"/>
          <a:srcRect t="4222"/>
          <a:stretch>
            <a:fillRect/>
          </a:stretch>
        </p:blipFill>
        <p:spPr bwMode="auto">
          <a:xfrm>
            <a:off x="4176713" y="1255713"/>
            <a:ext cx="4967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48305"/>
              </p:ext>
            </p:extLst>
          </p:nvPr>
        </p:nvGraphicFramePr>
        <p:xfrm>
          <a:off x="6091561" y="4351010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656"/>
                <a:gridCol w="1352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LQS01 S.S.L.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 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T/m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12.25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 kJ/m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Fabrication 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Cable:</a:t>
            </a:r>
          </a:p>
          <a:p>
            <a:pPr lvl="1"/>
            <a:r>
              <a:rPr lang="en-US" dirty="0"/>
              <a:t>Cabling: LBNL</a:t>
            </a:r>
          </a:p>
          <a:p>
            <a:pPr lvl="1"/>
            <a:r>
              <a:rPr lang="en-US" dirty="0"/>
              <a:t>Qualification tests: BNL, </a:t>
            </a:r>
            <a:r>
              <a:rPr lang="en-US" dirty="0" smtClean="0"/>
              <a:t>FNAL, LBNL</a:t>
            </a:r>
            <a:endParaRPr lang="en-US" dirty="0"/>
          </a:p>
          <a:p>
            <a:r>
              <a:rPr lang="en-US" dirty="0"/>
              <a:t>Coils:</a:t>
            </a:r>
          </a:p>
          <a:p>
            <a:pPr lvl="1"/>
            <a:r>
              <a:rPr lang="en-US" dirty="0"/>
              <a:t>Wind &amp; curing: FNAL</a:t>
            </a:r>
          </a:p>
          <a:p>
            <a:pPr lvl="1"/>
            <a:r>
              <a:rPr lang="en-US" dirty="0"/>
              <a:t>Reaction &amp; impregnation, BNL, </a:t>
            </a:r>
            <a:r>
              <a:rPr lang="en-US" dirty="0" smtClean="0"/>
              <a:t>FNAL</a:t>
            </a:r>
            <a:endParaRPr lang="en-US" dirty="0"/>
          </a:p>
          <a:p>
            <a:pPr lvl="1"/>
            <a:r>
              <a:rPr lang="en-US" dirty="0"/>
              <a:t>Instrumentation: BNL, FNAL, LBNL</a:t>
            </a:r>
          </a:p>
          <a:p>
            <a:r>
              <a:rPr lang="en-US" dirty="0"/>
              <a:t>Structure:</a:t>
            </a:r>
          </a:p>
          <a:p>
            <a:pPr lvl="1"/>
            <a:r>
              <a:rPr lang="en-US" dirty="0"/>
              <a:t>Pre-assembly &amp; magnet assembly: LBNL</a:t>
            </a:r>
          </a:p>
          <a:p>
            <a:r>
              <a:rPr lang="en-US" dirty="0"/>
              <a:t>Test:</a:t>
            </a:r>
          </a:p>
          <a:p>
            <a:pPr lvl="1"/>
            <a:r>
              <a:rPr lang="en-US" dirty="0"/>
              <a:t>Warm and cold test: FNAL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LQ Structure</a:t>
            </a:r>
            <a:r>
              <a:rPr lang="en-US" sz="4000" baseline="30000" smtClean="0"/>
              <a:t>†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1066800"/>
            <a:ext cx="5876925" cy="4276725"/>
          </a:xfrm>
        </p:spPr>
        <p:txBody>
          <a:bodyPr/>
          <a:lstStyle/>
          <a:p>
            <a:r>
              <a:rPr lang="en-US" dirty="0" smtClean="0"/>
              <a:t>LQS is based on TQS (1m model)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and Long Racetrack (4m) </a:t>
            </a:r>
          </a:p>
        </p:txBody>
      </p:sp>
      <p:pic>
        <p:nvPicPr>
          <p:cNvPr id="13316" name="Content Placeholder 10" descr="tqs02_cross-section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" y="1941189"/>
            <a:ext cx="283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gauge_lo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99" y="5509921"/>
            <a:ext cx="419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lrs01_3d_fr02_segmen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172074"/>
            <a:ext cx="4257675" cy="15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4219575" y="4981575"/>
            <a:ext cx="3514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Segmented shell (4)</a:t>
            </a:r>
          </a:p>
        </p:txBody>
      </p:sp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3149600" y="1287139"/>
            <a:ext cx="5994400" cy="3489325"/>
            <a:chOff x="3149600" y="1285875"/>
            <a:chExt cx="5994400" cy="3489325"/>
          </a:xfrm>
        </p:grpSpPr>
        <p:pic>
          <p:nvPicPr>
            <p:cNvPr id="13327" name="Picture 6" descr="lqs01_cross-section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9600" y="1876425"/>
              <a:ext cx="2898775" cy="289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9"/>
            <p:cNvSpPr>
              <a:spLocks noChangeArrowheads="1"/>
            </p:cNvSpPr>
            <p:nvPr/>
          </p:nvSpPr>
          <p:spPr bwMode="auto">
            <a:xfrm>
              <a:off x="5629275" y="1285875"/>
              <a:ext cx="3514725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800">
                  <a:solidFill>
                    <a:schemeClr val="accent2"/>
                  </a:solidFill>
                  <a:latin typeface="Times New Roman" pitchFamily="18" charset="0"/>
                </a:rPr>
                <a:t>TQS Modifications: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masters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tie-rods for yoke &amp; pad laminations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alignment features for the structure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closer to coils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made of SS</a:t>
              </a:r>
            </a:p>
          </p:txBody>
        </p:sp>
        <p:sp>
          <p:nvSpPr>
            <p:cNvPr id="13329" name="Line 11"/>
            <p:cNvSpPr>
              <a:spLocks noChangeShapeType="1"/>
            </p:cNvSpPr>
            <p:nvPr/>
          </p:nvSpPr>
          <p:spPr bwMode="auto">
            <a:xfrm flipH="1">
              <a:off x="4953000" y="2057400"/>
              <a:ext cx="1514475" cy="638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2"/>
            <p:cNvSpPr>
              <a:spLocks noChangeShapeType="1"/>
            </p:cNvSpPr>
            <p:nvPr/>
          </p:nvSpPr>
          <p:spPr bwMode="auto">
            <a:xfrm flipH="1">
              <a:off x="5591175" y="2447925"/>
              <a:ext cx="8382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3"/>
            <p:cNvSpPr>
              <a:spLocks noChangeShapeType="1"/>
            </p:cNvSpPr>
            <p:nvPr/>
          </p:nvSpPr>
          <p:spPr bwMode="auto">
            <a:xfrm flipH="1">
              <a:off x="5048250" y="2571750"/>
              <a:ext cx="1381125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H="1">
              <a:off x="5972175" y="3228975"/>
              <a:ext cx="4381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5"/>
            <p:cNvSpPr>
              <a:spLocks noChangeShapeType="1"/>
            </p:cNvSpPr>
            <p:nvPr/>
          </p:nvSpPr>
          <p:spPr bwMode="auto">
            <a:xfrm flipH="1">
              <a:off x="5324475" y="3324225"/>
              <a:ext cx="108585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6553200" y="6172200"/>
            <a:ext cx="25908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30000">
                <a:latin typeface="Times New Roman" pitchFamily="18" charset="0"/>
              </a:rPr>
              <a:t>† </a:t>
            </a:r>
            <a:r>
              <a:rPr lang="en-US" sz="1000">
                <a:latin typeface="Times New Roman" pitchFamily="18" charset="0"/>
              </a:rPr>
              <a:t>P. Ferracin et al. “Assembly and Loading of LQS01, a Shell-Based 3.7 m Long Quadrupole Magnet for LARP” to be published in </a:t>
            </a:r>
            <a:r>
              <a:rPr lang="en-US" sz="1000" i="1">
                <a:latin typeface="Times New Roman" pitchFamily="18" charset="0"/>
              </a:rPr>
              <a:t>IEEE Trans. on Applied Superconductivity.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833562" y="1636389"/>
            <a:ext cx="217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Aluminum shell</a:t>
            </a:r>
          </a:p>
        </p:txBody>
      </p:sp>
      <p:cxnSp>
        <p:nvCxnSpPr>
          <p:cNvPr id="13323" name="Straight Arrow Connector 18"/>
          <p:cNvCxnSpPr>
            <a:cxnSpLocks noChangeShapeType="1"/>
          </p:cNvCxnSpPr>
          <p:nvPr/>
        </p:nvCxnSpPr>
        <p:spPr bwMode="auto">
          <a:xfrm>
            <a:off x="2976562" y="2017389"/>
            <a:ext cx="5334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4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366962" y="2017389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995362" y="4074789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TQS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5762" y="4074789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LQS</a:t>
            </a:r>
          </a:p>
        </p:txBody>
      </p:sp>
    </p:spTree>
    <p:extLst>
      <p:ext uri="{BB962C8B-B14F-4D97-AF65-F5344CB8AC3E}">
        <p14:creationId xmlns:p14="http://schemas.microsoft.com/office/powerpoint/2010/main" val="16972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477000" cy="762000"/>
          </a:xfrm>
        </p:spPr>
        <p:txBody>
          <a:bodyPr/>
          <a:lstStyle/>
          <a:p>
            <a:r>
              <a:rPr lang="en-US" smtClean="0"/>
              <a:t>LQ Coils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374900"/>
            <a:ext cx="721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Fabrication technology: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</a:rPr>
              <a:t>From 2-in-1 (TQ coils) to single coil fixtures (LQ)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</a:rPr>
              <a:t>Mica during heat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</a:rPr>
              <a:t>Bridge between lead-end saddle and pole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1285875"/>
            <a:ext cx="612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Coil design: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</a:rPr>
              <a:t>LQ coils = long </a:t>
            </a:r>
            <a:r>
              <a:rPr lang="en-US" sz="2000" dirty="0" smtClean="0">
                <a:latin typeface="Times New Roman" pitchFamily="18" charset="0"/>
              </a:rPr>
              <a:t>TQ (1m) </a:t>
            </a:r>
            <a:r>
              <a:rPr lang="en-US" sz="2000" dirty="0">
                <a:latin typeface="Times New Roman" pitchFamily="18" charset="0"/>
              </a:rPr>
              <a:t>coils with gaps to accommodate different CTE during HT</a:t>
            </a:r>
          </a:p>
        </p:txBody>
      </p:sp>
      <p:pic>
        <p:nvPicPr>
          <p:cNvPr id="14341" name="Picture 9" descr="TQ_C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1050925"/>
            <a:ext cx="3109912" cy="2978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030913" y="4019550"/>
            <a:ext cx="3113087" cy="3492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Cross-section of TQ/LQ coil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4343" name="Picture 5" descr="DSC03542"/>
          <p:cNvPicPr>
            <a:picLocks noChangeAspect="1" noChangeArrowheads="1"/>
          </p:cNvPicPr>
          <p:nvPr/>
        </p:nvPicPr>
        <p:blipFill>
          <a:blip r:embed="rId4"/>
          <a:srcRect l="15152" t="17638" r="18750" b="30284"/>
          <a:stretch>
            <a:fillRect/>
          </a:stretch>
        </p:blipFill>
        <p:spPr bwMode="auto">
          <a:xfrm>
            <a:off x="0" y="3975100"/>
            <a:ext cx="27447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5"/>
          <a:srcRect l="7765" r="7765" b="10228"/>
          <a:stretch>
            <a:fillRect/>
          </a:stretch>
        </p:blipFill>
        <p:spPr bwMode="auto">
          <a:xfrm>
            <a:off x="3157538" y="3962400"/>
            <a:ext cx="20431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6"/>
          <a:srcRect l="23335" t="11981" r="10086"/>
          <a:stretch>
            <a:fillRect/>
          </a:stretch>
        </p:blipFill>
        <p:spPr bwMode="auto">
          <a:xfrm>
            <a:off x="2435225" y="987425"/>
            <a:ext cx="34639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>
            <a:off x="1447800" y="3429000"/>
            <a:ext cx="15240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114800" y="3200400"/>
            <a:ext cx="1524000" cy="1371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57800" y="4419600"/>
            <a:ext cx="3886200" cy="2438400"/>
            <a:chOff x="5257800" y="4419600"/>
            <a:chExt cx="3886200" cy="2438400"/>
          </a:xfrm>
        </p:grpSpPr>
        <p:sp>
          <p:nvSpPr>
            <p:cNvPr id="14349" name="TextBox 15"/>
            <p:cNvSpPr txBox="1">
              <a:spLocks noChangeArrowheads="1"/>
            </p:cNvSpPr>
            <p:nvPr/>
          </p:nvSpPr>
          <p:spPr bwMode="auto">
            <a:xfrm>
              <a:off x="5334000" y="4419600"/>
              <a:ext cx="3657600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Times New Roman" pitchFamily="18" charset="0"/>
                </a:rPr>
                <a:t>LQ Coil Fabrication:</a:t>
              </a:r>
            </a:p>
            <a:p>
              <a:endParaRPr lang="en-US" sz="600" dirty="0">
                <a:latin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800" dirty="0">
                  <a:latin typeface="Times New Roman" pitchFamily="18" charset="0"/>
                </a:rPr>
                <a:t> 5 practice coils </a:t>
              </a:r>
              <a:r>
                <a:rPr lang="en-US" sz="1800" dirty="0" smtClean="0">
                  <a:latin typeface="Times New Roman" pitchFamily="18" charset="0"/>
                </a:rPr>
                <a:t>(1 Cu </a:t>
              </a:r>
              <a:r>
                <a:rPr lang="en-US" sz="1800" dirty="0">
                  <a:latin typeface="Times New Roman" pitchFamily="18" charset="0"/>
                </a:rPr>
                <a:t>and </a:t>
              </a:r>
              <a:r>
                <a:rPr lang="en-US" sz="1800" dirty="0" smtClean="0">
                  <a:latin typeface="Times New Roman" pitchFamily="18" charset="0"/>
                </a:rPr>
                <a:t>4 Nb</a:t>
              </a:r>
              <a:r>
                <a:rPr lang="en-US" sz="1800" baseline="-25000" dirty="0" smtClean="0">
                  <a:latin typeface="Times New Roman" pitchFamily="18" charset="0"/>
                </a:rPr>
                <a:t>3</a:t>
              </a:r>
              <a:r>
                <a:rPr lang="en-US" sz="1800" dirty="0" smtClean="0">
                  <a:latin typeface="Times New Roman" pitchFamily="18" charset="0"/>
                </a:rPr>
                <a:t>Sn</a:t>
              </a:r>
              <a:r>
                <a:rPr lang="en-US" sz="1800" dirty="0">
                  <a:latin typeface="Times New Roman" pitchFamily="18" charset="0"/>
                </a:rPr>
                <a:t>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>
                  <a:latin typeface="Times New Roman" pitchFamily="18" charset="0"/>
                </a:rPr>
                <a:t> coils #6-#9 </a:t>
              </a:r>
              <a:r>
                <a:rPr lang="en-US" sz="1800" dirty="0">
                  <a:latin typeface="Times New Roman" pitchFamily="18" charset="0"/>
                  <a:sym typeface="Wingdings" pitchFamily="2" charset="2"/>
                </a:rPr>
                <a:t> LQS01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>
                  <a:latin typeface="Times New Roman" pitchFamily="18" charset="0"/>
                  <a:sym typeface="Wingdings" pitchFamily="2" charset="2"/>
                </a:rPr>
                <a:t> coils</a:t>
              </a:r>
              <a:r>
                <a:rPr lang="en-US" sz="1800" dirty="0">
                  <a:latin typeface="Times New Roman" pitchFamily="18" charset="0"/>
                </a:rPr>
                <a:t> #10-#13 </a:t>
              </a:r>
              <a:r>
                <a:rPr lang="en-US" sz="1800" dirty="0">
                  <a:latin typeface="Times New Roman" pitchFamily="18" charset="0"/>
                  <a:sym typeface="Wingdings" pitchFamily="2" charset="2"/>
                </a:rPr>
                <a:t> LQS02</a:t>
              </a:r>
              <a:endParaRPr lang="en-US" sz="1800" dirty="0">
                <a:latin typeface="Times New Roman" pitchFamily="18" charset="0"/>
              </a:endParaRPr>
            </a:p>
            <a:p>
              <a:r>
                <a:rPr lang="en-US" sz="1800" i="1" dirty="0">
                  <a:latin typeface="Times New Roman" pitchFamily="18" charset="0"/>
                </a:rPr>
                <a:t>Note: coils #6-#9 had 3 severe discrepancies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5257800" y="6304002"/>
              <a:ext cx="3886200" cy="5539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aseline="30000">
                  <a:latin typeface="Times New Roman" pitchFamily="18" charset="0"/>
                </a:rPr>
                <a:t>† </a:t>
              </a:r>
              <a:r>
                <a:rPr lang="en-US" sz="1000">
                  <a:latin typeface="Times New Roman" pitchFamily="18" charset="0"/>
                </a:rPr>
                <a:t>G. Ambrosio et al. “Final Development and Test Preparation of the First 3.7 m Long Nb3Sn Quadrupole by LARP” to be published in </a:t>
              </a:r>
              <a:r>
                <a:rPr lang="en-US" sz="1000" i="1">
                  <a:latin typeface="Times New Roman" pitchFamily="18" charset="0"/>
                </a:rPr>
                <a:t>IEEE Trans. on Applied Superconductivity.</a:t>
              </a:r>
              <a:endParaRPr lang="en-US" sz="1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3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up </a:t>
            </a:r>
            <a:r>
              <a:rPr lang="en-US" i="1" dirty="0" smtClean="0"/>
              <a:t>Lessons Learnt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3925"/>
            <a:ext cx="8458200" cy="5638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Coil #02 (1</a:t>
            </a:r>
            <a:r>
              <a:rPr lang="en-US" baseline="30000" dirty="0" smtClean="0"/>
              <a:t>st</a:t>
            </a:r>
            <a:r>
              <a:rPr lang="en-US" dirty="0" smtClean="0"/>
              <a:t> Nb</a:t>
            </a:r>
            <a:r>
              <a:rPr lang="en-US" baseline="-25000" dirty="0" smtClean="0"/>
              <a:t>3</a:t>
            </a:r>
            <a:r>
              <a:rPr lang="en-US" dirty="0" smtClean="0"/>
              <a:t>Sn): </a:t>
            </a:r>
            <a:r>
              <a:rPr lang="en-US" dirty="0" smtClean="0">
                <a:solidFill>
                  <a:srgbClr val="C00000"/>
                </a:solidFill>
              </a:rPr>
              <a:t>bowing after HT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added mica (less friction) and stiffener plate (more rigid tooling)</a:t>
            </a:r>
          </a:p>
          <a:p>
            <a:r>
              <a:rPr lang="en-US" dirty="0"/>
              <a:t>Coil #</a:t>
            </a:r>
            <a:r>
              <a:rPr lang="en-US" dirty="0" smtClean="0"/>
              <a:t>03: </a:t>
            </a:r>
            <a:r>
              <a:rPr lang="en-US" dirty="0" smtClean="0">
                <a:solidFill>
                  <a:srgbClr val="C00000"/>
                </a:solidFill>
              </a:rPr>
              <a:t>longitudinal tension in coil by pole 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 added </a:t>
            </a:r>
            <a:r>
              <a:rPr lang="en-US" dirty="0" smtClean="0"/>
              <a:t>longitudinal gaps (accommodate coil contraction during HT and different CTE coil-pole)</a:t>
            </a:r>
          </a:p>
          <a:p>
            <a:r>
              <a:rPr lang="en-US" dirty="0" smtClean="0"/>
              <a:t>Coil #04 &amp; #05: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fine tuning of longitudinal gaps</a:t>
            </a:r>
          </a:p>
          <a:p>
            <a:r>
              <a:rPr lang="en-US" dirty="0" smtClean="0"/>
              <a:t>Coil #06: </a:t>
            </a:r>
            <a:r>
              <a:rPr lang="en-US" dirty="0" smtClean="0">
                <a:solidFill>
                  <a:srgbClr val="C00000"/>
                </a:solidFill>
              </a:rPr>
              <a:t>incomplete impregnation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added soak time to potting cycle</a:t>
            </a:r>
          </a:p>
          <a:p>
            <a:r>
              <a:rPr lang="en-US" dirty="0" smtClean="0"/>
              <a:t>Coil #07: </a:t>
            </a:r>
            <a:r>
              <a:rPr lang="en-US" dirty="0" smtClean="0">
                <a:solidFill>
                  <a:srgbClr val="C00000"/>
                </a:solidFill>
              </a:rPr>
              <a:t>stopped argon flow due to power outage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modified argon supply line</a:t>
            </a:r>
          </a:p>
          <a:p>
            <a:r>
              <a:rPr lang="en-US" dirty="0"/>
              <a:t>Coil #</a:t>
            </a:r>
            <a:r>
              <a:rPr lang="en-US" dirty="0" smtClean="0"/>
              <a:t>08: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major issues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Coil #</a:t>
            </a:r>
            <a:r>
              <a:rPr lang="en-US" dirty="0" smtClean="0"/>
              <a:t>09: </a:t>
            </a:r>
            <a:r>
              <a:rPr lang="en-US" dirty="0" smtClean="0">
                <a:solidFill>
                  <a:srgbClr val="C00000"/>
                </a:solidFill>
              </a:rPr>
              <a:t>Midplane insulation stuck to potting fixture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dirty="0" smtClean="0"/>
              <a:t>changed mold-release</a:t>
            </a:r>
            <a:endParaRPr lang="en-US" dirty="0"/>
          </a:p>
          <a:p>
            <a:r>
              <a:rPr lang="en-US" dirty="0"/>
              <a:t>Coil </a:t>
            </a:r>
            <a:r>
              <a:rPr lang="en-US" dirty="0" smtClean="0"/>
              <a:t>#10-18 </a:t>
            </a:r>
            <a:r>
              <a:rPr lang="en-US" sz="2000" dirty="0" smtClean="0"/>
              <a:t>(in progress) </a:t>
            </a:r>
            <a:r>
              <a:rPr lang="en-US" dirty="0" smtClean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major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8001000" y="3505200"/>
            <a:ext cx="381000" cy="2438400"/>
          </a:xfrm>
          <a:prstGeom prst="rightBrac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3505200"/>
            <a:ext cx="582211" cy="2286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LQS01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8153400" y="914400"/>
            <a:ext cx="381000" cy="2438400"/>
          </a:xfrm>
          <a:prstGeom prst="rightBrac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7486" y="990600"/>
            <a:ext cx="449739" cy="2286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Practice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8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LQS01 Internal Readiness Reviews</a:t>
            </a:r>
          </a:p>
        </p:txBody>
      </p:sp>
      <p:sp>
        <p:nvSpPr>
          <p:cNvPr id="34821" name="Content Placeholder 5"/>
          <p:cNvSpPr>
            <a:spLocks noGrp="1"/>
          </p:cNvSpPr>
          <p:nvPr>
            <p:ph idx="4294967295"/>
          </p:nvPr>
        </p:nvSpPr>
        <p:spPr>
          <a:xfrm>
            <a:off x="423863" y="1333500"/>
            <a:ext cx="8539162" cy="511651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GOAL: </a:t>
            </a:r>
            <a:r>
              <a:rPr lang="en-US" dirty="0" smtClean="0"/>
              <a:t>Assess readiness for LQS01 assembly </a:t>
            </a:r>
            <a:r>
              <a:rPr lang="en-US" sz="2400" dirty="0" smtClean="0">
                <a:solidFill>
                  <a:schemeClr val="tx1"/>
                </a:solidFill>
              </a:rPr>
              <a:t>(by evaluating: choice of coils, structure, target pre-stress and assembly procedure) </a:t>
            </a:r>
            <a:r>
              <a:rPr lang="en-US" dirty="0" smtClean="0"/>
              <a:t>and test </a:t>
            </a:r>
            <a:r>
              <a:rPr lang="en-US" sz="2400" dirty="0" smtClean="0">
                <a:solidFill>
                  <a:schemeClr val="tx1"/>
                </a:solidFill>
              </a:rPr>
              <a:t>(test facility and test plan)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>
              <a:spcBef>
                <a:spcPct val="0"/>
              </a:spcBef>
            </a:pPr>
            <a:endParaRPr lang="en-US" dirty="0" smtClean="0">
              <a:cs typeface="Times New Roman" pitchFamily="18" charset="0"/>
            </a:endParaRPr>
          </a:p>
          <a:p>
            <a:pPr marL="0">
              <a:spcBef>
                <a:spcPct val="0"/>
              </a:spcBef>
            </a:pPr>
            <a:r>
              <a:rPr lang="en-US" b="0" dirty="0" smtClean="0">
                <a:cs typeface="Times New Roman" pitchFamily="18" charset="0"/>
              </a:rPr>
              <a:t>#1: “LQS structure and target pre-stress”</a:t>
            </a:r>
          </a:p>
          <a:p>
            <a:pPr marL="114300" lvl="1" indent="0">
              <a:spcBef>
                <a:spcPct val="0"/>
              </a:spcBef>
              <a:buNone/>
            </a:pPr>
            <a:r>
              <a:rPr lang="en-US" b="0" dirty="0">
                <a:cs typeface="Times New Roman" pitchFamily="18" charset="0"/>
              </a:rPr>
              <a:t>	</a:t>
            </a:r>
            <a:r>
              <a:rPr lang="en-US" b="0" dirty="0" smtClean="0">
                <a:cs typeface="Times New Roman" pitchFamily="18" charset="0"/>
              </a:rPr>
              <a:t>April 7, 2009 at LBNL with video-link</a:t>
            </a:r>
          </a:p>
          <a:p>
            <a:pPr marL="0">
              <a:spcBef>
                <a:spcPct val="0"/>
              </a:spcBef>
            </a:pPr>
            <a:r>
              <a:rPr lang="en-US" b="0" dirty="0" smtClean="0">
                <a:cs typeface="Times New Roman" pitchFamily="18" charset="0"/>
              </a:rPr>
              <a:t>#2: “LQ coil design and fabrication”</a:t>
            </a:r>
          </a:p>
          <a:p>
            <a:pPr marL="114300" lvl="1" indent="0">
              <a:spcBef>
                <a:spcPct val="0"/>
              </a:spcBef>
              <a:buNone/>
            </a:pPr>
            <a:r>
              <a:rPr lang="en-US" b="0" dirty="0">
                <a:cs typeface="Times New Roman" pitchFamily="18" charset="0"/>
              </a:rPr>
              <a:t>	</a:t>
            </a:r>
            <a:r>
              <a:rPr lang="en-US" b="0" dirty="0" smtClean="0">
                <a:cs typeface="Times New Roman" pitchFamily="18" charset="0"/>
              </a:rPr>
              <a:t>June 17, 2009 at  FNAL with video-link</a:t>
            </a:r>
          </a:p>
          <a:p>
            <a:pPr marL="0">
              <a:spcBef>
                <a:spcPct val="0"/>
              </a:spcBef>
            </a:pPr>
            <a:r>
              <a:rPr lang="en-US" b="0" dirty="0" smtClean="0">
                <a:cs typeface="Times New Roman" pitchFamily="18" charset="0"/>
              </a:rPr>
              <a:t>#3: “LQS01 pre-assembly”</a:t>
            </a:r>
          </a:p>
          <a:p>
            <a:pPr marL="114300" lvl="1" indent="0">
              <a:spcBef>
                <a:spcPct val="0"/>
              </a:spcBef>
              <a:buNone/>
            </a:pPr>
            <a:r>
              <a:rPr lang="en-US" b="0" dirty="0">
                <a:cs typeface="Times New Roman" pitchFamily="18" charset="0"/>
              </a:rPr>
              <a:t>	</a:t>
            </a:r>
            <a:r>
              <a:rPr lang="en-US" b="0" dirty="0" smtClean="0">
                <a:cs typeface="Times New Roman" pitchFamily="18" charset="0"/>
              </a:rPr>
              <a:t>July 28, 2009 at LBNL with video-link</a:t>
            </a:r>
          </a:p>
          <a:p>
            <a:pPr marL="0">
              <a:spcBef>
                <a:spcPct val="0"/>
              </a:spcBef>
            </a:pPr>
            <a:r>
              <a:rPr lang="en-US" b="0" dirty="0" smtClean="0">
                <a:cs typeface="Times New Roman" pitchFamily="18" charset="0"/>
              </a:rPr>
              <a:t>#4: “Test readiness and test plan”</a:t>
            </a:r>
          </a:p>
          <a:p>
            <a:pPr marL="57150" lvl="2" indent="0">
              <a:spcBef>
                <a:spcPct val="0"/>
              </a:spcBef>
              <a:buNone/>
            </a:pPr>
            <a:r>
              <a:rPr lang="en-US" b="0" dirty="0" smtClean="0">
                <a:cs typeface="Times New Roman" pitchFamily="18" charset="0"/>
              </a:rPr>
              <a:t>	</a:t>
            </a:r>
            <a:r>
              <a:rPr lang="en-US" sz="2000" b="0" dirty="0" smtClean="0">
                <a:cs typeface="Times New Roman" pitchFamily="18" charset="0"/>
              </a:rPr>
              <a:t>October 1, 2009 at FNAL with video-link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b="0" dirty="0" smtClean="0"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43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685800"/>
          </a:xfrm>
        </p:spPr>
        <p:txBody>
          <a:bodyPr/>
          <a:lstStyle/>
          <a:p>
            <a:r>
              <a:rPr lang="en-US" dirty="0" smtClean="0"/>
              <a:t>LQS01a Load &amp; </a:t>
            </a:r>
            <a:r>
              <a:rPr lang="en-US" dirty="0" err="1" smtClean="0"/>
              <a:t>Cooldown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962400" cy="1828800"/>
          </a:xfrm>
        </p:spPr>
        <p:txBody>
          <a:bodyPr/>
          <a:lstStyle/>
          <a:p>
            <a:r>
              <a:rPr lang="en-US" dirty="0" smtClean="0"/>
              <a:t>Pre-load</a:t>
            </a:r>
          </a:p>
          <a:p>
            <a:pPr lvl="1"/>
            <a:r>
              <a:rPr lang="en-US" sz="2000" b="0" dirty="0" smtClean="0"/>
              <a:t>Target stress on shell</a:t>
            </a:r>
          </a:p>
          <a:p>
            <a:pPr lvl="1"/>
            <a:r>
              <a:rPr lang="en-US" sz="2000" b="0" dirty="0" smtClean="0"/>
              <a:t>Target stress on roads</a:t>
            </a:r>
          </a:p>
          <a:p>
            <a:pPr lvl="1"/>
            <a:r>
              <a:rPr lang="en-US" sz="2000" b="0" dirty="0" smtClean="0"/>
              <a:t>Lower stress on coils ID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5029200" cy="2895600"/>
          </a:xfrm>
        </p:spPr>
        <p:txBody>
          <a:bodyPr/>
          <a:lstStyle/>
          <a:p>
            <a:r>
              <a:rPr lang="en-US" dirty="0" err="1" smtClean="0"/>
              <a:t>Cooldown</a:t>
            </a:r>
            <a:endParaRPr lang="en-US" dirty="0" smtClean="0"/>
          </a:p>
          <a:p>
            <a:pPr lvl="1"/>
            <a:r>
              <a:rPr lang="en-US" sz="2000" b="0" dirty="0" smtClean="0"/>
              <a:t>Shell: close to target stress</a:t>
            </a:r>
          </a:p>
          <a:p>
            <a:pPr lvl="1"/>
            <a:r>
              <a:rPr lang="en-US" sz="2000" b="0" dirty="0" smtClean="0"/>
              <a:t>Rods: close to target stress</a:t>
            </a:r>
          </a:p>
          <a:p>
            <a:pPr lvl="1"/>
            <a:r>
              <a:rPr lang="en-US" sz="2000" b="0" dirty="0" smtClean="0"/>
              <a:t>Coil ID: ~ ½ target stress</a:t>
            </a:r>
          </a:p>
          <a:p>
            <a:pPr lvl="1">
              <a:buNone/>
            </a:pPr>
            <a:r>
              <a:rPr lang="en-US" sz="2000" b="0" dirty="0" smtClean="0">
                <a:sym typeface="Wingdings" pitchFamily="2" charset="2"/>
              </a:rPr>
              <a:t> Could reach excessive stress on </a:t>
            </a:r>
            <a:r>
              <a:rPr lang="en-US" sz="2000" b="0" dirty="0" err="1" smtClean="0">
                <a:sym typeface="Wingdings" pitchFamily="2" charset="2"/>
              </a:rPr>
              <a:t>midplanes</a:t>
            </a:r>
            <a:r>
              <a:rPr lang="en-US" sz="2000" b="0" dirty="0" smtClean="0">
                <a:sym typeface="Wingdings" pitchFamily="2" charset="2"/>
              </a:rPr>
              <a:t> above 200 T/m</a:t>
            </a:r>
            <a:endParaRPr lang="en-US" sz="2000" b="0" dirty="0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 l="29533" t="6451" r="14871" b="22865"/>
          <a:stretch>
            <a:fillRect/>
          </a:stretch>
        </p:blipFill>
        <p:spPr bwMode="auto">
          <a:xfrm>
            <a:off x="0" y="3536950"/>
            <a:ext cx="34813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495800" y="3709951"/>
            <a:ext cx="4052318" cy="2379955"/>
            <a:chOff x="4495800" y="2895600"/>
            <a:chExt cx="3747518" cy="2209800"/>
          </a:xfrm>
        </p:grpSpPr>
        <p:pic>
          <p:nvPicPr>
            <p:cNvPr id="9" name="Picture 7" descr="D:\LARP\LQ\LQS01\Mechanics\2D\v9\230_mid-plane_shim\lqs01_mech_coily_field.jpg"/>
            <p:cNvPicPr>
              <a:picLocks noChangeAspect="1" noChangeArrowheads="1"/>
            </p:cNvPicPr>
            <p:nvPr/>
          </p:nvPicPr>
          <p:blipFill>
            <a:blip r:embed="rId3"/>
            <a:srcRect l="4651" t="-819" r="26096" b="3056"/>
            <a:stretch>
              <a:fillRect/>
            </a:stretch>
          </p:blipFill>
          <p:spPr bwMode="auto">
            <a:xfrm>
              <a:off x="4495800" y="2895600"/>
              <a:ext cx="2057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D:\LARP\LQ\LQS01\Mechanics\2D\v9\230_mid-plane_shim\lqs01_mech_coily_field.jpg"/>
            <p:cNvPicPr>
              <a:picLocks noChangeAspect="1" noChangeArrowheads="1"/>
            </p:cNvPicPr>
            <p:nvPr/>
          </p:nvPicPr>
          <p:blipFill>
            <a:blip r:embed="rId3"/>
            <a:srcRect l="73904" t="43005" r="447" b="19913"/>
            <a:stretch>
              <a:fillRect/>
            </a:stretch>
          </p:blipFill>
          <p:spPr bwMode="auto">
            <a:xfrm>
              <a:off x="6858000" y="3505140"/>
              <a:ext cx="1385318" cy="152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76800" y="6134782"/>
            <a:ext cx="2667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Azimuthal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</a:rPr>
              <a:t>stress (Pa</a:t>
            </a:r>
            <a:r>
              <a:rPr lang="en-US" sz="1200" dirty="0"/>
              <a:t>) </a:t>
            </a:r>
            <a:r>
              <a:rPr lang="en-US" sz="1200" dirty="0" smtClean="0"/>
              <a:t>at </a:t>
            </a:r>
            <a:r>
              <a:rPr lang="en-US" sz="1200" dirty="0"/>
              <a:t>200 T/m 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13786</TotalTime>
  <Pages>1</Pages>
  <Words>1559</Words>
  <Application>Microsoft Office PowerPoint</Application>
  <PresentationFormat>On-screen Show (4:3)</PresentationFormat>
  <Paragraphs>376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LBNL</vt:lpstr>
      <vt:lpstr>Long Quadrupole  Giorgio Ambrosio  DOE Review of the LARP Program  June 2nd, 2011 </vt:lpstr>
      <vt:lpstr>PowerPoint Presentation</vt:lpstr>
      <vt:lpstr>Long Quadrupole†</vt:lpstr>
      <vt:lpstr>LQ Fabrication Process</vt:lpstr>
      <vt:lpstr>LQ Structure†</vt:lpstr>
      <vt:lpstr>LQ Coils†</vt:lpstr>
      <vt:lpstr>Scale up Lessons Learnt</vt:lpstr>
      <vt:lpstr>LQS01 Internal Readiness Reviews</vt:lpstr>
      <vt:lpstr>LQS01a Load &amp; Cooldown</vt:lpstr>
      <vt:lpstr>LQS01a Quench History</vt:lpstr>
      <vt:lpstr>LQS01b (same coils of LQS01a)</vt:lpstr>
      <vt:lpstr>PowerPoint Presentation</vt:lpstr>
      <vt:lpstr>PowerPoint Presentation</vt:lpstr>
      <vt:lpstr>LQS01b Quench History</vt:lpstr>
      <vt:lpstr>Voltage Spikes</vt:lpstr>
      <vt:lpstr>LQS01b Quench Location</vt:lpstr>
      <vt:lpstr>Test After Thermal Cycle</vt:lpstr>
      <vt:lpstr>Magnetic Measurement</vt:lpstr>
      <vt:lpstr>Coils after Test</vt:lpstr>
      <vt:lpstr>LQS01b  Results</vt:lpstr>
      <vt:lpstr>Next Steps &amp; Goals</vt:lpstr>
      <vt:lpstr>LQ Schedule</vt:lpstr>
      <vt:lpstr>Conclusions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Giorgio Ambrosio x2297 12326N</cp:lastModifiedBy>
  <cp:revision>928</cp:revision>
  <cp:lastPrinted>2002-11-06T00:03:50Z</cp:lastPrinted>
  <dcterms:created xsi:type="dcterms:W3CDTF">2004-10-30T19:36:16Z</dcterms:created>
  <dcterms:modified xsi:type="dcterms:W3CDTF">2011-06-02T22:55:25Z</dcterms:modified>
</cp:coreProperties>
</file>