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6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71" r:id="rId3"/>
    <p:sldId id="373" r:id="rId4"/>
    <p:sldId id="383" r:id="rId5"/>
    <p:sldId id="356" r:id="rId6"/>
    <p:sldId id="384" r:id="rId7"/>
    <p:sldId id="347" r:id="rId8"/>
    <p:sldId id="381" r:id="rId9"/>
    <p:sldId id="387" r:id="rId10"/>
    <p:sldId id="348" r:id="rId11"/>
    <p:sldId id="385" r:id="rId12"/>
    <p:sldId id="353" r:id="rId13"/>
    <p:sldId id="377" r:id="rId14"/>
    <p:sldId id="378" r:id="rId15"/>
    <p:sldId id="379" r:id="rId16"/>
    <p:sldId id="380" r:id="rId17"/>
    <p:sldId id="388" r:id="rId18"/>
    <p:sldId id="386" r:id="rId19"/>
    <p:sldId id="389" r:id="rId20"/>
  </p:sldIdLst>
  <p:sldSz cx="9144000" cy="6858000" type="screen4x3"/>
  <p:notesSz cx="6946900" cy="9220200"/>
  <p:embeddedFontLst>
    <p:embeddedFont>
      <p:font typeface="Trebuchet MS" pitchFamily="34" charset="0"/>
      <p:regular r:id="rId23"/>
      <p:bold r:id="rId24"/>
      <p:italic r:id="rId25"/>
      <p:boldItalic r:id="rId26"/>
    </p:embeddedFont>
    <p:embeddedFont>
      <p:font typeface="Wingdings 2" pitchFamily="18" charset="2"/>
      <p:regular r:id="rId27"/>
    </p:embeddedFont>
    <p:embeddedFont>
      <p:font typeface="Comic Sans MS" pitchFamily="66" charset="0"/>
      <p:regular r:id="rId28"/>
      <p:bold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F1F"/>
    <a:srgbClr val="FF0000"/>
    <a:srgbClr val="CC0099"/>
    <a:srgbClr val="0033CC"/>
    <a:srgbClr val="097D27"/>
    <a:srgbClr val="00863D"/>
    <a:srgbClr val="E1F4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7" autoAdjust="0"/>
    <p:restoredTop sz="94714" autoAdjust="0"/>
  </p:normalViewPr>
  <p:slideViewPr>
    <p:cSldViewPr>
      <p:cViewPr varScale="1">
        <p:scale>
          <a:sx n="100" d="100"/>
          <a:sy n="100" d="100"/>
        </p:scale>
        <p:origin x="-390" y="-96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456A240B-D89D-47EA-B9CC-A02919205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2E6DB5CE-670C-4EF5-94E1-1F7209916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6" name="Picture 11" descr="LARP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63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June 1, 2011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4AA45-991E-4917-B0CE-417DDD229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June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2E41B9B-852F-4029-9BEF-056C02101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400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229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786188"/>
            <a:ext cx="8229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1000">
              <a:schemeClr val="tx1"/>
            </a:gs>
            <a:gs pos="67000">
              <a:schemeClr val="bg1">
                <a:shade val="90000"/>
                <a:satMod val="375000"/>
                <a:alpha val="60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304800" y="0"/>
            <a:ext cx="49213" cy="6858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pic>
        <p:nvPicPr>
          <p:cNvPr id="5" name="Picture 4" descr="usluo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5125" y="0"/>
            <a:ext cx="1273175" cy="609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 rot="16200000">
            <a:off x="-2428081" y="3153569"/>
            <a:ext cx="51943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latin typeface="Comic Sans MS" pitchFamily="66" charset="0"/>
              </a:rPr>
              <a:t>M. Pojer CERN	-	USLUO 2009, Berkeley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26782" y="0"/>
            <a:ext cx="6755218" cy="554037"/>
          </a:xfrm>
          <a:prstGeom prst="rect">
            <a:avLst/>
          </a:prstGeom>
        </p:spPr>
        <p:txBody>
          <a:bodyPr/>
          <a:lstStyle>
            <a:lvl1pPr algn="r">
              <a:defRPr sz="2400" b="1" u="sng" cap="small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June 1, 2011</a:t>
            </a:r>
            <a:endParaRPr lang="en-US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78809AB9-0BBB-47CA-A5A2-50F35D35D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A8D49-BF24-4FC2-ABA6-BB7D46D10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June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E1CACB-D9AC-4193-8EA3-85FAFAC6D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8371114" cy="507274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968829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286" y="968829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3C0A-50BD-4567-BF54-152E62EA2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45D2-3E79-4F7F-AC7F-F41E99638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0500"/>
            <a:ext cx="8490857" cy="463731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6E1F-C726-42C7-9AA3-688A0EA13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74EA-BB0C-454A-934A-059B3C7F5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4AE81-FA6E-4E62-9752-36B9BB76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June 1, 2011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88B616-6457-4500-AED2-71ADEA4B5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uslarp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39738" y="152400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46088" y="800100"/>
            <a:ext cx="8355012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EB06F344-2823-4188-A9AD-679031CC1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4" name="Picture 11" descr="LARP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72500" y="0"/>
            <a:ext cx="5715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05" r:id="rId1"/>
    <p:sldLayoutId id="2147485098" r:id="rId2"/>
    <p:sldLayoutId id="2147485106" r:id="rId3"/>
    <p:sldLayoutId id="2147485099" r:id="rId4"/>
    <p:sldLayoutId id="2147485100" r:id="rId5"/>
    <p:sldLayoutId id="2147485101" r:id="rId6"/>
    <p:sldLayoutId id="2147485102" r:id="rId7"/>
    <p:sldLayoutId id="2147485103" r:id="rId8"/>
    <p:sldLayoutId id="2147485107" r:id="rId9"/>
    <p:sldLayoutId id="2147485104" r:id="rId10"/>
    <p:sldLayoutId id="2147485108" r:id="rId11"/>
    <p:sldLayoutId id="2147485109" r:id="rId12"/>
    <p:sldLayoutId id="2147485110" r:id="rId13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247900"/>
            <a:ext cx="6300568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LARP Annual DOE Review</a:t>
            </a:r>
            <a:endParaRPr lang="en-US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019300" y="3581400"/>
            <a:ext cx="6781800" cy="1101725"/>
          </a:xfrm>
        </p:spPr>
        <p:txBody>
          <a:bodyPr/>
          <a:lstStyle/>
          <a:p>
            <a:r>
              <a:rPr lang="en-US" smtClean="0"/>
              <a:t>Eric Prebys, Fermilab</a:t>
            </a:r>
          </a:p>
          <a:p>
            <a:r>
              <a:rPr lang="en-US" smtClean="0"/>
              <a:t>Director, US LHC Accelerator Research Program (LARP)</a:t>
            </a:r>
          </a:p>
        </p:txBody>
      </p:sp>
      <p:sp>
        <p:nvSpPr>
          <p:cNvPr id="8196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June 1, 2011</a:t>
            </a:r>
            <a:endParaRPr smtClean="0"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Participation Over Next Four Years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516625"/>
          </a:xfrm>
        </p:spPr>
        <p:txBody>
          <a:bodyPr/>
          <a:lstStyle/>
          <a:p>
            <a:r>
              <a:rPr lang="en-US" dirty="0" smtClean="0"/>
              <a:t>LARP and other (Average FTE’s for four years):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Submitted: November, 2010</a:t>
            </a:r>
          </a:p>
          <a:p>
            <a:pPr lvl="1"/>
            <a:r>
              <a:rPr lang="en-US" dirty="0" smtClean="0">
                <a:solidFill>
                  <a:srgbClr val="FF1F1F"/>
                </a:solidFill>
              </a:rPr>
              <a:t>Proposal received a perfect 15/15 score</a:t>
            </a:r>
          </a:p>
          <a:p>
            <a:pPr lvl="1"/>
            <a:r>
              <a:rPr lang="en-US" dirty="0" smtClean="0">
                <a:solidFill>
                  <a:srgbClr val="FF1F1F"/>
                </a:solidFill>
              </a:rPr>
              <a:t>Approved for $4.9M Euro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Preliminary Design Report: 2014</a:t>
            </a:r>
          </a:p>
          <a:p>
            <a:pPr lvl="1"/>
            <a:r>
              <a:rPr lang="en-US" dirty="0" smtClean="0"/>
              <a:t>Technical Design Report: 2015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8D49-BF24-4FC2-ABA6-BB7D46D10A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74" y="1623965"/>
            <a:ext cx="8295481" cy="181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Upgrade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HiLumi</a:t>
            </a:r>
            <a:r>
              <a:rPr lang="en-US" dirty="0" smtClean="0"/>
              <a:t> LHC design study focuses specifically on key projects within the LHC.</a:t>
            </a:r>
          </a:p>
          <a:p>
            <a:r>
              <a:rPr lang="en-US" dirty="0" smtClean="0"/>
              <a:t>Other important projects related to the upgrade are still centrally managed at CERN</a:t>
            </a:r>
          </a:p>
          <a:p>
            <a:pPr lvl="1"/>
            <a:r>
              <a:rPr lang="en-US" dirty="0" smtClean="0"/>
              <a:t>LHC</a:t>
            </a:r>
          </a:p>
          <a:p>
            <a:pPr lvl="2"/>
            <a:r>
              <a:rPr lang="en-US" dirty="0" smtClean="0"/>
              <a:t>Machine Protection</a:t>
            </a:r>
          </a:p>
          <a:p>
            <a:pPr lvl="2"/>
            <a:r>
              <a:rPr lang="en-US" dirty="0" smtClean="0"/>
              <a:t>Experiment Interface</a:t>
            </a:r>
          </a:p>
          <a:p>
            <a:pPr lvl="2"/>
            <a:r>
              <a:rPr lang="en-US" dirty="0" smtClean="0"/>
              <a:t>Cryogenics</a:t>
            </a:r>
          </a:p>
          <a:p>
            <a:pPr lvl="2"/>
            <a:r>
              <a:rPr lang="en-US" dirty="0" smtClean="0"/>
              <a:t>Energy deposition and shielding</a:t>
            </a:r>
          </a:p>
          <a:p>
            <a:pPr lvl="2"/>
            <a:r>
              <a:rPr lang="en-US" dirty="0" smtClean="0"/>
              <a:t>11 T dipole</a:t>
            </a:r>
          </a:p>
          <a:p>
            <a:pPr lvl="2"/>
            <a:r>
              <a:rPr lang="en-US" dirty="0" smtClean="0"/>
              <a:t>Integration and de-installation</a:t>
            </a:r>
          </a:p>
          <a:p>
            <a:r>
              <a:rPr lang="en-US" dirty="0" smtClean="0"/>
              <a:t>Injector chain</a:t>
            </a:r>
          </a:p>
          <a:p>
            <a:pPr lvl="1"/>
            <a:r>
              <a:rPr lang="en-US" dirty="0" err="1" smtClean="0"/>
              <a:t>Linac</a:t>
            </a:r>
            <a:r>
              <a:rPr lang="en-US" dirty="0" smtClean="0"/>
              <a:t> 4</a:t>
            </a:r>
          </a:p>
          <a:p>
            <a:pPr lvl="1"/>
            <a:r>
              <a:rPr lang="en-US" dirty="0" smtClean="0"/>
              <a:t>PSB Energy Upgrade</a:t>
            </a:r>
          </a:p>
          <a:p>
            <a:pPr lvl="1"/>
            <a:r>
              <a:rPr lang="en-US" dirty="0" smtClean="0"/>
              <a:t>SPS improvements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8D49-BF24-4FC2-ABA6-BB7D46D10A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0335" y="4197100"/>
            <a:ext cx="1920250" cy="38405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9905" y="5387655"/>
            <a:ext cx="2803565" cy="111374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97395" y="419710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US Involvement outside of LARP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8685" y="5426060"/>
            <a:ext cx="27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Significant LARP Interest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2010 Review: Selected Accolades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Executive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8D49-BF24-4FC2-ABA6-BB7D46D10AC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80" y="1431940"/>
            <a:ext cx="82581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577880" y="3390595"/>
            <a:ext cx="8257075" cy="1857375"/>
            <a:chOff x="539475" y="2929735"/>
            <a:chExt cx="8257075" cy="18573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475" y="2929735"/>
              <a:ext cx="8220075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1845245" y="4504340"/>
              <a:ext cx="6951305" cy="26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539475" y="1739180"/>
            <a:ext cx="821867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1070" y="2008015"/>
            <a:ext cx="361007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9475" y="3659430"/>
            <a:ext cx="821867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9475" y="3928265"/>
            <a:ext cx="299559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Crab Cavities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8D49-BF24-4FC2-ABA6-BB7D46D10AC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539475" y="894270"/>
          <a:ext cx="8355012" cy="3906520"/>
        </p:xfrm>
        <a:graphic>
          <a:graphicData uri="http://schemas.openxmlformats.org/drawingml/2006/table">
            <a:tbl>
              <a:tblPr firstRow="1" bandRow="1"/>
              <a:tblGrid>
                <a:gridCol w="861487"/>
                <a:gridCol w="3571665"/>
                <a:gridCol w="39218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Recommendation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Response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 with the CERN-RF Group to develop clear specifications and a realistic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R&amp;D plan with goals for the crab cavities.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Several</a:t>
                      </a:r>
                      <a:r>
                        <a:rPr lang="en-US" sz="1600" baseline="0" dirty="0" smtClean="0"/>
                        <a:t> important developments since last year. R&amp;D addressed in context of HL-HLC Design Study. Still need to spawn separate effort for long term plan.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Prepare a technical design report with clearly-defined roles, responsibilities,</a:t>
                      </a:r>
                    </a:p>
                    <a:p>
                      <a:r>
                        <a:rPr lang="en-US" sz="1600" dirty="0" smtClean="0"/>
                        <a:t>schedules, and costs.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Included</a:t>
                      </a:r>
                      <a:r>
                        <a:rPr lang="en-US" sz="1600" baseline="0" dirty="0" smtClean="0"/>
                        <a:t> in HL-LHC technical design report, 2015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Subject the R&amp;D plan and goals to a peer-review in 2011.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Approval process</a:t>
                      </a:r>
                      <a:r>
                        <a:rPr lang="en-US" sz="1600" baseline="0" dirty="0" smtClean="0"/>
                        <a:t> for design study effectively peer review.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Write and submit a proposal to DOE on crab cavities prototyping.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</a:t>
                      </a:r>
                      <a:r>
                        <a:rPr lang="en-US" sz="1600" baseline="0" dirty="0" smtClean="0"/>
                        <a:t> be done.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Accelerator Physics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8D49-BF24-4FC2-ABA6-BB7D46D10AC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539475" y="894270"/>
          <a:ext cx="8355012" cy="1193800"/>
        </p:xfrm>
        <a:graphic>
          <a:graphicData uri="http://schemas.openxmlformats.org/drawingml/2006/table">
            <a:tbl>
              <a:tblPr firstRow="1" bandRow="1"/>
              <a:tblGrid>
                <a:gridCol w="861487"/>
                <a:gridCol w="3571665"/>
                <a:gridCol w="39218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Perform simulations in the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coming year to help guide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CERN’s choice of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quadrupole aperture.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Integrated into design study.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Magnet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8D49-BF24-4FC2-ABA6-BB7D46D10A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539475" y="894270"/>
          <a:ext cx="8355012" cy="5521960"/>
        </p:xfrm>
        <a:graphic>
          <a:graphicData uri="http://schemas.openxmlformats.org/drawingml/2006/table">
            <a:tbl>
              <a:tblPr firstRow="1" bandRow="1"/>
              <a:tblGrid>
                <a:gridCol w="861487"/>
                <a:gridCol w="3571665"/>
                <a:gridCol w="39218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panel </a:t>
                      </a:r>
                      <a:r>
                        <a:rPr lang="en-US" sz="1600" b="1" dirty="0" smtClean="0"/>
                        <a:t>strongly</a:t>
                      </a:r>
                      <a:r>
                        <a:rPr lang="en-US" sz="1600" dirty="0" smtClean="0"/>
                        <a:t> recommends that, during the coming year, in close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consultation and cooperation with CERN, LARP undertake a substantial role for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modeling energy deposition and radiation damage from beam losses and other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collider issues related to the IR quad aperture decision.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 have increased the budget for these studies out of this year’s contingency, and Nikolai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Mokhov</a:t>
                      </a:r>
                      <a:r>
                        <a:rPr lang="en-US" sz="1600" baseline="0" dirty="0" smtClean="0"/>
                        <a:t> has been made co-leader of this task in the design study.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LARP/APUL magnet program should initiate an aggressive request for funding to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respond to the pre-project stages of the LHC Upgrade Project recently defined at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Chamonix.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 be done, but expect this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LARP should request a letter from CERN to DOE stating that Nb3Sn Technology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is the primary candidate for Interaction Region Quadrupoles of LHC Upgrade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Project.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Done</a:t>
                      </a:r>
                      <a:r>
                        <a:rPr lang="en-US" sz="1600" dirty="0" smtClean="0"/>
                        <a:t>. (see letter shown earlier)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Magnet Systems (cont’d)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8D49-BF24-4FC2-ABA6-BB7D46D10A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539475" y="894270"/>
          <a:ext cx="8355012" cy="4790440"/>
        </p:xfrm>
        <a:graphic>
          <a:graphicData uri="http://schemas.openxmlformats.org/drawingml/2006/table">
            <a:tbl>
              <a:tblPr firstRow="1" bandRow="1"/>
              <a:tblGrid>
                <a:gridCol w="861487"/>
                <a:gridCol w="3571665"/>
                <a:gridCol w="39218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Establish a dialogue with CERN to address and settle the quadrupole length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question, then prepare a detailed proposal to DOE for a long quadrupole project.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Length of LHQ has been set.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DOE should develop a protocol such that requests for collaboration, that are out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of the existing list of LARP projects, such as the DS and D1 magnets as outlined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by </a:t>
                      </a:r>
                      <a:r>
                        <a:rPr lang="en-US" sz="1600" dirty="0" err="1" smtClean="0"/>
                        <a:t>Gijs</a:t>
                      </a:r>
                      <a:r>
                        <a:rPr lang="en-US" sz="1600" dirty="0" smtClean="0"/>
                        <a:t> de </a:t>
                      </a:r>
                      <a:r>
                        <a:rPr lang="en-US" sz="1600" dirty="0" err="1" smtClean="0"/>
                        <a:t>Rijk</a:t>
                      </a:r>
                      <a:r>
                        <a:rPr lang="en-US" sz="1600" dirty="0" smtClean="0"/>
                        <a:t> at this review, can be responded to.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Agree,</a:t>
                      </a:r>
                      <a:r>
                        <a:rPr lang="en-US" sz="1600" baseline="0" dirty="0" smtClean="0"/>
                        <a:t> but this is really a recommendation for the DOE.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Collaborate with cognizant CERN experts to develop a plan for material selection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and testing that can be executed when the CERN comprehensive testing facilities</a:t>
                      </a:r>
                    </a:p>
                    <a:p>
                      <a:r>
                        <a:rPr lang="en-US" sz="1600" dirty="0" smtClean="0"/>
                        <a:t>become available.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 progress.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8D49-BF24-4FC2-ABA6-BB7D46D10A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539475" y="894270"/>
          <a:ext cx="8355012" cy="2748280"/>
        </p:xfrm>
        <a:graphic>
          <a:graphicData uri="http://schemas.openxmlformats.org/drawingml/2006/table">
            <a:tbl>
              <a:tblPr firstRow="1" bandRow="1"/>
              <a:tblGrid>
                <a:gridCol w="861487"/>
                <a:gridCol w="3571665"/>
                <a:gridCol w="39218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 a strategic plan for LARP R&amp;D that supports the LHC schedule, </a:t>
                      </a:r>
                      <a:r>
                        <a:rPr lang="en-US" sz="1600" dirty="0" err="1" smtClean="0"/>
                        <a:t>ane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meets the FY11 budget. Present to DOE by March 15, 2011.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 feel this recommendation is addressed by our formal integration into the ongoing LHC upgrade projects (HL-LHC</a:t>
                      </a:r>
                      <a:r>
                        <a:rPr lang="en-US" sz="1600" baseline="0" dirty="0" smtClean="0"/>
                        <a:t> + Injector project)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 with DOE and CERN to establish a formalism for the dialog and protocol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which will provide the needed specifications in time to meet agreed upon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milestones.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 progress.</a:t>
                      </a:r>
                      <a:r>
                        <a:rPr lang="en-US" sz="1600" baseline="0" dirty="0" smtClean="0"/>
                        <a:t>  We consider the various memos and letters which have been exchanged to be an important first step.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which won’t be discussed in depth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PS2/PSB</a:t>
            </a:r>
          </a:p>
          <a:p>
            <a:pPr lvl="1"/>
            <a:r>
              <a:rPr lang="en-US" dirty="0" smtClean="0"/>
              <a:t>With the cancelation of the PS2 project, LARP delivered its chapters for the white paper, one schedule, as agreed.</a:t>
            </a:r>
          </a:p>
          <a:p>
            <a:pPr lvl="1"/>
            <a:r>
              <a:rPr lang="en-US" dirty="0" smtClean="0"/>
              <a:t>We continue to be interested in the PSB energy upgrade, but it’s not clear where LARP fits in:</a:t>
            </a:r>
          </a:p>
          <a:p>
            <a:pPr lvl="2"/>
            <a:r>
              <a:rPr lang="en-US" dirty="0" smtClean="0"/>
              <a:t>Original CERN plan of hardware contribution not consistent with our mission</a:t>
            </a:r>
          </a:p>
          <a:p>
            <a:pPr lvl="2"/>
            <a:r>
              <a:rPr lang="en-US" dirty="0" smtClean="0"/>
              <a:t>Proposed IPM project not within our budget</a:t>
            </a:r>
          </a:p>
          <a:p>
            <a:r>
              <a:rPr lang="en-US" dirty="0" smtClean="0"/>
              <a:t>General beam modeling</a:t>
            </a:r>
          </a:p>
          <a:p>
            <a:pPr lvl="1"/>
            <a:r>
              <a:rPr lang="en-US" dirty="0" smtClean="0"/>
              <a:t>There will be no single talk on beam modeling</a:t>
            </a:r>
          </a:p>
          <a:p>
            <a:pPr lvl="1"/>
            <a:r>
              <a:rPr lang="en-US" dirty="0" smtClean="0"/>
              <a:t>Beam modeling will be discussed in the context of appropriate effort</a:t>
            </a:r>
          </a:p>
          <a:p>
            <a:pPr lvl="2"/>
            <a:r>
              <a:rPr lang="en-US" dirty="0" smtClean="0"/>
              <a:t>Crab cavities</a:t>
            </a:r>
          </a:p>
          <a:p>
            <a:pPr lvl="2"/>
            <a:r>
              <a:rPr lang="en-US" dirty="0" smtClean="0"/>
              <a:t>Energy deposition</a:t>
            </a:r>
          </a:p>
          <a:p>
            <a:pPr lvl="2"/>
            <a:r>
              <a:rPr lang="en-US" dirty="0" smtClean="0"/>
              <a:t>Beam-beam</a:t>
            </a:r>
          </a:p>
          <a:p>
            <a:pPr lvl="2"/>
            <a:r>
              <a:rPr lang="en-US" dirty="0" smtClean="0"/>
              <a:t>etc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B6E1F-C726-42C7-9AA3-688A0EA135A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room (</a:t>
            </a:r>
            <a:r>
              <a:rPr lang="en-US" dirty="0" err="1" smtClean="0"/>
              <a:t>Comitium</a:t>
            </a:r>
            <a:r>
              <a:rPr lang="en-US" dirty="0" smtClean="0"/>
              <a:t>) will be used for</a:t>
            </a:r>
          </a:p>
          <a:p>
            <a:pPr lvl="1"/>
            <a:r>
              <a:rPr lang="en-US" dirty="0" smtClean="0"/>
              <a:t>Executive sessions</a:t>
            </a:r>
          </a:p>
          <a:p>
            <a:pPr lvl="1"/>
            <a:r>
              <a:rPr lang="en-US" dirty="0" smtClean="0"/>
              <a:t>Plenary sessions</a:t>
            </a:r>
          </a:p>
          <a:p>
            <a:pPr lvl="1"/>
            <a:r>
              <a:rPr lang="en-US" dirty="0" smtClean="0"/>
              <a:t>Accelerator Systems</a:t>
            </a:r>
          </a:p>
          <a:p>
            <a:pPr lvl="1"/>
            <a:r>
              <a:rPr lang="en-US" dirty="0" smtClean="0"/>
              <a:t>Closeout</a:t>
            </a:r>
          </a:p>
          <a:p>
            <a:pPr lvl="1"/>
            <a:r>
              <a:rPr lang="en-US" dirty="0" smtClean="0"/>
              <a:t>Coffee will be served </a:t>
            </a:r>
            <a:r>
              <a:rPr lang="en-US" smtClean="0"/>
              <a:t>just outside this room</a:t>
            </a:r>
            <a:endParaRPr lang="en-US" dirty="0" smtClean="0"/>
          </a:p>
          <a:p>
            <a:r>
              <a:rPr lang="en-US" dirty="0" smtClean="0"/>
              <a:t>1 North (first floor to right of 1 West, entrance to left of bulletin board).</a:t>
            </a:r>
          </a:p>
          <a:p>
            <a:pPr lvl="1"/>
            <a:r>
              <a:rPr lang="en-US" dirty="0" smtClean="0"/>
              <a:t>Magnet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8D49-BF24-4FC2-ABA6-BB7D46D10A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highlights since last review</a:t>
            </a:r>
          </a:p>
          <a:p>
            <a:r>
              <a:rPr lang="en-US" dirty="0" smtClean="0"/>
              <a:t>Response to 2010 DOE review</a:t>
            </a:r>
          </a:p>
          <a:p>
            <a:r>
              <a:rPr lang="en-US" dirty="0" smtClean="0"/>
              <a:t>Topics which won’t be discussed in detail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8D49-BF24-4FC2-ABA6-BB7D46D10AC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Highlights Since the Last Review*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697912" cy="4472340"/>
          </a:xfrm>
        </p:spPr>
        <p:txBody>
          <a:bodyPr/>
          <a:lstStyle/>
          <a:p>
            <a:r>
              <a:rPr lang="en-US" sz="2000" dirty="0" smtClean="0"/>
              <a:t>LHC Operation</a:t>
            </a:r>
          </a:p>
          <a:p>
            <a:pPr lvl="1"/>
            <a:r>
              <a:rPr lang="en-US" sz="1800" dirty="0" smtClean="0"/>
              <a:t>Machine came up smoothly after the break</a:t>
            </a:r>
          </a:p>
          <a:p>
            <a:pPr lvl="1"/>
            <a:r>
              <a:rPr lang="en-US" sz="1800" dirty="0" smtClean="0"/>
              <a:t>Has now broken hadronic luminosity record by ~factor 3 (~1.2x10</a:t>
            </a:r>
            <a:r>
              <a:rPr lang="en-US" sz="1800" baseline="30000" dirty="0" smtClean="0"/>
              <a:t>33</a:t>
            </a:r>
            <a:r>
              <a:rPr lang="en-US" sz="1800" dirty="0" smtClean="0"/>
              <a:t> cm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s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Accelerator Systems</a:t>
            </a:r>
          </a:p>
          <a:p>
            <a:pPr lvl="1"/>
            <a:r>
              <a:rPr lang="en-US" sz="1800" dirty="0" smtClean="0"/>
              <a:t>All instrumentation working and mostly handed off to CERN</a:t>
            </a:r>
          </a:p>
          <a:p>
            <a:pPr lvl="1"/>
            <a:r>
              <a:rPr lang="en-US" sz="1800" dirty="0" smtClean="0"/>
              <a:t>Important progress regarding crab cavity plans</a:t>
            </a:r>
          </a:p>
          <a:p>
            <a:r>
              <a:rPr lang="en-US" sz="2000" dirty="0" smtClean="0"/>
              <a:t>Magnet systems</a:t>
            </a:r>
          </a:p>
          <a:p>
            <a:pPr lvl="1"/>
            <a:r>
              <a:rPr lang="en-US" sz="1800" dirty="0" smtClean="0"/>
              <a:t>Electrical breakdown problems in HQ solved</a:t>
            </a:r>
          </a:p>
          <a:p>
            <a:pPr lvl="1"/>
            <a:r>
              <a:rPr lang="en-US" sz="1800" dirty="0" smtClean="0"/>
              <a:t>Recent test achieved 170 T/m (86% of short sample limit)</a:t>
            </a:r>
          </a:p>
          <a:p>
            <a:r>
              <a:rPr lang="en-US" sz="2000" dirty="0" smtClean="0"/>
              <a:t>Personnel</a:t>
            </a:r>
          </a:p>
          <a:p>
            <a:pPr lvl="1"/>
            <a:r>
              <a:rPr lang="en-US" sz="1800" dirty="0" smtClean="0"/>
              <a:t>LARP LTV’s and Toohig Fellows continue to make important contributions to the LHC.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8D49-BF24-4FC2-ABA6-BB7D46D10AC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22680" y="6386185"/>
            <a:ext cx="199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*July 15-16, 2010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690" y="3275380"/>
            <a:ext cx="7296950" cy="768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54580" y="2968140"/>
            <a:ext cx="241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Big issue last time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Important Meetings Since Last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CM15 Collaboration Meeting, Nov. 2010, SLAC</a:t>
            </a:r>
          </a:p>
          <a:p>
            <a:pPr lvl="1"/>
            <a:r>
              <a:rPr lang="en-US" sz="1800" dirty="0" smtClean="0"/>
              <a:t>http://tinyurl.com/LarpCM15</a:t>
            </a:r>
          </a:p>
          <a:p>
            <a:r>
              <a:rPr lang="en-US" sz="2200" dirty="0" smtClean="0"/>
              <a:t>LHC Performance Workshop, Jan. 2011, Chamonix</a:t>
            </a:r>
          </a:p>
          <a:p>
            <a:pPr lvl="1"/>
            <a:r>
              <a:rPr lang="en-US" sz="1800" dirty="0" smtClean="0"/>
              <a:t>http://tinyurl.com/Chamonix2011</a:t>
            </a:r>
          </a:p>
          <a:p>
            <a:r>
              <a:rPr lang="en-US" sz="2200" dirty="0" smtClean="0"/>
              <a:t>LARP US/CERN Meeting, Feb. 2011, CERN</a:t>
            </a:r>
          </a:p>
          <a:p>
            <a:pPr lvl="1"/>
            <a:r>
              <a:rPr lang="en-US" sz="1800" dirty="0" smtClean="0"/>
              <a:t>http://tinyurl.com/LarpUSCERN2011</a:t>
            </a:r>
          </a:p>
          <a:p>
            <a:r>
              <a:rPr lang="en-US" sz="2200" dirty="0" smtClean="0"/>
              <a:t>Annual DOE Briefing, Mar. 2011, Germantown</a:t>
            </a:r>
          </a:p>
          <a:p>
            <a:r>
              <a:rPr lang="en-US" sz="2200" dirty="0" smtClean="0"/>
              <a:t>CM16 Collaboration Meeting, May 2011, Montauk, NY</a:t>
            </a:r>
          </a:p>
          <a:p>
            <a:pPr lvl="1"/>
            <a:r>
              <a:rPr lang="en-US" sz="1800" dirty="0" smtClean="0"/>
              <a:t>http://tinyurl.com/LarpCM16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8D49-BF24-4FC2-ABA6-BB7D46D10AC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0"/>
            <a:ext cx="8262937" cy="441325"/>
          </a:xfrm>
        </p:spPr>
        <p:txBody>
          <a:bodyPr/>
          <a:lstStyle/>
          <a:p>
            <a:r>
              <a:rPr lang="en-US" dirty="0" smtClean="0"/>
              <a:t>Some Key Results From Chamonix (</a:t>
            </a:r>
            <a:r>
              <a:rPr lang="en-US" dirty="0" err="1" smtClean="0"/>
              <a:t>wrt</a:t>
            </a:r>
            <a:r>
              <a:rPr lang="en-US" dirty="0" smtClean="0"/>
              <a:t> LARP)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94" y="552450"/>
            <a:ext cx="8355012" cy="5676900"/>
          </a:xfrm>
        </p:spPr>
        <p:txBody>
          <a:bodyPr/>
          <a:lstStyle/>
          <a:p>
            <a:r>
              <a:rPr lang="en-US" dirty="0" smtClean="0"/>
              <a:t>Energy=3.5+3.5</a:t>
            </a:r>
          </a:p>
          <a:p>
            <a:pPr lvl="1"/>
            <a:r>
              <a:rPr lang="en-US" dirty="0" smtClean="0"/>
              <a:t>Most anticipated decision, but no real effect on LARP</a:t>
            </a:r>
          </a:p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As expected, the LHC will run through 2012</a:t>
            </a:r>
          </a:p>
          <a:p>
            <a:pPr lvl="2"/>
            <a:r>
              <a:rPr lang="en-US" dirty="0" smtClean="0"/>
              <a:t>Good news for everyone involved with the shutdown</a:t>
            </a:r>
          </a:p>
          <a:p>
            <a:pPr lvl="1"/>
            <a:r>
              <a:rPr lang="en-US" dirty="0" smtClean="0"/>
              <a:t>Will delay “2016” and “2020” shutdowns</a:t>
            </a:r>
          </a:p>
          <a:p>
            <a:pPr lvl="2"/>
            <a:r>
              <a:rPr lang="en-US" dirty="0" smtClean="0"/>
              <a:t>Affects LARP, but not quantified yet.</a:t>
            </a:r>
          </a:p>
          <a:p>
            <a:r>
              <a:rPr lang="en-US" dirty="0" smtClean="0"/>
              <a:t>Collimation</a:t>
            </a:r>
          </a:p>
          <a:p>
            <a:pPr lvl="1"/>
            <a:r>
              <a:rPr lang="en-US" dirty="0" smtClean="0"/>
              <a:t>Beam losses lower than anticipated, so existing collimation very effective.</a:t>
            </a:r>
          </a:p>
          <a:p>
            <a:pPr lvl="1"/>
            <a:r>
              <a:rPr lang="en-US" dirty="0" smtClean="0"/>
              <a:t>Will probably still be a place for rotatable collimators, but probably no need to increase LARP collimation involvement.</a:t>
            </a:r>
          </a:p>
          <a:p>
            <a:r>
              <a:rPr lang="en-US" dirty="0" smtClean="0"/>
              <a:t>E-Cloud</a:t>
            </a:r>
          </a:p>
          <a:p>
            <a:pPr lvl="1"/>
            <a:r>
              <a:rPr lang="en-US" dirty="0" smtClean="0"/>
              <a:t>The SPS high bandwidth feedback system was discussed and the LARP effort specifically mentioned.</a:t>
            </a:r>
          </a:p>
          <a:p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62665" y="0"/>
            <a:ext cx="8490857" cy="463731"/>
          </a:xfrm>
        </p:spPr>
        <p:txBody>
          <a:bodyPr/>
          <a:lstStyle/>
          <a:p>
            <a:r>
              <a:rPr lang="en-US" dirty="0" smtClean="0"/>
              <a:t>Relevance of LARP to CERN Upgrade*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15,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LARP Annual DOE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 cstate="print"/>
          <a:srcRect t="36329" b="11290"/>
          <a:stretch>
            <a:fillRect/>
          </a:stretch>
        </p:blipFill>
        <p:spPr bwMode="auto">
          <a:xfrm>
            <a:off x="1345980" y="817460"/>
            <a:ext cx="5657879" cy="48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397" name="Picture 5"/>
          <p:cNvPicPr>
            <a:picLocks noChangeAspect="1" noChangeArrowheads="1"/>
          </p:cNvPicPr>
          <p:nvPr/>
        </p:nvPicPr>
        <p:blipFill>
          <a:blip r:embed="rId3" cstate="print"/>
          <a:srcRect t="15818" b="26181"/>
          <a:stretch>
            <a:fillRect/>
          </a:stretch>
        </p:blipFill>
        <p:spPr bwMode="auto">
          <a:xfrm>
            <a:off x="1538005" y="6002135"/>
            <a:ext cx="5437702" cy="53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2882180" y="2660900"/>
            <a:ext cx="3994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22790" y="2891330"/>
            <a:ext cx="541510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67700" y="5656490"/>
            <a:ext cx="345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(…)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422790" y="5618085"/>
            <a:ext cx="180503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7950" y="5387655"/>
            <a:ext cx="26883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81445" y="548625"/>
            <a:ext cx="460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Letter to Dennis </a:t>
            </a:r>
            <a:r>
              <a:rPr lang="en-US" sz="1600" dirty="0" err="1" smtClean="0">
                <a:solidFill>
                  <a:srgbClr val="FF0000"/>
                </a:solidFill>
              </a:rPr>
              <a:t>Kovar</a:t>
            </a:r>
            <a:r>
              <a:rPr lang="en-US" sz="1600" dirty="0" smtClean="0">
                <a:solidFill>
                  <a:srgbClr val="FF0000"/>
                </a:solidFill>
              </a:rPr>
              <a:t>, Head, DOE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Office of High Energy Physics, 17-August-2010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2421320" y="855864"/>
            <a:ext cx="921720" cy="192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70529" y="6539805"/>
            <a:ext cx="311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*letter suggested at review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HiLumi</a:t>
            </a:r>
            <a:r>
              <a:rPr lang="en-US" dirty="0" smtClean="0"/>
              <a:t> LHC Design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1"/>
            <a:ext cx="8355012" cy="3012950"/>
          </a:xfrm>
        </p:spPr>
        <p:txBody>
          <a:bodyPr/>
          <a:lstStyle/>
          <a:p>
            <a:r>
              <a:rPr lang="en-US" dirty="0" smtClean="0"/>
              <a:t>Upgrade planning will be organized under FP7, which authorizes </a:t>
            </a:r>
            <a:r>
              <a:rPr lang="en-US" dirty="0" err="1" smtClean="0"/>
              <a:t>EuCARD</a:t>
            </a:r>
            <a:r>
              <a:rPr lang="en-US" dirty="0" smtClean="0"/>
              <a:t>*,</a:t>
            </a:r>
          </a:p>
          <a:p>
            <a:pPr lvl="1"/>
            <a:r>
              <a:rPr lang="en-US" dirty="0" smtClean="0"/>
              <a:t>Centrally managed from CERN (</a:t>
            </a:r>
            <a:r>
              <a:rPr lang="en-US" dirty="0" err="1" smtClean="0"/>
              <a:t>Lucio</a:t>
            </a:r>
            <a:r>
              <a:rPr lang="en-US" dirty="0" smtClean="0"/>
              <a:t> Rossi)</a:t>
            </a:r>
          </a:p>
          <a:p>
            <a:pPr lvl="1"/>
            <a:r>
              <a:rPr lang="en-US" dirty="0" smtClean="0"/>
              <a:t>Non-CERN funds provided by EU</a:t>
            </a:r>
          </a:p>
          <a:p>
            <a:pPr lvl="1"/>
            <a:r>
              <a:rPr lang="en-US" dirty="0" smtClean="0"/>
              <a:t>Non-EU partners (KEK, LARP, etc) will be coordinated by HL-LHC, but receive no money.</a:t>
            </a:r>
          </a:p>
          <a:p>
            <a:r>
              <a:rPr lang="en-US" dirty="0" smtClean="0"/>
              <a:t>Work Packages:</a:t>
            </a:r>
          </a:p>
          <a:p>
            <a:pPr lvl="1"/>
            <a:r>
              <a:rPr lang="en-US" dirty="0" smtClean="0"/>
              <a:t>WP1: Management</a:t>
            </a:r>
          </a:p>
          <a:p>
            <a:pPr lvl="1"/>
            <a:r>
              <a:rPr lang="en-US" dirty="0" smtClean="0"/>
              <a:t>WP2: Beam Physics and Layout</a:t>
            </a:r>
          </a:p>
          <a:p>
            <a:pPr lvl="1"/>
            <a:r>
              <a:rPr lang="en-US" dirty="0" smtClean="0"/>
              <a:t>WP3: Magnet Design</a:t>
            </a:r>
          </a:p>
          <a:p>
            <a:pPr lvl="1"/>
            <a:r>
              <a:rPr lang="en-US" dirty="0" smtClean="0"/>
              <a:t>WP4: Crab Cavity Design</a:t>
            </a:r>
          </a:p>
          <a:p>
            <a:pPr lvl="1"/>
            <a:r>
              <a:rPr lang="en-US" dirty="0" smtClean="0"/>
              <a:t>WP5: Collimation and Beam Losses</a:t>
            </a:r>
          </a:p>
          <a:p>
            <a:pPr lvl="1"/>
            <a:r>
              <a:rPr lang="en-US" dirty="0" smtClean="0"/>
              <a:t>WP6: Machine Protection</a:t>
            </a:r>
          </a:p>
          <a:p>
            <a:pPr lvl="1"/>
            <a:r>
              <a:rPr lang="en-US" dirty="0" smtClean="0"/>
              <a:t>WP7: Machine/Experiment Interface</a:t>
            </a:r>
          </a:p>
          <a:p>
            <a:pPr lvl="1"/>
            <a:r>
              <a:rPr lang="en-US" dirty="0" smtClean="0"/>
              <a:t>WP8: Environment &amp; Safety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4330" y="6309375"/>
            <a:ext cx="480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*European Coordination for Accelerator R&amp;D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00" y="3429000"/>
            <a:ext cx="4416575" cy="1497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24885" y="3851455"/>
            <a:ext cx="276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Significant LARP and other US Involvement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5148076" y="4965199"/>
            <a:ext cx="422454" cy="115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08935" y="4734770"/>
            <a:ext cx="2765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Over and above current collimation plan (IR3, 7 and Phase II)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126170"/>
            <a:ext cx="8490857" cy="463731"/>
          </a:xfrm>
        </p:spPr>
        <p:txBody>
          <a:bodyPr/>
          <a:lstStyle/>
          <a:p>
            <a:r>
              <a:rPr lang="en-US" dirty="0" smtClean="0"/>
              <a:t>Letter in support of </a:t>
            </a:r>
            <a:r>
              <a:rPr lang="en-US" dirty="0" err="1" smtClean="0"/>
              <a:t>HiLumi</a:t>
            </a:r>
            <a:r>
              <a:rPr lang="en-US" dirty="0" smtClean="0"/>
              <a:t>-LHC Design Study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B6E1F-C726-42C7-9AA3-688A0EA135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815" y="663840"/>
            <a:ext cx="5299890" cy="75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1195" y="1508750"/>
            <a:ext cx="6128270" cy="494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1499600" y="3582620"/>
            <a:ext cx="58759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99600" y="3774645"/>
            <a:ext cx="564553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99600" y="5426060"/>
            <a:ext cx="58759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99600" y="5656490"/>
            <a:ext cx="58759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99600" y="5848515"/>
            <a:ext cx="72969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70" y="126170"/>
            <a:ext cx="8490857" cy="463731"/>
          </a:xfrm>
        </p:spPr>
        <p:txBody>
          <a:bodyPr/>
          <a:lstStyle/>
          <a:p>
            <a:r>
              <a:rPr lang="en-US" dirty="0" smtClean="0"/>
              <a:t>Memo from </a:t>
            </a:r>
            <a:r>
              <a:rPr lang="en-US" dirty="0" err="1" smtClean="0"/>
              <a:t>Lucio</a:t>
            </a:r>
            <a:r>
              <a:rPr lang="en-US" dirty="0" smtClean="0"/>
              <a:t> Rossi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Introduction to DOE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B6E1F-C726-42C7-9AA3-688A0EA135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208"/>
          <a:stretch>
            <a:fillRect/>
          </a:stretch>
        </p:blipFill>
        <p:spPr bwMode="auto">
          <a:xfrm>
            <a:off x="2229295" y="587030"/>
            <a:ext cx="5001881" cy="587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344510" y="3505810"/>
            <a:ext cx="4839030" cy="188184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60350" y="3813050"/>
            <a:ext cx="115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LARP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8754" y="5349250"/>
            <a:ext cx="13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non-LARP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4510" y="5387655"/>
            <a:ext cx="4839030" cy="38405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26795</TotalTime>
  <Words>1467</Words>
  <Application>Microsoft Office PowerPoint</Application>
  <PresentationFormat>On-screen Show (4:3)</PresentationFormat>
  <Paragraphs>239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Trebuchet MS</vt:lpstr>
      <vt:lpstr>Wingdings 2</vt:lpstr>
      <vt:lpstr>Wingdings</vt:lpstr>
      <vt:lpstr>Comic Sans MS</vt:lpstr>
      <vt:lpstr>Opulent</vt:lpstr>
      <vt:lpstr>LARP Annual DOE Review</vt:lpstr>
      <vt:lpstr>Outline </vt:lpstr>
      <vt:lpstr>Some Highlights Since the Last Review*</vt:lpstr>
      <vt:lpstr>Context: Important Meetings Since Last Review</vt:lpstr>
      <vt:lpstr>Some Key Results From Chamonix (wrt LARP)</vt:lpstr>
      <vt:lpstr>Relevance of LARP to CERN Upgrade*</vt:lpstr>
      <vt:lpstr>HiLumi LHC Design Study</vt:lpstr>
      <vt:lpstr>Letter in support of HiLumi-LHC Design Study</vt:lpstr>
      <vt:lpstr>Memo from Lucio Rossi</vt:lpstr>
      <vt:lpstr>US Participation Over Next Four Years</vt:lpstr>
      <vt:lpstr>Other Upgrade Projects</vt:lpstr>
      <vt:lpstr>July 2010 Review: Selected Accolades</vt:lpstr>
      <vt:lpstr>Recommendations: Crab Cavities</vt:lpstr>
      <vt:lpstr>Recommendations: Accelerator Physics</vt:lpstr>
      <vt:lpstr>Recommendations: Magnet Systems</vt:lpstr>
      <vt:lpstr>Recommendations: Magnet Systems (cont’d)</vt:lpstr>
      <vt:lpstr>Recommendations: Management</vt:lpstr>
      <vt:lpstr>Things which won’t be discussed in depth</vt:lpstr>
      <vt:lpstr>Logistics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PMG Slides</dc:title>
  <dc:creator>Pushpa Bhat</dc:creator>
  <cp:lastModifiedBy>Prebys Family</cp:lastModifiedBy>
  <cp:revision>1160</cp:revision>
  <dcterms:created xsi:type="dcterms:W3CDTF">2003-09-15T21:58:19Z</dcterms:created>
  <dcterms:modified xsi:type="dcterms:W3CDTF">2011-05-31T21:31:02Z</dcterms:modified>
</cp:coreProperties>
</file>