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Lst>
  <p:notesMasterIdLst>
    <p:notesMasterId r:id="rId26"/>
  </p:notesMasterIdLst>
  <p:handoutMasterIdLst>
    <p:handoutMasterId r:id="rId27"/>
  </p:handoutMasterIdLst>
  <p:sldIdLst>
    <p:sldId id="282" r:id="rId2"/>
    <p:sldId id="295" r:id="rId3"/>
    <p:sldId id="296" r:id="rId4"/>
    <p:sldId id="297" r:id="rId5"/>
    <p:sldId id="318" r:id="rId6"/>
    <p:sldId id="328" r:id="rId7"/>
    <p:sldId id="329" r:id="rId8"/>
    <p:sldId id="331" r:id="rId9"/>
    <p:sldId id="332" r:id="rId10"/>
    <p:sldId id="333" r:id="rId11"/>
    <p:sldId id="319" r:id="rId12"/>
    <p:sldId id="320" r:id="rId13"/>
    <p:sldId id="321" r:id="rId14"/>
    <p:sldId id="335" r:id="rId15"/>
    <p:sldId id="322" r:id="rId16"/>
    <p:sldId id="336" r:id="rId17"/>
    <p:sldId id="323" r:id="rId18"/>
    <p:sldId id="324" r:id="rId19"/>
    <p:sldId id="325" r:id="rId20"/>
    <p:sldId id="337" r:id="rId21"/>
    <p:sldId id="326" r:id="rId22"/>
    <p:sldId id="334" r:id="rId23"/>
    <p:sldId id="338" r:id="rId24"/>
    <p:sldId id="327"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6837"/>
    <a:srgbClr val="146737"/>
    <a:srgbClr val="4F6228"/>
    <a:srgbClr val="66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92" autoAdjust="0"/>
    <p:restoredTop sz="94660"/>
  </p:normalViewPr>
  <p:slideViewPr>
    <p:cSldViewPr>
      <p:cViewPr varScale="1">
        <p:scale>
          <a:sx n="88" d="100"/>
          <a:sy n="88" d="100"/>
        </p:scale>
        <p:origin x="-87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82454F9-01BF-4E59-87C5-102DA0E227FA}" type="datetime1">
              <a:rPr lang="en-US"/>
              <a:pPr/>
              <a:t>6/3/2011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3446456-3FA5-425D-89FB-DBA9A17E82FD}"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84E384F-AC5B-4769-81A9-E73BA206CC21}"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304800" y="6248400"/>
            <a:ext cx="2667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dirty="0">
              <a:solidFill>
                <a:srgbClr val="FFFFFF"/>
              </a:solidFill>
              <a:ea typeface="ＭＳ Ｐゴシック" charset="-128"/>
            </a:endParaRPr>
          </a:p>
        </p:txBody>
      </p:sp>
      <p:pic>
        <p:nvPicPr>
          <p:cNvPr id="5" name="Picture 8" descr="horizontal-logo-green-text.jpg"/>
          <p:cNvPicPr>
            <a:picLocks noChangeAspect="1"/>
          </p:cNvPicPr>
          <p:nvPr userDrawn="1"/>
        </p:nvPicPr>
        <p:blipFill>
          <a:blip r:embed="rId3" cstate="print"/>
          <a:srcRect/>
          <a:stretch>
            <a:fillRect/>
          </a:stretch>
        </p:blipFill>
        <p:spPr bwMode="auto">
          <a:xfrm>
            <a:off x="1905000" y="304800"/>
            <a:ext cx="5334000" cy="892175"/>
          </a:xfrm>
          <a:prstGeom prst="rect">
            <a:avLst/>
          </a:prstGeom>
          <a:noFill/>
          <a:ln w="9525">
            <a:noFill/>
            <a:miter lim="800000"/>
            <a:headEnd/>
            <a:tailEnd/>
          </a:ln>
        </p:spPr>
      </p:pic>
      <p:sp>
        <p:nvSpPr>
          <p:cNvPr id="9" name="Subtitle 2"/>
          <p:cNvSpPr>
            <a:spLocks noGrp="1"/>
          </p:cNvSpPr>
          <p:nvPr>
            <p:ph type="subTitle" idx="1"/>
          </p:nvPr>
        </p:nvSpPr>
        <p:spPr>
          <a:xfrm>
            <a:off x="1371600" y="3200400"/>
            <a:ext cx="64008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6"/>
          <p:cNvSpPr>
            <a:spLocks noGrp="1"/>
          </p:cNvSpPr>
          <p:nvPr>
            <p:ph type="title"/>
          </p:nvPr>
        </p:nvSpPr>
        <p:spPr>
          <a:xfrm>
            <a:off x="457200" y="1981200"/>
            <a:ext cx="8229600" cy="1143000"/>
          </a:xfrm>
          <a:prstGeom prst="rect">
            <a:avLst/>
          </a:prstGeom>
        </p:spPr>
        <p:txBody>
          <a:bodyPr>
            <a:normAutofit/>
          </a:bodyPr>
          <a:lstStyle>
            <a:lvl1pPr algn="ctr">
              <a:defRPr sz="3200" b="1">
                <a:solidFill>
                  <a:srgbClr val="146737"/>
                </a:solidFill>
              </a:defRPr>
            </a:lvl1pPr>
          </a:lstStyle>
          <a:p>
            <a:r>
              <a:rPr lang="en-US" dirty="0" smtClean="0"/>
              <a:t>Click to edit Master title style</a:t>
            </a:r>
            <a:endParaRPr lang="en-US" dirty="0"/>
          </a:p>
        </p:txBody>
      </p:sp>
      <p:sp>
        <p:nvSpPr>
          <p:cNvPr id="6" name="Footer Placeholder 4"/>
          <p:cNvSpPr>
            <a:spLocks noGrp="1"/>
          </p:cNvSpPr>
          <p:nvPr>
            <p:ph type="ftr" sz="quarter" idx="10"/>
          </p:nvPr>
        </p:nvSpPr>
        <p:spPr/>
        <p:txBody>
          <a:bodyPr/>
          <a:lstStyle>
            <a:lvl1pPr fontAlgn="base">
              <a:spcBef>
                <a:spcPct val="0"/>
              </a:spcBef>
              <a:spcAft>
                <a:spcPct val="0"/>
              </a:spcAft>
              <a:defRPr/>
            </a:lvl1pPr>
          </a:lstStyle>
          <a:p>
            <a:pPr>
              <a:defRPr/>
            </a:pPr>
            <a:r>
              <a:rPr lang="en-US" dirty="0"/>
              <a:t>HEP FY12 Budget Retreat</a:t>
            </a:r>
          </a:p>
        </p:txBody>
      </p:sp>
      <p:sp>
        <p:nvSpPr>
          <p:cNvPr id="7" name="Slide Number Placeholder 5"/>
          <p:cNvSpPr>
            <a:spLocks noGrp="1"/>
          </p:cNvSpPr>
          <p:nvPr>
            <p:ph type="sldNum" sz="quarter" idx="11"/>
          </p:nvPr>
        </p:nvSpPr>
        <p:spPr/>
        <p:txBody>
          <a:bodyPr/>
          <a:lstStyle>
            <a:lvl1pPr>
              <a:defRPr/>
            </a:lvl1pPr>
          </a:lstStyle>
          <a:p>
            <a:fld id="{703F0BC0-25F4-4665-969C-A85A6CBCE0F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Slide Number Placeholder 8"/>
          <p:cNvSpPr>
            <a:spLocks noGrp="1"/>
          </p:cNvSpPr>
          <p:nvPr>
            <p:ph type="sldNum" sz="quarter" idx="10"/>
          </p:nvPr>
        </p:nvSpPr>
        <p:spPr/>
        <p:txBody>
          <a:bodyPr/>
          <a:lstStyle>
            <a:lvl1pPr>
              <a:defRPr/>
            </a:lvl1pPr>
          </a:lstStyle>
          <a:p>
            <a:fld id="{7FD9C8DE-611D-44CE-933C-4DF3ECEC666B}" type="slidenum">
              <a:rPr lang="en-US"/>
              <a:pPr/>
              <a:t>‹#›</a:t>
            </a:fld>
            <a:endParaRPr lang="en-US" dirty="0"/>
          </a:p>
        </p:txBody>
      </p:sp>
      <p:sp>
        <p:nvSpPr>
          <p:cNvPr id="5" name="Footer Placeholder 9"/>
          <p:cNvSpPr>
            <a:spLocks noGrp="1"/>
          </p:cNvSpPr>
          <p:nvPr>
            <p:ph type="ftr" sz="quarter" idx="11"/>
          </p:nvPr>
        </p:nvSpPr>
        <p:spPr/>
        <p:txBody>
          <a:bodyPr/>
          <a:lstStyle>
            <a:lvl1pPr fontAlgn="base">
              <a:spcBef>
                <a:spcPct val="0"/>
              </a:spcBef>
              <a:spcAft>
                <a:spcPct val="0"/>
              </a:spcAft>
              <a:defRPr/>
            </a:lvl1pPr>
          </a:lstStyle>
          <a:p>
            <a:pPr>
              <a:defRPr/>
            </a:pPr>
            <a:r>
              <a:rPr lang="en-US" dirty="0"/>
              <a:t>HEP FY12 Budget Retreat</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52425" y="866775"/>
            <a:ext cx="8410575" cy="5259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ea typeface="+mn-ea"/>
                <a:cs typeface="Arial" pitchFamily="34" charset="0"/>
              </a:defRPr>
            </a:lvl1pPr>
          </a:lstStyle>
          <a:p>
            <a:pPr>
              <a:defRPr/>
            </a:pPr>
            <a:r>
              <a:rPr lang="en-US" dirty="0"/>
              <a:t>HEP FY12 Budget Retreat</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106636"/>
                </a:solidFill>
                <a:cs typeface="Arial" charset="0"/>
              </a:defRPr>
            </a:lvl1pPr>
          </a:lstStyle>
          <a:p>
            <a:fld id="{0DB3077A-7CC3-4BCB-8C6A-67F64A32F728}" type="slidenum">
              <a:rPr lang="en-US"/>
              <a:pPr/>
              <a:t>‹#›</a:t>
            </a:fld>
            <a:endParaRPr lang="en-US" dirty="0"/>
          </a:p>
        </p:txBody>
      </p:sp>
      <p:pic>
        <p:nvPicPr>
          <p:cNvPr id="1030" name="Picture 9" descr="horizontal-logo-green-text.jpg"/>
          <p:cNvPicPr>
            <a:picLocks noChangeAspect="1"/>
          </p:cNvPicPr>
          <p:nvPr userDrawn="1"/>
        </p:nvPicPr>
        <p:blipFill>
          <a:blip r:embed="rId5" cstate="print"/>
          <a:srcRect/>
          <a:stretch>
            <a:fillRect/>
          </a:stretch>
        </p:blipFill>
        <p:spPr bwMode="auto">
          <a:xfrm>
            <a:off x="457200" y="6354763"/>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8" r:id="rId1"/>
    <p:sldLayoutId id="2147483709" r:id="rId2"/>
  </p:sldLayoutIdLst>
  <p:hf hdr="0" dt="0"/>
  <p:txStyles>
    <p:titleStyle>
      <a:lvl1pPr algn="ctr" rtl="0" eaLnBrk="0" fontAlgn="base" hangingPunct="0">
        <a:spcBef>
          <a:spcPct val="0"/>
        </a:spcBef>
        <a:spcAft>
          <a:spcPct val="0"/>
        </a:spcAft>
        <a:defRPr sz="2400" kern="1200">
          <a:solidFill>
            <a:srgbClr val="106636"/>
          </a:solidFill>
          <a:latin typeface="Arial" pitchFamily="34" charset="0"/>
          <a:ea typeface="Arial" charset="0"/>
          <a:cs typeface="Arial" pitchFamily="34" charset="0"/>
        </a:defRPr>
      </a:lvl1pPr>
      <a:lvl2pPr algn="ctr" rtl="0" eaLnBrk="0" fontAlgn="base" hangingPunct="0">
        <a:spcBef>
          <a:spcPct val="0"/>
        </a:spcBef>
        <a:spcAft>
          <a:spcPct val="0"/>
        </a:spcAft>
        <a:defRPr sz="2400">
          <a:solidFill>
            <a:srgbClr val="106636"/>
          </a:solidFill>
          <a:latin typeface="Arial" charset="0"/>
          <a:ea typeface="Arial" charset="0"/>
          <a:cs typeface="Arial" charset="0"/>
        </a:defRPr>
      </a:lvl2pPr>
      <a:lvl3pPr algn="ctr" rtl="0" eaLnBrk="0" fontAlgn="base" hangingPunct="0">
        <a:spcBef>
          <a:spcPct val="0"/>
        </a:spcBef>
        <a:spcAft>
          <a:spcPct val="0"/>
        </a:spcAft>
        <a:defRPr sz="2400">
          <a:solidFill>
            <a:srgbClr val="106636"/>
          </a:solidFill>
          <a:latin typeface="Arial" charset="0"/>
          <a:ea typeface="Arial" charset="0"/>
          <a:cs typeface="Arial" charset="0"/>
        </a:defRPr>
      </a:lvl3pPr>
      <a:lvl4pPr algn="ctr" rtl="0" eaLnBrk="0" fontAlgn="base" hangingPunct="0">
        <a:spcBef>
          <a:spcPct val="0"/>
        </a:spcBef>
        <a:spcAft>
          <a:spcPct val="0"/>
        </a:spcAft>
        <a:defRPr sz="2400">
          <a:solidFill>
            <a:srgbClr val="106636"/>
          </a:solidFill>
          <a:latin typeface="Arial" charset="0"/>
          <a:ea typeface="Arial" charset="0"/>
          <a:cs typeface="Arial" charset="0"/>
        </a:defRPr>
      </a:lvl4pPr>
      <a:lvl5pPr algn="ctr" rtl="0" eaLnBrk="0" fontAlgn="base" hangingPunct="0">
        <a:spcBef>
          <a:spcPct val="0"/>
        </a:spcBef>
        <a:spcAft>
          <a:spcPct val="0"/>
        </a:spcAft>
        <a:defRPr sz="2400">
          <a:solidFill>
            <a:srgbClr val="106636"/>
          </a:solidFill>
          <a:latin typeface="Arial" charset="0"/>
          <a:ea typeface="Arial" charset="0"/>
          <a:cs typeface="Arial" charset="0"/>
        </a:defRPr>
      </a:lvl5pPr>
      <a:lvl6pPr marL="457200" algn="ctr" rtl="0" fontAlgn="base">
        <a:spcBef>
          <a:spcPct val="0"/>
        </a:spcBef>
        <a:spcAft>
          <a:spcPct val="0"/>
        </a:spcAft>
        <a:defRPr sz="2400">
          <a:solidFill>
            <a:srgbClr val="106636"/>
          </a:solidFill>
          <a:latin typeface="Arial" charset="0"/>
          <a:ea typeface="Arial" charset="0"/>
          <a:cs typeface="Arial" charset="0"/>
        </a:defRPr>
      </a:lvl6pPr>
      <a:lvl7pPr marL="914400" algn="ctr" rtl="0" fontAlgn="base">
        <a:spcBef>
          <a:spcPct val="0"/>
        </a:spcBef>
        <a:spcAft>
          <a:spcPct val="0"/>
        </a:spcAft>
        <a:defRPr sz="2400">
          <a:solidFill>
            <a:srgbClr val="106636"/>
          </a:solidFill>
          <a:latin typeface="Arial" charset="0"/>
          <a:ea typeface="Arial" charset="0"/>
          <a:cs typeface="Arial" charset="0"/>
        </a:defRPr>
      </a:lvl7pPr>
      <a:lvl8pPr marL="1371600" algn="ctr" rtl="0" fontAlgn="base">
        <a:spcBef>
          <a:spcPct val="0"/>
        </a:spcBef>
        <a:spcAft>
          <a:spcPct val="0"/>
        </a:spcAft>
        <a:defRPr sz="2400">
          <a:solidFill>
            <a:srgbClr val="106636"/>
          </a:solidFill>
          <a:latin typeface="Arial" charset="0"/>
          <a:ea typeface="Arial" charset="0"/>
          <a:cs typeface="Arial" charset="0"/>
        </a:defRPr>
      </a:lvl8pPr>
      <a:lvl9pPr marL="1828800" algn="ctr" rtl="0" fontAlgn="base">
        <a:spcBef>
          <a:spcPct val="0"/>
        </a:spcBef>
        <a:spcAft>
          <a:spcPct val="0"/>
        </a:spcAft>
        <a:defRPr sz="2400">
          <a:solidFill>
            <a:srgbClr val="106636"/>
          </a:solidFill>
          <a:latin typeface="Arial" charset="0"/>
          <a:ea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400" b="1" kern="1200">
          <a:solidFill>
            <a:srgbClr val="146737"/>
          </a:solidFill>
          <a:latin typeface="Arial" pitchFamily="34" charset="0"/>
          <a:ea typeface="Arial" charset="0"/>
          <a:cs typeface="Arial" pitchFamily="34" charset="0"/>
        </a:defRPr>
      </a:lvl1pPr>
      <a:lvl2pPr marL="742950" indent="-285750" algn="l" rtl="0" eaLnBrk="0" fontAlgn="base" hangingPunct="0">
        <a:spcBef>
          <a:spcPct val="20000"/>
        </a:spcBef>
        <a:spcAft>
          <a:spcPct val="0"/>
        </a:spcAft>
        <a:buFont typeface="Arial" charset="0"/>
        <a:buChar char="–"/>
        <a:defRPr sz="2200" kern="1200">
          <a:solidFill>
            <a:srgbClr val="404040"/>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4"/>
          <p:cNvSpPr>
            <a:spLocks noGrp="1"/>
          </p:cNvSpPr>
          <p:nvPr>
            <p:ph type="subTitle" idx="1"/>
          </p:nvPr>
        </p:nvSpPr>
        <p:spPr>
          <a:xfrm>
            <a:off x="1371600" y="3429000"/>
            <a:ext cx="6400800" cy="2286000"/>
          </a:xfrm>
        </p:spPr>
        <p:txBody>
          <a:bodyPr/>
          <a:lstStyle/>
          <a:p>
            <a:pPr eaLnBrk="1" hangingPunct="1">
              <a:lnSpc>
                <a:spcPct val="80000"/>
              </a:lnSpc>
            </a:pPr>
            <a:endParaRPr lang="en-US" sz="2200" dirty="0" smtClean="0">
              <a:solidFill>
                <a:srgbClr val="404040"/>
              </a:solidFill>
              <a:latin typeface="Calibri" charset="0"/>
              <a:cs typeface="Arial" charset="0"/>
            </a:endParaRPr>
          </a:p>
          <a:p>
            <a:pPr eaLnBrk="1" hangingPunct="1">
              <a:lnSpc>
                <a:spcPct val="80000"/>
              </a:lnSpc>
            </a:pPr>
            <a:endParaRPr lang="en-US" sz="2200" dirty="0" smtClean="0">
              <a:solidFill>
                <a:srgbClr val="404040"/>
              </a:solidFill>
              <a:latin typeface="Calibri" charset="0"/>
              <a:cs typeface="Arial" charset="0"/>
            </a:endParaRPr>
          </a:p>
          <a:p>
            <a:pPr eaLnBrk="1" hangingPunct="1">
              <a:lnSpc>
                <a:spcPct val="80000"/>
              </a:lnSpc>
            </a:pPr>
            <a:r>
              <a:rPr lang="en-US" sz="2200" dirty="0" smtClean="0">
                <a:solidFill>
                  <a:srgbClr val="404040"/>
                </a:solidFill>
                <a:latin typeface="Calibri" charset="0"/>
                <a:cs typeface="Arial" charset="0"/>
              </a:rPr>
              <a:t>Closeout Presentation</a:t>
            </a:r>
          </a:p>
          <a:p>
            <a:pPr eaLnBrk="1" hangingPunct="1">
              <a:lnSpc>
                <a:spcPct val="80000"/>
              </a:lnSpc>
            </a:pPr>
            <a:r>
              <a:rPr lang="en-US" sz="2200" dirty="0" smtClean="0">
                <a:solidFill>
                  <a:srgbClr val="404040"/>
                </a:solidFill>
                <a:latin typeface="Calibri" charset="0"/>
                <a:cs typeface="Arial" charset="0"/>
              </a:rPr>
              <a:t>June 2, 2011</a:t>
            </a:r>
          </a:p>
        </p:txBody>
      </p:sp>
      <p:sp>
        <p:nvSpPr>
          <p:cNvPr id="6147" name="Title 3"/>
          <p:cNvSpPr>
            <a:spLocks noGrp="1"/>
          </p:cNvSpPr>
          <p:nvPr>
            <p:ph type="title"/>
          </p:nvPr>
        </p:nvSpPr>
        <p:spPr>
          <a:xfrm>
            <a:off x="381000" y="1828800"/>
            <a:ext cx="8305800" cy="1371600"/>
          </a:xfrm>
        </p:spPr>
        <p:txBody>
          <a:bodyPr>
            <a:normAutofit fontScale="90000"/>
          </a:bodyPr>
          <a:lstStyle/>
          <a:p>
            <a:pPr eaLnBrk="1" hangingPunct="1"/>
            <a:r>
              <a:rPr lang="en-US" dirty="0" smtClean="0">
                <a:latin typeface="Calibri" charset="0"/>
                <a:cs typeface="Arial" charset="0"/>
              </a:rPr>
              <a:t>2011 Annual Review </a:t>
            </a:r>
            <a:br>
              <a:rPr lang="en-US" dirty="0" smtClean="0">
                <a:latin typeface="Calibri" charset="0"/>
                <a:cs typeface="Arial" charset="0"/>
              </a:rPr>
            </a:br>
            <a:r>
              <a:rPr lang="en-US" dirty="0" smtClean="0">
                <a:latin typeface="Calibri" charset="0"/>
                <a:cs typeface="Arial" charset="0"/>
              </a:rPr>
              <a:t>of the</a:t>
            </a:r>
            <a:br>
              <a:rPr lang="en-US" dirty="0" smtClean="0">
                <a:latin typeface="Calibri" charset="0"/>
                <a:cs typeface="Arial" charset="0"/>
              </a:rPr>
            </a:br>
            <a:r>
              <a:rPr lang="en-US" dirty="0" smtClean="0">
                <a:latin typeface="Calibri" charset="0"/>
                <a:cs typeface="Arial" charset="0"/>
              </a:rPr>
              <a:t>LHC Accelerator Research Program</a:t>
            </a:r>
            <a:endParaRPr lang="en-US"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352425" y="990601"/>
            <a:ext cx="8410575" cy="5135562"/>
          </a:xfrm>
        </p:spPr>
        <p:txBody>
          <a:bodyPr/>
          <a:lstStyle/>
          <a:p>
            <a:pPr>
              <a:spcAft>
                <a:spcPts val="600"/>
              </a:spcAft>
              <a:buNone/>
            </a:pPr>
            <a:r>
              <a:rPr lang="en-US" sz="2000" b="0" dirty="0" smtClean="0">
                <a:latin typeface="Calibri" charset="0"/>
                <a:cs typeface="Arial" charset="0"/>
              </a:rPr>
              <a:t>2.3 Recommendations:</a:t>
            </a:r>
          </a:p>
          <a:p>
            <a:pPr marL="571500" indent="-228600">
              <a:spcBef>
                <a:spcPts val="300"/>
              </a:spcBef>
              <a:buFont typeface="+mj-lt"/>
              <a:buAutoNum type="arabicPeriod"/>
            </a:pPr>
            <a:r>
              <a:rPr lang="en-US" sz="2000" b="0" dirty="0" smtClean="0">
                <a:latin typeface="Calibri" charset="0"/>
                <a:cs typeface="Arial" charset="0"/>
              </a:rPr>
              <a:t>The panel </a:t>
            </a:r>
            <a:r>
              <a:rPr lang="en-US" sz="2000" dirty="0" smtClean="0">
                <a:latin typeface="Calibri" charset="0"/>
                <a:cs typeface="Arial" charset="0"/>
              </a:rPr>
              <a:t>strongly </a:t>
            </a:r>
            <a:r>
              <a:rPr lang="en-US" sz="2000" b="0" dirty="0" smtClean="0">
                <a:latin typeface="Calibri" charset="0"/>
                <a:cs typeface="Arial" charset="0"/>
              </a:rPr>
              <a:t>recommends that LARP accounts for the energy deposition and radiation damage from beam losses in the construction of all future test coils, and LARP begins an intensive testing and integration of advanced radiation tolerant insulation systems into the test magnets.</a:t>
            </a:r>
          </a:p>
          <a:p>
            <a:pPr marL="571500" indent="-228600">
              <a:spcBef>
                <a:spcPts val="300"/>
              </a:spcBef>
              <a:buFont typeface="+mj-lt"/>
              <a:buAutoNum type="arabicPeriod"/>
            </a:pPr>
            <a:r>
              <a:rPr lang="en-US" sz="2000" b="0" dirty="0" smtClean="0">
                <a:latin typeface="Calibri" charset="0"/>
                <a:cs typeface="Arial" charset="0"/>
              </a:rPr>
              <a:t>In future reviews present the radiation and heating damage effects jointly to both the accelerator and magnet panels.</a:t>
            </a:r>
          </a:p>
          <a:p>
            <a:pPr marL="571500" indent="-228600">
              <a:spcBef>
                <a:spcPts val="300"/>
              </a:spcBef>
              <a:buFont typeface="+mj-lt"/>
              <a:buAutoNum type="arabicPeriod"/>
            </a:pPr>
            <a:r>
              <a:rPr lang="en-US" sz="2000" b="0" dirty="0" smtClean="0">
                <a:latin typeface="Calibri" charset="0"/>
                <a:cs typeface="Arial" charset="0"/>
              </a:rPr>
              <a:t>Develop a detailed plan including budget and schedule to advise DOE on future transition to an HL-LHC construction project.  Include recommendations on how the US LARP magnet team would play a significant role in this upgrade project.</a:t>
            </a:r>
          </a:p>
          <a:p>
            <a:pPr marL="571500" indent="-228600">
              <a:spcBef>
                <a:spcPts val="300"/>
              </a:spcBef>
              <a:buFont typeface="+mj-lt"/>
              <a:buAutoNum type="arabicPeriod"/>
            </a:pPr>
            <a:r>
              <a:rPr lang="en-US" sz="2000" b="0" dirty="0" smtClean="0">
                <a:latin typeface="Calibri" charset="0"/>
                <a:cs typeface="Arial" charset="0"/>
              </a:rPr>
              <a:t>Begin integrating cryogenic and cryostat design into the magnets.</a:t>
            </a:r>
          </a:p>
          <a:p>
            <a:pPr marL="571500" indent="-228600">
              <a:spcBef>
                <a:spcPts val="300"/>
              </a:spcBef>
              <a:buFont typeface="+mj-lt"/>
              <a:buAutoNum type="arabicPeriod"/>
            </a:pPr>
            <a:r>
              <a:rPr lang="en-US" sz="2000" b="0" dirty="0" smtClean="0">
                <a:latin typeface="Calibri" charset="0"/>
                <a:cs typeface="Arial" charset="0"/>
              </a:rPr>
              <a:t>Seek qualified alternate strand vendors (CDP) and improve piece length.</a:t>
            </a:r>
          </a:p>
        </p:txBody>
      </p:sp>
      <p:sp>
        <p:nvSpPr>
          <p:cNvPr id="3" name="Title 2"/>
          <p:cNvSpPr>
            <a:spLocks noGrp="1"/>
          </p:cNvSpPr>
          <p:nvPr>
            <p:ph type="title"/>
          </p:nvPr>
        </p:nvSpPr>
        <p:spPr/>
        <p:txBody>
          <a:bodyPr/>
          <a:lstStyle/>
          <a:p>
            <a:r>
              <a:rPr lang="en-US" sz="3600" b="1" dirty="0" smtClean="0">
                <a:latin typeface="Calibri" charset="0"/>
                <a:cs typeface="Arial" charset="0"/>
              </a:rPr>
              <a:t>2. Magnet </a:t>
            </a:r>
            <a:r>
              <a:rPr lang="en-US" sz="3600" b="1" dirty="0" smtClean="0">
                <a:latin typeface="Calibri" charset="0"/>
                <a:cs typeface="Arial" charset="0"/>
              </a:rPr>
              <a:t>Systems</a:t>
            </a:r>
            <a:endParaRPr lang="en-US" sz="3600" b="1" dirty="0" smtClean="0">
              <a:latin typeface="Calibri" charset="0"/>
              <a:cs typeface="Arial" charset="0"/>
            </a:endParaRPr>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10</a:t>
            </a:fld>
            <a:endParaRPr lang="en-US" dirty="0"/>
          </a:p>
        </p:txBody>
      </p:sp>
      <p:sp>
        <p:nvSpPr>
          <p:cNvPr id="5"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r>
              <a:rPr lang="en-US" dirty="0" smtClean="0">
                <a:latin typeface="Arial" charset="0"/>
                <a:ea typeface="ＭＳ Ｐゴシック" charset="-128"/>
                <a:cs typeface="Arial" charset="0"/>
              </a:rPr>
              <a:t>2011 LARP Review</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382000" cy="5257800"/>
          </a:xfrm>
        </p:spPr>
        <p:txBody>
          <a:bodyPr/>
          <a:lstStyle/>
          <a:p>
            <a:pPr>
              <a:spcBef>
                <a:spcPts val="480"/>
              </a:spcBef>
              <a:spcAft>
                <a:spcPts val="600"/>
              </a:spcAft>
              <a:buNone/>
            </a:pPr>
            <a:r>
              <a:rPr lang="en-US" sz="1800" b="0" dirty="0" smtClean="0"/>
              <a:t>Subcommittee members: Ali </a:t>
            </a:r>
            <a:r>
              <a:rPr lang="en-US" sz="1800" b="0" dirty="0" err="1" smtClean="0"/>
              <a:t>Nassiri</a:t>
            </a:r>
            <a:r>
              <a:rPr lang="en-US" sz="1800" b="0" dirty="0" smtClean="0"/>
              <a:t>, John Cary, Rod </a:t>
            </a:r>
            <a:r>
              <a:rPr lang="en-US" sz="1800" b="0" dirty="0" err="1" smtClean="0"/>
              <a:t>Gerig</a:t>
            </a:r>
            <a:endParaRPr lang="en-US" sz="1800" b="0" dirty="0" smtClean="0"/>
          </a:p>
          <a:p>
            <a:pPr>
              <a:spcBef>
                <a:spcPts val="480"/>
              </a:spcBef>
              <a:spcAft>
                <a:spcPts val="600"/>
              </a:spcAft>
              <a:buNone/>
            </a:pPr>
            <a:r>
              <a:rPr lang="en-US" sz="1800" b="0" dirty="0" smtClean="0"/>
              <a:t>3.1 </a:t>
            </a:r>
            <a:r>
              <a:rPr lang="en-US" sz="1800" b="0" dirty="0" smtClean="0"/>
              <a:t>Collimator</a:t>
            </a:r>
            <a:endParaRPr lang="en-US" sz="1800" b="0" dirty="0" smtClean="0">
              <a:latin typeface="Arial" pitchFamily="34" charset="0"/>
              <a:cs typeface="Arial" pitchFamily="34" charset="0"/>
            </a:endParaRPr>
          </a:p>
          <a:p>
            <a:pPr>
              <a:spcBef>
                <a:spcPts val="480"/>
              </a:spcBef>
              <a:spcAft>
                <a:spcPts val="600"/>
              </a:spcAft>
              <a:buNone/>
            </a:pPr>
            <a:r>
              <a:rPr lang="en-US" sz="1800" b="0" dirty="0" smtClean="0">
                <a:latin typeface="Arial" pitchFamily="34" charset="0"/>
                <a:cs typeface="Arial" pitchFamily="34" charset="0"/>
              </a:rPr>
              <a:t>3.1.1 </a:t>
            </a:r>
            <a:r>
              <a:rPr lang="en-US" sz="1800" b="0" dirty="0" smtClean="0">
                <a:latin typeface="Arial" pitchFamily="34" charset="0"/>
                <a:cs typeface="Arial" pitchFamily="34" charset="0"/>
              </a:rPr>
              <a:t>Collimator: Findings</a:t>
            </a:r>
            <a:endParaRPr lang="en-US" sz="1800" b="0" dirty="0" smtClean="0">
              <a:latin typeface="Arial" pitchFamily="34" charset="0"/>
              <a:cs typeface="Arial" pitchFamily="34" charset="0"/>
            </a:endParaRPr>
          </a:p>
          <a:p>
            <a:pPr marL="571500">
              <a:spcBef>
                <a:spcPts val="300"/>
              </a:spcBef>
            </a:pPr>
            <a:r>
              <a:rPr lang="en-US" sz="1800" b="0" dirty="0" smtClean="0"/>
              <a:t>Three activities were presented as LARP collimation contributions:</a:t>
            </a:r>
          </a:p>
          <a:p>
            <a:pPr marL="971550" lvl="1">
              <a:spcBef>
                <a:spcPts val="300"/>
              </a:spcBef>
            </a:pPr>
            <a:r>
              <a:rPr lang="en-US" sz="1800" dirty="0" smtClean="0">
                <a:solidFill>
                  <a:srgbClr val="146737"/>
                </a:solidFill>
                <a:latin typeface="Arial Narrow" pitchFamily="34" charset="0"/>
              </a:rPr>
              <a:t>The ongoing development and prototyping of the rotating collimator,  one of the LHC alternatives to secondary collimation</a:t>
            </a:r>
          </a:p>
          <a:p>
            <a:pPr marL="971550" lvl="1">
              <a:spcBef>
                <a:spcPts val="300"/>
              </a:spcBef>
            </a:pPr>
            <a:r>
              <a:rPr lang="en-US" sz="1800" dirty="0" smtClean="0">
                <a:solidFill>
                  <a:srgbClr val="146737"/>
                </a:solidFill>
                <a:latin typeface="Arial Narrow" pitchFamily="34" charset="0"/>
              </a:rPr>
              <a:t>Hollow Electron Beam Lens as a “Scraper”</a:t>
            </a:r>
          </a:p>
          <a:p>
            <a:pPr marL="971550" lvl="1">
              <a:spcBef>
                <a:spcPts val="300"/>
              </a:spcBef>
            </a:pPr>
            <a:r>
              <a:rPr lang="en-US" sz="1800" dirty="0" smtClean="0">
                <a:solidFill>
                  <a:srgbClr val="146737"/>
                </a:solidFill>
                <a:latin typeface="Arial Narrow" pitchFamily="34" charset="0"/>
              </a:rPr>
              <a:t>Bent Crystals as Primary Collimators</a:t>
            </a:r>
          </a:p>
          <a:p>
            <a:pPr marL="571500">
              <a:spcBef>
                <a:spcPts val="300"/>
              </a:spcBef>
            </a:pPr>
            <a:r>
              <a:rPr lang="en-US" sz="1800" b="0" dirty="0" smtClean="0"/>
              <a:t>The rotatable collimator is considered a “Phase II” design that would replace or compliment the present CERN design. It is intended to provide secondary collimation with low impedance copper jaws that would be robust and not need replacement if a portion of the stored beam were “dumped” on the jaws.</a:t>
            </a:r>
          </a:p>
          <a:p>
            <a:endParaRPr lang="en-US" dirty="0"/>
          </a:p>
        </p:txBody>
      </p:sp>
      <p:sp>
        <p:nvSpPr>
          <p:cNvPr id="4" name="Slide Number Placeholder 3"/>
          <p:cNvSpPr>
            <a:spLocks noGrp="1"/>
          </p:cNvSpPr>
          <p:nvPr>
            <p:ph type="sldNum" sz="quarter" idx="10"/>
          </p:nvPr>
        </p:nvSpPr>
        <p:spPr/>
        <p:txBody>
          <a:bodyPr/>
          <a:lstStyle/>
          <a:p>
            <a:fld id="{7FD9C8DE-611D-44CE-933C-4DF3ECEC666B}" type="slidenum">
              <a:rPr lang="en-US" smtClean="0"/>
              <a:pPr/>
              <a:t>11</a:t>
            </a:fld>
            <a:endParaRPr lang="en-US" dirty="0"/>
          </a:p>
        </p:txBody>
      </p:sp>
      <p:sp>
        <p:nvSpPr>
          <p:cNvPr id="5" name="Title 1"/>
          <p:cNvSpPr>
            <a:spLocks noGrp="1"/>
          </p:cNvSpPr>
          <p:nvPr>
            <p:ph type="title"/>
          </p:nvPr>
        </p:nvSpPr>
        <p:spPr>
          <a:xfrm>
            <a:off x="0" y="0"/>
            <a:ext cx="9144000" cy="762000"/>
          </a:xfrm>
        </p:spPr>
        <p:txBody>
          <a:bodyPr>
            <a:noAutofit/>
          </a:bodyPr>
          <a:lstStyle/>
          <a:p>
            <a:r>
              <a:rPr lang="en-US" sz="3600" b="1" dirty="0" smtClean="0">
                <a:latin typeface="Arial" pitchFamily="34" charset="0"/>
                <a:cs typeface="Arial" pitchFamily="34" charset="0"/>
              </a:rPr>
              <a:t>3. Accelerator Systems</a:t>
            </a:r>
            <a:endParaRPr lang="en-US" sz="3600" dirty="0">
              <a:latin typeface="Arial" pitchFamily="34" charset="0"/>
              <a:cs typeface="Arial" pitchFamily="34" charset="0"/>
            </a:endParaRPr>
          </a:p>
        </p:txBody>
      </p:sp>
      <p:sp>
        <p:nvSpPr>
          <p:cNvPr id="7"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r>
              <a:rPr lang="en-US" dirty="0" smtClean="0">
                <a:latin typeface="Arial" charset="0"/>
                <a:ea typeface="ＭＳ Ｐゴシック" charset="-128"/>
                <a:cs typeface="Arial" charset="0"/>
              </a:rPr>
              <a:t>2011 LARP Review</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152400" y="838200"/>
            <a:ext cx="8410575" cy="5486400"/>
          </a:xfrm>
        </p:spPr>
        <p:txBody>
          <a:bodyPr/>
          <a:lstStyle/>
          <a:p>
            <a:pPr marL="228600" indent="-228600">
              <a:buNone/>
            </a:pPr>
            <a:r>
              <a:rPr lang="en-US" sz="1800" b="0" i="1" dirty="0" smtClean="0"/>
              <a:t>3.1.1  Collimator: Findings continued</a:t>
            </a:r>
            <a:endParaRPr lang="en-US" sz="1800" b="0" i="1" dirty="0" smtClean="0">
              <a:latin typeface="Arial" pitchFamily="34" charset="0"/>
              <a:cs typeface="Arial" pitchFamily="34" charset="0"/>
            </a:endParaRPr>
          </a:p>
          <a:p>
            <a:pPr marL="571500" indent="-228600"/>
            <a:r>
              <a:rPr lang="en-US" sz="1800" b="0" dirty="0" smtClean="0">
                <a:latin typeface="Arial" pitchFamily="34" charset="0"/>
                <a:cs typeface="Arial" pitchFamily="34" charset="0"/>
              </a:rPr>
              <a:t>LARP </a:t>
            </a:r>
            <a:r>
              <a:rPr lang="en-US" sz="1800" b="0" dirty="0" smtClean="0">
                <a:latin typeface="Arial" pitchFamily="34" charset="0"/>
                <a:cs typeface="Arial" pitchFamily="34" charset="0"/>
              </a:rPr>
              <a:t>supported T980 at Tevatron and UA9 at SPS/H8. LARP plans to participate in extension of these tests to the LHC</a:t>
            </a:r>
          </a:p>
          <a:p>
            <a:pPr marL="571500" indent="-228600"/>
            <a:r>
              <a:rPr lang="en-US" sz="1800" b="0" dirty="0" smtClean="0">
                <a:latin typeface="Arial" pitchFamily="34" charset="0"/>
                <a:cs typeface="Arial" pitchFamily="34" charset="0"/>
              </a:rPr>
              <a:t>Despite excellent results of the bent crystals as primary collimators from T980 and UA9, CERN believes that while additional R&amp;D is good, complications with alignment of the crystal may limit its utility in LHC.</a:t>
            </a:r>
          </a:p>
          <a:p>
            <a:pPr marL="571500"/>
            <a:r>
              <a:rPr lang="en-US" sz="1800" b="0" dirty="0" smtClean="0"/>
              <a:t>Collimation for the HL-LHC is Work Package of HiLumi LHC FP7 Design Study. LARP is not currently participating in HiLumi LHC FP7 Design Study.</a:t>
            </a:r>
          </a:p>
          <a:p>
            <a:pPr marL="571500" indent="-228600"/>
            <a:r>
              <a:rPr lang="en-US" sz="1800" b="0" dirty="0" smtClean="0"/>
              <a:t>LARP support of analysis of Electron Lens as Beam-Beam compensation device has evolved into support of HEBC hardware and analysis in FY11.</a:t>
            </a:r>
          </a:p>
          <a:p>
            <a:pPr marL="571500" indent="-228600"/>
            <a:r>
              <a:rPr lang="en-US" sz="1800" b="0" dirty="0" smtClean="0"/>
              <a:t>Hollow e-beam scrapers are seen by CERN as an “inexpensive and safe way to reduce the magnitudes of peak beam loss.” Excellent results have been obtained. Discussions are underway on transferring hardware to CERN.</a:t>
            </a:r>
          </a:p>
          <a:p>
            <a:pPr marL="571500" indent="-228600"/>
            <a:r>
              <a:rPr lang="en-US" sz="1800" b="0" dirty="0" smtClean="0"/>
              <a:t>A collimation review meeting is scheduled for June 14-15, 2011 to decide next steps.</a:t>
            </a:r>
          </a:p>
          <a:p>
            <a:pPr marL="571500" indent="-228600"/>
            <a:endParaRPr lang="en-US" sz="1800" b="0" dirty="0" smtClean="0">
              <a:latin typeface="Arial" pitchFamily="34" charset="0"/>
              <a:cs typeface="Arial" pitchFamily="34" charset="0"/>
            </a:endParaRPr>
          </a:p>
          <a:p>
            <a:pPr marL="571500" indent="-228600"/>
            <a:endParaRPr lang="en-US" sz="1800" b="0" dirty="0" smtClean="0">
              <a:latin typeface="Arial" pitchFamily="34" charset="0"/>
              <a:cs typeface="Arial" pitchFamily="34" charset="0"/>
            </a:endParaRPr>
          </a:p>
          <a:p>
            <a:pPr marL="571500" indent="-228600"/>
            <a:endParaRPr lang="en-US" sz="1800" b="0" dirty="0" smtClean="0">
              <a:latin typeface="Arial" pitchFamily="34" charset="0"/>
              <a:cs typeface="Arial" pitchFamily="34" charset="0"/>
            </a:endParaRPr>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12</a:t>
            </a:fld>
            <a:endParaRPr lang="en-US" dirty="0"/>
          </a:p>
        </p:txBody>
      </p:sp>
      <p:sp>
        <p:nvSpPr>
          <p:cNvPr id="5"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r>
              <a:rPr lang="en-US" dirty="0" smtClean="0">
                <a:latin typeface="Arial" charset="0"/>
                <a:ea typeface="ＭＳ Ｐゴシック" charset="-128"/>
                <a:cs typeface="Arial" charset="0"/>
              </a:rPr>
              <a:t>2011 LARP Review</a:t>
            </a:r>
          </a:p>
        </p:txBody>
      </p:sp>
      <p:sp>
        <p:nvSpPr>
          <p:cNvPr id="6" name="Title 1"/>
          <p:cNvSpPr>
            <a:spLocks noGrp="1"/>
          </p:cNvSpPr>
          <p:nvPr>
            <p:ph type="title"/>
          </p:nvPr>
        </p:nvSpPr>
        <p:spPr>
          <a:xfrm>
            <a:off x="0" y="0"/>
            <a:ext cx="9144000" cy="762000"/>
          </a:xfrm>
        </p:spPr>
        <p:txBody>
          <a:bodyPr>
            <a:noAutofit/>
          </a:bodyPr>
          <a:lstStyle/>
          <a:p>
            <a:r>
              <a:rPr lang="en-US" sz="3600" b="1" dirty="0" smtClean="0">
                <a:latin typeface="Arial" pitchFamily="34" charset="0"/>
                <a:cs typeface="Arial" pitchFamily="34" charset="0"/>
              </a:rPr>
              <a:t>3. Accelerator Systems</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152400" y="838200"/>
            <a:ext cx="8763000" cy="5410200"/>
          </a:xfrm>
        </p:spPr>
        <p:txBody>
          <a:bodyPr/>
          <a:lstStyle/>
          <a:p>
            <a:pPr>
              <a:spcBef>
                <a:spcPts val="480"/>
              </a:spcBef>
              <a:spcAft>
                <a:spcPts val="600"/>
              </a:spcAft>
              <a:buNone/>
            </a:pPr>
            <a:r>
              <a:rPr lang="en-US" sz="1800" b="0" dirty="0" smtClean="0"/>
              <a:t>3</a:t>
            </a:r>
            <a:r>
              <a:rPr lang="en-US" sz="1800" b="0" dirty="0" smtClean="0">
                <a:latin typeface="Arial" pitchFamily="34" charset="0"/>
                <a:cs typeface="Arial" pitchFamily="34" charset="0"/>
              </a:rPr>
              <a:t>.1.2 </a:t>
            </a:r>
            <a:r>
              <a:rPr lang="en-US" sz="1800" b="0" dirty="0" smtClean="0">
                <a:latin typeface="Arial" pitchFamily="34" charset="0"/>
                <a:cs typeface="Arial" pitchFamily="34" charset="0"/>
              </a:rPr>
              <a:t>Collimator: Comments</a:t>
            </a:r>
            <a:endParaRPr lang="en-US" sz="1800" b="0" dirty="0" smtClean="0">
              <a:latin typeface="Arial" pitchFamily="34" charset="0"/>
              <a:cs typeface="Arial" pitchFamily="34" charset="0"/>
            </a:endParaRPr>
          </a:p>
          <a:p>
            <a:pPr marL="571500" indent="-228600">
              <a:spcBef>
                <a:spcPts val="300"/>
              </a:spcBef>
            </a:pPr>
            <a:r>
              <a:rPr lang="en-US" sz="1800" b="0" dirty="0" smtClean="0"/>
              <a:t>There has been considerable good engineering progress on the complicated rotating collimator. However, the leaks in the jaw cooling system will require subsequent prototyping before this option could be seriously considered.</a:t>
            </a:r>
          </a:p>
          <a:p>
            <a:pPr marL="571500" indent="-228600">
              <a:spcBef>
                <a:spcPts val="300"/>
              </a:spcBef>
            </a:pPr>
            <a:r>
              <a:rPr lang="en-US" sz="1800" b="0" dirty="0" smtClean="0"/>
              <a:t>We support the fabrication of a new hollow electron gun with a 1-inch cathode that will be capable of delivering up to 3A of beam at 5 kV.  This follows a successful proof-of-principle demonstration at the </a:t>
            </a:r>
            <a:r>
              <a:rPr lang="en-US" sz="1800" b="0" dirty="0" err="1" smtClean="0"/>
              <a:t>Tevatron</a:t>
            </a:r>
            <a:r>
              <a:rPr lang="en-US" sz="1800" b="0" dirty="0" smtClean="0"/>
              <a:t>. </a:t>
            </a:r>
          </a:p>
          <a:p>
            <a:pPr marL="571500" indent="-228600">
              <a:spcBef>
                <a:spcPts val="300"/>
              </a:spcBef>
            </a:pPr>
            <a:r>
              <a:rPr lang="en-US" sz="1800" b="0" dirty="0" smtClean="0"/>
              <a:t>Bent Crystal work is showing promising results in studies at the Tevatron. Further studies are planned at the SPS. </a:t>
            </a:r>
          </a:p>
          <a:p>
            <a:pPr marL="971550" lvl="1" indent="-228600">
              <a:spcBef>
                <a:spcPts val="300"/>
              </a:spcBef>
            </a:pPr>
            <a:r>
              <a:rPr lang="en-US" sz="1800" b="0" dirty="0" smtClean="0">
                <a:latin typeface="Arial Narrow" pitchFamily="34" charset="0"/>
              </a:rPr>
              <a:t>Some discrepancies exist between experiment and simulation that need to be resolved.</a:t>
            </a:r>
          </a:p>
          <a:p>
            <a:pPr marL="971550" lvl="1" indent="-228600">
              <a:spcBef>
                <a:spcPts val="300"/>
              </a:spcBef>
            </a:pPr>
            <a:r>
              <a:rPr lang="en-US" sz="1800" b="0" dirty="0" smtClean="0">
                <a:latin typeface="Arial Narrow" pitchFamily="34" charset="0"/>
              </a:rPr>
              <a:t>This technique appears to be well suited for the high energies of the LHC. </a:t>
            </a:r>
          </a:p>
          <a:p>
            <a:pPr marL="571500" indent="-228600">
              <a:spcBef>
                <a:spcPts val="300"/>
              </a:spcBef>
            </a:pPr>
            <a:r>
              <a:rPr lang="en-US" sz="1800" b="0" dirty="0" smtClean="0"/>
              <a:t>The committee is encouraged by the results of the hollow electron beam lens used as a scraper. We encourage LARP to proceed with discussions of how to transfer the hardware to CERN to continue the effort.</a:t>
            </a:r>
            <a:r>
              <a:rPr lang="en-US" sz="1800" dirty="0" smtClean="0"/>
              <a:t/>
            </a:r>
            <a:br>
              <a:rPr lang="en-US" sz="1800" dirty="0" smtClean="0"/>
            </a:br>
            <a:endParaRPr lang="en-US" sz="1800" dirty="0" smtClean="0">
              <a:latin typeface="Arial" pitchFamily="34" charset="0"/>
              <a:cs typeface="Arial" pitchFamily="34" charset="0"/>
            </a:endParaRPr>
          </a:p>
          <a:p>
            <a:endParaRPr lang="en-US" dirty="0" smtClean="0">
              <a:solidFill>
                <a:srgbClr val="6600FF"/>
              </a:solidFill>
              <a:latin typeface="Arial" charset="0"/>
              <a:cs typeface="Arial" charset="0"/>
            </a:endParaRPr>
          </a:p>
          <a:p>
            <a:endParaRPr lang="en-US" dirty="0" smtClean="0">
              <a:solidFill>
                <a:srgbClr val="6600FF"/>
              </a:solidFill>
              <a:latin typeface="Arial" charset="0"/>
              <a:cs typeface="Arial" charset="0"/>
            </a:endParaRPr>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13</a:t>
            </a:fld>
            <a:endParaRPr lang="en-US" dirty="0"/>
          </a:p>
        </p:txBody>
      </p:sp>
      <p:sp>
        <p:nvSpPr>
          <p:cNvPr id="4"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r>
              <a:rPr lang="en-US" dirty="0" smtClean="0">
                <a:latin typeface="Arial" charset="0"/>
                <a:ea typeface="ＭＳ Ｐゴシック" charset="-128"/>
                <a:cs typeface="Arial" charset="0"/>
              </a:rPr>
              <a:t>2011 LARP Review</a:t>
            </a:r>
          </a:p>
        </p:txBody>
      </p:sp>
      <p:sp>
        <p:nvSpPr>
          <p:cNvPr id="5" name="Title 1"/>
          <p:cNvSpPr>
            <a:spLocks noGrp="1"/>
          </p:cNvSpPr>
          <p:nvPr>
            <p:ph type="title"/>
          </p:nvPr>
        </p:nvSpPr>
        <p:spPr>
          <a:xfrm>
            <a:off x="0" y="0"/>
            <a:ext cx="9144000" cy="762000"/>
          </a:xfrm>
        </p:spPr>
        <p:txBody>
          <a:bodyPr>
            <a:noAutofit/>
          </a:bodyPr>
          <a:lstStyle/>
          <a:p>
            <a:r>
              <a:rPr lang="en-US" sz="3600" b="1" dirty="0" smtClean="0">
                <a:latin typeface="Arial" pitchFamily="34" charset="0"/>
                <a:cs typeface="Arial" pitchFamily="34" charset="0"/>
              </a:rPr>
              <a:t>3. Accelerator Systems</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152400" y="838200"/>
            <a:ext cx="8763000" cy="5334000"/>
          </a:xfrm>
        </p:spPr>
        <p:txBody>
          <a:bodyPr/>
          <a:lstStyle/>
          <a:p>
            <a:pPr>
              <a:buNone/>
            </a:pPr>
            <a:r>
              <a:rPr lang="en-US" sz="1800" dirty="0" smtClean="0"/>
              <a:t/>
            </a:r>
            <a:br>
              <a:rPr lang="en-US" sz="1800" dirty="0" smtClean="0"/>
            </a:br>
            <a:endParaRPr lang="en-US" sz="1800" dirty="0" smtClean="0">
              <a:latin typeface="Arial" pitchFamily="34" charset="0"/>
              <a:cs typeface="Arial" pitchFamily="34" charset="0"/>
            </a:endParaRPr>
          </a:p>
          <a:p>
            <a:pPr>
              <a:spcBef>
                <a:spcPts val="480"/>
              </a:spcBef>
              <a:spcAft>
                <a:spcPts val="600"/>
              </a:spcAft>
              <a:buNone/>
            </a:pPr>
            <a:r>
              <a:rPr lang="en-US" sz="1800" b="0" dirty="0" smtClean="0"/>
              <a:t>3</a:t>
            </a:r>
            <a:r>
              <a:rPr lang="en-US" sz="1800" b="0" dirty="0" smtClean="0">
                <a:latin typeface="Arial" pitchFamily="34" charset="0"/>
                <a:cs typeface="Arial" pitchFamily="34" charset="0"/>
              </a:rPr>
              <a:t>.1.3 </a:t>
            </a:r>
            <a:r>
              <a:rPr lang="en-US" sz="1800" b="0" dirty="0" smtClean="0">
                <a:latin typeface="Arial" pitchFamily="34" charset="0"/>
                <a:cs typeface="Arial" pitchFamily="34" charset="0"/>
              </a:rPr>
              <a:t>Collimator: Recommendations</a:t>
            </a:r>
            <a:endParaRPr lang="en-US" sz="1800" b="0" dirty="0" smtClean="0">
              <a:latin typeface="Arial" pitchFamily="34" charset="0"/>
              <a:cs typeface="Arial" pitchFamily="34" charset="0"/>
            </a:endParaRPr>
          </a:p>
          <a:p>
            <a:pPr marL="685800">
              <a:buFont typeface="+mj-lt"/>
              <a:buAutoNum type="arabicPeriod"/>
            </a:pPr>
            <a:r>
              <a:rPr lang="en-US" sz="1800" b="0" dirty="0" smtClean="0"/>
              <a:t>In discussion with CERN and DOE determine if the prototype should be tested at the SPS for operational and impedance considerations; or should be dissected at SLAC. After documenting lessons learned, terminate rotating collimator work within LARP.</a:t>
            </a:r>
          </a:p>
          <a:p>
            <a:endParaRPr lang="en-US" dirty="0" smtClean="0">
              <a:solidFill>
                <a:srgbClr val="6600FF"/>
              </a:solidFill>
              <a:latin typeface="Arial" charset="0"/>
              <a:cs typeface="Arial" charset="0"/>
            </a:endParaRPr>
          </a:p>
          <a:p>
            <a:endParaRPr lang="en-US" dirty="0" smtClean="0">
              <a:solidFill>
                <a:srgbClr val="6600FF"/>
              </a:solidFill>
              <a:latin typeface="Arial" charset="0"/>
              <a:cs typeface="Arial" charset="0"/>
            </a:endParaRPr>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14</a:t>
            </a:fld>
            <a:endParaRPr lang="en-US" dirty="0"/>
          </a:p>
        </p:txBody>
      </p:sp>
      <p:sp>
        <p:nvSpPr>
          <p:cNvPr id="4"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r>
              <a:rPr lang="en-US" dirty="0" smtClean="0">
                <a:latin typeface="Arial" charset="0"/>
                <a:ea typeface="ＭＳ Ｐゴシック" charset="-128"/>
                <a:cs typeface="Arial" charset="0"/>
              </a:rPr>
              <a:t>2011 LARP Review</a:t>
            </a:r>
          </a:p>
        </p:txBody>
      </p:sp>
      <p:sp>
        <p:nvSpPr>
          <p:cNvPr id="5" name="Title 1"/>
          <p:cNvSpPr>
            <a:spLocks noGrp="1"/>
          </p:cNvSpPr>
          <p:nvPr>
            <p:ph type="title"/>
          </p:nvPr>
        </p:nvSpPr>
        <p:spPr>
          <a:xfrm>
            <a:off x="0" y="0"/>
            <a:ext cx="9144000" cy="762000"/>
          </a:xfrm>
        </p:spPr>
        <p:txBody>
          <a:bodyPr>
            <a:noAutofit/>
          </a:bodyPr>
          <a:lstStyle/>
          <a:p>
            <a:r>
              <a:rPr lang="en-US" sz="3600" b="1" dirty="0" smtClean="0">
                <a:latin typeface="Arial" pitchFamily="34" charset="0"/>
                <a:cs typeface="Arial" pitchFamily="34" charset="0"/>
              </a:rPr>
              <a:t>3. Accelerator Systems</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152400" y="914400"/>
            <a:ext cx="8839200" cy="5410200"/>
          </a:xfrm>
        </p:spPr>
        <p:txBody>
          <a:bodyPr/>
          <a:lstStyle/>
          <a:p>
            <a:pPr>
              <a:spcBef>
                <a:spcPts val="480"/>
              </a:spcBef>
              <a:spcAft>
                <a:spcPts val="600"/>
              </a:spcAft>
              <a:buFont typeface="Arial" charset="0"/>
              <a:buNone/>
            </a:pPr>
            <a:r>
              <a:rPr lang="en-US" sz="1800" b="0" dirty="0" smtClean="0"/>
              <a:t>3</a:t>
            </a:r>
            <a:r>
              <a:rPr lang="en-US" sz="1800" b="0" dirty="0" smtClean="0">
                <a:latin typeface="Arial" pitchFamily="34" charset="0"/>
                <a:cs typeface="Arial" pitchFamily="34" charset="0"/>
              </a:rPr>
              <a:t>.2.1 </a:t>
            </a:r>
            <a:r>
              <a:rPr lang="en-US" sz="1800" b="0" dirty="0" smtClean="0">
                <a:latin typeface="Arial" pitchFamily="34" charset="0"/>
                <a:cs typeface="Arial" pitchFamily="34" charset="0"/>
              </a:rPr>
              <a:t>Accelerator </a:t>
            </a:r>
            <a:r>
              <a:rPr lang="en-US" sz="1800" b="0" dirty="0" smtClean="0">
                <a:latin typeface="Arial" pitchFamily="34" charset="0"/>
                <a:cs typeface="Arial" pitchFamily="34" charset="0"/>
              </a:rPr>
              <a:t>Physics - Electron Cloud/TMCI </a:t>
            </a:r>
            <a:r>
              <a:rPr lang="en-US" sz="1800" b="0" dirty="0" smtClean="0">
                <a:latin typeface="Arial" pitchFamily="34" charset="0"/>
                <a:cs typeface="Arial" pitchFamily="34" charset="0"/>
              </a:rPr>
              <a:t>Instabilities: Findings</a:t>
            </a:r>
            <a:endParaRPr lang="en-US" sz="1800" b="0" dirty="0" smtClean="0">
              <a:latin typeface="Arial" pitchFamily="34" charset="0"/>
              <a:cs typeface="Arial" pitchFamily="34" charset="0"/>
            </a:endParaRPr>
          </a:p>
          <a:p>
            <a:pPr marL="571500" indent="-228600">
              <a:spcBef>
                <a:spcPts val="300"/>
              </a:spcBef>
            </a:pPr>
            <a:r>
              <a:rPr lang="en-US" sz="1800" b="0" dirty="0" smtClean="0"/>
              <a:t>TMCI instability may impact high-current SPS role as LHC injector</a:t>
            </a:r>
          </a:p>
          <a:p>
            <a:pPr marL="571500" indent="-228600">
              <a:spcBef>
                <a:spcPts val="300"/>
              </a:spcBef>
            </a:pPr>
            <a:r>
              <a:rPr lang="en-US" sz="1800" b="0" dirty="0" smtClean="0"/>
              <a:t>Multi-lab effort is focused on non-linear simulation codes, dynamics modeling, feedback models, machine measurements, and hardware technology development.</a:t>
            </a:r>
          </a:p>
          <a:p>
            <a:pPr marL="571500" indent="-228600">
              <a:spcBef>
                <a:spcPts val="300"/>
              </a:spcBef>
            </a:pPr>
            <a:r>
              <a:rPr lang="en-US" sz="1800" b="0" dirty="0" smtClean="0"/>
              <a:t>Broadband feedback is an effective method against e-cloud. It is a very promising remedy for e-cloud effect in SPS.</a:t>
            </a:r>
          </a:p>
          <a:p>
            <a:pPr marL="571500" indent="-228600">
              <a:spcBef>
                <a:spcPts val="300"/>
              </a:spcBef>
            </a:pPr>
            <a:r>
              <a:rPr lang="en-US" sz="1800" b="0" dirty="0" smtClean="0"/>
              <a:t>It is proposed to use GHz-wideband feedback system to control E-cloud and TMCI effects is SPS and LHC. This method is complementary to amorphous-carbon coatings, grooved chambers, and TiN coatings. </a:t>
            </a:r>
          </a:p>
          <a:p>
            <a:pPr marL="571500" indent="-228600">
              <a:spcBef>
                <a:spcPts val="300"/>
              </a:spcBef>
            </a:pPr>
            <a:r>
              <a:rPr lang="en-US" sz="1800" b="0" dirty="0" smtClean="0"/>
              <a:t> US-LARP is a vital partner in the High Lumi Design study. These studies cover beam-beam, optics, lattice, simulations, e-cloud, parameters optimization. </a:t>
            </a:r>
          </a:p>
          <a:p>
            <a:endParaRPr lang="en-US" dirty="0" smtClean="0">
              <a:latin typeface="Arial" charset="0"/>
              <a:cs typeface="Arial" charset="0"/>
            </a:endParaRPr>
          </a:p>
          <a:p>
            <a:endParaRPr lang="en-US" dirty="0" smtClean="0">
              <a:latin typeface="Arial" charset="0"/>
              <a:cs typeface="Arial" charset="0"/>
            </a:endParaRPr>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15</a:t>
            </a:fld>
            <a:endParaRPr lang="en-US" dirty="0"/>
          </a:p>
        </p:txBody>
      </p:sp>
      <p:sp>
        <p:nvSpPr>
          <p:cNvPr id="4"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r>
              <a:rPr lang="en-US" dirty="0" smtClean="0">
                <a:latin typeface="Arial" charset="0"/>
                <a:ea typeface="ＭＳ Ｐゴシック" charset="-128"/>
                <a:cs typeface="Arial" charset="0"/>
              </a:rPr>
              <a:t>2011 LARP Review</a:t>
            </a:r>
          </a:p>
        </p:txBody>
      </p:sp>
      <p:sp>
        <p:nvSpPr>
          <p:cNvPr id="5" name="Title 1"/>
          <p:cNvSpPr>
            <a:spLocks noGrp="1"/>
          </p:cNvSpPr>
          <p:nvPr>
            <p:ph type="title"/>
          </p:nvPr>
        </p:nvSpPr>
        <p:spPr>
          <a:xfrm>
            <a:off x="0" y="0"/>
            <a:ext cx="9144000" cy="762000"/>
          </a:xfrm>
        </p:spPr>
        <p:txBody>
          <a:bodyPr>
            <a:noAutofit/>
          </a:bodyPr>
          <a:lstStyle/>
          <a:p>
            <a:r>
              <a:rPr lang="en-US" sz="3600" b="1" dirty="0" smtClean="0">
                <a:latin typeface="Arial" pitchFamily="34" charset="0"/>
                <a:cs typeface="Arial" pitchFamily="34" charset="0"/>
              </a:rPr>
              <a:t>3. Accelerator Systems</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152400" y="1143000"/>
            <a:ext cx="8839200" cy="5029200"/>
          </a:xfrm>
        </p:spPr>
        <p:txBody>
          <a:bodyPr/>
          <a:lstStyle/>
          <a:p>
            <a:pPr>
              <a:spcBef>
                <a:spcPts val="480"/>
              </a:spcBef>
              <a:spcAft>
                <a:spcPts val="600"/>
              </a:spcAft>
              <a:buNone/>
            </a:pPr>
            <a:r>
              <a:rPr lang="en-US" sz="1800" b="0" i="1" dirty="0" smtClean="0"/>
              <a:t>Accelerator Physics - Electron Cloud/TMCI </a:t>
            </a:r>
            <a:r>
              <a:rPr lang="en-US" sz="1800" b="0" i="1" dirty="0" smtClean="0"/>
              <a:t>Instabilities continued</a:t>
            </a:r>
            <a:endParaRPr lang="en-US" sz="1800" b="0" i="1" dirty="0" smtClean="0"/>
          </a:p>
          <a:p>
            <a:pPr>
              <a:spcBef>
                <a:spcPts val="480"/>
              </a:spcBef>
              <a:spcAft>
                <a:spcPts val="600"/>
              </a:spcAft>
              <a:buNone/>
            </a:pPr>
            <a:r>
              <a:rPr lang="en-US" sz="1800" b="0" dirty="0" smtClean="0"/>
              <a:t>3.2.2 Comments</a:t>
            </a:r>
            <a:endParaRPr lang="en-US" sz="1800" b="0" dirty="0" smtClean="0"/>
          </a:p>
          <a:p>
            <a:pPr marL="571500">
              <a:spcBef>
                <a:spcPts val="300"/>
              </a:spcBef>
            </a:pPr>
            <a:r>
              <a:rPr lang="en-US" sz="1800" b="0" dirty="0" smtClean="0"/>
              <a:t>Good progress understanding Ecloud/TMCI dynamics by modeling, simulation, and MD</a:t>
            </a:r>
          </a:p>
          <a:p>
            <a:pPr marL="571500" indent="-228600">
              <a:spcBef>
                <a:spcPts val="300"/>
              </a:spcBef>
            </a:pPr>
            <a:r>
              <a:rPr lang="en-US" sz="1800" b="0" dirty="0" smtClean="0"/>
              <a:t>We encourage further development of the wideband fast kicker technology which is interesting and potentially useful in many other applications. </a:t>
            </a:r>
            <a:endParaRPr lang="en-US" sz="1800" b="0" dirty="0" smtClean="0"/>
          </a:p>
          <a:p>
            <a:pPr marL="571500" indent="-228600">
              <a:spcBef>
                <a:spcPts val="300"/>
              </a:spcBef>
              <a:buNone/>
            </a:pPr>
            <a:endParaRPr lang="en-US" sz="1800" b="0" dirty="0" smtClean="0"/>
          </a:p>
          <a:p>
            <a:pPr>
              <a:spcBef>
                <a:spcPts val="480"/>
              </a:spcBef>
              <a:spcAft>
                <a:spcPts val="600"/>
              </a:spcAft>
              <a:buNone/>
            </a:pPr>
            <a:r>
              <a:rPr lang="en-US" sz="1800" b="0" dirty="0" smtClean="0"/>
              <a:t>3</a:t>
            </a:r>
            <a:r>
              <a:rPr lang="en-US" sz="1800" b="0" dirty="0" smtClean="0">
                <a:latin typeface="Arial" pitchFamily="34" charset="0"/>
                <a:cs typeface="Arial" pitchFamily="34" charset="0"/>
              </a:rPr>
              <a:t>.2.3 </a:t>
            </a:r>
            <a:r>
              <a:rPr lang="en-US" sz="1800" b="0" dirty="0" smtClean="0">
                <a:latin typeface="Arial" pitchFamily="34" charset="0"/>
                <a:cs typeface="Arial" pitchFamily="34" charset="0"/>
              </a:rPr>
              <a:t>Recommendations</a:t>
            </a:r>
            <a:endParaRPr lang="en-US" sz="1800" b="0" dirty="0" smtClean="0">
              <a:latin typeface="Arial" pitchFamily="34" charset="0"/>
              <a:cs typeface="Arial" pitchFamily="34" charset="0"/>
            </a:endParaRPr>
          </a:p>
          <a:p>
            <a:pPr marL="571500" indent="-228600">
              <a:spcBef>
                <a:spcPts val="300"/>
              </a:spcBef>
              <a:buFont typeface="+mj-lt"/>
              <a:buAutoNum type="arabicPeriod"/>
            </a:pPr>
            <a:r>
              <a:rPr lang="en-US" sz="1800" b="0" dirty="0" smtClean="0">
                <a:latin typeface="Arial" pitchFamily="34" charset="0"/>
                <a:cs typeface="Arial" pitchFamily="34" charset="0"/>
              </a:rPr>
              <a:t>None</a:t>
            </a:r>
          </a:p>
          <a:p>
            <a:endParaRPr lang="en-US" dirty="0" smtClean="0">
              <a:latin typeface="Arial" charset="0"/>
              <a:cs typeface="Arial" charset="0"/>
            </a:endParaRPr>
          </a:p>
          <a:p>
            <a:endParaRPr lang="en-US" dirty="0" smtClean="0">
              <a:latin typeface="Arial" charset="0"/>
              <a:cs typeface="Arial" charset="0"/>
            </a:endParaRPr>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16</a:t>
            </a:fld>
            <a:endParaRPr lang="en-US" dirty="0"/>
          </a:p>
        </p:txBody>
      </p:sp>
      <p:sp>
        <p:nvSpPr>
          <p:cNvPr id="4"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r>
              <a:rPr lang="en-US" dirty="0" smtClean="0">
                <a:latin typeface="Arial" charset="0"/>
                <a:ea typeface="ＭＳ Ｐゴシック" charset="-128"/>
                <a:cs typeface="Arial" charset="0"/>
              </a:rPr>
              <a:t>2011 LARP Review</a:t>
            </a:r>
          </a:p>
        </p:txBody>
      </p:sp>
      <p:sp>
        <p:nvSpPr>
          <p:cNvPr id="5" name="Title 1"/>
          <p:cNvSpPr>
            <a:spLocks noGrp="1"/>
          </p:cNvSpPr>
          <p:nvPr>
            <p:ph type="title"/>
          </p:nvPr>
        </p:nvSpPr>
        <p:spPr>
          <a:xfrm>
            <a:off x="0" y="0"/>
            <a:ext cx="9144000" cy="762000"/>
          </a:xfrm>
        </p:spPr>
        <p:txBody>
          <a:bodyPr>
            <a:noAutofit/>
          </a:bodyPr>
          <a:lstStyle/>
          <a:p>
            <a:r>
              <a:rPr lang="en-US" sz="3600" b="1" dirty="0" smtClean="0">
                <a:latin typeface="Arial" pitchFamily="34" charset="0"/>
                <a:cs typeface="Arial" pitchFamily="34" charset="0"/>
              </a:rPr>
              <a:t>3. Accelerator Systems</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0" y="762000"/>
            <a:ext cx="8991600" cy="5486400"/>
          </a:xfrm>
        </p:spPr>
        <p:txBody>
          <a:bodyPr/>
          <a:lstStyle/>
          <a:p>
            <a:pPr>
              <a:spcBef>
                <a:spcPts val="300"/>
              </a:spcBef>
              <a:spcAft>
                <a:spcPts val="600"/>
              </a:spcAft>
              <a:buNone/>
            </a:pPr>
            <a:r>
              <a:rPr lang="en-US" sz="1800" b="0" dirty="0" smtClean="0"/>
              <a:t>3</a:t>
            </a:r>
            <a:r>
              <a:rPr lang="en-US" sz="1800" b="0" dirty="0" smtClean="0">
                <a:latin typeface="Arial" pitchFamily="34" charset="0"/>
                <a:cs typeface="Arial" pitchFamily="34" charset="0"/>
              </a:rPr>
              <a:t>.3.1 </a:t>
            </a:r>
            <a:r>
              <a:rPr lang="en-US" sz="1800" b="0" dirty="0" smtClean="0">
                <a:latin typeface="Arial" pitchFamily="34" charset="0"/>
                <a:cs typeface="Arial" pitchFamily="34" charset="0"/>
              </a:rPr>
              <a:t>Crab Cavities: Findings</a:t>
            </a:r>
            <a:endParaRPr lang="en-US" sz="1800" b="0" dirty="0" smtClean="0">
              <a:latin typeface="Arial" pitchFamily="34" charset="0"/>
              <a:cs typeface="Arial" pitchFamily="34" charset="0"/>
            </a:endParaRPr>
          </a:p>
          <a:p>
            <a:pPr marL="571500" indent="-228600">
              <a:spcBef>
                <a:spcPts val="300"/>
              </a:spcBef>
            </a:pPr>
            <a:r>
              <a:rPr lang="en-US" sz="1800" b="0" dirty="0" smtClean="0"/>
              <a:t>LHC-CC10 Workshop was held on December 15-17, 2010 at CERN. The following workshop charges were addressed:</a:t>
            </a:r>
          </a:p>
          <a:p>
            <a:pPr marL="971550" lvl="1" indent="-228600">
              <a:spcBef>
                <a:spcPts val="300"/>
              </a:spcBef>
            </a:pPr>
            <a:r>
              <a:rPr lang="en-US" sz="1800" dirty="0" smtClean="0">
                <a:solidFill>
                  <a:srgbClr val="146737"/>
                </a:solidFill>
                <a:latin typeface="Arial Narrow" pitchFamily="34" charset="0"/>
              </a:rPr>
              <a:t>Can compact cavities for the LHC be realized and made robust with complex damping scheme? 3-4 candidates, dual crossing (H/V) solution desired. Prototyping is essential to begin immediately. </a:t>
            </a:r>
          </a:p>
          <a:p>
            <a:pPr marL="971550" lvl="1" indent="-228600">
              <a:spcBef>
                <a:spcPts val="300"/>
              </a:spcBef>
            </a:pPr>
            <a:r>
              <a:rPr lang="en-US" sz="1800" dirty="0" smtClean="0">
                <a:solidFill>
                  <a:srgbClr val="146737"/>
                </a:solidFill>
                <a:latin typeface="Arial Narrow" pitchFamily="34" charset="0"/>
              </a:rPr>
              <a:t>Are crab cavities compatible with LHC machine protection, or can they be made to be so? More analysis with realistic cavity failures, lattices, upgraded collimation is required. </a:t>
            </a:r>
          </a:p>
          <a:p>
            <a:pPr marL="971550" lvl="1" indent="-228600">
              <a:spcBef>
                <a:spcPts val="300"/>
              </a:spcBef>
            </a:pPr>
            <a:r>
              <a:rPr lang="en-US" sz="1800" dirty="0" smtClean="0">
                <a:solidFill>
                  <a:srgbClr val="146737"/>
                </a:solidFill>
                <a:latin typeface="Arial Narrow" pitchFamily="34" charset="0"/>
              </a:rPr>
              <a:t>Should a KEKB crab cavity be installed in the SPS for test purposes? No. </a:t>
            </a:r>
          </a:p>
          <a:p>
            <a:pPr marL="571500" indent="-228600">
              <a:spcBef>
                <a:spcPts val="300"/>
              </a:spcBef>
            </a:pPr>
            <a:r>
              <a:rPr lang="en-US" sz="1800" b="0" dirty="0" smtClean="0">
                <a:latin typeface="Arial" pitchFamily="34" charset="0"/>
                <a:cs typeface="Arial" pitchFamily="34" charset="0"/>
              </a:rPr>
              <a:t>Novel cavity concepts have been supported by LARP. SBIR Phase-I work was successful and Phase-II follow-on funding applied for by two companies. </a:t>
            </a:r>
          </a:p>
          <a:p>
            <a:pPr marL="571500" indent="-228600">
              <a:spcBef>
                <a:spcPts val="300"/>
              </a:spcBef>
            </a:pPr>
            <a:r>
              <a:rPr lang="en-US" sz="1800" b="0" dirty="0" smtClean="0"/>
              <a:t>Crab cavity development is seen by CERN as key ingredient to HL-LHC. All HL-LHC scenarios rely on crab cavities for luminosity leveling. </a:t>
            </a:r>
          </a:p>
          <a:p>
            <a:pPr marL="571500" indent="-228600">
              <a:spcBef>
                <a:spcPts val="300"/>
              </a:spcBef>
            </a:pPr>
            <a:r>
              <a:rPr lang="en-US" sz="1800" b="0" dirty="0" smtClean="0"/>
              <a:t>LARP involvement in simulations for all crab cavity designs is highly desirable.</a:t>
            </a:r>
          </a:p>
          <a:p>
            <a:pPr marL="571500" indent="-228600">
              <a:spcBef>
                <a:spcPts val="300"/>
              </a:spcBef>
            </a:pPr>
            <a:r>
              <a:rPr lang="en-US" sz="1800" b="0" dirty="0" smtClean="0"/>
              <a:t>Draft specs are developed. Detailed specs will evolve with LHC  and simulations. Preliminary cost estimate for cavities R&amp;D only has been developed.</a:t>
            </a:r>
          </a:p>
          <a:p>
            <a:pPr marL="571500" indent="-228600">
              <a:spcBef>
                <a:spcPts val="300"/>
              </a:spcBef>
            </a:pPr>
            <a:r>
              <a:rPr lang="en-US" sz="1800" b="0" dirty="0" smtClean="0">
                <a:latin typeface="Arial" pitchFamily="34" charset="0"/>
                <a:cs typeface="Arial" pitchFamily="34" charset="0"/>
              </a:rPr>
              <a:t>Initial machine protection requirement and tracking studies for losses with 1-turn performed.</a:t>
            </a:r>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17</a:t>
            </a:fld>
            <a:endParaRPr lang="en-US" dirty="0"/>
          </a:p>
        </p:txBody>
      </p:sp>
      <p:sp>
        <p:nvSpPr>
          <p:cNvPr id="4"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r>
              <a:rPr lang="en-US" dirty="0" smtClean="0">
                <a:latin typeface="Arial" charset="0"/>
                <a:ea typeface="ＭＳ Ｐゴシック" charset="-128"/>
                <a:cs typeface="Arial" charset="0"/>
              </a:rPr>
              <a:t>2011 LARP Review</a:t>
            </a:r>
          </a:p>
        </p:txBody>
      </p:sp>
      <p:sp>
        <p:nvSpPr>
          <p:cNvPr id="5" name="Title 1"/>
          <p:cNvSpPr>
            <a:spLocks noGrp="1"/>
          </p:cNvSpPr>
          <p:nvPr>
            <p:ph type="title"/>
          </p:nvPr>
        </p:nvSpPr>
        <p:spPr>
          <a:xfrm>
            <a:off x="0" y="0"/>
            <a:ext cx="9144000" cy="762000"/>
          </a:xfrm>
        </p:spPr>
        <p:txBody>
          <a:bodyPr>
            <a:noAutofit/>
          </a:bodyPr>
          <a:lstStyle/>
          <a:p>
            <a:r>
              <a:rPr lang="en-US" sz="3600" b="1" dirty="0" smtClean="0">
                <a:latin typeface="Arial" pitchFamily="34" charset="0"/>
                <a:cs typeface="Arial" pitchFamily="34" charset="0"/>
              </a:rPr>
              <a:t>3. Accelerator Systems</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8839200" cy="5410200"/>
          </a:xfrm>
        </p:spPr>
        <p:txBody>
          <a:bodyPr/>
          <a:lstStyle/>
          <a:p>
            <a:pPr>
              <a:spcBef>
                <a:spcPts val="480"/>
              </a:spcBef>
              <a:spcAft>
                <a:spcPts val="600"/>
              </a:spcAft>
              <a:buNone/>
            </a:pPr>
            <a:r>
              <a:rPr lang="en-US" sz="1800" b="0" i="1" dirty="0" smtClean="0">
                <a:latin typeface="Arial" pitchFamily="34" charset="0"/>
                <a:cs typeface="Arial" pitchFamily="34" charset="0"/>
              </a:rPr>
              <a:t>3.3.1 Crab Cavities: Findings continued</a:t>
            </a:r>
          </a:p>
          <a:p>
            <a:pPr>
              <a:spcBef>
                <a:spcPts val="300"/>
              </a:spcBef>
            </a:pPr>
            <a:r>
              <a:rPr lang="en-US" sz="1800" b="0" dirty="0" smtClean="0">
                <a:latin typeface="Arial" pitchFamily="34" charset="0"/>
                <a:cs typeface="Arial" pitchFamily="34" charset="0"/>
              </a:rPr>
              <a:t>A </a:t>
            </a:r>
            <a:r>
              <a:rPr lang="en-US" sz="1800" b="0" dirty="0" smtClean="0">
                <a:latin typeface="Arial" pitchFamily="34" charset="0"/>
                <a:cs typeface="Arial" pitchFamily="34" charset="0"/>
              </a:rPr>
              <a:t>small joint team of CERN and LARP staff are studying machine protection requirement with crab cavities operation in LHC.</a:t>
            </a:r>
          </a:p>
          <a:p>
            <a:pPr>
              <a:spcBef>
                <a:spcPts val="300"/>
              </a:spcBef>
            </a:pPr>
            <a:r>
              <a:rPr lang="en-US" sz="1800" b="0" dirty="0" smtClean="0"/>
              <a:t>SPS studies in 2010 and 2011 showed that natural emittance growth is too large at 55 GeV and not so small at 120 GeV. Simulation are being performed to understand the source of emittance growth.  LARP has a strong contribution to this effort.</a:t>
            </a:r>
          </a:p>
          <a:p>
            <a:pPr>
              <a:spcBef>
                <a:spcPts val="300"/>
              </a:spcBef>
            </a:pPr>
            <a:r>
              <a:rPr lang="en-US" sz="1800" b="0" dirty="0" smtClean="0"/>
              <a:t>Crab cavities effort is funded at $420K .</a:t>
            </a:r>
          </a:p>
          <a:p>
            <a:pPr>
              <a:spcBef>
                <a:spcPts val="300"/>
              </a:spcBef>
            </a:pPr>
            <a:r>
              <a:rPr lang="en-US" sz="1800" b="0" dirty="0" smtClean="0"/>
              <a:t>LARP will also take advantage of US-SBIR/STTR fund to design 2 compact cavities and one prototype unit.</a:t>
            </a:r>
          </a:p>
          <a:p>
            <a:pPr>
              <a:spcBef>
                <a:spcPts val="300"/>
              </a:spcBef>
            </a:pPr>
            <a:r>
              <a:rPr lang="en-US" sz="1800" b="0" dirty="0" smtClean="0"/>
              <a:t>SLAC-LARP compact rf cavity design is supported by LARP while the mechanical design is being supported by Phase 1 SBIR.</a:t>
            </a:r>
          </a:p>
          <a:p>
            <a:pPr>
              <a:spcBef>
                <a:spcPts val="300"/>
              </a:spcBef>
            </a:pPr>
            <a:r>
              <a:rPr lang="en-US" sz="1800" b="0" dirty="0" smtClean="0"/>
              <a:t>JLab-ODU design has been approved for a phase II STTR with Niowave. </a:t>
            </a:r>
          </a:p>
          <a:p>
            <a:pPr>
              <a:spcBef>
                <a:spcPts val="300"/>
              </a:spcBef>
            </a:pPr>
            <a:r>
              <a:rPr lang="en-US" sz="1800" b="0" dirty="0" smtClean="0"/>
              <a:t>Future cavity design effort is toward dual crossing (HV). </a:t>
            </a:r>
          </a:p>
          <a:p>
            <a:pPr>
              <a:spcBef>
                <a:spcPts val="300"/>
              </a:spcBef>
            </a:pPr>
            <a:r>
              <a:rPr lang="en-US" sz="1800" b="0" dirty="0" smtClean="0"/>
              <a:t>An ultra-compact ( both planes) ¼-wave cavity (BNL) is being considered.</a:t>
            </a:r>
          </a:p>
          <a:p>
            <a:pPr>
              <a:spcBef>
                <a:spcPts val="300"/>
              </a:spcBef>
            </a:pPr>
            <a:r>
              <a:rPr lang="en-US" sz="1800" b="0" dirty="0" smtClean="0"/>
              <a:t>A draft proposal to DOE for cryomodule construction has been prepared.</a:t>
            </a:r>
          </a:p>
          <a:p>
            <a:pPr>
              <a:spcBef>
                <a:spcPts val="300"/>
              </a:spcBef>
            </a:pPr>
            <a:r>
              <a:rPr lang="en-US" sz="1800" b="0" dirty="0" smtClean="0"/>
              <a:t>A crab cavity  meeting under preparation for October 2011 at FNAL. </a:t>
            </a:r>
          </a:p>
          <a:p>
            <a:endParaRPr lang="en-US" sz="1800" b="0" dirty="0" smtClean="0">
              <a:latin typeface="Arial" pitchFamily="34" charset="0"/>
              <a:cs typeface="Arial" pitchFamily="34" charset="0"/>
            </a:endParaRPr>
          </a:p>
          <a:p>
            <a:endParaRPr lang="en-US" sz="2000" b="0" dirty="0" smtClean="0">
              <a:latin typeface="+mn-lt"/>
            </a:endParaRPr>
          </a:p>
          <a:p>
            <a:endParaRPr lang="en-US" sz="2000" b="0" dirty="0" smtClean="0">
              <a:latin typeface="+mn-lt"/>
            </a:endParaRPr>
          </a:p>
          <a:p>
            <a:endParaRPr lang="en-US" sz="2000" b="0" dirty="0" smtClean="0">
              <a:latin typeface="+mn-lt"/>
            </a:endParaRPr>
          </a:p>
        </p:txBody>
      </p:sp>
      <p:sp>
        <p:nvSpPr>
          <p:cNvPr id="4" name="Slide Number Placeholder 3"/>
          <p:cNvSpPr>
            <a:spLocks noGrp="1"/>
          </p:cNvSpPr>
          <p:nvPr>
            <p:ph type="sldNum" sz="quarter" idx="10"/>
          </p:nvPr>
        </p:nvSpPr>
        <p:spPr/>
        <p:txBody>
          <a:bodyPr/>
          <a:lstStyle/>
          <a:p>
            <a:fld id="{7FD9C8DE-611D-44CE-933C-4DF3ECEC666B}" type="slidenum">
              <a:rPr lang="en-US" smtClean="0"/>
              <a:pPr/>
              <a:t>18</a:t>
            </a:fld>
            <a:endParaRPr lang="en-US" dirty="0"/>
          </a:p>
        </p:txBody>
      </p:sp>
      <p:sp>
        <p:nvSpPr>
          <p:cNvPr id="6"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r>
              <a:rPr lang="en-US" dirty="0" smtClean="0">
                <a:latin typeface="Arial" charset="0"/>
                <a:ea typeface="ＭＳ Ｐゴシック" charset="-128"/>
                <a:cs typeface="Arial" charset="0"/>
              </a:rPr>
              <a:t>2011 LARP Review</a:t>
            </a:r>
          </a:p>
        </p:txBody>
      </p:sp>
      <p:sp>
        <p:nvSpPr>
          <p:cNvPr id="7" name="Title 1"/>
          <p:cNvSpPr>
            <a:spLocks noGrp="1"/>
          </p:cNvSpPr>
          <p:nvPr>
            <p:ph type="title"/>
          </p:nvPr>
        </p:nvSpPr>
        <p:spPr>
          <a:xfrm>
            <a:off x="0" y="0"/>
            <a:ext cx="9144000" cy="762000"/>
          </a:xfrm>
        </p:spPr>
        <p:txBody>
          <a:bodyPr>
            <a:noAutofit/>
          </a:bodyPr>
          <a:lstStyle/>
          <a:p>
            <a:r>
              <a:rPr lang="en-US" sz="3600" b="1" dirty="0" smtClean="0">
                <a:latin typeface="Arial" pitchFamily="34" charset="0"/>
                <a:cs typeface="Arial" pitchFamily="34" charset="0"/>
              </a:rPr>
              <a:t>3. Accelerator Systems</a:t>
            </a:r>
            <a:endParaRPr lang="en-US" sz="3600"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228600" y="1066800"/>
            <a:ext cx="8686800" cy="5105400"/>
          </a:xfrm>
        </p:spPr>
        <p:txBody>
          <a:bodyPr/>
          <a:lstStyle/>
          <a:p>
            <a:pPr>
              <a:spcBef>
                <a:spcPts val="480"/>
              </a:spcBef>
              <a:spcAft>
                <a:spcPts val="600"/>
              </a:spcAft>
              <a:buNone/>
            </a:pPr>
            <a:r>
              <a:rPr lang="en-US" sz="1800" b="0" dirty="0" smtClean="0"/>
              <a:t>3</a:t>
            </a:r>
            <a:r>
              <a:rPr lang="en-US" sz="1800" b="0" dirty="0" smtClean="0">
                <a:latin typeface="Arial" pitchFamily="34" charset="0"/>
                <a:cs typeface="Arial" pitchFamily="34" charset="0"/>
              </a:rPr>
              <a:t>.3.2 </a:t>
            </a:r>
            <a:r>
              <a:rPr lang="en-US" sz="1800" b="0" dirty="0" smtClean="0">
                <a:latin typeface="Arial" pitchFamily="34" charset="0"/>
                <a:cs typeface="Arial" pitchFamily="34" charset="0"/>
              </a:rPr>
              <a:t>Crab Cavities: Comments</a:t>
            </a:r>
            <a:endParaRPr lang="en-US" sz="1800" b="0" dirty="0" smtClean="0">
              <a:latin typeface="Arial" pitchFamily="34" charset="0"/>
              <a:cs typeface="Arial" pitchFamily="34" charset="0"/>
            </a:endParaRPr>
          </a:p>
          <a:p>
            <a:pPr marL="571500" indent="-228600">
              <a:spcBef>
                <a:spcPts val="300"/>
              </a:spcBef>
            </a:pPr>
            <a:r>
              <a:rPr lang="en-US" sz="1800" b="0" dirty="0" smtClean="0"/>
              <a:t>Crab cavity design team is to be  commended for making excellent progress since the 2010 LARP review. </a:t>
            </a:r>
          </a:p>
          <a:p>
            <a:pPr marL="571500" indent="-228600">
              <a:spcBef>
                <a:spcPts val="300"/>
              </a:spcBef>
            </a:pPr>
            <a:r>
              <a:rPr lang="en-US" sz="1800" b="0" dirty="0" smtClean="0"/>
              <a:t>The main goal of the prototyping activity  remains to be technology validation of crab cavities.  </a:t>
            </a:r>
          </a:p>
          <a:p>
            <a:pPr marL="571500" indent="-228600">
              <a:spcBef>
                <a:spcPts val="300"/>
              </a:spcBef>
            </a:pPr>
            <a:r>
              <a:rPr lang="en-US" sz="1800" b="0" dirty="0" smtClean="0"/>
              <a:t> RF design of several novel compact  cavities including ODU-JLab and SLAC-designs is progressing well. </a:t>
            </a:r>
          </a:p>
          <a:p>
            <a:pPr marL="571500" indent="-228600">
              <a:spcBef>
                <a:spcPts val="300"/>
              </a:spcBef>
            </a:pPr>
            <a:r>
              <a:rPr lang="en-US" sz="1800" b="0" dirty="0" smtClean="0"/>
              <a:t>Adequate funding is needed to gain ground on cavity prototyping to stay on course. </a:t>
            </a:r>
          </a:p>
          <a:p>
            <a:pPr marL="571500" indent="-228600">
              <a:spcBef>
                <a:spcPts val="300"/>
              </a:spcBef>
            </a:pPr>
            <a:r>
              <a:rPr lang="en-US" sz="1800" b="0" dirty="0" smtClean="0"/>
              <a:t>Increasing LARP activity and involvement in the next few years could have significant payoff with major benefits to HL-LHC.  </a:t>
            </a:r>
          </a:p>
          <a:p>
            <a:pPr marL="571500" indent="-228600">
              <a:buFont typeface="+mj-lt"/>
              <a:buAutoNum type="arabicPeriod"/>
            </a:pPr>
            <a:endParaRPr lang="en-US" sz="2000" b="0" dirty="0" smtClean="0">
              <a:latin typeface="Calibri" charset="0"/>
              <a:cs typeface="Arial" charset="0"/>
            </a:endParaRPr>
          </a:p>
          <a:p>
            <a:endParaRPr lang="en-US" dirty="0" smtClean="0">
              <a:latin typeface="Arial" charset="0"/>
              <a:cs typeface="Arial" charset="0"/>
            </a:endParaRPr>
          </a:p>
          <a:p>
            <a:endParaRPr lang="en-US" dirty="0" smtClean="0">
              <a:latin typeface="Arial" charset="0"/>
              <a:cs typeface="Arial" charset="0"/>
            </a:endParaRPr>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19</a:t>
            </a:fld>
            <a:endParaRPr lang="en-US" dirty="0"/>
          </a:p>
        </p:txBody>
      </p:sp>
      <p:sp>
        <p:nvSpPr>
          <p:cNvPr id="4"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r>
              <a:rPr lang="en-US" dirty="0" smtClean="0">
                <a:latin typeface="Arial" charset="0"/>
                <a:ea typeface="ＭＳ Ｐゴシック" charset="-128"/>
                <a:cs typeface="Arial" charset="0"/>
              </a:rPr>
              <a:t>2011 LARP Review</a:t>
            </a:r>
          </a:p>
        </p:txBody>
      </p:sp>
      <p:sp>
        <p:nvSpPr>
          <p:cNvPr id="5" name="Title 1"/>
          <p:cNvSpPr>
            <a:spLocks noGrp="1"/>
          </p:cNvSpPr>
          <p:nvPr>
            <p:ph type="title"/>
          </p:nvPr>
        </p:nvSpPr>
        <p:spPr>
          <a:xfrm>
            <a:off x="0" y="0"/>
            <a:ext cx="9144000" cy="762000"/>
          </a:xfrm>
        </p:spPr>
        <p:txBody>
          <a:bodyPr>
            <a:noAutofit/>
          </a:bodyPr>
          <a:lstStyle/>
          <a:p>
            <a:r>
              <a:rPr lang="en-US" sz="3600" b="1" dirty="0" smtClean="0">
                <a:latin typeface="Arial" pitchFamily="34" charset="0"/>
                <a:cs typeface="Arial" pitchFamily="34" charset="0"/>
              </a:rPr>
              <a:t>3. Accelerator Systems</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352425" y="838200"/>
            <a:ext cx="8410575" cy="5410200"/>
          </a:xfrm>
        </p:spPr>
        <p:txBody>
          <a:bodyPr/>
          <a:lstStyle/>
          <a:p>
            <a:pPr>
              <a:buFont typeface="Arial" charset="0"/>
              <a:buNone/>
            </a:pPr>
            <a:r>
              <a:rPr lang="en-US" sz="2000" b="0" dirty="0" smtClean="0">
                <a:latin typeface="Calibri" charset="0"/>
                <a:cs typeface="Arial" charset="0"/>
              </a:rPr>
              <a:t>Subcommittee members:  Rod Gerig,  et. al.</a:t>
            </a:r>
          </a:p>
          <a:p>
            <a:pPr>
              <a:buFont typeface="Arial" charset="0"/>
              <a:buNone/>
            </a:pPr>
            <a:endParaRPr lang="en-US" sz="1000" b="0" dirty="0" smtClean="0">
              <a:latin typeface="Calibri" charset="0"/>
              <a:cs typeface="Arial" charset="0"/>
            </a:endParaRPr>
          </a:p>
          <a:p>
            <a:pPr>
              <a:buFont typeface="Arial" charset="0"/>
              <a:buNone/>
            </a:pPr>
            <a:r>
              <a:rPr lang="en-US" sz="2000" b="0" dirty="0" smtClean="0">
                <a:latin typeface="Calibri" charset="0"/>
                <a:cs typeface="Arial" charset="0"/>
              </a:rPr>
              <a:t>1.1 Findings:</a:t>
            </a:r>
          </a:p>
          <a:p>
            <a:pPr marL="571500" indent="-228600">
              <a:spcBef>
                <a:spcPts val="300"/>
              </a:spcBef>
            </a:pPr>
            <a:r>
              <a:rPr lang="en-US" sz="2000" b="0" dirty="0" smtClean="0">
                <a:latin typeface="+mn-lt"/>
              </a:rPr>
              <a:t>LARP management is overseeing a $12M R&amp;D portfolio</a:t>
            </a:r>
          </a:p>
          <a:p>
            <a:pPr marL="571500" indent="-228600">
              <a:spcBef>
                <a:spcPts val="300"/>
              </a:spcBef>
            </a:pPr>
            <a:r>
              <a:rPr lang="en-US" sz="2000" b="0" dirty="0" smtClean="0">
                <a:latin typeface="+mn-lt"/>
              </a:rPr>
              <a:t>LARP continues to make significant contributions to the achieved successes of LHC</a:t>
            </a:r>
          </a:p>
          <a:p>
            <a:pPr marL="571500" indent="-228600">
              <a:spcBef>
                <a:spcPts val="300"/>
              </a:spcBef>
            </a:pPr>
            <a:r>
              <a:rPr lang="en-US" sz="2000" b="0" dirty="0" smtClean="0">
                <a:latin typeface="+mn-lt"/>
              </a:rPr>
              <a:t>Many of the LARP activities have significant application to present and future accelerator needs confronting US accelerators</a:t>
            </a:r>
          </a:p>
          <a:p>
            <a:pPr marL="571500" indent="-228600">
              <a:spcBef>
                <a:spcPts val="300"/>
              </a:spcBef>
            </a:pPr>
            <a:r>
              <a:rPr lang="en-US" sz="2000" b="0" dirty="0" smtClean="0">
                <a:latin typeface="+mn-lt"/>
              </a:rPr>
              <a:t>CERN has expressed their appreciation for these contributions, and has documented this with letters to the DOE</a:t>
            </a:r>
          </a:p>
          <a:p>
            <a:pPr marL="571500" indent="-228600">
              <a:spcBef>
                <a:spcPts val="300"/>
              </a:spcBef>
            </a:pPr>
            <a:r>
              <a:rPr lang="en-US" sz="2000" b="0" dirty="0" smtClean="0">
                <a:latin typeface="+mn-lt"/>
              </a:rPr>
              <a:t>The Long Term Visitor and Toohig Fellows programs are viewed by CERN as very attractive and successful and benefits the US program</a:t>
            </a:r>
          </a:p>
          <a:p>
            <a:pPr marL="571500" indent="-228600">
              <a:spcBef>
                <a:spcPts val="300"/>
              </a:spcBef>
            </a:pPr>
            <a:r>
              <a:rPr lang="en-US" sz="2000" b="0" dirty="0" smtClean="0">
                <a:latin typeface="+mn-lt"/>
              </a:rPr>
              <a:t>CERN, along with the European Union, has begun a design study (FP7) for an high luminosity upgrade to LHC which would be installed around 2021. The design study is to be completed by 2016. The upgrade is called HL-LHC.</a:t>
            </a:r>
          </a:p>
        </p:txBody>
      </p:sp>
      <p:sp>
        <p:nvSpPr>
          <p:cNvPr id="3" name="Title 2"/>
          <p:cNvSpPr>
            <a:spLocks noGrp="1"/>
          </p:cNvSpPr>
          <p:nvPr>
            <p:ph type="title"/>
          </p:nvPr>
        </p:nvSpPr>
        <p:spPr/>
        <p:txBody>
          <a:bodyPr/>
          <a:lstStyle/>
          <a:p>
            <a:r>
              <a:rPr lang="en-US" sz="3600" b="1" dirty="0" smtClean="0">
                <a:latin typeface="Calibri" charset="0"/>
                <a:cs typeface="Arial" charset="0"/>
              </a:rPr>
              <a:t>1. Management Activities</a:t>
            </a:r>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2</a:t>
            </a:fld>
            <a:endParaRPr lang="en-US" dirty="0"/>
          </a:p>
        </p:txBody>
      </p:sp>
      <p:sp>
        <p:nvSpPr>
          <p:cNvPr id="5" name="Footer Placeholder 4"/>
          <p:cNvSpPr>
            <a:spLocks noGrp="1"/>
          </p:cNvSpPr>
          <p:nvPr>
            <p:ph type="ftr" sz="quarter" idx="11"/>
          </p:nvPr>
        </p:nvSpPr>
        <p:spPr/>
        <p:txBody>
          <a:bodyPr wrap="square" numCol="1" anchorCtr="0" compatLnSpc="1">
            <a:prstTxWarp prst="textNoShape">
              <a:avLst/>
            </a:prstTxWarp>
          </a:bodyPr>
          <a:lstStyle/>
          <a:p>
            <a:r>
              <a:rPr lang="en-US" dirty="0" smtClean="0">
                <a:latin typeface="Arial" charset="0"/>
                <a:ea typeface="ＭＳ Ｐゴシック" charset="-128"/>
                <a:cs typeface="Arial" charset="0"/>
              </a:rPr>
              <a:t>2011 LARP Review</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228600" y="914400"/>
            <a:ext cx="8686800" cy="5257800"/>
          </a:xfrm>
        </p:spPr>
        <p:txBody>
          <a:bodyPr/>
          <a:lstStyle/>
          <a:p>
            <a:pPr>
              <a:spcBef>
                <a:spcPts val="480"/>
              </a:spcBef>
              <a:spcAft>
                <a:spcPts val="600"/>
              </a:spcAft>
              <a:buNone/>
            </a:pPr>
            <a:r>
              <a:rPr lang="en-US" sz="1800" b="0" dirty="0" smtClean="0"/>
              <a:t>3</a:t>
            </a:r>
            <a:r>
              <a:rPr lang="en-US" sz="1800" b="0" dirty="0" smtClean="0">
                <a:latin typeface="Arial" pitchFamily="34" charset="0"/>
                <a:cs typeface="Arial" pitchFamily="34" charset="0"/>
              </a:rPr>
              <a:t>.3.3 Crab Cavities: Recommendations</a:t>
            </a:r>
            <a:endParaRPr lang="en-US" sz="1800" b="0" dirty="0" smtClean="0">
              <a:latin typeface="Arial" pitchFamily="34" charset="0"/>
              <a:cs typeface="Arial" pitchFamily="34" charset="0"/>
            </a:endParaRPr>
          </a:p>
          <a:p>
            <a:pPr marL="685800">
              <a:spcBef>
                <a:spcPts val="300"/>
              </a:spcBef>
              <a:buFont typeface="+mj-lt"/>
              <a:buAutoNum type="arabicPeriod"/>
            </a:pPr>
            <a:r>
              <a:rPr lang="en-US" sz="1800" b="0" dirty="0" smtClean="0"/>
              <a:t>Work with CERN-RF Group to finalize engineering specifications and a realistic R&amp;D work plan with resources to address cavities prototyping consistent with the HL-LHC schedule. </a:t>
            </a:r>
          </a:p>
          <a:p>
            <a:pPr marL="685800">
              <a:spcBef>
                <a:spcPts val="300"/>
              </a:spcBef>
              <a:buFont typeface="+mj-lt"/>
              <a:buAutoNum type="arabicPeriod"/>
            </a:pPr>
            <a:r>
              <a:rPr lang="en-US" sz="1800" b="0" dirty="0" smtClean="0"/>
              <a:t>Complete final cavity design that merges ideas from ODU-JLab parallel bar and SLAC ridged waveguide concepts.  </a:t>
            </a:r>
          </a:p>
          <a:p>
            <a:pPr marL="685800">
              <a:spcBef>
                <a:spcPts val="300"/>
              </a:spcBef>
              <a:buFont typeface="+mj-lt"/>
              <a:buAutoNum type="arabicPeriod"/>
            </a:pPr>
            <a:r>
              <a:rPr lang="en-US" sz="1800" b="0" dirty="0" smtClean="0"/>
              <a:t>Prepare and submit a limited-scope plan to DOE requesting potential funds to fabricate a prototype “bare” cavity per above recommendation for vertical cryostat test. </a:t>
            </a:r>
          </a:p>
          <a:p>
            <a:pPr marL="571500" indent="-228600">
              <a:buFont typeface="+mj-lt"/>
              <a:buAutoNum type="arabicPeriod"/>
            </a:pPr>
            <a:endParaRPr lang="en-US" sz="2000" b="0" dirty="0" smtClean="0">
              <a:latin typeface="Calibri" charset="0"/>
              <a:cs typeface="Arial" charset="0"/>
            </a:endParaRPr>
          </a:p>
          <a:p>
            <a:endParaRPr lang="en-US" dirty="0" smtClean="0">
              <a:latin typeface="Arial" charset="0"/>
              <a:cs typeface="Arial" charset="0"/>
            </a:endParaRPr>
          </a:p>
          <a:p>
            <a:endParaRPr lang="en-US" dirty="0" smtClean="0">
              <a:latin typeface="Arial" charset="0"/>
              <a:cs typeface="Arial" charset="0"/>
            </a:endParaRPr>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20</a:t>
            </a:fld>
            <a:endParaRPr lang="en-US" dirty="0"/>
          </a:p>
        </p:txBody>
      </p:sp>
      <p:sp>
        <p:nvSpPr>
          <p:cNvPr id="4"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r>
              <a:rPr lang="en-US" dirty="0" smtClean="0">
                <a:latin typeface="Arial" charset="0"/>
                <a:ea typeface="ＭＳ Ｐゴシック" charset="-128"/>
                <a:cs typeface="Arial" charset="0"/>
              </a:rPr>
              <a:t>2011 LARP Review</a:t>
            </a:r>
          </a:p>
        </p:txBody>
      </p:sp>
      <p:sp>
        <p:nvSpPr>
          <p:cNvPr id="5" name="Title 1"/>
          <p:cNvSpPr>
            <a:spLocks noGrp="1"/>
          </p:cNvSpPr>
          <p:nvPr>
            <p:ph type="title"/>
          </p:nvPr>
        </p:nvSpPr>
        <p:spPr>
          <a:xfrm>
            <a:off x="0" y="0"/>
            <a:ext cx="9144000" cy="762000"/>
          </a:xfrm>
        </p:spPr>
        <p:txBody>
          <a:bodyPr>
            <a:noAutofit/>
          </a:bodyPr>
          <a:lstStyle/>
          <a:p>
            <a:r>
              <a:rPr lang="en-US" sz="3600" b="1" dirty="0" smtClean="0">
                <a:latin typeface="Arial" pitchFamily="34" charset="0"/>
                <a:cs typeface="Arial" pitchFamily="34" charset="0"/>
              </a:rPr>
              <a:t>3. Accelerator Systems</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152400" y="990600"/>
            <a:ext cx="8839200" cy="5181600"/>
          </a:xfrm>
        </p:spPr>
        <p:txBody>
          <a:bodyPr/>
          <a:lstStyle/>
          <a:p>
            <a:pPr>
              <a:spcBef>
                <a:spcPts val="480"/>
              </a:spcBef>
              <a:spcAft>
                <a:spcPts val="0"/>
              </a:spcAft>
              <a:buFont typeface="Arial" charset="0"/>
              <a:buNone/>
            </a:pPr>
            <a:r>
              <a:rPr lang="en-US" sz="1800" b="0" dirty="0" smtClean="0"/>
              <a:t>3</a:t>
            </a:r>
            <a:r>
              <a:rPr lang="en-US" sz="1800" b="0" dirty="0" smtClean="0">
                <a:latin typeface="Arial" pitchFamily="34" charset="0"/>
                <a:cs typeface="Arial" pitchFamily="34" charset="0"/>
              </a:rPr>
              <a:t>.4.1 </a:t>
            </a:r>
            <a:r>
              <a:rPr lang="en-US" sz="1800" b="0" dirty="0" smtClean="0">
                <a:latin typeface="Arial" pitchFamily="34" charset="0"/>
                <a:cs typeface="Arial" pitchFamily="34" charset="0"/>
              </a:rPr>
              <a:t>Accelerator </a:t>
            </a:r>
            <a:r>
              <a:rPr lang="en-US" sz="1800" b="0" dirty="0" smtClean="0">
                <a:latin typeface="Arial" pitchFamily="34" charset="0"/>
                <a:cs typeface="Arial" pitchFamily="34" charset="0"/>
              </a:rPr>
              <a:t>Physics - Beam </a:t>
            </a:r>
            <a:r>
              <a:rPr lang="en-US" sz="1800" b="0" dirty="0" smtClean="0">
                <a:latin typeface="Arial" pitchFamily="34" charset="0"/>
                <a:cs typeface="Arial" pitchFamily="34" charset="0"/>
              </a:rPr>
              <a:t>Dynamics: Findings</a:t>
            </a:r>
            <a:endParaRPr lang="en-US" sz="1800" b="0" dirty="0" smtClean="0">
              <a:latin typeface="Arial" pitchFamily="34" charset="0"/>
              <a:cs typeface="Arial" pitchFamily="34" charset="0"/>
            </a:endParaRPr>
          </a:p>
          <a:p>
            <a:pPr marL="571500" indent="-228600">
              <a:spcBef>
                <a:spcPts val="300"/>
              </a:spcBef>
            </a:pPr>
            <a:r>
              <a:rPr lang="en-US" sz="1800" b="0" dirty="0" smtClean="0"/>
              <a:t>Accelerator physics simulations have been performed in support of LARP activities including beam-beam simulations code development.</a:t>
            </a:r>
          </a:p>
          <a:p>
            <a:pPr marL="571500" indent="-228600">
              <a:spcBef>
                <a:spcPts val="300"/>
              </a:spcBef>
            </a:pPr>
            <a:r>
              <a:rPr lang="en-US" sz="1800" b="0" dirty="0" smtClean="0"/>
              <a:t>RHIC, Tevatron, and SPS have been used to advantage to perform beam studies. </a:t>
            </a:r>
          </a:p>
          <a:p>
            <a:pPr marL="571500" indent="-228600">
              <a:spcBef>
                <a:spcPts val="300"/>
              </a:spcBef>
            </a:pPr>
            <a:r>
              <a:rPr lang="en-US" sz="1800" b="0" dirty="0" smtClean="0"/>
              <a:t>Beam-beam studies are planned for August 2011 at Tevatron. CERN and BNL participations are expected.</a:t>
            </a:r>
          </a:p>
          <a:p>
            <a:pPr marL="571500" indent="-228600">
              <a:spcBef>
                <a:spcPts val="300"/>
              </a:spcBef>
            </a:pPr>
            <a:r>
              <a:rPr lang="en-US" sz="1800" b="0" dirty="0" smtClean="0"/>
              <a:t>Discrepancies are seen between simulation approaches and experimental results. </a:t>
            </a:r>
          </a:p>
          <a:p>
            <a:pPr>
              <a:spcBef>
                <a:spcPts val="1200"/>
              </a:spcBef>
              <a:spcAft>
                <a:spcPts val="300"/>
              </a:spcAft>
              <a:buNone/>
            </a:pPr>
            <a:r>
              <a:rPr lang="en-US" sz="1800" b="0" dirty="0" smtClean="0"/>
              <a:t>3</a:t>
            </a:r>
            <a:r>
              <a:rPr lang="en-US" sz="1800" b="0" dirty="0" smtClean="0">
                <a:latin typeface="Arial" pitchFamily="34" charset="0"/>
                <a:cs typeface="Arial" pitchFamily="34" charset="0"/>
              </a:rPr>
              <a:t>.4.2 Comments:</a:t>
            </a:r>
          </a:p>
          <a:p>
            <a:pPr marL="571500" indent="-228600">
              <a:spcBef>
                <a:spcPts val="0"/>
              </a:spcBef>
            </a:pPr>
            <a:r>
              <a:rPr lang="en-US" sz="1800" b="0" dirty="0" smtClean="0"/>
              <a:t>Beam physics simulations and code developments are needed to support US-LARP/CERN-LHC collaboration. </a:t>
            </a:r>
          </a:p>
          <a:p>
            <a:pPr>
              <a:spcBef>
                <a:spcPts val="1200"/>
              </a:spcBef>
              <a:spcAft>
                <a:spcPts val="300"/>
              </a:spcAft>
              <a:buNone/>
            </a:pPr>
            <a:r>
              <a:rPr lang="en-US" sz="1800" b="0" dirty="0" smtClean="0"/>
              <a:t>3</a:t>
            </a:r>
            <a:r>
              <a:rPr lang="en-US" sz="1800" b="0" dirty="0" smtClean="0">
                <a:latin typeface="Arial" pitchFamily="34" charset="0"/>
                <a:cs typeface="Arial" pitchFamily="34" charset="0"/>
              </a:rPr>
              <a:t>.4.3 Recommendations:</a:t>
            </a:r>
          </a:p>
          <a:p>
            <a:pPr marL="685800">
              <a:spcBef>
                <a:spcPts val="0"/>
              </a:spcBef>
              <a:buFont typeface="+mj-lt"/>
              <a:buAutoNum type="arabicPeriod"/>
            </a:pPr>
            <a:r>
              <a:rPr lang="en-US" sz="1800" b="0" dirty="0" smtClean="0"/>
              <a:t>Understand and isolate the discrepancies, feeding back into code improvements. Document and present it at the next review.</a:t>
            </a:r>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21</a:t>
            </a:fld>
            <a:endParaRPr lang="en-US" dirty="0"/>
          </a:p>
        </p:txBody>
      </p:sp>
      <p:sp>
        <p:nvSpPr>
          <p:cNvPr id="4"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r>
              <a:rPr lang="en-US" dirty="0" smtClean="0">
                <a:latin typeface="Arial" charset="0"/>
                <a:ea typeface="ＭＳ Ｐゴシック" charset="-128"/>
                <a:cs typeface="Arial" charset="0"/>
              </a:rPr>
              <a:t>2011 LARP Review</a:t>
            </a:r>
          </a:p>
        </p:txBody>
      </p:sp>
      <p:sp>
        <p:nvSpPr>
          <p:cNvPr id="5" name="Title 1"/>
          <p:cNvSpPr>
            <a:spLocks noGrp="1"/>
          </p:cNvSpPr>
          <p:nvPr>
            <p:ph type="title"/>
          </p:nvPr>
        </p:nvSpPr>
        <p:spPr>
          <a:xfrm>
            <a:off x="0" y="0"/>
            <a:ext cx="9144000" cy="762000"/>
          </a:xfrm>
        </p:spPr>
        <p:txBody>
          <a:bodyPr>
            <a:noAutofit/>
          </a:bodyPr>
          <a:lstStyle/>
          <a:p>
            <a:r>
              <a:rPr lang="en-US" sz="3600" b="1" dirty="0" smtClean="0">
                <a:latin typeface="Arial" pitchFamily="34" charset="0"/>
                <a:cs typeface="Arial" pitchFamily="34" charset="0"/>
              </a:rPr>
              <a:t>3. Accelerator Systems</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152400" y="1066800"/>
            <a:ext cx="8839200" cy="5181600"/>
          </a:xfrm>
        </p:spPr>
        <p:txBody>
          <a:bodyPr/>
          <a:lstStyle/>
          <a:p>
            <a:pPr>
              <a:spcBef>
                <a:spcPts val="480"/>
              </a:spcBef>
              <a:spcAft>
                <a:spcPts val="600"/>
              </a:spcAft>
              <a:buFont typeface="Arial" charset="0"/>
              <a:buNone/>
            </a:pPr>
            <a:r>
              <a:rPr lang="en-US" sz="1800" b="0" dirty="0" smtClean="0"/>
              <a:t>3</a:t>
            </a:r>
            <a:r>
              <a:rPr lang="en-US" sz="1800" b="0" dirty="0" smtClean="0">
                <a:latin typeface="Arial" pitchFamily="34" charset="0"/>
                <a:cs typeface="Arial" pitchFamily="34" charset="0"/>
              </a:rPr>
              <a:t>.5.1 Findings: Accelerator Physics – Energy Deposition</a:t>
            </a:r>
          </a:p>
          <a:p>
            <a:pPr marL="571500" indent="-228600">
              <a:spcBef>
                <a:spcPts val="300"/>
              </a:spcBef>
            </a:pPr>
            <a:r>
              <a:rPr lang="en-US" sz="1800" b="0" dirty="0" smtClean="0"/>
              <a:t>Four energy deposition issues were considered:</a:t>
            </a:r>
          </a:p>
          <a:p>
            <a:pPr marL="1028700" lvl="1">
              <a:spcBef>
                <a:spcPts val="300"/>
              </a:spcBef>
            </a:pPr>
            <a:r>
              <a:rPr lang="en-US" sz="1800" dirty="0" smtClean="0">
                <a:solidFill>
                  <a:srgbClr val="146737"/>
                </a:solidFill>
                <a:latin typeface="Arial Narrow" pitchFamily="34" charset="0"/>
              </a:rPr>
              <a:t>Quench stability (peak power density, heat transfer)</a:t>
            </a:r>
          </a:p>
          <a:p>
            <a:pPr marL="1028700" lvl="1">
              <a:spcBef>
                <a:spcPts val="300"/>
              </a:spcBef>
            </a:pPr>
            <a:r>
              <a:rPr lang="en-US" sz="1800" dirty="0" smtClean="0">
                <a:solidFill>
                  <a:srgbClr val="146737"/>
                </a:solidFill>
                <a:latin typeface="Arial Narrow" pitchFamily="34" charset="0"/>
              </a:rPr>
              <a:t>Dynamic heat loads</a:t>
            </a:r>
          </a:p>
          <a:p>
            <a:pPr marL="1028700" lvl="1">
              <a:spcBef>
                <a:spcPts val="300"/>
              </a:spcBef>
            </a:pPr>
            <a:r>
              <a:rPr lang="en-US" sz="1800" dirty="0" smtClean="0">
                <a:solidFill>
                  <a:srgbClr val="146737"/>
                </a:solidFill>
                <a:latin typeface="Arial Narrow" pitchFamily="34" charset="0"/>
              </a:rPr>
              <a:t>Radiation damage</a:t>
            </a:r>
          </a:p>
          <a:p>
            <a:pPr marL="1028700" lvl="1">
              <a:spcBef>
                <a:spcPts val="300"/>
              </a:spcBef>
            </a:pPr>
            <a:r>
              <a:rPr lang="en-US" sz="1800" dirty="0" smtClean="0">
                <a:solidFill>
                  <a:srgbClr val="146737"/>
                </a:solidFill>
                <a:latin typeface="Arial Narrow" pitchFamily="34" charset="0"/>
              </a:rPr>
              <a:t>Residual dose rates - Hands-on maintenance:</a:t>
            </a:r>
          </a:p>
          <a:p>
            <a:pPr marL="571500">
              <a:spcBef>
                <a:spcPts val="300"/>
              </a:spcBef>
            </a:pPr>
            <a:r>
              <a:rPr lang="en-US" sz="1800" b="0" dirty="0" smtClean="0"/>
              <a:t>We were told that these issues are manageable with appropriate protection systems</a:t>
            </a:r>
          </a:p>
          <a:p>
            <a:pPr marL="571500">
              <a:spcBef>
                <a:spcPts val="300"/>
              </a:spcBef>
            </a:pPr>
            <a:r>
              <a:rPr lang="en-US" sz="1800" b="0" dirty="0" smtClean="0"/>
              <a:t>LARP is accepting a joint coordinating role in energy deposition studies for HL-LHC</a:t>
            </a:r>
          </a:p>
          <a:p>
            <a:pPr marL="571500">
              <a:spcBef>
                <a:spcPts val="300"/>
              </a:spcBef>
            </a:pPr>
            <a:r>
              <a:rPr lang="en-US" sz="1800" b="0" dirty="0" smtClean="0"/>
              <a:t>Benchmarking studies are </a:t>
            </a:r>
            <a:r>
              <a:rPr lang="en-US" sz="1800" b="0" dirty="0" smtClean="0"/>
              <a:t>continuing</a:t>
            </a:r>
            <a:endParaRPr lang="en-US" sz="1800" b="0" dirty="0" smtClean="0"/>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22</a:t>
            </a:fld>
            <a:endParaRPr lang="en-US" dirty="0"/>
          </a:p>
        </p:txBody>
      </p:sp>
      <p:sp>
        <p:nvSpPr>
          <p:cNvPr id="4"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r>
              <a:rPr lang="en-US" dirty="0" smtClean="0">
                <a:latin typeface="Arial" charset="0"/>
                <a:ea typeface="ＭＳ Ｐゴシック" charset="-128"/>
                <a:cs typeface="Arial" charset="0"/>
              </a:rPr>
              <a:t>2011 LARP Review</a:t>
            </a:r>
          </a:p>
        </p:txBody>
      </p:sp>
      <p:sp>
        <p:nvSpPr>
          <p:cNvPr id="5" name="Title 1"/>
          <p:cNvSpPr>
            <a:spLocks noGrp="1"/>
          </p:cNvSpPr>
          <p:nvPr>
            <p:ph type="title"/>
          </p:nvPr>
        </p:nvSpPr>
        <p:spPr>
          <a:xfrm>
            <a:off x="0" y="0"/>
            <a:ext cx="9144000" cy="762000"/>
          </a:xfrm>
        </p:spPr>
        <p:txBody>
          <a:bodyPr>
            <a:noAutofit/>
          </a:bodyPr>
          <a:lstStyle/>
          <a:p>
            <a:r>
              <a:rPr lang="en-US" sz="3600" b="1" dirty="0" smtClean="0">
                <a:latin typeface="Arial" pitchFamily="34" charset="0"/>
                <a:cs typeface="Arial" pitchFamily="34" charset="0"/>
              </a:rPr>
              <a:t>3. Accelerator Systems</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152400" y="1143000"/>
            <a:ext cx="8839200" cy="5105400"/>
          </a:xfrm>
        </p:spPr>
        <p:txBody>
          <a:bodyPr/>
          <a:lstStyle/>
          <a:p>
            <a:pPr>
              <a:spcBef>
                <a:spcPts val="480"/>
              </a:spcBef>
              <a:spcAft>
                <a:spcPts val="600"/>
              </a:spcAft>
              <a:buNone/>
            </a:pPr>
            <a:r>
              <a:rPr lang="en-US" sz="1800" b="0" i="1" dirty="0" smtClean="0"/>
              <a:t>Accelerator Physics – Energy </a:t>
            </a:r>
            <a:r>
              <a:rPr lang="en-US" sz="1800" b="0" i="1" dirty="0" smtClean="0"/>
              <a:t>Deposition continued</a:t>
            </a:r>
            <a:endParaRPr lang="en-US" sz="1800" b="0" i="1" dirty="0" smtClean="0"/>
          </a:p>
          <a:p>
            <a:pPr>
              <a:spcBef>
                <a:spcPts val="480"/>
              </a:spcBef>
              <a:spcAft>
                <a:spcPts val="600"/>
              </a:spcAft>
              <a:buNone/>
            </a:pPr>
            <a:r>
              <a:rPr lang="en-US" sz="1800" b="0" dirty="0" smtClean="0"/>
              <a:t>3.5.2 </a:t>
            </a:r>
            <a:r>
              <a:rPr lang="en-US" sz="1800" b="0" dirty="0" smtClean="0"/>
              <a:t>Comments:</a:t>
            </a:r>
          </a:p>
          <a:p>
            <a:pPr marL="571500" indent="-228600">
              <a:spcBef>
                <a:spcPts val="300"/>
              </a:spcBef>
            </a:pPr>
            <a:r>
              <a:rPr lang="en-US" sz="1800" b="0" dirty="0" smtClean="0"/>
              <a:t>We strongly encourage the ongoing work on simulation and particularly the benchmarking of the codes. Discrepancies between experiment and simulation need to be understood.</a:t>
            </a:r>
          </a:p>
          <a:p>
            <a:pPr marL="571500">
              <a:spcBef>
                <a:spcPts val="300"/>
              </a:spcBef>
            </a:pPr>
            <a:r>
              <a:rPr lang="en-US" sz="1800" b="0" dirty="0" smtClean="0"/>
              <a:t>Reports on energy deposition need to made in plenary session at this review.</a:t>
            </a:r>
          </a:p>
          <a:p>
            <a:pPr>
              <a:spcBef>
                <a:spcPts val="1800"/>
              </a:spcBef>
              <a:spcAft>
                <a:spcPts val="600"/>
              </a:spcAft>
              <a:buNone/>
            </a:pPr>
            <a:r>
              <a:rPr lang="en-US" sz="1800" b="0" dirty="0" smtClean="0"/>
              <a:t>3</a:t>
            </a:r>
            <a:r>
              <a:rPr lang="en-US" sz="1800" b="0" dirty="0" smtClean="0">
                <a:latin typeface="Arial" pitchFamily="34" charset="0"/>
                <a:cs typeface="Arial" pitchFamily="34" charset="0"/>
              </a:rPr>
              <a:t>.5.3 Recommendations:</a:t>
            </a:r>
          </a:p>
          <a:p>
            <a:pPr>
              <a:buNone/>
            </a:pPr>
            <a:r>
              <a:rPr lang="en-US" sz="1800" b="0" dirty="0" smtClean="0"/>
              <a:t>         None</a:t>
            </a:r>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23</a:t>
            </a:fld>
            <a:endParaRPr lang="en-US" dirty="0"/>
          </a:p>
        </p:txBody>
      </p:sp>
      <p:sp>
        <p:nvSpPr>
          <p:cNvPr id="4"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r>
              <a:rPr lang="en-US" dirty="0" smtClean="0">
                <a:latin typeface="Arial" charset="0"/>
                <a:ea typeface="ＭＳ Ｐゴシック" charset="-128"/>
                <a:cs typeface="Arial" charset="0"/>
              </a:rPr>
              <a:t>2011 LARP Review</a:t>
            </a:r>
          </a:p>
        </p:txBody>
      </p:sp>
      <p:sp>
        <p:nvSpPr>
          <p:cNvPr id="5" name="Title 1"/>
          <p:cNvSpPr>
            <a:spLocks noGrp="1"/>
          </p:cNvSpPr>
          <p:nvPr>
            <p:ph type="title"/>
          </p:nvPr>
        </p:nvSpPr>
        <p:spPr>
          <a:xfrm>
            <a:off x="0" y="0"/>
            <a:ext cx="9144000" cy="762000"/>
          </a:xfrm>
        </p:spPr>
        <p:txBody>
          <a:bodyPr>
            <a:noAutofit/>
          </a:bodyPr>
          <a:lstStyle/>
          <a:p>
            <a:r>
              <a:rPr lang="en-US" sz="3600" b="1" dirty="0" smtClean="0">
                <a:latin typeface="Arial" pitchFamily="34" charset="0"/>
                <a:cs typeface="Arial" pitchFamily="34" charset="0"/>
              </a:rPr>
              <a:t>3. Accelerator Systems</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152400" y="762000"/>
            <a:ext cx="8839200" cy="5486400"/>
          </a:xfrm>
        </p:spPr>
        <p:txBody>
          <a:bodyPr/>
          <a:lstStyle/>
          <a:p>
            <a:pPr>
              <a:buFont typeface="Arial" charset="0"/>
              <a:buNone/>
            </a:pPr>
            <a:r>
              <a:rPr lang="en-US" sz="1800" b="0" dirty="0" smtClean="0"/>
              <a:t>3</a:t>
            </a:r>
            <a:r>
              <a:rPr lang="en-US" sz="1800" b="0" dirty="0" smtClean="0">
                <a:latin typeface="Arial" pitchFamily="34" charset="0"/>
                <a:cs typeface="Arial" pitchFamily="34" charset="0"/>
              </a:rPr>
              <a:t>.6.1 </a:t>
            </a:r>
            <a:r>
              <a:rPr lang="en-US" sz="1800" b="0" dirty="0" smtClean="0">
                <a:latin typeface="Arial" pitchFamily="34" charset="0"/>
                <a:cs typeface="Arial" pitchFamily="34" charset="0"/>
              </a:rPr>
              <a:t>Instrumentation: Findings</a:t>
            </a:r>
            <a:endParaRPr lang="en-US" sz="1800" b="0" dirty="0" smtClean="0">
              <a:latin typeface="Arial" pitchFamily="34" charset="0"/>
              <a:cs typeface="Arial" pitchFamily="34" charset="0"/>
            </a:endParaRPr>
          </a:p>
          <a:p>
            <a:pPr marL="571500" indent="-228600">
              <a:spcBef>
                <a:spcPts val="300"/>
              </a:spcBef>
            </a:pPr>
            <a:r>
              <a:rPr lang="en-US" sz="1800" b="0" dirty="0" smtClean="0"/>
              <a:t>CERN is utilizing instrumentation developed by LARP. This includes a synchrotron light monitor (SLM), a luminosity monitor,  an AC dipole and Schottky monitor. </a:t>
            </a:r>
          </a:p>
          <a:p>
            <a:pPr marL="571500" indent="-228600">
              <a:spcBef>
                <a:spcPts val="300"/>
              </a:spcBef>
            </a:pPr>
            <a:r>
              <a:rPr lang="en-US" sz="1800" b="0" dirty="0" smtClean="0"/>
              <a:t>LARP and CERN have equally involved in the development and implementation of AC dipole, tune and coupling feedback system.</a:t>
            </a:r>
          </a:p>
          <a:p>
            <a:pPr marL="571500" indent="-228600">
              <a:spcBef>
                <a:spcPts val="300"/>
              </a:spcBef>
            </a:pPr>
            <a:r>
              <a:rPr lang="en-US" sz="1800" b="0" dirty="0" smtClean="0"/>
              <a:t>All instruments are completed, fully operational, and handed off to CERN.</a:t>
            </a:r>
          </a:p>
          <a:p>
            <a:pPr>
              <a:spcBef>
                <a:spcPts val="600"/>
              </a:spcBef>
              <a:buNone/>
            </a:pPr>
            <a:r>
              <a:rPr lang="en-US" sz="1800" b="0" dirty="0" smtClean="0"/>
              <a:t>3.6.2 </a:t>
            </a:r>
            <a:r>
              <a:rPr lang="en-US" sz="1800" b="0" dirty="0" smtClean="0"/>
              <a:t>Comments</a:t>
            </a:r>
            <a:endParaRPr lang="en-US" sz="1800" b="0" dirty="0" smtClean="0"/>
          </a:p>
          <a:p>
            <a:pPr marL="571500" indent="-228600">
              <a:spcBef>
                <a:spcPts val="300"/>
              </a:spcBef>
            </a:pPr>
            <a:r>
              <a:rPr lang="en-US" sz="1800" b="0" dirty="0" smtClean="0"/>
              <a:t>LARP has done a great job providing instrumentations to LHC. These instrumentations are performing extremely well and are critical to LHC success.</a:t>
            </a:r>
          </a:p>
          <a:p>
            <a:pPr marL="571500" indent="-228600">
              <a:spcBef>
                <a:spcPts val="300"/>
              </a:spcBef>
            </a:pPr>
            <a:r>
              <a:rPr lang="en-US" sz="1800" b="0" dirty="0" smtClean="0"/>
              <a:t>The LARP work, and the needs of US colliders has considerable overlap and is an example of the advantage of LARP to US accelerator S&amp;T developments.</a:t>
            </a:r>
          </a:p>
          <a:p>
            <a:pPr marL="571500" indent="-228600">
              <a:spcBef>
                <a:spcPts val="300"/>
              </a:spcBef>
            </a:pPr>
            <a:r>
              <a:rPr lang="en-US" sz="1800" b="0" dirty="0" smtClean="0"/>
              <a:t>Students have been utilized such that this work has been effective bringing young people into the field.</a:t>
            </a:r>
          </a:p>
          <a:p>
            <a:pPr marL="571500" indent="-228600">
              <a:spcBef>
                <a:spcPts val="300"/>
              </a:spcBef>
            </a:pPr>
            <a:r>
              <a:rPr lang="en-US" sz="1800" b="0" dirty="0" smtClean="0"/>
              <a:t>We encourage LARP experts to continue to collaborate with CERN on improving instruments performance and developing control room applications.</a:t>
            </a:r>
          </a:p>
          <a:p>
            <a:pPr>
              <a:spcBef>
                <a:spcPts val="600"/>
              </a:spcBef>
              <a:buNone/>
            </a:pPr>
            <a:r>
              <a:rPr lang="en-US" sz="1800" b="0" dirty="0" smtClean="0"/>
              <a:t>3</a:t>
            </a:r>
            <a:r>
              <a:rPr lang="en-US" sz="1800" b="0" dirty="0" smtClean="0">
                <a:latin typeface="Arial" pitchFamily="34" charset="0"/>
                <a:cs typeface="Arial" pitchFamily="34" charset="0"/>
              </a:rPr>
              <a:t>.6.3 </a:t>
            </a:r>
            <a:r>
              <a:rPr lang="en-US" sz="1800" b="0" dirty="0" smtClean="0">
                <a:latin typeface="Arial" pitchFamily="34" charset="0"/>
                <a:cs typeface="Arial" pitchFamily="34" charset="0"/>
              </a:rPr>
              <a:t>Recommendations</a:t>
            </a:r>
            <a:endParaRPr lang="en-US" sz="1800" b="0" dirty="0" smtClean="0">
              <a:latin typeface="Arial" pitchFamily="34" charset="0"/>
              <a:cs typeface="Arial" pitchFamily="34" charset="0"/>
            </a:endParaRPr>
          </a:p>
          <a:p>
            <a:pPr marL="571500" indent="-228600"/>
            <a:r>
              <a:rPr lang="en-US" sz="1800" b="0" dirty="0" smtClean="0">
                <a:latin typeface="Arial" pitchFamily="34" charset="0"/>
                <a:cs typeface="Arial" pitchFamily="34" charset="0"/>
              </a:rPr>
              <a:t>None</a:t>
            </a:r>
          </a:p>
          <a:p>
            <a:pPr>
              <a:buNone/>
            </a:pPr>
            <a:endParaRPr lang="en-US" sz="2000" dirty="0" smtClean="0">
              <a:latin typeface="Arial" charset="0"/>
              <a:cs typeface="Arial" charset="0"/>
            </a:endParaRPr>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24</a:t>
            </a:fld>
            <a:endParaRPr lang="en-US" dirty="0"/>
          </a:p>
        </p:txBody>
      </p:sp>
      <p:sp>
        <p:nvSpPr>
          <p:cNvPr id="4"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r>
              <a:rPr lang="en-US" dirty="0" smtClean="0">
                <a:latin typeface="Arial" charset="0"/>
                <a:ea typeface="ＭＳ Ｐゴシック" charset="-128"/>
                <a:cs typeface="Arial" charset="0"/>
              </a:rPr>
              <a:t>2011 LARP Review</a:t>
            </a:r>
          </a:p>
        </p:txBody>
      </p:sp>
      <p:sp>
        <p:nvSpPr>
          <p:cNvPr id="5" name="Title 1"/>
          <p:cNvSpPr>
            <a:spLocks noGrp="1"/>
          </p:cNvSpPr>
          <p:nvPr>
            <p:ph type="title"/>
          </p:nvPr>
        </p:nvSpPr>
        <p:spPr>
          <a:xfrm>
            <a:off x="0" y="0"/>
            <a:ext cx="9144000" cy="762000"/>
          </a:xfrm>
        </p:spPr>
        <p:txBody>
          <a:bodyPr>
            <a:noAutofit/>
          </a:bodyPr>
          <a:lstStyle/>
          <a:p>
            <a:r>
              <a:rPr lang="en-US" sz="3600" b="1" dirty="0" smtClean="0">
                <a:latin typeface="Arial" pitchFamily="34" charset="0"/>
                <a:cs typeface="Arial" pitchFamily="34" charset="0"/>
              </a:rPr>
              <a:t>3. Accelerator Systems</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352425" y="990599"/>
            <a:ext cx="8410575" cy="5135563"/>
          </a:xfrm>
        </p:spPr>
        <p:txBody>
          <a:bodyPr/>
          <a:lstStyle/>
          <a:p>
            <a:pPr>
              <a:spcAft>
                <a:spcPts val="600"/>
              </a:spcAft>
              <a:buNone/>
            </a:pPr>
            <a:r>
              <a:rPr lang="en-US" sz="2000" b="0" i="1" dirty="0" smtClean="0">
                <a:latin typeface="+mn-lt"/>
                <a:cs typeface="Arial" charset="0"/>
              </a:rPr>
              <a:t>Findings: continued</a:t>
            </a:r>
          </a:p>
          <a:p>
            <a:pPr marL="571500" indent="-228600">
              <a:spcBef>
                <a:spcPts val="300"/>
              </a:spcBef>
            </a:pPr>
            <a:r>
              <a:rPr lang="en-US" sz="2000" b="0" dirty="0" smtClean="0">
                <a:latin typeface="Calibri" pitchFamily="34" charset="0"/>
                <a:cs typeface="Calibri" pitchFamily="34" charset="0"/>
              </a:rPr>
              <a:t>Some LARP activities are aligned with HL-LHC, while others continue to focus on upgrades to be done in shutdowns in 2013 and 2018, and the injector chain.</a:t>
            </a:r>
          </a:p>
          <a:p>
            <a:pPr marL="571500" indent="-228600">
              <a:spcBef>
                <a:spcPts val="300"/>
              </a:spcBef>
            </a:pPr>
            <a:r>
              <a:rPr lang="en-US" sz="2000" b="0" dirty="0" smtClean="0">
                <a:latin typeface="+mn-lt"/>
                <a:cs typeface="Arial" charset="0"/>
              </a:rPr>
              <a:t>The LARP team is the world’s leading effort in </a:t>
            </a:r>
            <a:r>
              <a:rPr lang="en-US" sz="2000" b="0" dirty="0" smtClean="0">
                <a:latin typeface="+mn-lt"/>
              </a:rPr>
              <a:t>Nb</a:t>
            </a:r>
            <a:r>
              <a:rPr lang="en-US" sz="2000" b="0" baseline="-25000" dirty="0" smtClean="0">
                <a:latin typeface="+mn-lt"/>
              </a:rPr>
              <a:t>3</a:t>
            </a:r>
            <a:r>
              <a:rPr lang="en-US" sz="2000" b="0" dirty="0" smtClean="0">
                <a:latin typeface="+mn-lt"/>
              </a:rPr>
              <a:t>Sn SC magnets for accelerators, and HL-LHC is dependent on LARP technology for these magnets.</a:t>
            </a:r>
          </a:p>
          <a:p>
            <a:pPr marL="571500" indent="-228600">
              <a:spcBef>
                <a:spcPts val="300"/>
              </a:spcBef>
            </a:pPr>
            <a:r>
              <a:rPr lang="en-US" sz="2000" b="0" dirty="0" smtClean="0">
                <a:latin typeface="+mn-lt"/>
                <a:cs typeface="Arial" charset="0"/>
              </a:rPr>
              <a:t>In the magnet area, a transition plan from R&amp;D to construction was not presented</a:t>
            </a:r>
          </a:p>
        </p:txBody>
      </p:sp>
      <p:sp>
        <p:nvSpPr>
          <p:cNvPr id="3" name="Title 2"/>
          <p:cNvSpPr>
            <a:spLocks noGrp="1"/>
          </p:cNvSpPr>
          <p:nvPr>
            <p:ph type="title"/>
          </p:nvPr>
        </p:nvSpPr>
        <p:spPr/>
        <p:txBody>
          <a:bodyPr/>
          <a:lstStyle/>
          <a:p>
            <a:r>
              <a:rPr lang="en-US" sz="3600" b="1" dirty="0" smtClean="0">
                <a:latin typeface="Calibri" charset="0"/>
                <a:cs typeface="Arial" charset="0"/>
              </a:rPr>
              <a:t>1. Management Activities</a:t>
            </a:r>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3</a:t>
            </a:fld>
            <a:endParaRPr lang="en-US" dirty="0"/>
          </a:p>
        </p:txBody>
      </p:sp>
      <p:sp>
        <p:nvSpPr>
          <p:cNvPr id="5" name="Footer Placeholder 4"/>
          <p:cNvSpPr>
            <a:spLocks noGrp="1"/>
          </p:cNvSpPr>
          <p:nvPr>
            <p:ph type="ftr" sz="quarter" idx="11"/>
          </p:nvPr>
        </p:nvSpPr>
        <p:spPr/>
        <p:txBody>
          <a:bodyPr wrap="square" numCol="1" anchorCtr="0" compatLnSpc="1">
            <a:prstTxWarp prst="textNoShape">
              <a:avLst/>
            </a:prstTxWarp>
          </a:bodyPr>
          <a:lstStyle/>
          <a:p>
            <a:r>
              <a:rPr lang="en-US" dirty="0" smtClean="0">
                <a:latin typeface="Arial" charset="0"/>
                <a:ea typeface="ＭＳ Ｐゴシック" charset="-128"/>
                <a:cs typeface="Arial" charset="0"/>
              </a:rPr>
              <a:t>2011 LARP Review</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p:txBody>
          <a:bodyPr/>
          <a:lstStyle/>
          <a:p>
            <a:pPr>
              <a:spcAft>
                <a:spcPts val="600"/>
              </a:spcAft>
              <a:buNone/>
            </a:pPr>
            <a:r>
              <a:rPr lang="en-US" sz="2000" b="0" dirty="0" smtClean="0">
                <a:latin typeface="Calibri" charset="0"/>
                <a:cs typeface="Arial" charset="0"/>
              </a:rPr>
              <a:t>1.2 Comments:</a:t>
            </a:r>
          </a:p>
          <a:p>
            <a:pPr marL="571500" indent="-228600">
              <a:spcBef>
                <a:spcPts val="300"/>
              </a:spcBef>
            </a:pPr>
            <a:r>
              <a:rPr lang="en-US" sz="2000" b="0" dirty="0" smtClean="0">
                <a:latin typeface="Calibri" charset="0"/>
                <a:cs typeface="Arial" charset="0"/>
              </a:rPr>
              <a:t>LARP management is to be commended for establishing a well run program. </a:t>
            </a:r>
          </a:p>
          <a:p>
            <a:pPr marL="571500" indent="-228600">
              <a:spcBef>
                <a:spcPts val="300"/>
              </a:spcBef>
            </a:pPr>
            <a:r>
              <a:rPr lang="en-US" sz="2000" b="0" dirty="0" smtClean="0">
                <a:latin typeface="Calibri" charset="0"/>
                <a:cs typeface="Arial" charset="0"/>
              </a:rPr>
              <a:t>The LARP program, while a collection of different activities, continues to become more focused on specific LHC R&amp;D needs. Where applicable these are synergistic with US accelerator S&amp;T needs.</a:t>
            </a:r>
          </a:p>
          <a:p>
            <a:pPr marL="571500" indent="-228600">
              <a:spcBef>
                <a:spcPts val="300"/>
              </a:spcBef>
            </a:pPr>
            <a:r>
              <a:rPr lang="en-US" sz="2000" b="0" dirty="0" smtClean="0">
                <a:latin typeface="Calibri" charset="0"/>
                <a:cs typeface="Arial" charset="0"/>
              </a:rPr>
              <a:t>Given the constrained funding going forward it is important to prioritize R&amp;D tasks and limit some of the tasks.</a:t>
            </a:r>
          </a:p>
          <a:p>
            <a:pPr marL="571500" indent="-228600">
              <a:spcBef>
                <a:spcPts val="300"/>
              </a:spcBef>
            </a:pPr>
            <a:r>
              <a:rPr lang="en-US" sz="2000" b="0" dirty="0" smtClean="0">
                <a:latin typeface="Calibri" charset="0"/>
                <a:cs typeface="Arial" charset="0"/>
              </a:rPr>
              <a:t>LARP has adequately addressed the recommendations from the last review, however, a transition plan from R&amp;D to construction needs to be made available.</a:t>
            </a:r>
          </a:p>
          <a:p>
            <a:endParaRPr lang="en-US" sz="2000" b="0" dirty="0" smtClean="0">
              <a:latin typeface="Calibri" charset="0"/>
              <a:cs typeface="Arial" charset="0"/>
            </a:endParaRPr>
          </a:p>
          <a:p>
            <a:endParaRPr lang="en-US" sz="2000" b="0" dirty="0" smtClean="0">
              <a:latin typeface="Arial" charset="0"/>
              <a:cs typeface="Arial" charset="0"/>
            </a:endParaRPr>
          </a:p>
        </p:txBody>
      </p:sp>
      <p:sp>
        <p:nvSpPr>
          <p:cNvPr id="3" name="Title 2"/>
          <p:cNvSpPr>
            <a:spLocks noGrp="1"/>
          </p:cNvSpPr>
          <p:nvPr>
            <p:ph type="title"/>
          </p:nvPr>
        </p:nvSpPr>
        <p:spPr/>
        <p:txBody>
          <a:bodyPr/>
          <a:lstStyle/>
          <a:p>
            <a:r>
              <a:rPr lang="en-US" sz="3600" b="1" dirty="0" smtClean="0">
                <a:latin typeface="Calibri" charset="0"/>
                <a:cs typeface="Arial" charset="0"/>
              </a:rPr>
              <a:t>1. Management Activities</a:t>
            </a:r>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4</a:t>
            </a:fld>
            <a:endParaRPr lang="en-US" dirty="0"/>
          </a:p>
        </p:txBody>
      </p:sp>
      <p:sp>
        <p:nvSpPr>
          <p:cNvPr id="5" name="Footer Placeholder 4"/>
          <p:cNvSpPr>
            <a:spLocks noGrp="1"/>
          </p:cNvSpPr>
          <p:nvPr>
            <p:ph type="ftr" sz="quarter" idx="11"/>
          </p:nvPr>
        </p:nvSpPr>
        <p:spPr/>
        <p:txBody>
          <a:bodyPr wrap="square" numCol="1" anchorCtr="0" compatLnSpc="1">
            <a:prstTxWarp prst="textNoShape">
              <a:avLst/>
            </a:prstTxWarp>
          </a:bodyPr>
          <a:lstStyle/>
          <a:p>
            <a:r>
              <a:rPr lang="en-US" dirty="0" smtClean="0">
                <a:latin typeface="Arial" charset="0"/>
                <a:ea typeface="ＭＳ Ｐゴシック" charset="-128"/>
                <a:cs typeface="Arial" charset="0"/>
              </a:rPr>
              <a:t>2011 LARP Review</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p:txBody>
          <a:bodyPr/>
          <a:lstStyle/>
          <a:p>
            <a:pPr>
              <a:spcAft>
                <a:spcPts val="600"/>
              </a:spcAft>
              <a:buNone/>
            </a:pPr>
            <a:r>
              <a:rPr lang="en-US" sz="2000" b="0" dirty="0" smtClean="0">
                <a:latin typeface="Calibri" charset="0"/>
                <a:cs typeface="Arial" charset="0"/>
              </a:rPr>
              <a:t>1.3 Recommendations:</a:t>
            </a:r>
          </a:p>
          <a:p>
            <a:pPr marL="800100" indent="-457200">
              <a:spcBef>
                <a:spcPts val="300"/>
              </a:spcBef>
              <a:buFont typeface="+mj-lt"/>
              <a:buAutoNum type="arabicPeriod"/>
            </a:pPr>
            <a:r>
              <a:rPr lang="en-US" sz="2000" b="0" dirty="0" smtClean="0">
                <a:latin typeface="Calibri" charset="0"/>
                <a:cs typeface="Arial" charset="0"/>
              </a:rPr>
              <a:t>LARP management should provide a detailed plan, including budget profile, to DOE on transitioning from LARP R&amp;D into HL-LHC by Feb 1, 2012.</a:t>
            </a:r>
          </a:p>
          <a:p>
            <a:pPr marL="800100" indent="-457200">
              <a:spcBef>
                <a:spcPts val="300"/>
              </a:spcBef>
              <a:buFont typeface="+mj-lt"/>
              <a:buAutoNum type="arabicPeriod"/>
            </a:pPr>
            <a:r>
              <a:rPr lang="en-US" sz="2000" b="0" dirty="0" smtClean="0">
                <a:latin typeface="Calibri" charset="0"/>
                <a:cs typeface="Arial" charset="0"/>
              </a:rPr>
              <a:t>Provide to DOE by Feb 1, 2012, a prioritized list of LARP R&amp;D activities indicating which will be emphasized and which will be reduced.</a:t>
            </a:r>
          </a:p>
          <a:p>
            <a:pPr marL="800100" indent="-457200">
              <a:buFont typeface="+mj-lt"/>
              <a:buAutoNum type="arabicPeriod"/>
            </a:pPr>
            <a:endParaRPr lang="en-US" sz="2000" b="0" dirty="0" smtClean="0">
              <a:latin typeface="Calibri" charset="0"/>
              <a:cs typeface="Arial" charset="0"/>
            </a:endParaRPr>
          </a:p>
          <a:p>
            <a:endParaRPr lang="en-US" sz="2000" b="0" dirty="0" smtClean="0">
              <a:latin typeface="Calibri" charset="0"/>
              <a:cs typeface="Arial" charset="0"/>
            </a:endParaRPr>
          </a:p>
          <a:p>
            <a:endParaRPr lang="en-US" sz="2000" b="0" dirty="0" smtClean="0">
              <a:latin typeface="Arial" charset="0"/>
              <a:cs typeface="Arial" charset="0"/>
            </a:endParaRPr>
          </a:p>
        </p:txBody>
      </p:sp>
      <p:sp>
        <p:nvSpPr>
          <p:cNvPr id="3" name="Title 2"/>
          <p:cNvSpPr>
            <a:spLocks noGrp="1"/>
          </p:cNvSpPr>
          <p:nvPr>
            <p:ph type="title"/>
          </p:nvPr>
        </p:nvSpPr>
        <p:spPr/>
        <p:txBody>
          <a:bodyPr/>
          <a:lstStyle/>
          <a:p>
            <a:r>
              <a:rPr lang="en-US" sz="3600" b="1" dirty="0" smtClean="0">
                <a:latin typeface="Calibri" charset="0"/>
                <a:cs typeface="Arial" charset="0"/>
              </a:rPr>
              <a:t>1. Management Activities</a:t>
            </a:r>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5</a:t>
            </a:fld>
            <a:endParaRPr lang="en-US" dirty="0"/>
          </a:p>
        </p:txBody>
      </p:sp>
      <p:sp>
        <p:nvSpPr>
          <p:cNvPr id="5" name="Footer Placeholder 4"/>
          <p:cNvSpPr>
            <a:spLocks noGrp="1"/>
          </p:cNvSpPr>
          <p:nvPr>
            <p:ph type="ftr" sz="quarter" idx="11"/>
          </p:nvPr>
        </p:nvSpPr>
        <p:spPr/>
        <p:txBody>
          <a:bodyPr wrap="square" numCol="1" anchorCtr="0" compatLnSpc="1">
            <a:prstTxWarp prst="textNoShape">
              <a:avLst/>
            </a:prstTxWarp>
          </a:bodyPr>
          <a:lstStyle/>
          <a:p>
            <a:r>
              <a:rPr lang="en-US" dirty="0" smtClean="0">
                <a:latin typeface="Arial" charset="0"/>
                <a:ea typeface="ＭＳ Ｐゴシック" charset="-128"/>
                <a:cs typeface="Arial" charset="0"/>
              </a:rPr>
              <a:t>2011 LARP Review</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352425" y="838200"/>
            <a:ext cx="8410575" cy="5410200"/>
          </a:xfrm>
        </p:spPr>
        <p:txBody>
          <a:bodyPr/>
          <a:lstStyle/>
          <a:p>
            <a:pPr>
              <a:spcAft>
                <a:spcPts val="600"/>
              </a:spcAft>
              <a:buFont typeface="Arial" charset="0"/>
              <a:buNone/>
            </a:pPr>
            <a:r>
              <a:rPr lang="en-US" sz="2000" b="0" dirty="0" smtClean="0">
                <a:latin typeface="Calibri" charset="0"/>
                <a:cs typeface="Arial" charset="0"/>
              </a:rPr>
              <a:t>Subcommittee members: Joseph V. Minervini, Ettore Salpietro, Bruce Strauss</a:t>
            </a:r>
          </a:p>
          <a:p>
            <a:pPr>
              <a:spcAft>
                <a:spcPts val="600"/>
              </a:spcAft>
              <a:buFont typeface="Arial" charset="0"/>
              <a:buNone/>
            </a:pPr>
            <a:r>
              <a:rPr lang="en-US" sz="2000" b="0" dirty="0" smtClean="0">
                <a:latin typeface="Calibri" charset="0"/>
                <a:cs typeface="Arial" charset="0"/>
              </a:rPr>
              <a:t>2.1 </a:t>
            </a:r>
            <a:r>
              <a:rPr lang="en-US" sz="2000" b="0" dirty="0" smtClean="0">
                <a:latin typeface="Calibri" charset="0"/>
                <a:cs typeface="Arial" charset="0"/>
              </a:rPr>
              <a:t>Findings:</a:t>
            </a:r>
          </a:p>
          <a:p>
            <a:pPr marL="579438" indent="-176213">
              <a:spcBef>
                <a:spcPts val="300"/>
              </a:spcBef>
            </a:pPr>
            <a:r>
              <a:rPr lang="en-US" sz="2000" b="0" dirty="0" smtClean="0">
                <a:latin typeface="Calibri" charset="0"/>
                <a:cs typeface="Arial" charset="0"/>
              </a:rPr>
              <a:t>The major goal of the LARP magnets program was defined as development of Nb</a:t>
            </a:r>
            <a:r>
              <a:rPr lang="en-US" sz="2000" b="0" baseline="-25000" dirty="0" smtClean="0">
                <a:latin typeface="Calibri" charset="0"/>
                <a:cs typeface="Arial" charset="0"/>
              </a:rPr>
              <a:t>3</a:t>
            </a:r>
            <a:r>
              <a:rPr lang="en-US" sz="2000" b="0" dirty="0" smtClean="0">
                <a:latin typeface="Calibri" charset="0"/>
                <a:cs typeface="Arial" charset="0"/>
              </a:rPr>
              <a:t>Sn quadrupole magnets in preparation for the LHC luminosity  upgrade (HL-LHC).</a:t>
            </a:r>
          </a:p>
          <a:p>
            <a:pPr marL="579438" indent="-176213">
              <a:spcBef>
                <a:spcPts val="300"/>
              </a:spcBef>
            </a:pPr>
            <a:r>
              <a:rPr lang="en-US" sz="2000" b="0" dirty="0" smtClean="0">
                <a:latin typeface="Calibri" charset="0"/>
                <a:cs typeface="Arial" charset="0"/>
              </a:rPr>
              <a:t>Magnet Systems R&amp;D is coordinated across LBNL, FNAL, and BNL with each laboratory responsible for well-defined tasks in design, analysis, fabrication, and testing for strand, cable, coil, and magnet.</a:t>
            </a:r>
          </a:p>
          <a:p>
            <a:pPr marL="579438" indent="-176213">
              <a:spcBef>
                <a:spcPts val="300"/>
              </a:spcBef>
            </a:pPr>
            <a:r>
              <a:rPr lang="en-US" sz="2000" b="0" dirty="0" smtClean="0">
                <a:latin typeface="Calibri" charset="0"/>
                <a:cs typeface="Arial" charset="0"/>
              </a:rPr>
              <a:t>Early years development progress of the LARP magnets was reviewed from beginning stages with SM and SQ subsize models through successful test of the TQ and LR models.</a:t>
            </a:r>
          </a:p>
          <a:p>
            <a:pPr marL="579438" indent="-176213">
              <a:spcBef>
                <a:spcPts val="300"/>
              </a:spcBef>
            </a:pPr>
            <a:r>
              <a:rPr lang="en-US" sz="2000" b="0" dirty="0" smtClean="0">
                <a:latin typeface="Calibri" charset="0"/>
                <a:cs typeface="Arial" charset="0"/>
              </a:rPr>
              <a:t>TQ tests provided requirements for magnet preloading, training, effect of ramp-rate and cooldown-warmup cycles of magnet performance.</a:t>
            </a:r>
          </a:p>
          <a:p>
            <a:pPr marL="579438" indent="-176213">
              <a:spcBef>
                <a:spcPts val="300"/>
              </a:spcBef>
            </a:pPr>
            <a:r>
              <a:rPr lang="en-US" sz="2000" b="0" dirty="0" smtClean="0">
                <a:latin typeface="Calibri" charset="0"/>
                <a:cs typeface="Arial" charset="0"/>
              </a:rPr>
              <a:t>Strand materials, cable development, and heat treatment optimization has been ongoing leading to refinement of strand layout, and cable dimensions.</a:t>
            </a:r>
          </a:p>
          <a:p>
            <a:pPr marL="579438" indent="-176213">
              <a:spcBef>
                <a:spcPts val="0"/>
              </a:spcBef>
            </a:pPr>
            <a:endParaRPr lang="en-US" sz="2000" b="0" dirty="0" smtClean="0">
              <a:latin typeface="Calibri" charset="0"/>
              <a:cs typeface="Arial" charset="0"/>
            </a:endParaRPr>
          </a:p>
          <a:p>
            <a:pPr marL="979488" lvl="1" indent="-176213">
              <a:spcBef>
                <a:spcPts val="0"/>
              </a:spcBef>
            </a:pPr>
            <a:r>
              <a:rPr lang="en-US" sz="1600" dirty="0" smtClean="0">
                <a:latin typeface="Calibri" charset="0"/>
                <a:cs typeface="Arial" charset="0"/>
              </a:rPr>
              <a:t>The</a:t>
            </a:r>
            <a:endParaRPr lang="en-US" sz="1600" b="0" dirty="0" smtClean="0">
              <a:latin typeface="Calibri" charset="0"/>
              <a:cs typeface="Arial" charset="0"/>
            </a:endParaRPr>
          </a:p>
          <a:p>
            <a:pPr marL="0" indent="0">
              <a:spcBef>
                <a:spcPts val="0"/>
              </a:spcBef>
              <a:buFont typeface="Arial" charset="0"/>
              <a:buNone/>
            </a:pPr>
            <a:r>
              <a:rPr lang="en-US" sz="2000" b="0" dirty="0" smtClean="0">
                <a:latin typeface="Calibri" charset="0"/>
                <a:cs typeface="Arial" charset="0"/>
              </a:rPr>
              <a:t> </a:t>
            </a:r>
          </a:p>
        </p:txBody>
      </p:sp>
      <p:sp>
        <p:nvSpPr>
          <p:cNvPr id="3" name="Title 2"/>
          <p:cNvSpPr>
            <a:spLocks noGrp="1"/>
          </p:cNvSpPr>
          <p:nvPr>
            <p:ph type="title"/>
          </p:nvPr>
        </p:nvSpPr>
        <p:spPr/>
        <p:txBody>
          <a:bodyPr/>
          <a:lstStyle/>
          <a:p>
            <a:r>
              <a:rPr lang="en-US" sz="3600" b="1" dirty="0" smtClean="0">
                <a:latin typeface="Calibri" charset="0"/>
                <a:cs typeface="Arial" charset="0"/>
              </a:rPr>
              <a:t>2. Magnet </a:t>
            </a:r>
            <a:r>
              <a:rPr lang="en-US" sz="3600" b="1" dirty="0" smtClean="0">
                <a:latin typeface="Calibri" charset="0"/>
                <a:cs typeface="Arial" charset="0"/>
              </a:rPr>
              <a:t>Systems</a:t>
            </a:r>
            <a:endParaRPr lang="en-US" sz="3600" b="1" dirty="0" smtClean="0">
              <a:latin typeface="Calibri" charset="0"/>
              <a:cs typeface="Arial" charset="0"/>
            </a:endParaRPr>
          </a:p>
        </p:txBody>
      </p:sp>
      <p:sp>
        <p:nvSpPr>
          <p:cNvPr id="7172" name="Slide Number Placeholder 3"/>
          <p:cNvSpPr>
            <a:spLocks noGrp="1"/>
          </p:cNvSpPr>
          <p:nvPr>
            <p:ph type="sldNum" sz="quarter" idx="10"/>
          </p:nvPr>
        </p:nvSpPr>
        <p:spPr bwMode="auto">
          <a:noFill/>
          <a:ln>
            <a:miter lim="800000"/>
            <a:headEnd/>
            <a:tailEnd/>
          </a:ln>
        </p:spPr>
        <p:txBody>
          <a:bodyPr/>
          <a:lstStyle/>
          <a:p>
            <a:fld id="{AAE2656E-0533-4834-BDBC-92499A485726}" type="slidenum">
              <a:rPr lang="en-US"/>
              <a:pPr/>
              <a:t>6</a:t>
            </a:fld>
            <a:endParaRPr lang="en-US" dirty="0"/>
          </a:p>
        </p:txBody>
      </p:sp>
      <p:sp>
        <p:nvSpPr>
          <p:cNvPr id="5"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r>
              <a:rPr lang="en-US" dirty="0" smtClean="0">
                <a:latin typeface="Arial" charset="0"/>
                <a:ea typeface="ＭＳ Ｐゴシック" charset="-128"/>
                <a:cs typeface="Arial" charset="0"/>
              </a:rPr>
              <a:t>2011 LARP Review</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685800"/>
            <a:ext cx="8991599" cy="5562599"/>
          </a:xfrm>
        </p:spPr>
        <p:txBody>
          <a:bodyPr/>
          <a:lstStyle/>
          <a:p>
            <a:pPr>
              <a:spcBef>
                <a:spcPts val="0"/>
              </a:spcBef>
              <a:spcAft>
                <a:spcPts val="600"/>
              </a:spcAft>
              <a:buNone/>
            </a:pPr>
            <a:r>
              <a:rPr lang="en-US" sz="2000" b="0" i="1" dirty="0" smtClean="0">
                <a:latin typeface="Calibri" charset="0"/>
                <a:cs typeface="Arial" charset="0"/>
              </a:rPr>
              <a:t>Findings: continued</a:t>
            </a:r>
          </a:p>
          <a:p>
            <a:pPr marL="452438">
              <a:spcBef>
                <a:spcPts val="300"/>
              </a:spcBef>
            </a:pPr>
            <a:r>
              <a:rPr lang="en-US" sz="2000" b="0" dirty="0" smtClean="0">
                <a:latin typeface="Calibri" charset="0"/>
                <a:cs typeface="Arial" charset="0"/>
              </a:rPr>
              <a:t>1000 </a:t>
            </a:r>
            <a:r>
              <a:rPr lang="en-US" sz="2000" b="0" dirty="0" smtClean="0">
                <a:latin typeface="Calibri" charset="0"/>
                <a:cs typeface="Arial" charset="0"/>
              </a:rPr>
              <a:t>full load cycles on the TQ magnet showed no degradation in performance.</a:t>
            </a:r>
          </a:p>
          <a:p>
            <a:pPr marL="452438">
              <a:spcBef>
                <a:spcPts val="300"/>
              </a:spcBef>
            </a:pPr>
            <a:r>
              <a:rPr lang="en-US" sz="2000" b="0" dirty="0" smtClean="0">
                <a:latin typeface="Calibri" charset="0"/>
                <a:cs typeface="Arial" charset="0"/>
              </a:rPr>
              <a:t>The LQ model program (90mm aperture, 4 m long) is 85% complete, achieving 200 T/m on first test and 220 T/m on second test.</a:t>
            </a:r>
          </a:p>
          <a:p>
            <a:pPr marL="452438">
              <a:spcBef>
                <a:spcPts val="300"/>
              </a:spcBef>
            </a:pPr>
            <a:r>
              <a:rPr lang="en-US" sz="2000" b="0" dirty="0" smtClean="0">
                <a:latin typeface="Calibri" charset="0"/>
                <a:cs typeface="Arial" charset="0"/>
              </a:rPr>
              <a:t>The HQ model program (120 mm aperture,1 m long) is ~50% complete, achieving 150 T/m on first test but showing failures due to coil insulation and conductor damage.</a:t>
            </a:r>
          </a:p>
          <a:p>
            <a:pPr marL="452438">
              <a:spcBef>
                <a:spcPts val="300"/>
              </a:spcBef>
            </a:pPr>
            <a:r>
              <a:rPr lang="en-US" sz="2000" b="0" dirty="0" smtClean="0">
                <a:latin typeface="Calibri" charset="0"/>
                <a:cs typeface="Arial" charset="0"/>
              </a:rPr>
              <a:t>No information was presented in the magnet sessions concerning radiation heating and damage effects on the magnet design.</a:t>
            </a:r>
          </a:p>
          <a:p>
            <a:pPr marL="452438">
              <a:spcBef>
                <a:spcPts val="300"/>
              </a:spcBef>
            </a:pPr>
            <a:r>
              <a:rPr lang="en-US" sz="2000" b="0" dirty="0" smtClean="0">
                <a:latin typeface="Calibri" charset="0"/>
                <a:cs typeface="Arial" charset="0"/>
              </a:rPr>
              <a:t>A definition of success for the LARP magnet programs was presented</a:t>
            </a:r>
            <a:r>
              <a:rPr lang="en-US" sz="2000" b="0" dirty="0" smtClean="0">
                <a:latin typeface="Calibri" charset="0"/>
                <a:cs typeface="Arial" charset="0"/>
              </a:rPr>
              <a:t>.</a:t>
            </a:r>
          </a:p>
          <a:p>
            <a:pPr marL="452438">
              <a:spcBef>
                <a:spcPts val="300"/>
              </a:spcBef>
            </a:pPr>
            <a:r>
              <a:rPr lang="en-US" sz="2000" b="0" dirty="0" smtClean="0">
                <a:latin typeface="Calibri" charset="0"/>
                <a:cs typeface="Arial" charset="0"/>
              </a:rPr>
              <a:t>The shell based structural concept gives better performance then the collar based approach and this has become the standard support method for all present and subsequent model magnets.</a:t>
            </a:r>
          </a:p>
          <a:p>
            <a:pPr marL="452438">
              <a:spcBef>
                <a:spcPts val="300"/>
              </a:spcBef>
            </a:pPr>
            <a:r>
              <a:rPr lang="en-US" sz="2000" b="0" dirty="0" smtClean="0">
                <a:latin typeface="Calibri" charset="0"/>
                <a:cs typeface="Arial" charset="0"/>
              </a:rPr>
              <a:t>The HQ tests showed some coil failures that were ascribed to excessive confinement and compression of the coil during heat treatment and curing, resulting to damaged insulation, shorts, and, in some cases, broken superconducting cable.</a:t>
            </a:r>
          </a:p>
          <a:p>
            <a:endParaRPr lang="en-US" sz="2000" dirty="0"/>
          </a:p>
        </p:txBody>
      </p:sp>
      <p:sp>
        <p:nvSpPr>
          <p:cNvPr id="3" name="Title 2"/>
          <p:cNvSpPr>
            <a:spLocks noGrp="1"/>
          </p:cNvSpPr>
          <p:nvPr>
            <p:ph type="title"/>
          </p:nvPr>
        </p:nvSpPr>
        <p:spPr>
          <a:xfrm>
            <a:off x="0" y="-219075"/>
            <a:ext cx="9144000" cy="904875"/>
          </a:xfrm>
        </p:spPr>
        <p:txBody>
          <a:bodyPr/>
          <a:lstStyle/>
          <a:p>
            <a:r>
              <a:rPr lang="en-US" sz="3600" b="1" dirty="0" smtClean="0">
                <a:latin typeface="Calibri" charset="0"/>
                <a:cs typeface="Arial" charset="0"/>
              </a:rPr>
              <a:t>2. Magnet </a:t>
            </a:r>
            <a:r>
              <a:rPr lang="en-US" sz="3600" b="1" dirty="0" smtClean="0">
                <a:latin typeface="Calibri" charset="0"/>
                <a:cs typeface="Arial" charset="0"/>
              </a:rPr>
              <a:t>Systems</a:t>
            </a:r>
            <a:endParaRPr lang="en-US" dirty="0"/>
          </a:p>
        </p:txBody>
      </p:sp>
      <p:sp>
        <p:nvSpPr>
          <p:cNvPr id="4" name="Slide Number Placeholder 3"/>
          <p:cNvSpPr>
            <a:spLocks noGrp="1"/>
          </p:cNvSpPr>
          <p:nvPr>
            <p:ph type="sldNum" sz="quarter" idx="10"/>
          </p:nvPr>
        </p:nvSpPr>
        <p:spPr/>
        <p:txBody>
          <a:bodyPr/>
          <a:lstStyle/>
          <a:p>
            <a:fld id="{7FD9C8DE-611D-44CE-933C-4DF3ECEC666B}" type="slidenum">
              <a:rPr lang="en-US" smtClean="0"/>
              <a:pPr/>
              <a:t>7</a:t>
            </a:fld>
            <a:endParaRPr lang="en-US" dirty="0"/>
          </a:p>
        </p:txBody>
      </p:sp>
      <p:sp>
        <p:nvSpPr>
          <p:cNvPr id="5"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r>
              <a:rPr lang="en-US" dirty="0" smtClean="0">
                <a:latin typeface="Arial" charset="0"/>
                <a:ea typeface="ＭＳ Ｐゴシック" charset="-128"/>
                <a:cs typeface="Arial" charset="0"/>
              </a:rPr>
              <a:t>2011 LARP Review</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600"/>
              </a:spcAft>
              <a:buNone/>
            </a:pPr>
            <a:r>
              <a:rPr lang="en-US" sz="2000" b="0" dirty="0" smtClean="0">
                <a:latin typeface="Calibri" charset="0"/>
                <a:cs typeface="Arial" charset="0"/>
              </a:rPr>
              <a:t>2.2 Comments:</a:t>
            </a:r>
          </a:p>
          <a:p>
            <a:pPr>
              <a:spcBef>
                <a:spcPts val="300"/>
              </a:spcBef>
            </a:pPr>
            <a:r>
              <a:rPr lang="en-US" sz="2000" b="0" dirty="0" smtClean="0">
                <a:latin typeface="Calibri" charset="0"/>
                <a:cs typeface="Arial" charset="0"/>
              </a:rPr>
              <a:t>The review panel was pleased with the management and coordination among the 3 labs of the magnets R&amp;D  program and the progress to date.</a:t>
            </a:r>
          </a:p>
          <a:p>
            <a:pPr>
              <a:spcBef>
                <a:spcPts val="300"/>
              </a:spcBef>
            </a:pPr>
            <a:r>
              <a:rPr lang="en-US" sz="2000" b="0" dirty="0" smtClean="0">
                <a:latin typeface="Calibri" charset="0"/>
                <a:cs typeface="Arial" charset="0"/>
              </a:rPr>
              <a:t>It is believed that the expansion of the superconducting wire during heat treatment resulted in excessive compression within the tooling, thus leading to the damage.</a:t>
            </a:r>
          </a:p>
          <a:p>
            <a:pPr>
              <a:spcBef>
                <a:spcPts val="300"/>
              </a:spcBef>
            </a:pPr>
            <a:r>
              <a:rPr lang="en-US" sz="2000" b="0" dirty="0" smtClean="0">
                <a:latin typeface="Calibri" charset="0"/>
                <a:cs typeface="Arial" charset="0"/>
              </a:rPr>
              <a:t>Remediation  steps include  slight reduction of the strand diameter from 0.8 mm to 0.778 mm to allow for radial and azimuthal growth of the cable dimensions.  </a:t>
            </a:r>
          </a:p>
          <a:p>
            <a:pPr>
              <a:spcBef>
                <a:spcPts val="300"/>
              </a:spcBef>
            </a:pPr>
            <a:r>
              <a:rPr lang="en-US" sz="2000" b="0" dirty="0" smtClean="0">
                <a:latin typeface="Calibri" charset="0"/>
                <a:cs typeface="Arial" charset="0"/>
              </a:rPr>
              <a:t>The definition of success for the LARP program should be reviewed in light of recently promulgated CERN plans.</a:t>
            </a:r>
          </a:p>
          <a:p>
            <a:pPr>
              <a:spcBef>
                <a:spcPts val="300"/>
              </a:spcBef>
            </a:pPr>
            <a:r>
              <a:rPr lang="en-US" sz="2000" b="0" dirty="0" smtClean="0">
                <a:latin typeface="Calibri" charset="0"/>
                <a:cs typeface="Arial" charset="0"/>
              </a:rPr>
              <a:t>The effect of beam losses and radiation damage within the magnets is critically important to the operation and performance of the magnet systems, and these effects must be taken into account in the magnet design and construction.</a:t>
            </a:r>
          </a:p>
          <a:p>
            <a:endParaRPr lang="en-US" sz="2000" b="0" dirty="0" smtClean="0">
              <a:latin typeface="Calibri" charset="0"/>
              <a:cs typeface="Arial" charset="0"/>
            </a:endParaRPr>
          </a:p>
          <a:p>
            <a:endParaRPr lang="en-US" sz="2000" b="0" dirty="0" smtClean="0">
              <a:latin typeface="Calibri" charset="0"/>
              <a:cs typeface="Arial" charset="0"/>
            </a:endParaRPr>
          </a:p>
          <a:p>
            <a:pPr>
              <a:buNone/>
            </a:pPr>
            <a:endParaRPr lang="en-US" b="0" dirty="0" smtClean="0">
              <a:latin typeface="Calibri" charset="0"/>
              <a:cs typeface="Arial" charset="0"/>
            </a:endParaRPr>
          </a:p>
        </p:txBody>
      </p:sp>
      <p:sp>
        <p:nvSpPr>
          <p:cNvPr id="3" name="Title 2"/>
          <p:cNvSpPr>
            <a:spLocks noGrp="1"/>
          </p:cNvSpPr>
          <p:nvPr>
            <p:ph type="title"/>
          </p:nvPr>
        </p:nvSpPr>
        <p:spPr/>
        <p:txBody>
          <a:bodyPr/>
          <a:lstStyle/>
          <a:p>
            <a:r>
              <a:rPr lang="en-US" sz="3600" b="1" dirty="0" smtClean="0">
                <a:latin typeface="Calibri" charset="0"/>
                <a:cs typeface="Arial" charset="0"/>
              </a:rPr>
              <a:t>2. Magnet </a:t>
            </a:r>
            <a:r>
              <a:rPr lang="en-US" sz="3600" b="1" dirty="0" smtClean="0">
                <a:latin typeface="Calibri" charset="0"/>
                <a:cs typeface="Arial" charset="0"/>
              </a:rPr>
              <a:t>Systems</a:t>
            </a:r>
            <a:endParaRPr lang="en-US" dirty="0"/>
          </a:p>
        </p:txBody>
      </p:sp>
      <p:sp>
        <p:nvSpPr>
          <p:cNvPr id="4" name="Slide Number Placeholder 3"/>
          <p:cNvSpPr>
            <a:spLocks noGrp="1"/>
          </p:cNvSpPr>
          <p:nvPr>
            <p:ph type="sldNum" sz="quarter" idx="10"/>
          </p:nvPr>
        </p:nvSpPr>
        <p:spPr/>
        <p:txBody>
          <a:bodyPr/>
          <a:lstStyle/>
          <a:p>
            <a:fld id="{7FD9C8DE-611D-44CE-933C-4DF3ECEC666B}" type="slidenum">
              <a:rPr lang="en-US" smtClean="0"/>
              <a:pPr/>
              <a:t>8</a:t>
            </a:fld>
            <a:endParaRPr lang="en-US" dirty="0"/>
          </a:p>
        </p:txBody>
      </p:sp>
      <p:sp>
        <p:nvSpPr>
          <p:cNvPr id="6"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r>
              <a:rPr lang="en-US" dirty="0" smtClean="0">
                <a:latin typeface="Arial" charset="0"/>
                <a:ea typeface="ＭＳ Ｐゴシック" charset="-128"/>
                <a:cs typeface="Arial" charset="0"/>
              </a:rPr>
              <a:t>2011 LARP Review</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5" y="990599"/>
            <a:ext cx="8410575" cy="5135563"/>
          </a:xfrm>
        </p:spPr>
        <p:txBody>
          <a:bodyPr/>
          <a:lstStyle/>
          <a:p>
            <a:pPr marL="228600" indent="-228600">
              <a:spcAft>
                <a:spcPts val="600"/>
              </a:spcAft>
              <a:buNone/>
              <a:tabLst>
                <a:tab pos="576263" algn="l"/>
              </a:tabLst>
            </a:pPr>
            <a:r>
              <a:rPr lang="en-US" sz="2000" b="0" i="1" dirty="0" smtClean="0">
                <a:latin typeface="+mn-lt"/>
                <a:cs typeface="Arial" charset="0"/>
              </a:rPr>
              <a:t>Comments: continued</a:t>
            </a:r>
          </a:p>
          <a:p>
            <a:pPr marL="228600" indent="-228600">
              <a:spcBef>
                <a:spcPts val="300"/>
              </a:spcBef>
            </a:pPr>
            <a:r>
              <a:rPr lang="en-US" sz="2000" b="0" dirty="0" smtClean="0">
                <a:latin typeface="+mn-lt"/>
                <a:cs typeface="Arial" charset="0"/>
              </a:rPr>
              <a:t>A </a:t>
            </a:r>
            <a:r>
              <a:rPr lang="en-US" sz="2000" b="0" dirty="0" smtClean="0">
                <a:latin typeface="+mn-lt"/>
                <a:cs typeface="Arial" charset="0"/>
              </a:rPr>
              <a:t>4mm axial gap in the pole pieces every 1m length should alleviate the excessive axial precompression.</a:t>
            </a:r>
          </a:p>
          <a:p>
            <a:pPr marL="228600" indent="-228600">
              <a:spcBef>
                <a:spcPts val="300"/>
              </a:spcBef>
            </a:pPr>
            <a:r>
              <a:rPr lang="en-US" sz="2000" b="0" dirty="0" smtClean="0">
                <a:latin typeface="+mn-lt"/>
                <a:cs typeface="Arial" charset="0"/>
              </a:rPr>
              <a:t>Additional insulation will be added between layers and between the quench heaters and the compression cylinder to prevent damaging shorts from developing.</a:t>
            </a:r>
          </a:p>
          <a:p>
            <a:pPr marL="228600" indent="-228600">
              <a:spcBef>
                <a:spcPts val="300"/>
              </a:spcBef>
            </a:pPr>
            <a:r>
              <a:rPr lang="en-US" sz="2000" b="0" dirty="0" smtClean="0">
                <a:latin typeface="+mn-lt"/>
                <a:cs typeface="Arial" charset="0"/>
              </a:rPr>
              <a:t>The panel agrees with the decision to move forward with the OST RRP 108/127 strand rather than the OST RRP 54/61 strand which suffers from excessive flux jumping at low fields and causes a strong ramp rate related quench performance.</a:t>
            </a:r>
          </a:p>
          <a:p>
            <a:pPr marL="228600" indent="-228600">
              <a:spcBef>
                <a:spcPts val="300"/>
              </a:spcBef>
            </a:pPr>
            <a:r>
              <a:rPr lang="en-US" sz="2000" b="0" dirty="0" smtClean="0">
                <a:latin typeface="+mn-lt"/>
                <a:cs typeface="Arial" charset="0"/>
              </a:rPr>
              <a:t>The panel has some minor concerns about the reliance on a single strand supplier for a superconducting wire that can provide the required LARP program performance.</a:t>
            </a:r>
            <a:endParaRPr lang="en-US" sz="2000" b="0" dirty="0" smtClean="0">
              <a:solidFill>
                <a:srgbClr val="008000"/>
              </a:solidFill>
              <a:latin typeface="+mn-lt"/>
              <a:cs typeface="Arial" charset="0"/>
            </a:endParaRPr>
          </a:p>
          <a:p>
            <a:pPr marL="228600" indent="-228600"/>
            <a:endParaRPr lang="en-US" sz="2000" b="0" dirty="0" smtClean="0">
              <a:solidFill>
                <a:srgbClr val="008000"/>
              </a:solidFill>
              <a:latin typeface="+mn-lt"/>
              <a:cs typeface="Arial" charset="0"/>
            </a:endParaRPr>
          </a:p>
          <a:p>
            <a:pPr marL="571500" indent="-228600"/>
            <a:endParaRPr lang="en-US" sz="2000" b="0" dirty="0" smtClean="0">
              <a:latin typeface="+mn-lt"/>
              <a:cs typeface="Arial" charset="0"/>
            </a:endParaRPr>
          </a:p>
          <a:p>
            <a:endParaRPr lang="en-US" dirty="0"/>
          </a:p>
        </p:txBody>
      </p:sp>
      <p:sp>
        <p:nvSpPr>
          <p:cNvPr id="3" name="Title 2"/>
          <p:cNvSpPr>
            <a:spLocks noGrp="1"/>
          </p:cNvSpPr>
          <p:nvPr>
            <p:ph type="title"/>
          </p:nvPr>
        </p:nvSpPr>
        <p:spPr/>
        <p:txBody>
          <a:bodyPr/>
          <a:lstStyle/>
          <a:p>
            <a:r>
              <a:rPr lang="en-US" sz="3600" b="1" dirty="0" smtClean="0">
                <a:latin typeface="Calibri" charset="0"/>
                <a:cs typeface="Arial" charset="0"/>
              </a:rPr>
              <a:t>2. Magnet </a:t>
            </a:r>
            <a:r>
              <a:rPr lang="en-US" sz="3600" b="1" dirty="0" smtClean="0">
                <a:latin typeface="Calibri" charset="0"/>
                <a:cs typeface="Arial" charset="0"/>
              </a:rPr>
              <a:t>Systems</a:t>
            </a:r>
            <a:endParaRPr lang="en-US" dirty="0"/>
          </a:p>
        </p:txBody>
      </p:sp>
      <p:sp>
        <p:nvSpPr>
          <p:cNvPr id="4" name="Slide Number Placeholder 3"/>
          <p:cNvSpPr>
            <a:spLocks noGrp="1"/>
          </p:cNvSpPr>
          <p:nvPr>
            <p:ph type="sldNum" sz="quarter" idx="10"/>
          </p:nvPr>
        </p:nvSpPr>
        <p:spPr/>
        <p:txBody>
          <a:bodyPr/>
          <a:lstStyle/>
          <a:p>
            <a:fld id="{7FD9C8DE-611D-44CE-933C-4DF3ECEC666B}" type="slidenum">
              <a:rPr lang="en-US" smtClean="0"/>
              <a:pPr/>
              <a:t>9</a:t>
            </a:fld>
            <a:endParaRPr lang="en-US" dirty="0"/>
          </a:p>
        </p:txBody>
      </p:sp>
      <p:sp>
        <p:nvSpPr>
          <p:cNvPr id="6" name="Footer Placeholder 4"/>
          <p:cNvSpPr>
            <a:spLocks noGrp="1"/>
          </p:cNvSpPr>
          <p:nvPr>
            <p:ph type="ftr" sz="quarter" idx="11"/>
          </p:nvPr>
        </p:nvSpPr>
        <p:spPr>
          <a:xfrm>
            <a:off x="3124200" y="6356350"/>
            <a:ext cx="5334000" cy="365125"/>
          </a:xfrm>
        </p:spPr>
        <p:txBody>
          <a:bodyPr wrap="square" numCol="1" anchorCtr="0" compatLnSpc="1">
            <a:prstTxWarp prst="textNoShape">
              <a:avLst/>
            </a:prstTxWarp>
          </a:bodyPr>
          <a:lstStyle/>
          <a:p>
            <a:r>
              <a:rPr lang="en-US" dirty="0" smtClean="0">
                <a:latin typeface="Arial" charset="0"/>
                <a:ea typeface="ＭＳ Ｐゴシック" charset="-128"/>
                <a:cs typeface="Arial" charset="0"/>
              </a:rPr>
              <a:t>2011 LARP Review</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2437</TotalTime>
  <Words>2835</Words>
  <Application>Microsoft Office PowerPoint</Application>
  <PresentationFormat>On-screen Show (4:3)</PresentationFormat>
  <Paragraphs>242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2011 Annual Review  of the LHC Accelerator Research Program</vt:lpstr>
      <vt:lpstr>1. Management Activities</vt:lpstr>
      <vt:lpstr>1. Management Activities</vt:lpstr>
      <vt:lpstr>1. Management Activities</vt:lpstr>
      <vt:lpstr>1. Management Activities</vt:lpstr>
      <vt:lpstr>2. Magnet Systems</vt:lpstr>
      <vt:lpstr>2. Magnet Systems</vt:lpstr>
      <vt:lpstr>2. Magnet Systems</vt:lpstr>
      <vt:lpstr>2. Magnet Systems</vt:lpstr>
      <vt:lpstr>2. Magnet Systems</vt:lpstr>
      <vt:lpstr>3. Accelerator Systems</vt:lpstr>
      <vt:lpstr>3. Accelerator Systems</vt:lpstr>
      <vt:lpstr>3. Accelerator Systems</vt:lpstr>
      <vt:lpstr>3. Accelerator Systems</vt:lpstr>
      <vt:lpstr>3. Accelerator Systems</vt:lpstr>
      <vt:lpstr>3. Accelerator Systems</vt:lpstr>
      <vt:lpstr>3. Accelerator Systems</vt:lpstr>
      <vt:lpstr>3. Accelerator Systems</vt:lpstr>
      <vt:lpstr>3. Accelerator Systems</vt:lpstr>
      <vt:lpstr>3. Accelerator Systems</vt:lpstr>
      <vt:lpstr>3. Accelerator Systems</vt:lpstr>
      <vt:lpstr>3. Accelerator Systems</vt:lpstr>
      <vt:lpstr>3. Accelerator Systems</vt:lpstr>
      <vt:lpstr>3. Accelerator Systems</vt:lpstr>
    </vt:vector>
  </TitlesOfParts>
  <Company>Office of Science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Glen Crawford</dc:creator>
  <cp:lastModifiedBy>LK</cp:lastModifiedBy>
  <cp:revision>139</cp:revision>
  <dcterms:created xsi:type="dcterms:W3CDTF">2010-07-16T19:16:02Z</dcterms:created>
  <dcterms:modified xsi:type="dcterms:W3CDTF">2011-06-03T15:38:22Z</dcterms:modified>
</cp:coreProperties>
</file>