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122" r:id="rId5"/>
  </p:sldMasterIdLst>
  <p:notesMasterIdLst>
    <p:notesMasterId r:id="rId43"/>
  </p:notesMasterIdLst>
  <p:sldIdLst>
    <p:sldId id="1074" r:id="rId6"/>
    <p:sldId id="1088" r:id="rId7"/>
    <p:sldId id="1116" r:id="rId8"/>
    <p:sldId id="1102" r:id="rId9"/>
    <p:sldId id="1089" r:id="rId10"/>
    <p:sldId id="1075" r:id="rId11"/>
    <p:sldId id="1079" r:id="rId12"/>
    <p:sldId id="1117" r:id="rId13"/>
    <p:sldId id="1103" r:id="rId14"/>
    <p:sldId id="1118" r:id="rId15"/>
    <p:sldId id="1119" r:id="rId16"/>
    <p:sldId id="1120" r:id="rId17"/>
    <p:sldId id="1121" r:id="rId18"/>
    <p:sldId id="1104" r:id="rId19"/>
    <p:sldId id="1108" r:id="rId20"/>
    <p:sldId id="1112" r:id="rId21"/>
    <p:sldId id="1122" r:id="rId22"/>
    <p:sldId id="1082" r:id="rId23"/>
    <p:sldId id="1077" r:id="rId24"/>
    <p:sldId id="1123" r:id="rId25"/>
    <p:sldId id="1099" r:id="rId26"/>
    <p:sldId id="1083" r:id="rId27"/>
    <p:sldId id="1092" r:id="rId28"/>
    <p:sldId id="1091" r:id="rId29"/>
    <p:sldId id="1107" r:id="rId30"/>
    <p:sldId id="1100" r:id="rId31"/>
    <p:sldId id="1101" r:id="rId32"/>
    <p:sldId id="1111" r:id="rId33"/>
    <p:sldId id="1093" r:id="rId34"/>
    <p:sldId id="1094" r:id="rId35"/>
    <p:sldId id="1095" r:id="rId36"/>
    <p:sldId id="1096" r:id="rId37"/>
    <p:sldId id="1113" r:id="rId38"/>
    <p:sldId id="1114" r:id="rId39"/>
    <p:sldId id="1115" r:id="rId40"/>
    <p:sldId id="1097" r:id="rId41"/>
    <p:sldId id="1076" r:id="rId4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Hurd" initials="JH" lastIdx="2" clrIdx="0">
    <p:extLst>
      <p:ext uri="{19B8F6BF-5375-455C-9EA6-DF929625EA0E}">
        <p15:presenceInfo xmlns:p15="http://schemas.microsoft.com/office/powerpoint/2012/main" userId="S::jhurd@services.fnal.gov::6e93a49f-6a75-4ccd-a555-0b5fe73af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84" y="17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A7CB-7BF5-48C3-8B39-BA8D49518281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EC4C6-0050-48B2-8A0F-C917769AE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BAC48-D886-43DD-9692-66D147360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87A29-C693-4E55-B315-20992B125F48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2B03C5-947A-4075-B999-869466162E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FF56AC-4ACC-4D7A-ABBF-147F6753CE6A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D2E43-210E-4B1B-95F0-AE342D936453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55D0B-530A-4901-80DE-AC6F53A8B9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2987FE-B692-4B58-B012-2B939D2C3BF5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24AC5-CF01-4EE6-84B8-08C88D2977AC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33964-A030-48DC-B552-AE8D4D29EDFF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France/CEA/Irfu,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J. Hurd / PIP2IT 650 CTL FDR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504212"/>
            <a:ext cx="989012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2224" y="6504213"/>
            <a:ext cx="6007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J. Hurd / PIP2IT 650 CTL FDR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9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3FD6-9F37-43DA-A887-5F6FBA029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7CDD8-8CE2-4F3D-A92F-9916DFC5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93A5-361D-42BD-AFCA-C667536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D4CE9-F552-4B48-9869-CE93E11E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19FC-A590-4C16-B183-A309E433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67F0-4B07-4D1D-8F30-F072639EE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7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J. Hurd / PIP2IT 650 CTL FDR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32" r:id="rId8"/>
    <p:sldLayoutId id="214748413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C3457-DAF2-EC4A-941F-C7B93B6A42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 Hurd, Lead Engineer</a:t>
            </a:r>
          </a:p>
          <a:p>
            <a:r>
              <a:rPr lang="en-US" dirty="0"/>
              <a:t>650 CTL FDR</a:t>
            </a:r>
          </a:p>
          <a:p>
            <a:r>
              <a:rPr lang="en-US" dirty="0">
                <a:solidFill>
                  <a:schemeClr val="tx2"/>
                </a:solidFill>
              </a:rPr>
              <a:t>September 24,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5D81-DFC0-8B4E-B778-F6051BA03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732" y="3866382"/>
            <a:ext cx="9212366" cy="1003049"/>
          </a:xfrm>
        </p:spPr>
        <p:txBody>
          <a:bodyPr>
            <a:normAutofit/>
          </a:bodyPr>
          <a:lstStyle/>
          <a:p>
            <a:r>
              <a:rPr lang="en-US" dirty="0"/>
              <a:t>650MHz Intermediate Cryogenic Transfer Line</a:t>
            </a:r>
          </a:p>
        </p:txBody>
      </p:sp>
    </p:spTree>
    <p:extLst>
      <p:ext uri="{BB962C8B-B14F-4D97-AF65-F5344CB8AC3E}">
        <p14:creationId xmlns:p14="http://schemas.microsoft.com/office/powerpoint/2010/main" val="353043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FD963-1624-4342-86C1-99489191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Drawing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1FB9-57A3-4B60-AE91-E9F8D090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AE345-FEBB-4F14-9B43-C916B9C5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44AE8-7E7F-B246-99FE-15A787142A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4C6E0-69B1-6440-9B0B-52B10BF0D52F}"/>
              </a:ext>
            </a:extLst>
          </p:cNvPr>
          <p:cNvSpPr txBox="1"/>
          <p:nvPr/>
        </p:nvSpPr>
        <p:spPr>
          <a:xfrm>
            <a:off x="5387008" y="498250"/>
            <a:ext cx="3160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version (F10126703) located on Indico – CTL Drawings folder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(several sub-component drawings also included)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A8126-7B52-44F4-9C6F-81918D5D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277"/>
            <a:ext cx="9144000" cy="33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5A57-BCE1-45C5-84AE-CFEC1911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FE1E-F2A6-468C-AAA8-AD47977C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785D97E-4EB5-445D-8C2A-316C7EE0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Internal Drawing piping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0D02E-1666-44EF-BE55-4967902EE422}"/>
              </a:ext>
            </a:extLst>
          </p:cNvPr>
          <p:cNvSpPr/>
          <p:nvPr/>
        </p:nvSpPr>
        <p:spPr>
          <a:xfrm>
            <a:off x="6560191" y="906011"/>
            <a:ext cx="2340922" cy="922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6A2F72-6A5C-44FA-9B33-FC51B3DCFB22}"/>
              </a:ext>
            </a:extLst>
          </p:cNvPr>
          <p:cNvSpPr/>
          <p:nvPr/>
        </p:nvSpPr>
        <p:spPr>
          <a:xfrm>
            <a:off x="76200" y="859514"/>
            <a:ext cx="2340922" cy="922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F8E34-03BE-F84D-8B8E-A1549A82C8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9BDB5-63D5-9540-B1BF-5690E963946F}"/>
              </a:ext>
            </a:extLst>
          </p:cNvPr>
          <p:cNvSpPr txBox="1"/>
          <p:nvPr/>
        </p:nvSpPr>
        <p:spPr>
          <a:xfrm>
            <a:off x="5700349" y="638284"/>
            <a:ext cx="316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version (F10136778) located on Indico – CTL Drawings folder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3D83B-A069-40D2-9648-D21965AB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" y="1537346"/>
            <a:ext cx="9144000" cy="4682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32AFB7-FD1C-4F6C-A46D-DBB9179475E6}"/>
              </a:ext>
            </a:extLst>
          </p:cNvPr>
          <p:cNvSpPr txBox="1"/>
          <p:nvPr/>
        </p:nvSpPr>
        <p:spPr>
          <a:xfrm>
            <a:off x="7264866" y="1537346"/>
            <a:ext cx="18791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392A8-59CA-4514-9931-B45388FAE4D3}"/>
              </a:ext>
            </a:extLst>
          </p:cNvPr>
          <p:cNvSpPr/>
          <p:nvPr/>
        </p:nvSpPr>
        <p:spPr>
          <a:xfrm>
            <a:off x="0" y="1306783"/>
            <a:ext cx="2340922" cy="922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3D514-7DA6-4D84-93CF-D48E92FB0B20}"/>
              </a:ext>
            </a:extLst>
          </p:cNvPr>
          <p:cNvSpPr/>
          <p:nvPr/>
        </p:nvSpPr>
        <p:spPr>
          <a:xfrm>
            <a:off x="6736360" y="5320654"/>
            <a:ext cx="2407640" cy="922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0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8F4A7A-9F94-4DBE-AEE2-003F59D2A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92" y="971550"/>
            <a:ext cx="8589529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E6A954-F523-4ABA-BB36-28607DD3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Spider-G10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3724-07B7-49CA-A9CF-EC26E263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BEB4-4D3F-4C4D-B015-22E9E6361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B730C-DE00-CC42-8390-BE166AFD9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C1DD6-AC34-BD48-85DB-28AA92289AB3}"/>
              </a:ext>
            </a:extLst>
          </p:cNvPr>
          <p:cNvSpPr txBox="1"/>
          <p:nvPr/>
        </p:nvSpPr>
        <p:spPr>
          <a:xfrm>
            <a:off x="5546034" y="251752"/>
            <a:ext cx="316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version (F10126720) located on Indico – CTL Drawings folder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67139-D6B8-4E57-BFC9-5ED6D92576C6}"/>
              </a:ext>
            </a:extLst>
          </p:cNvPr>
          <p:cNvSpPr/>
          <p:nvPr/>
        </p:nvSpPr>
        <p:spPr>
          <a:xfrm>
            <a:off x="5847127" y="906012"/>
            <a:ext cx="3053986" cy="427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9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04615-DB0C-45E2-90D5-F732D9E4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62" y="842707"/>
            <a:ext cx="5419103" cy="2432575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7E2E5A9-1D6D-9542-B49A-1FEC33F2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93" y="2525203"/>
            <a:ext cx="1271282" cy="3130620"/>
          </a:xfr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3FBEB36E-4DEA-4535-AD21-D6D364F6F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278" y="2946040"/>
            <a:ext cx="2486722" cy="3302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76FBB6-BB8F-4258-8B3E-5D98301C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Stands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E746-BB47-40F1-9A8C-EDEFDBF09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8023-751A-4224-B200-131BCD65B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4F0F2-9D3B-934C-BCEF-08B07F8ABD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53E422-D355-49A6-A534-85890CDAA190}"/>
              </a:ext>
            </a:extLst>
          </p:cNvPr>
          <p:cNvCxnSpPr>
            <a:cxnSpLocks/>
          </p:cNvCxnSpPr>
          <p:nvPr/>
        </p:nvCxnSpPr>
        <p:spPr>
          <a:xfrm>
            <a:off x="4698369" y="2971578"/>
            <a:ext cx="2222816" cy="129120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49EA5A-F6BC-B941-9BF4-4492E52DE88F}"/>
              </a:ext>
            </a:extLst>
          </p:cNvPr>
          <p:cNvSpPr txBox="1"/>
          <p:nvPr/>
        </p:nvSpPr>
        <p:spPr>
          <a:xfrm>
            <a:off x="2608503" y="4597360"/>
            <a:ext cx="316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views located on Indico – 3D Models-CTL support stand folder</a:t>
            </a:r>
          </a:p>
        </p:txBody>
      </p:sp>
    </p:spTree>
    <p:extLst>
      <p:ext uri="{BB962C8B-B14F-4D97-AF65-F5344CB8AC3E}">
        <p14:creationId xmlns:p14="http://schemas.microsoft.com/office/powerpoint/2010/main" val="17044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chine&#10;&#10;Description automatically generated">
            <a:extLst>
              <a:ext uri="{FF2B5EF4-FFF2-40B4-BE49-F238E27FC236}">
                <a16:creationId xmlns:a16="http://schemas.microsoft.com/office/drawing/2014/main" id="{1C328A9D-2CA2-4DA5-B2F2-0E40A1FBF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350" y="2647203"/>
            <a:ext cx="4881050" cy="3544202"/>
          </a:xfrm>
          <a:prstGeom prst="rect">
            <a:avLst/>
          </a:prstGeom>
        </p:spPr>
      </p:pic>
      <p:pic>
        <p:nvPicPr>
          <p:cNvPr id="8" name="Content Placeholder 7" descr="A picture containing toy, sitting, standing, engine&#10;&#10;Description automatically generated">
            <a:extLst>
              <a:ext uri="{FF2B5EF4-FFF2-40B4-BE49-F238E27FC236}">
                <a16:creationId xmlns:a16="http://schemas.microsoft.com/office/drawing/2014/main" id="{CA924241-0E2F-43BF-974B-AE6BFE64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9" y="912883"/>
            <a:ext cx="4346191" cy="31558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95F483-0BE6-4499-A524-CC7BA614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Platform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3101-FB6B-43CD-AD25-5A7C58532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F8338-899A-49F2-8247-BA6D9FC45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A06F0-BB61-A846-B562-E4355C2710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E05AE-48B1-5B4F-99E8-6D4744C08B5E}"/>
              </a:ext>
            </a:extLst>
          </p:cNvPr>
          <p:cNvSpPr txBox="1"/>
          <p:nvPr/>
        </p:nvSpPr>
        <p:spPr>
          <a:xfrm>
            <a:off x="5331825" y="555566"/>
            <a:ext cx="316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views located on Indico – 3D Model-Work Platform folder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98FE2-8C0D-9949-92D0-4BB6A556D35B}"/>
              </a:ext>
            </a:extLst>
          </p:cNvPr>
          <p:cNvSpPr txBox="1"/>
          <p:nvPr/>
        </p:nvSpPr>
        <p:spPr>
          <a:xfrm>
            <a:off x="317599" y="4419648"/>
            <a:ext cx="3445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Horizontal CTL lowered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Work Platform added over CTL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Comfortable working height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Protects CTL and parallel plate relief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5DB049-159F-CD46-B228-FF08207C14E9}"/>
              </a:ext>
            </a:extLst>
          </p:cNvPr>
          <p:cNvCxnSpPr>
            <a:cxnSpLocks/>
          </p:cNvCxnSpPr>
          <p:nvPr/>
        </p:nvCxnSpPr>
        <p:spPr>
          <a:xfrm>
            <a:off x="6712550" y="5171499"/>
            <a:ext cx="0" cy="10024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9FC293-9EEA-2144-8DB3-74C198C18855}"/>
              </a:ext>
            </a:extLst>
          </p:cNvPr>
          <p:cNvCxnSpPr>
            <a:cxnSpLocks/>
          </p:cNvCxnSpPr>
          <p:nvPr/>
        </p:nvCxnSpPr>
        <p:spPr>
          <a:xfrm>
            <a:off x="5816735" y="4237463"/>
            <a:ext cx="0" cy="93403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227AF2-06EC-F44F-9B73-F6560B806F78}"/>
              </a:ext>
            </a:extLst>
          </p:cNvPr>
          <p:cNvCxnSpPr>
            <a:cxnSpLocks/>
          </p:cNvCxnSpPr>
          <p:nvPr/>
        </p:nvCxnSpPr>
        <p:spPr>
          <a:xfrm>
            <a:off x="6571302" y="3635298"/>
            <a:ext cx="0" cy="15362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3BD386-14C5-AF48-9947-D8FB1C64806E}"/>
              </a:ext>
            </a:extLst>
          </p:cNvPr>
          <p:cNvSpPr txBox="1"/>
          <p:nvPr/>
        </p:nvSpPr>
        <p:spPr>
          <a:xfrm>
            <a:off x="5215618" y="4519815"/>
            <a:ext cx="73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 30”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4EEEAE-45C2-294D-96ED-8832AFFBA922}"/>
              </a:ext>
            </a:extLst>
          </p:cNvPr>
          <p:cNvSpPr txBox="1"/>
          <p:nvPr/>
        </p:nvSpPr>
        <p:spPr>
          <a:xfrm>
            <a:off x="6712550" y="5609811"/>
            <a:ext cx="73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 30”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2216C-B58E-4A4E-9273-B015F31AA2F9}"/>
              </a:ext>
            </a:extLst>
          </p:cNvPr>
          <p:cNvSpPr txBox="1"/>
          <p:nvPr/>
        </p:nvSpPr>
        <p:spPr>
          <a:xfrm>
            <a:off x="6571302" y="4308120"/>
            <a:ext cx="73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~ 50”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F2F73-8B81-3043-88E8-A5750892ED9B}"/>
              </a:ext>
            </a:extLst>
          </p:cNvPr>
          <p:cNvSpPr txBox="1"/>
          <p:nvPr/>
        </p:nvSpPr>
        <p:spPr>
          <a:xfrm>
            <a:off x="5279195" y="2187184"/>
            <a:ext cx="258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(Person shown is 6’ 2”)</a:t>
            </a:r>
          </a:p>
        </p:txBody>
      </p:sp>
    </p:spTree>
    <p:extLst>
      <p:ext uri="{BB962C8B-B14F-4D97-AF65-F5344CB8AC3E}">
        <p14:creationId xmlns:p14="http://schemas.microsoft.com/office/powerpoint/2010/main" val="115658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EA3AA-3F76-453A-A4FE-D7CCF06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Platform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D59F-1B09-42F2-9068-4123BB834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00C9-A855-4485-8DCA-9D2257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1A1CA-F0B7-C947-B4EC-65EF997642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B702D-6CBB-8B4F-886E-0446185061E9}"/>
              </a:ext>
            </a:extLst>
          </p:cNvPr>
          <p:cNvSpPr txBox="1"/>
          <p:nvPr/>
        </p:nvSpPr>
        <p:spPr>
          <a:xfrm>
            <a:off x="5293279" y="486115"/>
            <a:ext cx="307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views located on Indico – 3D Model-Work Platform folder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E1BC8-663D-374F-B950-3AD863A18210}"/>
              </a:ext>
            </a:extLst>
          </p:cNvPr>
          <p:cNvSpPr txBox="1"/>
          <p:nvPr/>
        </p:nvSpPr>
        <p:spPr>
          <a:xfrm>
            <a:off x="222250" y="3927563"/>
            <a:ext cx="3445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Provides safe access behind CM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Made out of 80/20 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Modular design similar to other PIP2IT platforms (see next slide)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C9A176BF-D929-EC46-AC78-02129C61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8" y="794070"/>
            <a:ext cx="4526783" cy="2680787"/>
          </a:xfrm>
          <a:prstGeom prst="rect">
            <a:avLst/>
          </a:prstGeom>
        </p:spPr>
      </p:pic>
      <p:pic>
        <p:nvPicPr>
          <p:cNvPr id="15" name="Content Placeholder 14" descr="A picture containing truck, sitting, engine, small&#10;&#10;Description automatically generated">
            <a:extLst>
              <a:ext uri="{FF2B5EF4-FFF2-40B4-BE49-F238E27FC236}">
                <a16:creationId xmlns:a16="http://schemas.microsoft.com/office/drawing/2014/main" id="{823AE7D9-372E-B54E-A9A6-9C2CCE55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0810" y="3133604"/>
            <a:ext cx="4744720" cy="2809852"/>
          </a:xfrm>
        </p:spPr>
      </p:pic>
    </p:spTree>
    <p:extLst>
      <p:ext uri="{BB962C8B-B14F-4D97-AF65-F5344CB8AC3E}">
        <p14:creationId xmlns:p14="http://schemas.microsoft.com/office/powerpoint/2010/main" val="295504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EA3AA-3F76-453A-A4FE-D7CCF068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Platform – example drawings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D59F-1B09-42F2-9068-4123BB834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00C9-A855-4485-8DCA-9D2257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1A1CA-F0B7-C947-B4EC-65EF997642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B702D-6CBB-8B4F-886E-0446185061E9}"/>
              </a:ext>
            </a:extLst>
          </p:cNvPr>
          <p:cNvSpPr txBox="1"/>
          <p:nvPr/>
        </p:nvSpPr>
        <p:spPr>
          <a:xfrm>
            <a:off x="6558817" y="587102"/>
            <a:ext cx="248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views located on Indico – False Floor and U-tube example folder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E1BC8-663D-374F-B950-3AD863A18210}"/>
              </a:ext>
            </a:extLst>
          </p:cNvPr>
          <p:cNvSpPr txBox="1"/>
          <p:nvPr/>
        </p:nvSpPr>
        <p:spPr>
          <a:xfrm>
            <a:off x="1523867" y="4196276"/>
            <a:ext cx="40915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</a:rPr>
              <a:t>Example dwgs/models of existing PIP2IT HWR aisle platform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</a:rPr>
              <a:t>Made out of 80/20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6"/>
                </a:solidFill>
              </a:rPr>
              <a:t>Modular design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EB674A3-F801-6A4A-9675-1932324A9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370" y="3303482"/>
            <a:ext cx="2286013" cy="2815406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92C684-3181-6342-9744-038FD5C9F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6" y="1537607"/>
            <a:ext cx="6750922" cy="22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1B43C2-72FD-4BC1-B253-38EB641C9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741" y="2607255"/>
            <a:ext cx="4928259" cy="19693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DE6C65-B19B-491C-9DA2-D061A552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Flexibility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04CCF-F0DB-4E52-9C34-D216A441E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0704-590F-4520-A341-55E37527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EC37C-0E2F-4FA8-A8A5-B6113EA961E5}"/>
              </a:ext>
            </a:extLst>
          </p:cNvPr>
          <p:cNvSpPr txBox="1"/>
          <p:nvPr/>
        </p:nvSpPr>
        <p:spPr>
          <a:xfrm>
            <a:off x="429419" y="2868426"/>
            <a:ext cx="4645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Change from PDR: changed use of Dynamic Bending Radius to Static Bending Radius. Leads to 80K Return to use 5.5” live length on flex hose.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Preload of 1/8” implemented in calculation, except for WU/CD supply which is assumed no preload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C5246-4F90-4645-9A70-C39CD5D2B0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841D2-1AF9-B948-8746-249A94039785}"/>
              </a:ext>
            </a:extLst>
          </p:cNvPr>
          <p:cNvSpPr txBox="1"/>
          <p:nvPr/>
        </p:nvSpPr>
        <p:spPr>
          <a:xfrm>
            <a:off x="6679870" y="552012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doc#15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75D9C1D-F5C0-4F20-9AEA-21A65A3739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376" y="1071977"/>
          <a:ext cx="8686801" cy="1494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466">
                  <a:extLst>
                    <a:ext uri="{9D8B030D-6E8A-4147-A177-3AD203B41FA5}">
                      <a16:colId xmlns:a16="http://schemas.microsoft.com/office/drawing/2014/main" val="403881126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787940147"/>
                    </a:ext>
                  </a:extLst>
                </a:gridCol>
                <a:gridCol w="703535">
                  <a:extLst>
                    <a:ext uri="{9D8B030D-6E8A-4147-A177-3AD203B41FA5}">
                      <a16:colId xmlns:a16="http://schemas.microsoft.com/office/drawing/2014/main" val="3792652127"/>
                    </a:ext>
                  </a:extLst>
                </a:gridCol>
                <a:gridCol w="1164090">
                  <a:extLst>
                    <a:ext uri="{9D8B030D-6E8A-4147-A177-3AD203B41FA5}">
                      <a16:colId xmlns:a16="http://schemas.microsoft.com/office/drawing/2014/main" val="2237941401"/>
                    </a:ext>
                  </a:extLst>
                </a:gridCol>
                <a:gridCol w="1552120">
                  <a:extLst>
                    <a:ext uri="{9D8B030D-6E8A-4147-A177-3AD203B41FA5}">
                      <a16:colId xmlns:a16="http://schemas.microsoft.com/office/drawing/2014/main" val="1237009049"/>
                    </a:ext>
                  </a:extLst>
                </a:gridCol>
                <a:gridCol w="1552120">
                  <a:extLst>
                    <a:ext uri="{9D8B030D-6E8A-4147-A177-3AD203B41FA5}">
                      <a16:colId xmlns:a16="http://schemas.microsoft.com/office/drawing/2014/main" val="2007361241"/>
                    </a:ext>
                  </a:extLst>
                </a:gridCol>
                <a:gridCol w="766310">
                  <a:extLst>
                    <a:ext uri="{9D8B030D-6E8A-4147-A177-3AD203B41FA5}">
                      <a16:colId xmlns:a16="http://schemas.microsoft.com/office/drawing/2014/main" val="2849280874"/>
                    </a:ext>
                  </a:extLst>
                </a:gridCol>
                <a:gridCol w="748761">
                  <a:extLst>
                    <a:ext uri="{9D8B030D-6E8A-4147-A177-3AD203B41FA5}">
                      <a16:colId xmlns:a16="http://schemas.microsoft.com/office/drawing/2014/main" val="440085192"/>
                    </a:ext>
                  </a:extLst>
                </a:gridCol>
                <a:gridCol w="834557">
                  <a:extLst>
                    <a:ext uri="{9D8B030D-6E8A-4147-A177-3AD203B41FA5}">
                      <a16:colId xmlns:a16="http://schemas.microsoft.com/office/drawing/2014/main" val="3351489708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Line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Length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Contraction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Static Min bend radius Radius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Required Live length with preload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Required Live Length for full pipe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Current live length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FOS with preload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FOS for full length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612613147"/>
                  </a:ext>
                </a:extLst>
              </a:tr>
              <a:tr h="14851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1941980349"/>
                  </a:ext>
                </a:extLst>
              </a:tr>
              <a:tr h="278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5K return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57.13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230822873"/>
                  </a:ext>
                </a:extLst>
              </a:tr>
              <a:tr h="278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80K return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93.50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927415490"/>
                  </a:ext>
                </a:extLst>
              </a:tr>
              <a:tr h="278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40K Supply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54.50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1928393892"/>
                  </a:ext>
                </a:extLst>
              </a:tr>
              <a:tr h="14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Wu/CD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---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---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4" marR="5844" marT="5844" marB="0" anchor="b"/>
                </a:tc>
                <a:extLst>
                  <a:ext uri="{0D108BD9-81ED-4DB2-BD59-A6C34878D82A}">
                    <a16:rowId xmlns:a16="http://schemas.microsoft.com/office/drawing/2014/main" val="213038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06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ottle&#10;&#10;Description automatically generated">
            <a:extLst>
              <a:ext uri="{FF2B5EF4-FFF2-40B4-BE49-F238E27FC236}">
                <a16:creationId xmlns:a16="http://schemas.microsoft.com/office/drawing/2014/main" id="{479F8430-AC48-49C2-98A6-C84B8C1E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028" y="937533"/>
            <a:ext cx="3810000" cy="381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34DAE-3183-44B5-9364-1548BD70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Generant CRV-500B-K-275-psi (1/4") pressure relief valves will be installed on each manual isolation valve for trapped volume relief</a:t>
            </a:r>
          </a:p>
          <a:p>
            <a:r>
              <a:rPr lang="en-US" sz="1800" dirty="0"/>
              <a:t>Relief calculated based on CGA S1.3-2008 </a:t>
            </a:r>
          </a:p>
          <a:p>
            <a:r>
              <a:rPr lang="en-US" sz="1800" dirty="0"/>
              <a:t>Reliefs based on one (1) relief valve when there are two (2) installed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8735-E467-45D2-ABF8-78EE9B3D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E721-3AEF-427F-9DA6-08EE8015F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FD1676E-BAA9-48D0-8369-55AADABE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2413"/>
            <a:ext cx="8686800" cy="427037"/>
          </a:xfrm>
        </p:spPr>
        <p:txBody>
          <a:bodyPr/>
          <a:lstStyle/>
          <a:p>
            <a:r>
              <a:rPr lang="en-US" dirty="0"/>
              <a:t>Pressure Relief- Cryogenic Process Pipe	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7601F2-78CF-4654-9A19-8DAC07F3E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01764"/>
              </p:ext>
            </p:extLst>
          </p:nvPr>
        </p:nvGraphicFramePr>
        <p:xfrm>
          <a:off x="636588" y="747485"/>
          <a:ext cx="3621465" cy="1226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251">
                  <a:extLst>
                    <a:ext uri="{9D8B030D-6E8A-4147-A177-3AD203B41FA5}">
                      <a16:colId xmlns:a16="http://schemas.microsoft.com/office/drawing/2014/main" val="2899539752"/>
                    </a:ext>
                  </a:extLst>
                </a:gridCol>
                <a:gridCol w="1099587">
                  <a:extLst>
                    <a:ext uri="{9D8B030D-6E8A-4147-A177-3AD203B41FA5}">
                      <a16:colId xmlns:a16="http://schemas.microsoft.com/office/drawing/2014/main" val="1260927744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3697018777"/>
                    </a:ext>
                  </a:extLst>
                </a:gridCol>
              </a:tblGrid>
              <a:tr h="252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Qa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Factor of Safety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934829"/>
                  </a:ext>
                </a:extLst>
              </a:tr>
              <a:tr h="252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ft3/min_Air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60509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5K RETURN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758943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40K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838338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80K RETURN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0179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2F7754-4137-427C-B8FF-82B6A89F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91103"/>
              </p:ext>
            </p:extLst>
          </p:nvPr>
        </p:nvGraphicFramePr>
        <p:xfrm>
          <a:off x="429419" y="2197916"/>
          <a:ext cx="4699786" cy="2266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621">
                  <a:extLst>
                    <a:ext uri="{9D8B030D-6E8A-4147-A177-3AD203B41FA5}">
                      <a16:colId xmlns:a16="http://schemas.microsoft.com/office/drawing/2014/main" val="2410039092"/>
                    </a:ext>
                  </a:extLst>
                </a:gridCol>
                <a:gridCol w="1691923">
                  <a:extLst>
                    <a:ext uri="{9D8B030D-6E8A-4147-A177-3AD203B41FA5}">
                      <a16:colId xmlns:a16="http://schemas.microsoft.com/office/drawing/2014/main" val="2118027847"/>
                    </a:ext>
                  </a:extLst>
                </a:gridCol>
                <a:gridCol w="1002621">
                  <a:extLst>
                    <a:ext uri="{9D8B030D-6E8A-4147-A177-3AD203B41FA5}">
                      <a16:colId xmlns:a16="http://schemas.microsoft.com/office/drawing/2014/main" val="3678898259"/>
                    </a:ext>
                  </a:extLst>
                </a:gridCol>
                <a:gridCol w="1002621">
                  <a:extLst>
                    <a:ext uri="{9D8B030D-6E8A-4147-A177-3AD203B41FA5}">
                      <a16:colId xmlns:a16="http://schemas.microsoft.com/office/drawing/2014/main" val="3536457595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Installed Relief Capacity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830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K_d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coefficient of discharge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987576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W_a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923.63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lb/hr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820418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69.09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scfmAir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3479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990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mol. Wt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2514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when W_a is the rated capacity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299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790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d_orifice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212803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F8C7D-D6F3-E740-8FF6-723434C4DE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41813-B455-8842-AABA-F50D80EA5E2E}"/>
              </a:ext>
            </a:extLst>
          </p:cNvPr>
          <p:cNvSpPr txBox="1"/>
          <p:nvPr/>
        </p:nvSpPr>
        <p:spPr>
          <a:xfrm>
            <a:off x="6913230" y="598979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doc#14</a:t>
            </a:r>
          </a:p>
        </p:txBody>
      </p:sp>
    </p:spTree>
    <p:extLst>
      <p:ext uri="{BB962C8B-B14F-4D97-AF65-F5344CB8AC3E}">
        <p14:creationId xmlns:p14="http://schemas.microsoft.com/office/powerpoint/2010/main" val="327641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2F058A-D194-4DD1-8A2A-8FB5EB7B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Relief - Vacuum 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0ED3-2A2A-487F-B870-B9923D752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1C2B-3632-48EE-85AD-737C94D3D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10EEC-9794-4865-A908-5B78B81F27D6}"/>
              </a:ext>
            </a:extLst>
          </p:cNvPr>
          <p:cNvSpPr txBox="1"/>
          <p:nvPr/>
        </p:nvSpPr>
        <p:spPr>
          <a:xfrm>
            <a:off x="229817" y="2863042"/>
            <a:ext cx="4414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The vacuum jacket relief capability was analyzed using CGA1.3-2008 requirements.</a:t>
            </a:r>
          </a:p>
          <a:p>
            <a:endParaRPr lang="en-US" sz="1800" dirty="0">
              <a:solidFill>
                <a:schemeClr val="accent6"/>
              </a:solidFill>
            </a:endParaRPr>
          </a:p>
          <a:p>
            <a:r>
              <a:rPr lang="en-US" sz="1800" dirty="0">
                <a:solidFill>
                  <a:schemeClr val="accent6"/>
                </a:solidFill>
              </a:rPr>
              <a:t>Per the CGA guidelines,  the CVI can not relieve the transfer line adequately. 2 ½” parallel plate installed</a:t>
            </a:r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89572E5-734B-402D-99A2-24B86AE24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73508"/>
              </p:ext>
            </p:extLst>
          </p:nvPr>
        </p:nvGraphicFramePr>
        <p:xfrm>
          <a:off x="144711" y="1065770"/>
          <a:ext cx="8999289" cy="1165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400">
                  <a:extLst>
                    <a:ext uri="{9D8B030D-6E8A-4147-A177-3AD203B41FA5}">
                      <a16:colId xmlns:a16="http://schemas.microsoft.com/office/drawing/2014/main" val="56203018"/>
                    </a:ext>
                  </a:extLst>
                </a:gridCol>
                <a:gridCol w="1471547">
                  <a:extLst>
                    <a:ext uri="{9D8B030D-6E8A-4147-A177-3AD203B41FA5}">
                      <a16:colId xmlns:a16="http://schemas.microsoft.com/office/drawing/2014/main" val="1050471966"/>
                    </a:ext>
                  </a:extLst>
                </a:gridCol>
                <a:gridCol w="1471547">
                  <a:extLst>
                    <a:ext uri="{9D8B030D-6E8A-4147-A177-3AD203B41FA5}">
                      <a16:colId xmlns:a16="http://schemas.microsoft.com/office/drawing/2014/main" val="2782404958"/>
                    </a:ext>
                  </a:extLst>
                </a:gridCol>
                <a:gridCol w="1237437">
                  <a:extLst>
                    <a:ext uri="{9D8B030D-6E8A-4147-A177-3AD203B41FA5}">
                      <a16:colId xmlns:a16="http://schemas.microsoft.com/office/drawing/2014/main" val="4207512708"/>
                    </a:ext>
                  </a:extLst>
                </a:gridCol>
                <a:gridCol w="1192845">
                  <a:extLst>
                    <a:ext uri="{9D8B030D-6E8A-4147-A177-3AD203B41FA5}">
                      <a16:colId xmlns:a16="http://schemas.microsoft.com/office/drawing/2014/main" val="1535041219"/>
                    </a:ext>
                  </a:extLst>
                </a:gridCol>
                <a:gridCol w="1504991">
                  <a:extLst>
                    <a:ext uri="{9D8B030D-6E8A-4147-A177-3AD203B41FA5}">
                      <a16:colId xmlns:a16="http://schemas.microsoft.com/office/drawing/2014/main" val="2799277819"/>
                    </a:ext>
                  </a:extLst>
                </a:gridCol>
                <a:gridCol w="961522">
                  <a:extLst>
                    <a:ext uri="{9D8B030D-6E8A-4147-A177-3AD203B41FA5}">
                      <a16:colId xmlns:a16="http://schemas.microsoft.com/office/drawing/2014/main" val="3174006493"/>
                    </a:ext>
                  </a:extLst>
                </a:gridCol>
              </a:tblGrid>
              <a:tr h="53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Cross section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Water capacity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Volume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Water density multiplier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water capacity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require cross section area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Factor of Safety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extLst>
                  <a:ext uri="{0D108BD9-81ED-4DB2-BD59-A6C34878D82A}">
                    <a16:rowId xmlns:a16="http://schemas.microsoft.com/office/drawing/2014/main" val="1121739174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in2/lb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ft3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lb/ft3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lbs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extLst>
                  <a:ext uri="{0D108BD9-81ED-4DB2-BD59-A6C34878D82A}">
                    <a16:rowId xmlns:a16="http://schemas.microsoft.com/office/drawing/2014/main" val="1457103844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0.00024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62.40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235.32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86.92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0" marR="8060" marT="8060" marB="0" anchor="b"/>
                </a:tc>
                <a:extLst>
                  <a:ext uri="{0D108BD9-81ED-4DB2-BD59-A6C34878D82A}">
                    <a16:rowId xmlns:a16="http://schemas.microsoft.com/office/drawing/2014/main" val="369269613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46AB645-AE27-4793-99A1-03D2EF72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75" y="2426295"/>
            <a:ext cx="4378661" cy="344634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684C6-727C-B342-9AB0-EE955F4366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5552E-7FC5-934E-9764-AF26A57990EC}"/>
              </a:ext>
            </a:extLst>
          </p:cNvPr>
          <p:cNvSpPr txBox="1"/>
          <p:nvPr/>
        </p:nvSpPr>
        <p:spPr>
          <a:xfrm>
            <a:off x="6745961" y="532002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doc#14</a:t>
            </a:r>
          </a:p>
        </p:txBody>
      </p:sp>
    </p:spTree>
    <p:extLst>
      <p:ext uri="{BB962C8B-B14F-4D97-AF65-F5344CB8AC3E}">
        <p14:creationId xmlns:p14="http://schemas.microsoft.com/office/powerpoint/2010/main" val="7484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J. Hurd / PIP2IT 650 CTL FDR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4D9FF5E-7DF0-A440-B2E5-9430D6BB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21" y="899318"/>
            <a:ext cx="8672513" cy="5059363"/>
          </a:xfrm>
        </p:spPr>
        <p:txBody>
          <a:bodyPr/>
          <a:lstStyle/>
          <a:p>
            <a:r>
              <a:rPr lang="en-US" sz="2000" dirty="0"/>
              <a:t>The PIP2IT 650 Test Stand requires connecting the existing PIP2IT cryo transfer line to the 650 MHz cryomodules for testing</a:t>
            </a:r>
          </a:p>
          <a:p>
            <a:r>
              <a:rPr lang="en-US" sz="2000" dirty="0"/>
              <a:t>Interface of 650 MHz cryomodules does not match HWR </a:t>
            </a:r>
          </a:p>
          <a:p>
            <a:pPr lvl="1"/>
            <a:r>
              <a:rPr lang="en-US" sz="1800" dirty="0"/>
              <a:t>Requires an intermediate transfer line to jumper:</a:t>
            </a:r>
          </a:p>
          <a:p>
            <a:pPr lvl="2"/>
            <a:r>
              <a:rPr lang="en-US" sz="1600" dirty="0"/>
              <a:t>5K Return</a:t>
            </a:r>
          </a:p>
          <a:p>
            <a:pPr lvl="2"/>
            <a:r>
              <a:rPr lang="en-US" sz="1600" dirty="0"/>
              <a:t>40K Supply</a:t>
            </a:r>
          </a:p>
          <a:p>
            <a:pPr lvl="2"/>
            <a:r>
              <a:rPr lang="en-US" sz="1600" dirty="0"/>
              <a:t>80K Return</a:t>
            </a:r>
          </a:p>
          <a:p>
            <a:pPr lvl="1"/>
            <a:r>
              <a:rPr lang="en-US" sz="1800" dirty="0"/>
              <a:t>Remaining lines will not require jumper:</a:t>
            </a:r>
          </a:p>
          <a:p>
            <a:pPr lvl="2"/>
            <a:r>
              <a:rPr lang="en-US" sz="1600" dirty="0"/>
              <a:t>5K supply</a:t>
            </a:r>
          </a:p>
          <a:p>
            <a:pPr lvl="2"/>
            <a:r>
              <a:rPr lang="en-US" sz="1600" dirty="0"/>
              <a:t>2K pumping </a:t>
            </a:r>
          </a:p>
          <a:p>
            <a:r>
              <a:rPr lang="en-US" sz="2000" dirty="0"/>
              <a:t>An Intermediate Cryo Transfer Line (650 CTL) was designed to serve this purpose</a:t>
            </a:r>
          </a:p>
          <a:p>
            <a:r>
              <a:rPr lang="en-US" sz="2000" dirty="0"/>
              <a:t>The 650 CTL will also allow for controlled warm-up/cool-down of the 40K shield of the 650 MHz cryomodules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8A610B-096A-1741-961A-4947DAB9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346AD-9DCF-264A-8C3E-867AED984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6A53C0-56BE-4BE7-838A-029FF5441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69" y="981869"/>
            <a:ext cx="8181975" cy="5038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12E391-7401-4B14-8B24-2D3351C8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Risk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53DC-96B6-482B-95AA-6C88646DFE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3DE1-F91B-4925-BA28-B30751010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C1F0-8153-431F-BCCC-C666F066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0E9C7-671E-5D4A-97EF-367FBA93DB52}"/>
              </a:ext>
            </a:extLst>
          </p:cNvPr>
          <p:cNvSpPr txBox="1"/>
          <p:nvPr/>
        </p:nvSpPr>
        <p:spPr>
          <a:xfrm>
            <a:off x="6723660" y="440316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doc#20</a:t>
            </a:r>
          </a:p>
        </p:txBody>
      </p:sp>
    </p:spTree>
    <p:extLst>
      <p:ext uri="{BB962C8B-B14F-4D97-AF65-F5344CB8AC3E}">
        <p14:creationId xmlns:p14="http://schemas.microsoft.com/office/powerpoint/2010/main" val="285408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38124-0C1E-4BCD-ACB5-15451CEB1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37B0-2D42-44D8-8E69-C51DFE7CA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FDFE64E-6992-4F2E-A16B-5158BFFB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2413"/>
            <a:ext cx="8686800" cy="427037"/>
          </a:xfrm>
        </p:spPr>
        <p:txBody>
          <a:bodyPr/>
          <a:lstStyle/>
          <a:p>
            <a:r>
              <a:rPr lang="en-US" dirty="0"/>
              <a:t>Prevention through Design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34C1E-EC4C-AF40-8402-0E208AE789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3D750-F40B-0E40-9C93-A3954D7511FF}"/>
              </a:ext>
            </a:extLst>
          </p:cNvPr>
          <p:cNvSpPr txBox="1"/>
          <p:nvPr/>
        </p:nvSpPr>
        <p:spPr>
          <a:xfrm>
            <a:off x="6723660" y="440316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doc#07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DE10CF-76BA-3641-B41C-EBB716D7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8" y="867353"/>
            <a:ext cx="8587924" cy="5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876560-D80F-4FBE-859C-37351B33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  <a:p>
            <a:pPr lvl="1"/>
            <a:r>
              <a:rPr lang="en-US" dirty="0"/>
              <a:t>Simple design</a:t>
            </a:r>
          </a:p>
          <a:p>
            <a:pPr lvl="1"/>
            <a:r>
              <a:rPr lang="en-US" dirty="0"/>
              <a:t>Not many long lead items to procure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dirty="0"/>
              <a:t>650 CTL will be located between the PIP2IT Transfer line and the 650MHz Cryomodule</a:t>
            </a:r>
          </a:p>
          <a:p>
            <a:pPr lvl="1"/>
            <a:r>
              <a:rPr lang="en-US" dirty="0"/>
              <a:t>Space will be tight for personnel to sting and unsting u-tubes. Safety measures must be considered</a:t>
            </a:r>
          </a:p>
          <a:p>
            <a:pPr lvl="2"/>
            <a:r>
              <a:rPr lang="en-US" dirty="0"/>
              <a:t>ODH - Proper LOTO procedure</a:t>
            </a:r>
          </a:p>
          <a:p>
            <a:pPr lvl="2"/>
            <a:r>
              <a:rPr lang="en-US" dirty="0"/>
              <a:t>Tight Space - proper footing and work platforms, clear accessibility, use of crane (similar to current HWR and SSR1 procedures)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06990-13B6-4C91-9740-96CDBA43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through Design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0033E-49EE-47A3-84B3-B19EDF872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68F5D-EB30-4112-8477-BB115D7AB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495EF-D198-3542-8A15-75BC45FC63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2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519AC-4E17-1D44-A33B-7846E80B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2035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Failure Mode and Effect analysis shows the simplicity of the design (see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Indico-SDP doc#06 </a:t>
            </a:r>
            <a:r>
              <a:rPr lang="en-US" dirty="0">
                <a:solidFill>
                  <a:schemeClr val="accent6"/>
                </a:solidFill>
              </a:rPr>
              <a:t>for full FMEA)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 manual valve fails closed, it prevents the U-tube from being stung into the 650 CTL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 manual valve fails open, can lead to an ODH event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 safety valve fails closed, there is a redundant safety valve on the line and upstream if the system is stung in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 safety valve fails open, leads to an ODH event</a:t>
            </a:r>
          </a:p>
          <a:p>
            <a:r>
              <a:rPr lang="en-US" dirty="0">
                <a:solidFill>
                  <a:schemeClr val="accent6"/>
                </a:solidFill>
              </a:rPr>
              <a:t>The cave remains safe in both the “failed open” scenarios, as this is accounted for in the ODH analysis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Additionally, alarms and measures are in place to warn personnel of the danger: Personal O2 monitor, O2 monitors mounted on wall with sirens and strobes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5B26E-9B65-0645-B1B8-47320266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343D6-4607-C044-959D-BAE40B5FB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1D67-0828-C74A-81AF-F36CB0452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520A6-DBAB-3D4B-9454-B4C062093E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112B4-F5B5-D444-BE6D-E95AE6D7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9318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U-tubes will be modeled in the overall 3D to ensure no unnecessary overlap with other u-tubes or existing piping</a:t>
            </a:r>
          </a:p>
          <a:p>
            <a:r>
              <a:rPr lang="en-US" dirty="0">
                <a:solidFill>
                  <a:schemeClr val="accent6"/>
                </a:solidFill>
              </a:rPr>
              <a:t>Once 650 CTL is installed and HB650 CM is in place, Alignment personnel takes measurements for the final fabrication drawing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End pieces will be fabricated ahead of time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Lengths entered in model and final drawings generated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U-tubes fabricated and pressure tested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Piping note written ahead of time if possible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U-tubes installed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35CB2-22C3-454F-8B80-28E3F839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U-tubes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0DF2-3A4F-D64B-92F9-FDD69DAF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D641C-0E0E-1348-A41B-DD43AE7C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AB034-09C6-3047-B332-FB83F5D0B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AE456B-9699-0246-B24D-B6E0263F7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767" y="3697228"/>
            <a:ext cx="2252546" cy="22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BCFE0-9AFA-4490-997F-DE955C02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bayonet tolerances have been specified for the HB650 Cryomodule design at this time</a:t>
            </a:r>
          </a:p>
          <a:p>
            <a:pPr lvl="1"/>
            <a:r>
              <a:rPr lang="en-US" dirty="0"/>
              <a:t>This effort is being worked on by Andrew Dalesandro of the PIP-II Technical Integration team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Necessary to determine for U-tube reusability within PIP2IT for testing of multiple HB650 cryomodules</a:t>
            </a:r>
          </a:p>
          <a:p>
            <a:pPr lvl="1"/>
            <a:r>
              <a:rPr lang="en-US" dirty="0"/>
              <a:t>LB650 interfaces have not yet been designed as of this presentation.</a:t>
            </a:r>
          </a:p>
          <a:p>
            <a:pPr lvl="1"/>
            <a:endParaRPr lang="en-US" dirty="0"/>
          </a:p>
          <a:p>
            <a:r>
              <a:rPr lang="en-US" dirty="0"/>
              <a:t>U-tubes with flexibility will be developed similar to HWR 80K return U-tube shown in next slide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75979-342C-479A-A36D-A6AD87BD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Bayonet Tolerances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073F-60BA-42D5-B992-6F102774A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D84A-5487-4591-9744-01693AA3B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99179-40D3-AF4D-B2B4-42287BEB47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2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3194DF-F041-4BCE-8B88-05D1F1CA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HWR 80K Return - example F10132199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EF21-3120-4024-A540-08DEAED69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90FFF-90B4-42C6-BB4B-AE2451D86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C7F54A-BC2F-4724-A785-9EBD03391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607" y="899318"/>
            <a:ext cx="6089144" cy="50593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2BA9-5DDF-1A4C-8505-06DF37260A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68DEB-77F4-5045-8933-8B0E86AED4D8}"/>
              </a:ext>
            </a:extLst>
          </p:cNvPr>
          <p:cNvSpPr txBox="1"/>
          <p:nvPr/>
        </p:nvSpPr>
        <p:spPr>
          <a:xfrm>
            <a:off x="7073751" y="686054"/>
            <a:ext cx="196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version (F10132199) located on Indico – False Floor and U-tube example drawings folder</a:t>
            </a:r>
          </a:p>
        </p:txBody>
      </p:sp>
    </p:spTree>
    <p:extLst>
      <p:ext uri="{BB962C8B-B14F-4D97-AF65-F5344CB8AC3E}">
        <p14:creationId xmlns:p14="http://schemas.microsoft.com/office/powerpoint/2010/main" val="90847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724B0A-B742-4AA2-995F-65E728F71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693" y="971550"/>
            <a:ext cx="7314327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CC5BCB-5CF2-4658-879A-5E1D57BF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HWR 2K return - example F10117405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6886-2464-49EF-904C-8C1776BB8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C914-E167-4C96-80C1-D65A45BD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321AD-4106-D64F-90F2-258CFBD5B5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40EAD-EDE9-CF49-9B3B-27705AA29750}"/>
              </a:ext>
            </a:extLst>
          </p:cNvPr>
          <p:cNvSpPr txBox="1"/>
          <p:nvPr/>
        </p:nvSpPr>
        <p:spPr>
          <a:xfrm>
            <a:off x="3811084" y="4316790"/>
            <a:ext cx="196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version (F10117405) located on Indico – False Floor and U-tube example drawings folder</a:t>
            </a:r>
          </a:p>
        </p:txBody>
      </p:sp>
    </p:spTree>
    <p:extLst>
      <p:ext uri="{BB962C8B-B14F-4D97-AF65-F5344CB8AC3E}">
        <p14:creationId xmlns:p14="http://schemas.microsoft.com/office/powerpoint/2010/main" val="388736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8F9A5-378D-4612-9D2E-2664F1A9F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U-tube Insertion and Isolation Procedure ED0012574 based on HWR pump and backfill doc ED0011501</a:t>
            </a:r>
          </a:p>
          <a:p>
            <a:pPr lvl="1"/>
            <a:r>
              <a:rPr lang="en-US" dirty="0"/>
              <a:t>Includes Pump and Backfill procedure for insertion phase</a:t>
            </a:r>
          </a:p>
          <a:p>
            <a:pPr lvl="1"/>
            <a:r>
              <a:rPr lang="en-US" dirty="0"/>
              <a:t>Applied Physics and Superconducting Technology Division Departmental Procedure (TDDP) will be developed for a standard LOTO procedure to be implemented when swapping cryomodules.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78D2C-920A-4D40-8E9C-D56F6C58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U-tube Insertion and Isolation Plan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D1910-F71B-4BAF-8083-B23F79C77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00CC-1B7C-4D19-901D-CA6EF41E0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8C387-7CBF-D040-A3EC-8BEDED5D03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7B844-24D9-6347-9DB7-496D6B73CAAB}"/>
              </a:ext>
            </a:extLst>
          </p:cNvPr>
          <p:cNvSpPr txBox="1"/>
          <p:nvPr/>
        </p:nvSpPr>
        <p:spPr>
          <a:xfrm>
            <a:off x="6843706" y="498250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doc#19</a:t>
            </a:r>
          </a:p>
        </p:txBody>
      </p:sp>
    </p:spTree>
    <p:extLst>
      <p:ext uri="{BB962C8B-B14F-4D97-AF65-F5344CB8AC3E}">
        <p14:creationId xmlns:p14="http://schemas.microsoft.com/office/powerpoint/2010/main" val="94757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8E5B3A-B62A-6B45-ADFC-8A4D76D3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ODH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EEF1-6F28-4F43-9A5A-4538B1804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910-ED0E-4048-A355-FBE8DA1FD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6CA95-C6AD-F54C-A302-2ADA507BE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AB761-7039-4644-B373-6F74933DB32B}"/>
              </a:ext>
            </a:extLst>
          </p:cNvPr>
          <p:cNvSpPr txBox="1"/>
          <p:nvPr/>
        </p:nvSpPr>
        <p:spPr>
          <a:xfrm>
            <a:off x="6512602" y="296413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doc#08</a:t>
            </a:r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BDAF8F6D-E183-C343-BCF0-83BEC077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4" y="679628"/>
            <a:ext cx="6668738" cy="5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7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EAB08-1DA6-B241-8A43-0BA9F901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HB650 cryomodule 40K shield has a cooldown constraint of 20K/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The existing PIP2IT Transfer Line does not have controlled warm-up/cool-down capabilities at the North end of the transfer line (the location where the 650 Test Stand will be located)</a:t>
            </a:r>
          </a:p>
          <a:p>
            <a:pPr lvl="1"/>
            <a:r>
              <a:rPr lang="en-US" dirty="0"/>
              <a:t>300K Warm Helium injection port was added to the 650 CTL design</a:t>
            </a:r>
          </a:p>
          <a:p>
            <a:pPr lvl="1"/>
            <a:r>
              <a:rPr lang="en-US" dirty="0"/>
              <a:t>½” ANSI flange will be connected to the warm helium header with control valve supported on the cave wall, similar to SSR1.</a:t>
            </a:r>
          </a:p>
          <a:p>
            <a:r>
              <a:rPr lang="en-US" dirty="0"/>
              <a:t>Temperature control input will be based on temperature sensors within the HB650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400640-4AE7-9B43-9B6E-1AE9227E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Change since PDR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3543-220F-8841-ABED-7BD65850AD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38F0-AFCF-9240-88C2-DEFAC7A1D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B5A71-0A8E-3B48-B283-E63F306DA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5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0B7E3-B72F-405E-8A25-303956FD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946109"/>
          </a:xfrm>
        </p:spPr>
        <p:txBody>
          <a:bodyPr/>
          <a:lstStyle/>
          <a:p>
            <a:r>
              <a:rPr lang="en-US" dirty="0"/>
              <a:t>The PIP2IT cave is currently classified as ODH 2</a:t>
            </a:r>
          </a:p>
          <a:p>
            <a:pPr lvl="1"/>
            <a:r>
              <a:rPr lang="en-US" dirty="0"/>
              <a:t>Due to a low pressure component in HWR, the 2K bath must be vented into the cave leading to the ODH Class</a:t>
            </a:r>
          </a:p>
          <a:p>
            <a:r>
              <a:rPr lang="en-US" dirty="0"/>
              <a:t>Based on the assumption that the 650MHz Cryomodule 2K rupture disk will relieve outside the cave</a:t>
            </a:r>
          </a:p>
          <a:p>
            <a:pPr lvl="1"/>
            <a:r>
              <a:rPr lang="en-US" dirty="0"/>
              <a:t>ODH Class will change from ODH 2 to ODH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E404E-FB01-4A90-910B-43D0E623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ODH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4FBA-63F8-4F88-938A-C084D6A9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64978-B57F-4085-B252-5D7CB8E7F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76C611-6E5A-48C1-AC35-B0771735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62605"/>
              </p:ext>
            </p:extLst>
          </p:nvPr>
        </p:nvGraphicFramePr>
        <p:xfrm>
          <a:off x="242887" y="3645475"/>
          <a:ext cx="3962079" cy="1721427"/>
        </p:xfrm>
        <a:graphic>
          <a:graphicData uri="http://schemas.openxmlformats.org/drawingml/2006/table">
            <a:tbl>
              <a:tblPr/>
              <a:tblGrid>
                <a:gridCol w="2519476">
                  <a:extLst>
                    <a:ext uri="{9D8B030D-6E8A-4147-A177-3AD203B41FA5}">
                      <a16:colId xmlns:a16="http://schemas.microsoft.com/office/drawing/2014/main" val="3177106539"/>
                    </a:ext>
                  </a:extLst>
                </a:gridCol>
                <a:gridCol w="1442603">
                  <a:extLst>
                    <a:ext uri="{9D8B030D-6E8A-4147-A177-3AD203B41FA5}">
                      <a16:colId xmlns:a16="http://schemas.microsoft.com/office/drawing/2014/main" val="3171765769"/>
                    </a:ext>
                  </a:extLst>
                </a:gridCol>
              </a:tblGrid>
              <a:tr h="1241403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result</a:t>
                      </a:r>
                    </a:p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9.68E-06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23162"/>
                  </a:ext>
                </a:extLst>
              </a:tr>
              <a:tr h="431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ODH Class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37705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5682C-0752-7C47-8716-137CED596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2F839-06DE-C045-9222-E2F14F7C858D}"/>
              </a:ext>
            </a:extLst>
          </p:cNvPr>
          <p:cNvSpPr txBox="1"/>
          <p:nvPr/>
        </p:nvSpPr>
        <p:spPr>
          <a:xfrm>
            <a:off x="6679870" y="552012"/>
            <a:ext cx="191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 – SDP doc#08</a:t>
            </a:r>
          </a:p>
        </p:txBody>
      </p:sp>
    </p:spTree>
    <p:extLst>
      <p:ext uri="{BB962C8B-B14F-4D97-AF65-F5344CB8AC3E}">
        <p14:creationId xmlns:p14="http://schemas.microsoft.com/office/powerpoint/2010/main" val="2525080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AFFDC-F877-0B42-8516-CA8A25EE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76" y="899318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Draft QC Plan on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Indico-SDP doc#17</a:t>
            </a:r>
            <a:r>
              <a:rPr lang="en-US" dirty="0">
                <a:solidFill>
                  <a:schemeClr val="accent6"/>
                </a:solidFill>
              </a:rPr>
              <a:t>, maintained in TC ED0011285</a:t>
            </a:r>
          </a:p>
          <a:p>
            <a:r>
              <a:rPr lang="en-US" dirty="0">
                <a:solidFill>
                  <a:schemeClr val="accent6"/>
                </a:solidFill>
              </a:rPr>
              <a:t>Being developed with PIP-II QC group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Joe Hurd worked with Tom Digrazia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Reviewed draft, compared with PIPII standards for QC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QC draft updated to PIPII standards, ready for final review</a:t>
            </a:r>
          </a:p>
          <a:p>
            <a:r>
              <a:rPr lang="en-US" dirty="0">
                <a:solidFill>
                  <a:schemeClr val="accent6"/>
                </a:solidFill>
              </a:rPr>
              <a:t>Goals of the QC document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List Code and Standards for this Intermediate Transfer line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List Inspections and tests to be completed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Lay out common fabrication practices and guidelines to be followed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3CAC3-A025-8C4A-ABF5-88A4A65A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5072-7D16-0B41-A284-E031CF407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6CFB-8ADB-1B48-B88C-CA805A8D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8D87C-F173-2449-AB98-C6C5BF49E0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9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5AC75F-6C2E-A943-8CF1-C904F381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Schedule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1DD1-F28A-8C49-8DA6-8A47538F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B5EE9-1CE7-1B48-9130-2791D10AB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370BAC-D473-4624-90CE-B0A73D5AD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45259"/>
              </p:ext>
            </p:extLst>
          </p:nvPr>
        </p:nvGraphicFramePr>
        <p:xfrm>
          <a:off x="182563" y="795338"/>
          <a:ext cx="850265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Worksheet" r:id="rId3" imgW="12382500" imgH="4102100" progId="Excel.Sheet.12">
                  <p:embed/>
                </p:oleObj>
              </mc:Choice>
              <mc:Fallback>
                <p:oleObj name="Worksheet" r:id="rId3" imgW="12382500" imgH="41021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2D27501-A42D-6B4D-A521-653738752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795338"/>
                        <a:ext cx="8502650" cy="2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CC53FC7-4429-42C8-BD63-EB5E89CC0CBF}"/>
              </a:ext>
            </a:extLst>
          </p:cNvPr>
          <p:cNvSpPr txBox="1">
            <a:spLocks/>
          </p:cNvSpPr>
          <p:nvPr/>
        </p:nvSpPr>
        <p:spPr>
          <a:xfrm>
            <a:off x="274637" y="3746322"/>
            <a:ext cx="8672513" cy="244217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650 Test Stand P6 Baseline Schedule</a:t>
            </a:r>
          </a:p>
          <a:p>
            <a:pPr lvl="1"/>
            <a:r>
              <a:rPr lang="en-US" sz="1800" dirty="0"/>
              <a:t>Procurement/Fabrication – 5 months</a:t>
            </a:r>
          </a:p>
          <a:p>
            <a:pPr lvl="1"/>
            <a:r>
              <a:rPr lang="en-US" sz="1800" dirty="0"/>
              <a:t>Installation – </a:t>
            </a:r>
            <a:r>
              <a:rPr lang="en-US" sz="1800" dirty="0">
                <a:solidFill>
                  <a:schemeClr val="accent6"/>
                </a:solidFill>
              </a:rPr>
              <a:t>5 months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Ready for 1</a:t>
            </a:r>
            <a:r>
              <a:rPr lang="en-US" sz="1800" baseline="30000" dirty="0">
                <a:solidFill>
                  <a:schemeClr val="accent6"/>
                </a:solidFill>
              </a:rPr>
              <a:t>st</a:t>
            </a:r>
            <a:r>
              <a:rPr lang="en-US" sz="1800" dirty="0">
                <a:solidFill>
                  <a:schemeClr val="accent6"/>
                </a:solidFill>
              </a:rPr>
              <a:t> CM installation in Aug. </a:t>
            </a:r>
            <a:r>
              <a:rPr lang="en-US" sz="1800" dirty="0">
                <a:solidFill>
                  <a:srgbClr val="0070C0"/>
                </a:solidFill>
              </a:rPr>
              <a:t>(CM now delayed until Oct. or Dec?)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650 CTL schedule fits well within the baseline schedule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Completion (System ready for cooldown – end of July)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Push out of CM delivery adds additional cushion to CTL schedule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0480B-7EB3-4847-9201-549E567025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BCEA8-ED05-B041-9C6F-88B60DAA5B1D}"/>
              </a:ext>
            </a:extLst>
          </p:cNvPr>
          <p:cNvSpPr txBox="1"/>
          <p:nvPr/>
        </p:nvSpPr>
        <p:spPr>
          <a:xfrm>
            <a:off x="5987942" y="210563"/>
            <a:ext cx="26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 P6 schedule for 650 Test Stand on Indico – SDP doc#09</a:t>
            </a:r>
          </a:p>
        </p:txBody>
      </p:sp>
    </p:spTree>
    <p:extLst>
      <p:ext uri="{BB962C8B-B14F-4D97-AF65-F5344CB8AC3E}">
        <p14:creationId xmlns:p14="http://schemas.microsoft.com/office/powerpoint/2010/main" val="118757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662FAB-89FF-E84C-923E-5FB7C88E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Plan is a combination of </a:t>
            </a:r>
          </a:p>
          <a:p>
            <a:pPr lvl="1"/>
            <a:r>
              <a:rPr lang="en-US" dirty="0"/>
              <a:t>Detailed procurement/fab./install. schedule –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SDP doc#18 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see next slides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QC Plan –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SDP doc#17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U-tube insertion procedure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 SDP doc#19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Draft CTL Piping Note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– SDP doc#16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FCD199-9D0C-B34B-AB1D-1EF41827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Plan/Schedule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5C640-015C-3B4C-9CB9-2193579F5D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CFC5-A57D-484D-AF50-D3BBD3B04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05A8E-818D-9C4C-B0ED-5C3C28E7D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6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34201A-C249-644A-8CED-65816F5B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CTL Schedule – Page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14035-2BB8-F149-8889-AA030A5D92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EA84F-8D65-E645-AD0A-7CB7051C3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43B5-6AB8-1F4E-AE73-3D3111C6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3D5EF0-7FE0-5241-AF3A-EE59C1D54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36" y="822463"/>
            <a:ext cx="7776312" cy="5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9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34201A-C249-644A-8CED-65816F5B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CTL Schedule – Page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14035-2BB8-F149-8889-AA030A5D92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EA84F-8D65-E645-AD0A-7CB7051C3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43B5-6AB8-1F4E-AE73-3D3111C6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E9674D9-0B5C-F44C-8B4C-FCD4F1114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3" y="679629"/>
            <a:ext cx="7746954" cy="5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4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351554-A14C-2C46-BB9D-4482A3424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PDR, the following was addressed</a:t>
            </a:r>
          </a:p>
          <a:p>
            <a:pPr lvl="1"/>
            <a:r>
              <a:rPr lang="en-US" strike="sngStrike" dirty="0"/>
              <a:t>Optimize/finalize location of 650 CTL (vertical and horizontal) to maximize accessibility</a:t>
            </a:r>
          </a:p>
          <a:p>
            <a:pPr lvl="1"/>
            <a:r>
              <a:rPr lang="en-US" strike="sngStrike" dirty="0"/>
              <a:t>Design support stand for 650 CTL</a:t>
            </a:r>
          </a:p>
          <a:p>
            <a:pPr lvl="1"/>
            <a:r>
              <a:rPr lang="en-US" strike="sngStrike" dirty="0"/>
              <a:t>Complete relief calculations for Cryogenic process piping</a:t>
            </a:r>
          </a:p>
          <a:p>
            <a:pPr lvl="1"/>
            <a:r>
              <a:rPr lang="en-US" strike="sngStrike" dirty="0"/>
              <a:t>Parallel plate relief for transfer line</a:t>
            </a:r>
          </a:p>
          <a:p>
            <a:pPr lvl="1"/>
            <a:r>
              <a:rPr lang="en-US" dirty="0"/>
              <a:t>Finalize u-tube design</a:t>
            </a:r>
          </a:p>
          <a:p>
            <a:pPr lvl="1"/>
            <a:r>
              <a:rPr lang="en-US" strike="sngStrike" dirty="0"/>
              <a:t>Update all calculations, models, and drawings to a final state</a:t>
            </a:r>
          </a:p>
          <a:p>
            <a:pPr lvl="1"/>
            <a:r>
              <a:rPr lang="en-US" strike="sngStrike" dirty="0"/>
              <a:t>Finalize QC Plan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C78FB-7033-AB48-9EB5-214DE5A1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5328-8760-144F-84FD-FAD87E99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3394-2E87-BD42-A521-6883D7F69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1C74D-5DF0-3F4C-9ED5-63D1B25FD0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31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J. Hurd / PIP2IT 650 CTL FDR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4D9FF5E-7DF0-A440-B2E5-9430D6BB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The 650 CTL design has progressed well</a:t>
            </a:r>
          </a:p>
          <a:p>
            <a:pPr lvl="1"/>
            <a:r>
              <a:rPr lang="en-US" dirty="0"/>
              <a:t>The design is simple and straight forward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believe the design and documentation are now at a final stage, and that all recommendations from the PDR have been addressed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feel we are ready to move into the procurement/fabrication phase of the 650 Intermediate Cryogenic Transfer Line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8A610B-096A-1741-961A-4947DAB9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978E2-EFA4-B549-A2C5-BDAE73FDA1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F56039-2176-4FA9-B68E-8CE889C3C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22803"/>
              </p:ext>
            </p:extLst>
          </p:nvPr>
        </p:nvGraphicFramePr>
        <p:xfrm>
          <a:off x="222250" y="1006679"/>
          <a:ext cx="8502299" cy="4937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299">
                  <a:extLst>
                    <a:ext uri="{9D8B030D-6E8A-4147-A177-3AD203B41FA5}">
                      <a16:colId xmlns:a16="http://schemas.microsoft.com/office/drawing/2014/main" val="2741892632"/>
                    </a:ext>
                  </a:extLst>
                </a:gridCol>
              </a:tblGrid>
              <a:tr h="73151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Add vacuum parallel plate by the FDR. Make sure location good for u-tube pulls. Make sure stands and platform do not interfere.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685702"/>
                  </a:ext>
                </a:extLst>
              </a:tr>
              <a:tr h="5486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Finish preliminary helium relief requirements by the FDR.  Apply this to size the relieve valves.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834795"/>
                  </a:ext>
                </a:extLst>
              </a:tr>
              <a:tr h="5486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Develop preliminary design for CTL supports and platforms necessary for U-tube installation/ removal by the FDR.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7252213"/>
                  </a:ext>
                </a:extLst>
              </a:tr>
              <a:tr h="91439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Develop preliminary procedure for isolation, depressurization, and U-tube installation/removal by the FDR.  Verify that technicians have sufficient access to perform all steps in the procedure.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980483"/>
                  </a:ext>
                </a:extLst>
              </a:tr>
              <a:tr h="73151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Check tolerance specifications and investigate U-tube design to ensure that a common U-tube set can be used for all cryomodules by the FDR.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554691"/>
                  </a:ext>
                </a:extLst>
              </a:tr>
              <a:tr h="5486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Consider a means to ensure that a flex hose is not overstressed should a spider hang up by the FDR.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33791"/>
                  </a:ext>
                </a:extLst>
              </a:tr>
              <a:tr h="91439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effectLst/>
                        </a:rPr>
                        <a:t>Consider lowering the elevation of the horizontal section of the CTL toward the floor to help simplify the CTL stand and to allow a platform over it to make U-tube access easier by the FDR.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63205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AD6A527-6B2F-496A-BC4F-4AE4F118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Review/Recommendations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71545-1A8E-4418-97AB-68501A0BC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E511-CD89-4BB1-9D76-96AB9CCFB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A3A63-41BE-E148-8E3E-1192BDFFC2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21B2F7-A8D8-470F-889B-3E338AFA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236"/>
            <a:ext cx="9144000" cy="42519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1D429D-F3CE-4506-8EF0-C62D05296E77}"/>
              </a:ext>
            </a:extLst>
          </p:cNvPr>
          <p:cNvCxnSpPr>
            <a:cxnSpLocks/>
          </p:cNvCxnSpPr>
          <p:nvPr/>
        </p:nvCxnSpPr>
        <p:spPr>
          <a:xfrm flipH="1" flipV="1">
            <a:off x="1531621" y="2679790"/>
            <a:ext cx="331411" cy="13098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091642-262A-4C3F-A32D-87D64D0AA06C}"/>
              </a:ext>
            </a:extLst>
          </p:cNvPr>
          <p:cNvCxnSpPr>
            <a:cxnSpLocks/>
          </p:cNvCxnSpPr>
          <p:nvPr/>
        </p:nvCxnSpPr>
        <p:spPr>
          <a:xfrm flipV="1">
            <a:off x="4736544" y="2254377"/>
            <a:ext cx="563880" cy="3740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568CCF-3A78-40AB-A34B-EE6DD1F1E1F2}"/>
              </a:ext>
            </a:extLst>
          </p:cNvPr>
          <p:cNvCxnSpPr>
            <a:cxnSpLocks/>
          </p:cNvCxnSpPr>
          <p:nvPr/>
        </p:nvCxnSpPr>
        <p:spPr>
          <a:xfrm>
            <a:off x="1501140" y="2650097"/>
            <a:ext cx="3256598" cy="737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3BCD97-75D8-4303-9698-275170065310}"/>
              </a:ext>
            </a:extLst>
          </p:cNvPr>
          <p:cNvCxnSpPr>
            <a:cxnSpLocks/>
          </p:cNvCxnSpPr>
          <p:nvPr/>
        </p:nvCxnSpPr>
        <p:spPr>
          <a:xfrm flipH="1" flipV="1">
            <a:off x="2151163" y="2817277"/>
            <a:ext cx="264318" cy="8643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048141-9810-42A7-8108-17E3C304E9AA}"/>
              </a:ext>
            </a:extLst>
          </p:cNvPr>
          <p:cNvCxnSpPr>
            <a:cxnSpLocks/>
          </p:cNvCxnSpPr>
          <p:nvPr/>
        </p:nvCxnSpPr>
        <p:spPr>
          <a:xfrm flipV="1">
            <a:off x="7623313" y="2254378"/>
            <a:ext cx="0" cy="5378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91AF6-7C45-459C-B98D-1AFC6E13FB20}"/>
              </a:ext>
            </a:extLst>
          </p:cNvPr>
          <p:cNvCxnSpPr>
            <a:cxnSpLocks/>
          </p:cNvCxnSpPr>
          <p:nvPr/>
        </p:nvCxnSpPr>
        <p:spPr>
          <a:xfrm flipH="1">
            <a:off x="7269429" y="2254377"/>
            <a:ext cx="95730" cy="550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738E1A-742B-4CAF-BBA2-4D20AF4ACF67}"/>
              </a:ext>
            </a:extLst>
          </p:cNvPr>
          <p:cNvCxnSpPr>
            <a:cxnSpLocks/>
          </p:cNvCxnSpPr>
          <p:nvPr/>
        </p:nvCxnSpPr>
        <p:spPr>
          <a:xfrm>
            <a:off x="2079903" y="2779760"/>
            <a:ext cx="5543410" cy="2365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3DE741-5E29-4ADF-A652-2DE470F4E60E}"/>
              </a:ext>
            </a:extLst>
          </p:cNvPr>
          <p:cNvCxnSpPr>
            <a:cxnSpLocks/>
          </p:cNvCxnSpPr>
          <p:nvPr/>
        </p:nvCxnSpPr>
        <p:spPr>
          <a:xfrm flipH="1">
            <a:off x="3319671" y="2952706"/>
            <a:ext cx="487016" cy="8547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A5B74-5801-46DB-AF29-51ECF20A74B8}"/>
              </a:ext>
            </a:extLst>
          </p:cNvPr>
          <p:cNvCxnSpPr>
            <a:cxnSpLocks/>
          </p:cNvCxnSpPr>
          <p:nvPr/>
        </p:nvCxnSpPr>
        <p:spPr>
          <a:xfrm flipH="1">
            <a:off x="3806687" y="2930781"/>
            <a:ext cx="3462742" cy="21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F136CA3D-BB73-49E8-8F8C-D194100DAF8F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427877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/>
              <a:t>Flow Schematic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183A5-119C-4E41-B37B-1BC4AC68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3032" y="6485185"/>
            <a:ext cx="5550513" cy="242873"/>
          </a:xfrm>
        </p:spPr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327FE-E968-4B4D-8AD2-67364CC9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67F0-4B07-4D1D-8F30-F072639EE17E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F2556-4449-43C8-AEC1-F2086E0760C8}"/>
              </a:ext>
            </a:extLst>
          </p:cNvPr>
          <p:cNvSpPr txBox="1"/>
          <p:nvPr/>
        </p:nvSpPr>
        <p:spPr>
          <a:xfrm>
            <a:off x="1142818" y="830368"/>
            <a:ext cx="344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PIP2IT transfer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FA2E45-7644-4927-A5C9-C7824C391147}"/>
              </a:ext>
            </a:extLst>
          </p:cNvPr>
          <p:cNvCxnSpPr>
            <a:cxnSpLocks/>
          </p:cNvCxnSpPr>
          <p:nvPr/>
        </p:nvCxnSpPr>
        <p:spPr>
          <a:xfrm>
            <a:off x="2277666" y="1292033"/>
            <a:ext cx="130683" cy="562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C34E99-4848-451E-AC23-D1961C051918}"/>
              </a:ext>
            </a:extLst>
          </p:cNvPr>
          <p:cNvSpPr txBox="1"/>
          <p:nvPr/>
        </p:nvSpPr>
        <p:spPr>
          <a:xfrm>
            <a:off x="1501140" y="4218227"/>
            <a:ext cx="344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HB650MHz Cryomodule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143C1-0E47-F94F-821C-AD5AF56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993628" cy="241300"/>
          </a:xfrm>
        </p:spPr>
        <p:txBody>
          <a:bodyPr/>
          <a:lstStyle/>
          <a:p>
            <a:r>
              <a:rPr lang="en-US"/>
              <a:t>Sept 24, 2020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A797E-0779-8E4E-9FCA-6F4070795528}"/>
              </a:ext>
            </a:extLst>
          </p:cNvPr>
          <p:cNvCxnSpPr/>
          <p:nvPr/>
        </p:nvCxnSpPr>
        <p:spPr>
          <a:xfrm flipV="1">
            <a:off x="6576969" y="2952706"/>
            <a:ext cx="0" cy="5371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D3BF93-C5EB-6A48-A84F-19158D136D35}"/>
              </a:ext>
            </a:extLst>
          </p:cNvPr>
          <p:cNvSpPr txBox="1"/>
          <p:nvPr/>
        </p:nvSpPr>
        <p:spPr>
          <a:xfrm>
            <a:off x="5335212" y="4637326"/>
            <a:ext cx="313383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Red: 40K Supply. MV-614-H</a:t>
            </a:r>
          </a:p>
          <a:p>
            <a:r>
              <a:rPr lang="en-US" sz="1800" dirty="0"/>
              <a:t>Orange: 80K Return- MV-616-H</a:t>
            </a:r>
          </a:p>
          <a:p>
            <a:r>
              <a:rPr lang="en-US" sz="1800" dirty="0"/>
              <a:t>Blue: 5K Supply- MV610-H</a:t>
            </a:r>
          </a:p>
          <a:p>
            <a:r>
              <a:rPr lang="en-US" sz="1800" dirty="0"/>
              <a:t>Green: 5K  Return- MV-612-H</a:t>
            </a:r>
          </a:p>
          <a:p>
            <a:r>
              <a:rPr lang="en-US" sz="1800" dirty="0"/>
              <a:t>Purple: Warm Helium injection</a:t>
            </a:r>
          </a:p>
        </p:txBody>
      </p:sp>
    </p:spTree>
    <p:extLst>
      <p:ext uri="{BB962C8B-B14F-4D97-AF65-F5344CB8AC3E}">
        <p14:creationId xmlns:p14="http://schemas.microsoft.com/office/powerpoint/2010/main" val="120142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J. Hurd / PIP2IT 650 CTL FDR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8A610B-096A-1741-961A-4947DAB9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964E4-3063-4878-8305-6D2A6EC03E56}"/>
              </a:ext>
            </a:extLst>
          </p:cNvPr>
          <p:cNvSpPr txBox="1"/>
          <p:nvPr/>
        </p:nvSpPr>
        <p:spPr>
          <a:xfrm>
            <a:off x="4980083" y="679629"/>
            <a:ext cx="386574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Small snip from the overall PID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F10042546 - Indico site SDP doc#13) </a:t>
            </a:r>
            <a:r>
              <a:rPr lang="en-US" dirty="0">
                <a:solidFill>
                  <a:schemeClr val="accent6"/>
                </a:solidFill>
              </a:rPr>
              <a:t>will be updated in Teamcenter closer to installation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HB650 CM will be added to this PID once design is known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Orange 40 K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Gold- 80 K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Dark Green- 5K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Light Green- 5K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Pink- 2K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“B” in circle – indicates warm He injection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FF7F0-6E8E-0240-B66F-2F8BA5CA33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3A403-A0F9-9F4D-8A75-1AB9DDCF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29" y="465690"/>
            <a:ext cx="3557252" cy="55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0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ED1D6-311F-4FBD-A957-98C03B2A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- in place in PIP2IT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F5B7-65E1-4F6A-A701-6B471AA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95343-4003-472F-90F3-A232DBF5D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Content Placeholder 9" descr="A picture containing toy&#10;&#10;Description automatically generated">
            <a:extLst>
              <a:ext uri="{FF2B5EF4-FFF2-40B4-BE49-F238E27FC236}">
                <a16:creationId xmlns:a16="http://schemas.microsoft.com/office/drawing/2014/main" id="{E0D811D4-257C-4790-8E42-613E2FF1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76" y="1062239"/>
            <a:ext cx="8543248" cy="5059363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3BEF7-57BF-3540-B0D8-8BD310D735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7BD38-F8F5-7749-80BF-8F08FC237A68}"/>
              </a:ext>
            </a:extLst>
          </p:cNvPr>
          <p:cNvSpPr txBox="1"/>
          <p:nvPr/>
        </p:nvSpPr>
        <p:spPr>
          <a:xfrm>
            <a:off x="5874025" y="319877"/>
            <a:ext cx="283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views available on Indico in 3D Models-CTL Folder</a:t>
            </a:r>
          </a:p>
        </p:txBody>
      </p:sp>
    </p:spTree>
    <p:extLst>
      <p:ext uri="{BB962C8B-B14F-4D97-AF65-F5344CB8AC3E}">
        <p14:creationId xmlns:p14="http://schemas.microsoft.com/office/powerpoint/2010/main" val="14842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FBF060-62D2-44C9-876E-3BF001BB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279"/>
            <a:ext cx="9144000" cy="4104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1B4E65-ACAB-47D4-9F61-81FDA01E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DB50-B304-4F7C-89D1-0CB749C4C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717F6-681A-4CD0-9904-865963038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5C7EB-7F7C-476E-8CBB-3AB85096F98B}"/>
              </a:ext>
            </a:extLst>
          </p:cNvPr>
          <p:cNvSpPr txBox="1"/>
          <p:nvPr/>
        </p:nvSpPr>
        <p:spPr>
          <a:xfrm>
            <a:off x="8030916" y="194103"/>
            <a:ext cx="11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80K return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66F29-588F-4B06-A7E9-1E00587BB51A}"/>
              </a:ext>
            </a:extLst>
          </p:cNvPr>
          <p:cNvSpPr txBox="1"/>
          <p:nvPr/>
        </p:nvSpPr>
        <p:spPr>
          <a:xfrm>
            <a:off x="7592927" y="834643"/>
            <a:ext cx="13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40K 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FCEF0-57DC-4A08-AD9F-9F1F06618DF3}"/>
              </a:ext>
            </a:extLst>
          </p:cNvPr>
          <p:cNvSpPr txBox="1"/>
          <p:nvPr/>
        </p:nvSpPr>
        <p:spPr>
          <a:xfrm>
            <a:off x="-21577" y="1232760"/>
            <a:ext cx="11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5K Return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73C6E-8FB5-45B6-8010-578D1F667017}"/>
              </a:ext>
            </a:extLst>
          </p:cNvPr>
          <p:cNvSpPr txBox="1"/>
          <p:nvPr/>
        </p:nvSpPr>
        <p:spPr>
          <a:xfrm>
            <a:off x="2981190" y="723132"/>
            <a:ext cx="13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40K Supply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8AD10-88F9-4728-89E9-E3FF36F80622}"/>
              </a:ext>
            </a:extLst>
          </p:cNvPr>
          <p:cNvSpPr txBox="1"/>
          <p:nvPr/>
        </p:nvSpPr>
        <p:spPr>
          <a:xfrm>
            <a:off x="565653" y="873920"/>
            <a:ext cx="13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80K Return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CEEB9-02BB-436E-B7A9-D8DD2861074D}"/>
              </a:ext>
            </a:extLst>
          </p:cNvPr>
          <p:cNvSpPr txBox="1"/>
          <p:nvPr/>
        </p:nvSpPr>
        <p:spPr>
          <a:xfrm>
            <a:off x="4536624" y="656257"/>
            <a:ext cx="11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5K Return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AF3E56-2A65-4421-AB27-D37AF3BC0265}"/>
              </a:ext>
            </a:extLst>
          </p:cNvPr>
          <p:cNvCxnSpPr>
            <a:cxnSpLocks/>
          </p:cNvCxnSpPr>
          <p:nvPr/>
        </p:nvCxnSpPr>
        <p:spPr>
          <a:xfrm flipV="1">
            <a:off x="8818063" y="692217"/>
            <a:ext cx="0" cy="1557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0463EF-FCE9-431B-A6D2-C737A4542BE6}"/>
              </a:ext>
            </a:extLst>
          </p:cNvPr>
          <p:cNvCxnSpPr>
            <a:cxnSpLocks/>
          </p:cNvCxnSpPr>
          <p:nvPr/>
        </p:nvCxnSpPr>
        <p:spPr>
          <a:xfrm flipH="1">
            <a:off x="997389" y="1243252"/>
            <a:ext cx="42290" cy="1827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204D21-0400-4E67-A28D-08C20DB66D7D}"/>
              </a:ext>
            </a:extLst>
          </p:cNvPr>
          <p:cNvCxnSpPr>
            <a:cxnSpLocks/>
          </p:cNvCxnSpPr>
          <p:nvPr/>
        </p:nvCxnSpPr>
        <p:spPr>
          <a:xfrm flipV="1">
            <a:off x="3816252" y="1253758"/>
            <a:ext cx="30639" cy="155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EFB63F-0A59-4222-B0DB-98AE321F9D93}"/>
              </a:ext>
            </a:extLst>
          </p:cNvPr>
          <p:cNvCxnSpPr>
            <a:cxnSpLocks/>
          </p:cNvCxnSpPr>
          <p:nvPr/>
        </p:nvCxnSpPr>
        <p:spPr>
          <a:xfrm>
            <a:off x="8454424" y="1169780"/>
            <a:ext cx="0" cy="1087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827D20-10F4-4686-804C-C4FBE7CBCC21}"/>
              </a:ext>
            </a:extLst>
          </p:cNvPr>
          <p:cNvCxnSpPr>
            <a:cxnSpLocks/>
          </p:cNvCxnSpPr>
          <p:nvPr/>
        </p:nvCxnSpPr>
        <p:spPr>
          <a:xfrm flipV="1">
            <a:off x="5323251" y="1058586"/>
            <a:ext cx="0" cy="1605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EF7ACC-C4B2-43AA-9801-44C2F44B69E4}"/>
              </a:ext>
            </a:extLst>
          </p:cNvPr>
          <p:cNvCxnSpPr>
            <a:cxnSpLocks/>
          </p:cNvCxnSpPr>
          <p:nvPr/>
        </p:nvCxnSpPr>
        <p:spPr>
          <a:xfrm>
            <a:off x="444260" y="1563557"/>
            <a:ext cx="0" cy="162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A6A0995-5758-FD42-AE79-A4CEF5EC88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CA8289-FFAF-441D-898E-A3E0678A8B50}"/>
              </a:ext>
            </a:extLst>
          </p:cNvPr>
          <p:cNvCxnSpPr>
            <a:cxnSpLocks/>
          </p:cNvCxnSpPr>
          <p:nvPr/>
        </p:nvCxnSpPr>
        <p:spPr>
          <a:xfrm flipH="1">
            <a:off x="7257631" y="834643"/>
            <a:ext cx="9360" cy="19729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DEC62F-83E4-4710-A154-360A08369DAD}"/>
              </a:ext>
            </a:extLst>
          </p:cNvPr>
          <p:cNvSpPr txBox="1"/>
          <p:nvPr/>
        </p:nvSpPr>
        <p:spPr>
          <a:xfrm>
            <a:off x="6561477" y="188312"/>
            <a:ext cx="149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Warm Helium Injection</a:t>
            </a:r>
          </a:p>
        </p:txBody>
      </p:sp>
    </p:spTree>
    <p:extLst>
      <p:ext uri="{BB962C8B-B14F-4D97-AF65-F5344CB8AC3E}">
        <p14:creationId xmlns:p14="http://schemas.microsoft.com/office/powerpoint/2010/main" val="196597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455FBC-4198-42E7-B885-D3149623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Relief and Bleed Valves + Brace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A7A8-8609-494C-B6A9-35D4ADDDB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J. Hurd / PIP2IT 650 CTL FDR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6A13-DDD4-4092-B73E-D4AF887E2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EF1B16-A4CF-418F-BD22-831348CB0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968" y="971550"/>
            <a:ext cx="5505777" cy="50593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A69B8-FEF6-2849-8134-B1F6A1C53B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010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A158B6CF1942A8E4C66ADD4C29A2" ma:contentTypeVersion="14" ma:contentTypeDescription="Create a new document." ma:contentTypeScope="" ma:versionID="6732c5b438b461bc6dc1a54cebbc9122">
  <xsd:schema xmlns:xsd="http://www.w3.org/2001/XMLSchema" xmlns:xs="http://www.w3.org/2001/XMLSchema" xmlns:p="http://schemas.microsoft.com/office/2006/metadata/properties" xmlns:ns1="http://schemas.microsoft.com/sharepoint/v3" xmlns:ns3="41ffd1a0-94dc-43ab-a856-3f671abd15fd" xmlns:ns4="4015de2c-2a62-45ba-8285-bdf4ae027a83" targetNamespace="http://schemas.microsoft.com/office/2006/metadata/properties" ma:root="true" ma:fieldsID="d23d76453f7eb832c506b4075daa5b1d" ns1:_="" ns3:_="" ns4:_="">
    <xsd:import namespace="http://schemas.microsoft.com/sharepoint/v3"/>
    <xsd:import namespace="41ffd1a0-94dc-43ab-a856-3f671abd15fd"/>
    <xsd:import namespace="4015de2c-2a62-45ba-8285-bdf4ae027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d1a0-94dc-43ab-a856-3f671abd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de2c-2a62-45ba-8285-bdf4ae027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C23BB-91F5-4310-973D-82737EC89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ffd1a0-94dc-43ab-a856-3f671abd15fd"/>
    <ds:schemaRef ds:uri="4015de2c-2a62-45ba-8285-bdf4ae027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7B322-768B-4FE5-8CB6-5EF975DB78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15de2c-2a62-45ba-8285-bdf4ae027a83"/>
    <ds:schemaRef ds:uri="http://schemas.microsoft.com/sharepoint/v3"/>
    <ds:schemaRef ds:uri="41ffd1a0-94dc-43ab-a856-3f671abd15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14475</TotalTime>
  <Words>2397</Words>
  <Application>Microsoft Macintosh PowerPoint</Application>
  <PresentationFormat>On-screen Show (4:3)</PresentationFormat>
  <Paragraphs>439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</vt:lpstr>
      <vt:lpstr>Times New Roman</vt:lpstr>
      <vt:lpstr>P2MACtheme</vt:lpstr>
      <vt:lpstr>Fermilab_PPT_090815</vt:lpstr>
      <vt:lpstr>Worksheet</vt:lpstr>
      <vt:lpstr>PowerPoint Presentation</vt:lpstr>
      <vt:lpstr>Purpose</vt:lpstr>
      <vt:lpstr>Design Change since PDR</vt:lpstr>
      <vt:lpstr>PDR Review/Recommendations</vt:lpstr>
      <vt:lpstr>PowerPoint Presentation</vt:lpstr>
      <vt:lpstr>PID</vt:lpstr>
      <vt:lpstr>3D model - in place in PIP2IT</vt:lpstr>
      <vt:lpstr>3D model</vt:lpstr>
      <vt:lpstr>Relief and Bleed Valves + Brace</vt:lpstr>
      <vt:lpstr>Overview Drawing</vt:lpstr>
      <vt:lpstr>Internal Drawing piping</vt:lpstr>
      <vt:lpstr>Spider-G10</vt:lpstr>
      <vt:lpstr>Support Stands</vt:lpstr>
      <vt:lpstr>Work Platform</vt:lpstr>
      <vt:lpstr>Work Platform</vt:lpstr>
      <vt:lpstr>Work Platform – example drawings</vt:lpstr>
      <vt:lpstr>Thermal Flexibility</vt:lpstr>
      <vt:lpstr>Pressure Relief- Cryogenic Process Pipe </vt:lpstr>
      <vt:lpstr>Pressure Relief - Vacuum  </vt:lpstr>
      <vt:lpstr>Engineering Risk Analysis</vt:lpstr>
      <vt:lpstr>Prevention through Design</vt:lpstr>
      <vt:lpstr>Prevention through Design</vt:lpstr>
      <vt:lpstr>FMEA</vt:lpstr>
      <vt:lpstr>U-tubes</vt:lpstr>
      <vt:lpstr>Bayonet Tolerances </vt:lpstr>
      <vt:lpstr>HWR 80K Return - example F10132199</vt:lpstr>
      <vt:lpstr>HWR 2K return - example F10117405</vt:lpstr>
      <vt:lpstr>U-tube Insertion and Isolation Plan</vt:lpstr>
      <vt:lpstr>ODH Analysis</vt:lpstr>
      <vt:lpstr>ODH Analysis</vt:lpstr>
      <vt:lpstr>Quality Control </vt:lpstr>
      <vt:lpstr>Draft Schedule</vt:lpstr>
      <vt:lpstr>Validation Plan/Schedule</vt:lpstr>
      <vt:lpstr>Detailed CTL Schedule – Page 1</vt:lpstr>
      <vt:lpstr>Detailed CTL Schedule – Page 2</vt:lpstr>
      <vt:lpstr>Next Steps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Jerry R Leibfritz</cp:lastModifiedBy>
  <cp:revision>293</cp:revision>
  <dcterms:created xsi:type="dcterms:W3CDTF">2019-09-16T15:09:18Z</dcterms:created>
  <dcterms:modified xsi:type="dcterms:W3CDTF">2020-09-23T01:27:24Z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0x010100BF13A158B6CF1942A8E4C66ADD4C29A2</vt:lpwstr>
  </property>
</Properties>
</file>