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0280-DE43-0740-8146-2E7957F34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7BEB5-D2B5-984D-AB9B-E47C4FC2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EF39-CD80-E342-BD15-5A1AA6B2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11AE-223E-2B48-897D-E02C0E10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6E39-9C75-5847-8A6E-72EA9D0E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17C3-99F6-6D4F-B022-0E165409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17F00-5065-A749-BD9E-C4B5A2548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9579-EA69-714E-9477-C99F37CA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C69B-CB38-8C4B-8955-8FA2889E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3E81C-B30E-C347-B3C7-CAFCD571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AC0EA-2D12-4143-8506-A15F6BD49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00C52-36BE-6140-9859-053AE426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B0F1-624D-FD4C-8F5D-C7B81DD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4F599-3877-D04C-839F-2AEDA146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98F3-D4B6-B54B-A67E-CEAEE3ED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B9F9-071B-7C43-AAF2-BC696D72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80EB-A9D8-8E40-8725-1B7BCCDFD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2A6BA-ABD4-8643-8CE3-97CEFC0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D590E-0AB9-024A-8EAF-8FE631E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89BC3-D882-9D47-B807-01E7E081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D244-AB7B-E84D-9E16-EEF8ABB1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F543-7599-9946-9F9C-80BAD832F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C6FFF-0826-7C42-BEDB-3F847D28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E11B-5E63-3544-9C82-6E9E1C94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4CB1-5684-DF40-BD52-18896D84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765B-4FF9-E84B-94BD-FDD64018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A2DA-98DA-D348-A8A1-420806BB0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99E7D-B504-254A-9EFE-5F291ED64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0C632-973B-7F40-A608-25B1AD6B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8233-A7E9-3046-8A84-728D8301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77379-0842-7949-87D5-CF4E0AD0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C403-D026-454B-9496-704B489D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1D0C-F875-6C43-8219-845A694F4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E069E-9135-7A4A-8939-6E3E8B28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B71A2-AB4F-4048-8E6C-74BEE1F04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5DE0D-634F-724E-8566-6855A1659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59688-040F-6A48-9710-A65EE9FF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0CAC5-5659-E04C-8D6B-FBC42E84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48E4D-D83B-3749-94C2-9AC4A06F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50A8-80A5-5A4F-8E15-F697CD66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550C2-4021-9B4D-A5ED-19E9ED90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4689A-44F6-334B-972F-0C57F949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ECE21-42CF-B540-9EC2-CFE4CC8E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1250D-DB39-2749-BADA-D647A71A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B1E56-3FE6-464B-8386-5AC7EC10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88CC-26B9-4645-AF5D-C0D77B67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DAF3-FDEA-B74C-B45A-2CEEC264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2D3F-59A9-AA41-B68A-061FBC83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7B24-97E8-1D4C-8AFC-F809FF848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90A9B-CAEC-E74E-87AD-0C9A459A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94753-5783-A64A-9198-88EC2F61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8DB14-7E72-194D-A5E0-00B011E2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3EE3-A973-1F42-B122-1E96F475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373BA-22AC-7241-8959-854C8DA2B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0F90-2D61-614B-A6B6-C255F4970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DC17B-773D-454A-9541-095AFDD4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B12DC-6F96-FB4E-90DB-DCDFDB45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13AEB-94C1-AF41-8B45-0D5D73E4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A3C5A-7A28-F54C-A149-DEA6DBFF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72BB-5050-C44A-86F9-EA3E2064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DEC4-172D-6F4E-A4CA-3C63BEC56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7E40-85AC-BE44-9CCD-6BD86B029DF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6ABB5-F95E-9B42-B716-2D0714EEC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B3C01-F502-4848-BF06-F799098C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2757-A71E-6147-8E19-74353DED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0721BB-6E80-C147-A704-267D83CDA226}"/>
              </a:ext>
            </a:extLst>
          </p:cNvPr>
          <p:cNvSpPr txBox="1">
            <a:spLocks/>
          </p:cNvSpPr>
          <p:nvPr/>
        </p:nvSpPr>
        <p:spPr>
          <a:xfrm>
            <a:off x="927652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Role of Barium Tagging TPCs In the Next Snowmass Period</a:t>
            </a:r>
            <a:r>
              <a:rPr lang="en-US" sz="3200" dirty="0"/>
              <a:t> </a:t>
            </a:r>
            <a:r>
              <a:rPr lang="en-US" sz="3200" i="1" dirty="0"/>
              <a:t>(contributed by Ben Jones, UTA)</a:t>
            </a:r>
          </a:p>
        </p:txBody>
      </p:sp>
    </p:spTree>
    <p:extLst>
      <p:ext uri="{BB962C8B-B14F-4D97-AF65-F5344CB8AC3E}">
        <p14:creationId xmlns:p14="http://schemas.microsoft.com/office/powerpoint/2010/main" val="248505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21138-8D66-EC40-8A40-168F565B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36" y="237913"/>
            <a:ext cx="7873314" cy="68387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best-case scenario, the neutrino is Majorana and either mass ordering is inverted or LNV </a:t>
            </a:r>
            <a:r>
              <a:rPr lang="en-US" sz="2000" dirty="0" err="1"/>
              <a:t>TeV</a:t>
            </a:r>
            <a:r>
              <a:rPr lang="en-US" sz="2000" dirty="0"/>
              <a:t> scale physics drives 0nubb </a:t>
            </a:r>
          </a:p>
          <a:p>
            <a:pPr marL="457200" lvl="1" indent="0">
              <a:buNone/>
            </a:pPr>
            <a:r>
              <a:rPr lang="en-US" sz="1700" b="1" dirty="0">
                <a:sym typeface="Wingdings" pitchFamily="2" charset="2"/>
              </a:rPr>
              <a:t> A</a:t>
            </a:r>
            <a:r>
              <a:rPr lang="en-US" sz="1700" b="1" dirty="0"/>
              <a:t> signal would then be within reach of ton-scale conventional experiments.</a:t>
            </a:r>
          </a:p>
          <a:p>
            <a:endParaRPr lang="en-US" sz="2000" dirty="0"/>
          </a:p>
          <a:p>
            <a:r>
              <a:rPr lang="en-US" sz="2000" dirty="0"/>
              <a:t>If accessible, this signal is extremely likely to emerge as an indistinct ”hint”. </a:t>
            </a:r>
          </a:p>
          <a:p>
            <a:pPr lvl="1"/>
            <a:r>
              <a:rPr lang="en-US" sz="1600" dirty="0"/>
              <a:t>As a statistical excess over a finite background, whose prediction relies on Monte Carlo and detector material assumptions;</a:t>
            </a:r>
          </a:p>
          <a:p>
            <a:pPr lvl="1"/>
            <a:r>
              <a:rPr lang="en-US" sz="1600" dirty="0"/>
              <a:t>Nuclear matrix element and physics mechanism uncertainties mean that confirmation with a different isotope will be a “moving target” (although a mandatory step).</a:t>
            </a:r>
          </a:p>
          <a:p>
            <a:pPr lvl="1"/>
            <a:r>
              <a:rPr lang="en-US" sz="1600" dirty="0"/>
              <a:t>We must have a plan to resolve to a definitive discovery in an unambiguous, efficient way.</a:t>
            </a:r>
          </a:p>
          <a:p>
            <a:pPr lvl="1"/>
            <a:r>
              <a:rPr lang="en-US" sz="1600" dirty="0"/>
              <a:t>Remember that it took 10 years to properly refute Heidelberg Moscow.</a:t>
            </a:r>
          </a:p>
          <a:p>
            <a:endParaRPr lang="en-US" sz="2000" dirty="0"/>
          </a:p>
          <a:p>
            <a:r>
              <a:rPr lang="en-US" sz="2000" dirty="0"/>
              <a:t>Confirmation with a new and robust observable within an experiment using the discovery isotope seems the clearest path to confirm or refute a discovery claim.</a:t>
            </a:r>
          </a:p>
          <a:p>
            <a:endParaRPr lang="en-US" sz="2000" dirty="0"/>
          </a:p>
          <a:p>
            <a:r>
              <a:rPr lang="en-US" sz="2000" dirty="0"/>
              <a:t>Daughter ion tagging is a very promising way to do this, if the technology can be realized. </a:t>
            </a:r>
          </a:p>
          <a:p>
            <a:r>
              <a:rPr lang="en-US" sz="2000" dirty="0"/>
              <a:t>For the technology to be ready in time, R&amp;D must be continuous from now, and not sidelined while ton-scale experiment construction is ongoing.</a:t>
            </a:r>
          </a:p>
          <a:p>
            <a:r>
              <a:rPr lang="en-US" sz="2000" dirty="0"/>
              <a:t>As a bonus, the reduced background and increased signal efficiency that may be enabled could be the key to reaching into NH sensitivities at multi-ton scales.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B307-70F1-CA46-8F7E-9E96D0D65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94" y="3770158"/>
            <a:ext cx="3694670" cy="2779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E83A0-94D1-8D40-B8C7-B2819303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594" y="676412"/>
            <a:ext cx="3698896" cy="2486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6E62F-0C64-0142-9DFB-023A2EEE9C93}"/>
              </a:ext>
            </a:extLst>
          </p:cNvPr>
          <p:cNvSpPr txBox="1"/>
          <p:nvPr/>
        </p:nvSpPr>
        <p:spPr>
          <a:xfrm>
            <a:off x="8221094" y="226075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Our discovery must be more like this: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AC855-7C1D-8F42-AFCC-AB67B976DD2E}"/>
              </a:ext>
            </a:extLst>
          </p:cNvPr>
          <p:cNvSpPr txBox="1"/>
          <p:nvPr/>
        </p:nvSpPr>
        <p:spPr>
          <a:xfrm>
            <a:off x="9094700" y="3325340"/>
            <a:ext cx="18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And less like this: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230E9-989F-694D-A073-D22D4A69801A}"/>
              </a:ext>
            </a:extLst>
          </p:cNvPr>
          <p:cNvSpPr txBox="1"/>
          <p:nvPr/>
        </p:nvSpPr>
        <p:spPr>
          <a:xfrm>
            <a:off x="10925779" y="833718"/>
            <a:ext cx="98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Ω</a:t>
            </a:r>
            <a:r>
              <a:rPr lang="en-US" sz="1200" baseline="30000" dirty="0"/>
              <a:t>-</a:t>
            </a:r>
            <a:r>
              <a:rPr lang="en-US" sz="1200" dirty="0"/>
              <a:t> single event discovery</a:t>
            </a:r>
          </a:p>
        </p:txBody>
      </p:sp>
    </p:spTree>
    <p:extLst>
      <p:ext uri="{BB962C8B-B14F-4D97-AF65-F5344CB8AC3E}">
        <p14:creationId xmlns:p14="http://schemas.microsoft.com/office/powerpoint/2010/main" val="379698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B1D2-0969-6D41-9AF8-19D6549E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896" y="342438"/>
            <a:ext cx="8588188" cy="665629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Major advances have been realized by NEXT (using single molecule fluorescence imaging) and </a:t>
            </a:r>
            <a:r>
              <a:rPr lang="en-US" dirty="0" err="1"/>
              <a:t>nEXO</a:t>
            </a:r>
            <a:r>
              <a:rPr lang="en-US" dirty="0"/>
              <a:t> (using xenon-ice atomic spectroscopy) collaborations on barium tagging in the last few years.</a:t>
            </a:r>
          </a:p>
          <a:p>
            <a:endParaRPr lang="en-US" dirty="0"/>
          </a:p>
          <a:p>
            <a:r>
              <a:rPr lang="en-US" dirty="0"/>
              <a:t>While single ion imaging systems are reaching maturity, technological challenges remain in terms of efficient ion capture and extraction from bulk xenon and transport to sensor.</a:t>
            </a:r>
          </a:p>
          <a:p>
            <a:pPr lvl="1"/>
            <a:r>
              <a:rPr lang="en-US" dirty="0"/>
              <a:t>R&amp;D in both liquid and gas expected to yield advances on this front in next 1-2 years.</a:t>
            </a:r>
          </a:p>
          <a:p>
            <a:pPr lvl="1"/>
            <a:endParaRPr lang="en-US" dirty="0"/>
          </a:p>
          <a:p>
            <a:r>
              <a:rPr lang="en-US" dirty="0"/>
              <a:t>In another contribution my collaborator Corey Adams </a:t>
            </a:r>
            <a:r>
              <a:rPr lang="en-US"/>
              <a:t>will express </a:t>
            </a:r>
            <a:r>
              <a:rPr lang="en-US" dirty="0"/>
              <a:t>the need for a demonstrator experiment using barium tagging on 2nubb</a:t>
            </a:r>
          </a:p>
          <a:p>
            <a:pPr lvl="1"/>
            <a:r>
              <a:rPr lang="en-US" dirty="0"/>
              <a:t>Vital to show readiness for 0nubb ton- or multi-ton-scale systems.</a:t>
            </a:r>
          </a:p>
          <a:p>
            <a:pPr lvl="1"/>
            <a:r>
              <a:rPr lang="en-US" dirty="0"/>
              <a:t>Involves R&amp;D on the non-ion-tagging parts of the system as well as the tagging parts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    Here I make the case that:</a:t>
            </a:r>
          </a:p>
          <a:p>
            <a:pPr lvl="1"/>
            <a:r>
              <a:rPr lang="en-US" b="1" dirty="0"/>
              <a:t>Barium tagging should remain a vital and growing component of the US </a:t>
            </a:r>
            <a:r>
              <a:rPr lang="en-US" b="1" baseline="30000" dirty="0"/>
              <a:t>136</a:t>
            </a:r>
            <a:r>
              <a:rPr lang="en-US" b="1" dirty="0"/>
              <a:t>Xe</a:t>
            </a:r>
            <a:r>
              <a:rPr lang="en-US" b="1" baseline="30000" dirty="0"/>
              <a:t> </a:t>
            </a:r>
            <a:r>
              <a:rPr lang="en-US" b="1" dirty="0"/>
              <a:t>0nubb program, even as energy is directed to ton-scale experiment construction;</a:t>
            </a:r>
          </a:p>
          <a:p>
            <a:pPr lvl="1"/>
            <a:r>
              <a:rPr lang="en-US" b="1" dirty="0"/>
              <a:t>There is room for wider engagement from all members of the community and not just a few specialists;</a:t>
            </a:r>
          </a:p>
          <a:p>
            <a:pPr lvl="1"/>
            <a:r>
              <a:rPr lang="en-US" b="1" dirty="0"/>
              <a:t>People who have not been xenon people, or not been 0nubb people, or even not been physics people, should be welcomed to participate;</a:t>
            </a:r>
          </a:p>
          <a:p>
            <a:pPr lvl="1"/>
            <a:r>
              <a:rPr lang="en-US" b="1" dirty="0"/>
              <a:t>We must be prepared to make a conclusive discovery if a hint emerges, or push on to new frontiers of sensitivity if one does not.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09A65-87DA-4F47-82C9-8E883A14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0" y="3872753"/>
            <a:ext cx="2524684" cy="2953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4FC60F-F72F-EF45-A0E8-866DFA5DCD80}"/>
              </a:ext>
            </a:extLst>
          </p:cNvPr>
          <p:cNvSpPr txBox="1"/>
          <p:nvPr/>
        </p:nvSpPr>
        <p:spPr>
          <a:xfrm>
            <a:off x="0" y="3361765"/>
            <a:ext cx="310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Single barium ion in xenon ice:</a:t>
            </a:r>
          </a:p>
          <a:p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nEXO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9C0E67-E4BB-DB42-9774-BCA4B8839A8D}"/>
              </a:ext>
            </a:extLst>
          </p:cNvPr>
          <p:cNvSpPr/>
          <p:nvPr/>
        </p:nvSpPr>
        <p:spPr>
          <a:xfrm>
            <a:off x="3590366" y="4101354"/>
            <a:ext cx="8453718" cy="23666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E9A5A-DF1B-2345-8668-AD42A8B59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8"/>
          <a:stretch/>
        </p:blipFill>
        <p:spPr>
          <a:xfrm>
            <a:off x="204679" y="510988"/>
            <a:ext cx="2899953" cy="27280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5C1676-23E6-1845-A642-E23D09EF4C8F}"/>
              </a:ext>
            </a:extLst>
          </p:cNvPr>
          <p:cNvSpPr txBox="1"/>
          <p:nvPr/>
        </p:nvSpPr>
        <p:spPr>
          <a:xfrm>
            <a:off x="45720" y="0"/>
            <a:ext cx="314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Single barium ion in xenon gas:</a:t>
            </a:r>
          </a:p>
          <a:p>
            <a:r>
              <a:rPr lang="en-US" b="1" dirty="0">
                <a:solidFill>
                  <a:srgbClr val="C00000"/>
                </a:solidFill>
              </a:rPr>
              <a:t> (NEXT)</a:t>
            </a:r>
          </a:p>
        </p:txBody>
      </p:sp>
    </p:spTree>
    <p:extLst>
      <p:ext uri="{BB962C8B-B14F-4D97-AF65-F5344CB8AC3E}">
        <p14:creationId xmlns:p14="http://schemas.microsoft.com/office/powerpoint/2010/main" val="123859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521</Words>
  <Application>Microsoft Macintosh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Benjamin</dc:creator>
  <cp:lastModifiedBy>Jones, Benjamin</cp:lastModifiedBy>
  <cp:revision>12</cp:revision>
  <dcterms:created xsi:type="dcterms:W3CDTF">2020-08-14T21:19:50Z</dcterms:created>
  <dcterms:modified xsi:type="dcterms:W3CDTF">2020-08-18T19:15:41Z</dcterms:modified>
</cp:coreProperties>
</file>