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14" d="100"/>
          <a:sy n="114" d="100"/>
        </p:scale>
        <p:origin x="4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81D4F-C170-0A44-B84D-08C16615A3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C9A2BF-E234-1B40-8B43-0E8B9E8D20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3E3DC-47C9-0646-831A-36CA57D81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AF65-6EA6-1945-9BAE-3903018C6355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87307-CC7A-694B-B2AD-E8EDE671E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3C6AF-6F1B-0747-9A20-F2D721FDF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B69B-EF0A-464F-8072-BCDDB1EF0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48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42A73-8D1E-D64D-8267-E28407A36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70DCF7-F35F-454E-981E-D0F1936633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6BEAE-30FC-0547-993E-5E57FD6DA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AF65-6EA6-1945-9BAE-3903018C6355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A92E4-6FE5-B043-8B3E-B3222949E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5326B-3D17-4048-9E3E-F3091A7F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B69B-EF0A-464F-8072-BCDDB1EF0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136991-4468-BC49-8406-D640F27C59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7B896-3510-9E4B-8808-918E59401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A613D-CC5C-3F49-A949-5AD9E5DF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AF65-6EA6-1945-9BAE-3903018C6355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3C053-AAC0-D041-8876-4C7DEC082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BECBE-127A-3D45-BD69-5B77DE68C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B69B-EF0A-464F-8072-BCDDB1EF0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02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4DFE8-1C24-B549-B45E-FC023BA86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6C4F3-8143-CF49-A4E7-CADF7513E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4777-848D-0C49-9FC1-932D0122A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AF65-6EA6-1945-9BAE-3903018C6355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B3170-C572-1E4C-A366-98F4A2EB4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244F8-8FDD-4C4F-B15A-3C8309991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B69B-EF0A-464F-8072-BCDDB1EF0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95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9292C-41F7-D349-B472-78DF962E3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70C37-1131-A341-898F-5F38C0AFE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88CAA-CD2A-FF4B-B43D-7E296D278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AF65-6EA6-1945-9BAE-3903018C6355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C8319-F0B4-7C4F-8C35-066A55C6B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559CC-53D7-0543-9497-5B7998C90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B69B-EF0A-464F-8072-BCDDB1EF0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02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9C6FC-AA1D-BC4C-8831-CE1764AB6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A66EF-E59C-4B40-840A-2FC0DB2185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D6BEEA-0977-324B-AB2A-F86F5C1AC4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795839-97C8-6940-BB21-C8E1847F5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AF65-6EA6-1945-9BAE-3903018C6355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9E8BC8-7E87-254C-B6ED-513D31140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F30471-5147-9343-8C2C-97A6B8899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B69B-EF0A-464F-8072-BCDDB1EF0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9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E9D42-E7A8-714F-932D-9E62CE994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EBCC36-BDB5-2641-868D-23EC3135B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A0310D-DE52-624B-942B-86E6F7B59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7A144C-4C7F-C54C-B779-8DFDA7D7FC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77C79B-DB64-154A-90F1-3F7B6D3931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5F15CE-FB84-1A43-9FB1-0E019F713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AF65-6EA6-1945-9BAE-3903018C6355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76B38B-B2E1-9846-BE08-7B424E20C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B7BAB5-606D-4944-A902-5F9D75AEC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B69B-EF0A-464F-8072-BCDDB1EF0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1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5413D-9C1B-0A4F-A080-CAFF9AECB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ACF7AC-A2FA-5846-B1CD-603B0EFBB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AF65-6EA6-1945-9BAE-3903018C6355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DAC473-901C-CA4C-81E2-8234C4CAB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DF5ED6-DC3C-1449-A953-71901278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B69B-EF0A-464F-8072-BCDDB1EF0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41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CD2BC3-C048-824D-BBDD-B2BBD1A1A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AF65-6EA6-1945-9BAE-3903018C6355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891807-DC13-4F4C-93BB-49D7A7779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1ECEEC-045A-BB44-8B6D-5C2A97E9D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B69B-EF0A-464F-8072-BCDDB1EF0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5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41BB4-5069-BD40-B574-96C0D3F1C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1983D-690F-014C-8D2D-F57E3BF27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0129E4-FCF8-6346-B9AF-B554C4E34D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0F878B-85FC-B348-A774-59BBE6A66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AF65-6EA6-1945-9BAE-3903018C6355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4B3A01-9F93-4C4B-8F4F-1AC60A55B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7F832-C162-3F47-A6D4-C6D544F1F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B69B-EF0A-464F-8072-BCDDB1EF0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04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7F5E8-EE79-0C4B-A4BD-20E75164D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08C5FC-C475-1A48-A46C-E4937402DE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2CE791-016D-4041-8995-F11C6DC9A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48AE81-98E3-C542-BEC7-F6CE0648F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AF65-6EA6-1945-9BAE-3903018C6355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019B11-5674-ED44-B2B2-E1CAE8685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BF38C2-0CA3-584B-ABC8-5D1B0288B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B69B-EF0A-464F-8072-BCDDB1EF0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0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4AFB68-AF92-4D4B-8695-739D8AC9E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F16E52-E35B-F944-B08A-26DADBB87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967AB-01F1-9E42-90F9-74A46665FF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0AF65-6EA6-1945-9BAE-3903018C6355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8AC2B-EC3F-8E41-979E-7B6C49E38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DC203-4930-A94A-8ACA-ECD319D20C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9B69B-EF0A-464F-8072-BCDDB1EF0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9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19E7B-A3B8-4AEF-830D-79286C8B6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982" y="0"/>
            <a:ext cx="10515600" cy="1325563"/>
          </a:xfrm>
        </p:spPr>
        <p:txBody>
          <a:bodyPr/>
          <a:lstStyle/>
          <a:p>
            <a:r>
              <a:rPr lang="en-US" dirty="0"/>
              <a:t>Materials and Assay Concerns in Next Generations ULB Physics 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B2C6B-53DD-484D-A4A7-F7E602064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558" y="1513406"/>
            <a:ext cx="11576806" cy="48091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Materials radiopurity</a:t>
            </a:r>
          </a:p>
          <a:p>
            <a:pPr lvl="1"/>
            <a:r>
              <a:rPr lang="en-US" i="1" dirty="0"/>
              <a:t>What are the next-generation materials of major concern (re: structural, electrical, thermal, etc. specs)?</a:t>
            </a:r>
          </a:p>
          <a:p>
            <a:pPr lvl="2"/>
            <a:r>
              <a:rPr lang="en-US" i="1" dirty="0"/>
              <a:t>Stronger, radiopure copper alloys?</a:t>
            </a:r>
          </a:p>
          <a:p>
            <a:pPr lvl="2"/>
            <a:r>
              <a:rPr lang="en-US" i="1" dirty="0"/>
              <a:t>Polymers?</a:t>
            </a:r>
          </a:p>
          <a:p>
            <a:pPr lvl="2"/>
            <a:r>
              <a:rPr lang="en-US" i="1" dirty="0"/>
              <a:t>Cabling/connectors?</a:t>
            </a:r>
          </a:p>
          <a:p>
            <a:pPr lvl="2"/>
            <a:r>
              <a:rPr lang="en-US" i="1" dirty="0"/>
              <a:t>Electronics</a:t>
            </a:r>
          </a:p>
          <a:p>
            <a:pPr lvl="2"/>
            <a:r>
              <a:rPr lang="en-US" i="1" dirty="0"/>
              <a:t>Alternative isotopic enrichment techniques (microchannel distillation, etc.)</a:t>
            </a:r>
          </a:p>
          <a:p>
            <a:r>
              <a:rPr lang="en-US" dirty="0"/>
              <a:t>With more complex designs come more backgrounds</a:t>
            </a:r>
          </a:p>
          <a:p>
            <a:pPr lvl="1"/>
            <a:r>
              <a:rPr lang="en-US" i="1" dirty="0"/>
              <a:t>Simplifying a design solution is better when it comes to backgrounds</a:t>
            </a:r>
          </a:p>
          <a:p>
            <a:pPr lvl="1"/>
            <a:r>
              <a:rPr lang="en-US" i="1" dirty="0" err="1"/>
              <a:t>Fiducialization</a:t>
            </a:r>
            <a:r>
              <a:rPr lang="en-US" i="1" dirty="0"/>
              <a:t> helps, but can lower backgrounds help us to get away from this?</a:t>
            </a:r>
          </a:p>
          <a:p>
            <a:r>
              <a:rPr lang="en-US" dirty="0"/>
              <a:t>Materials purity (not just radiopurity)</a:t>
            </a:r>
          </a:p>
          <a:p>
            <a:pPr lvl="1"/>
            <a:r>
              <a:rPr lang="en-US" dirty="0"/>
              <a:t>What mucks with what?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08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19E7B-A3B8-4AEF-830D-79286C8B6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982" y="0"/>
            <a:ext cx="10515600" cy="1325563"/>
          </a:xfrm>
        </p:spPr>
        <p:txBody>
          <a:bodyPr/>
          <a:lstStyle/>
          <a:p>
            <a:r>
              <a:rPr lang="en-US" dirty="0"/>
              <a:t>Materials and Assay Concerns in Next Generations ULB Physics 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B2C6B-53DD-484D-A4A7-F7E602064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558" y="1325562"/>
            <a:ext cx="11576806" cy="535515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Assay techniques – are they sensitive enough?</a:t>
            </a:r>
          </a:p>
          <a:p>
            <a:pPr lvl="1"/>
            <a:r>
              <a:rPr lang="en-US" i="1" dirty="0"/>
              <a:t>Whack a mole, but which mole?</a:t>
            </a:r>
          </a:p>
          <a:p>
            <a:r>
              <a:rPr lang="en-US" dirty="0"/>
              <a:t>Secular disequilibrium</a:t>
            </a:r>
          </a:p>
          <a:p>
            <a:pPr lvl="1"/>
            <a:r>
              <a:rPr lang="en-US" i="1" dirty="0"/>
              <a:t>What lies beneath?  And how do we get a peak (pun intended)?</a:t>
            </a:r>
          </a:p>
          <a:p>
            <a:pPr lvl="2"/>
            <a:r>
              <a:rPr lang="en-US" i="1" baseline="30000" dirty="0"/>
              <a:t>238</a:t>
            </a:r>
            <a:r>
              <a:rPr lang="en-US" i="1" dirty="0"/>
              <a:t>U, </a:t>
            </a:r>
            <a:r>
              <a:rPr lang="en-US" i="1" baseline="30000" dirty="0"/>
              <a:t>232</a:t>
            </a:r>
            <a:r>
              <a:rPr lang="en-US" i="1" dirty="0"/>
              <a:t>Th ICP-MS/NAA:  sub-</a:t>
            </a:r>
            <a:r>
              <a:rPr lang="en-US" i="1" dirty="0" err="1"/>
              <a:t>microBq</a:t>
            </a:r>
            <a:r>
              <a:rPr lang="en-US" i="1" dirty="0"/>
              <a:t>/kg </a:t>
            </a:r>
          </a:p>
          <a:p>
            <a:pPr lvl="2"/>
            <a:r>
              <a:rPr lang="en-US" i="1" dirty="0"/>
              <a:t>U/Th progeny:  Ge counting:  10 </a:t>
            </a:r>
            <a:r>
              <a:rPr lang="en-US" i="1" dirty="0" err="1"/>
              <a:t>microBq</a:t>
            </a:r>
            <a:r>
              <a:rPr lang="en-US" i="1" dirty="0"/>
              <a:t>/kg?</a:t>
            </a:r>
          </a:p>
          <a:p>
            <a:pPr lvl="2"/>
            <a:r>
              <a:rPr lang="en-US" i="1" baseline="30000" dirty="0"/>
              <a:t>210</a:t>
            </a:r>
            <a:r>
              <a:rPr lang="en-US" i="1" dirty="0"/>
              <a:t>Pb Techniques:  1 </a:t>
            </a:r>
            <a:r>
              <a:rPr lang="en-US" i="1" u="sng" dirty="0" err="1"/>
              <a:t>milli</a:t>
            </a:r>
            <a:r>
              <a:rPr lang="en-US" i="1" dirty="0" err="1"/>
              <a:t>Bq</a:t>
            </a:r>
            <a:r>
              <a:rPr lang="en-US" i="1" dirty="0"/>
              <a:t>/kg</a:t>
            </a:r>
          </a:p>
          <a:p>
            <a:r>
              <a:rPr lang="en-US" dirty="0"/>
              <a:t>Fighting entropy</a:t>
            </a:r>
          </a:p>
          <a:p>
            <a:pPr lvl="1"/>
            <a:r>
              <a:rPr lang="en-US" i="1" dirty="0"/>
              <a:t>The detector needs to be assembled cleanly in a dirty, dusty, radon filled world</a:t>
            </a:r>
          </a:p>
          <a:p>
            <a:r>
              <a:rPr lang="en-US" dirty="0"/>
              <a:t>How do you ever know the detector is good enough until you turn it on</a:t>
            </a:r>
          </a:p>
          <a:p>
            <a:pPr lvl="1"/>
            <a:r>
              <a:rPr lang="en-US" i="1" dirty="0"/>
              <a:t>Do we need to measure everything?  Can we?</a:t>
            </a:r>
          </a:p>
          <a:p>
            <a:r>
              <a:rPr lang="en-US" dirty="0"/>
              <a:t>Maintaining capabilities to eliminate “leap frogging” the technology</a:t>
            </a:r>
          </a:p>
          <a:p>
            <a:pPr lvl="1"/>
            <a:r>
              <a:rPr lang="en-US" i="1" dirty="0"/>
              <a:t>Capabilities and expertise lost between projects that fund technology development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702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556EBA6EECA84AB599EAE3F35C4F41" ma:contentTypeVersion="11" ma:contentTypeDescription="Create a new document." ma:contentTypeScope="" ma:versionID="a2923707a41298431856762b6cb25d0f">
  <xsd:schema xmlns:xsd="http://www.w3.org/2001/XMLSchema" xmlns:xs="http://www.w3.org/2001/XMLSchema" xmlns:p="http://schemas.microsoft.com/office/2006/metadata/properties" xmlns:ns3="887daf6d-5e01-4d5c-aed4-7abf5f3f67dd" xmlns:ns4="a4e4e788-3539-492b-8c35-6abe2305d99c" targetNamespace="http://schemas.microsoft.com/office/2006/metadata/properties" ma:root="true" ma:fieldsID="6ba76374b11a748d8b4490ea4a70355d" ns3:_="" ns4:_="">
    <xsd:import namespace="887daf6d-5e01-4d5c-aed4-7abf5f3f67dd"/>
    <xsd:import namespace="a4e4e788-3539-492b-8c35-6abe2305d99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7daf6d-5e01-4d5c-aed4-7abf5f3f67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e4e788-3539-492b-8c35-6abe2305d99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C275D7-A7D5-4375-9568-E265330805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420124-06E3-4B15-A86A-43B65919D8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7daf6d-5e01-4d5c-aed4-7abf5f3f67dd"/>
    <ds:schemaRef ds:uri="a4e4e788-3539-492b-8c35-6abe2305d9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1A51328-0038-4FCB-9E12-AA8E1C1CCEAA}">
  <ds:schemaRefs>
    <ds:schemaRef ds:uri="http://schemas.microsoft.com/office/2006/documentManagement/types"/>
    <ds:schemaRef ds:uri="http://purl.org/dc/elements/1.1/"/>
    <ds:schemaRef ds:uri="http://purl.org/dc/dcmitype/"/>
    <ds:schemaRef ds:uri="887daf6d-5e01-4d5c-aed4-7abf5f3f67dd"/>
    <ds:schemaRef ds:uri="http://schemas.microsoft.com/office/infopath/2007/PartnerControls"/>
    <ds:schemaRef ds:uri="http://schemas.microsoft.com/office/2006/metadata/properties"/>
    <ds:schemaRef ds:uri="a4e4e788-3539-492b-8c35-6abe2305d99c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2735</TotalTime>
  <Words>237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Materials and Assay Concerns in Next Generations ULB Physics Experiments</vt:lpstr>
      <vt:lpstr>Materials and Assay Concerns in Next Generations ULB Physics Experiments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Benjamin</dc:creator>
  <cp:lastModifiedBy>Arnquist, Isaac</cp:lastModifiedBy>
  <cp:revision>22</cp:revision>
  <dcterms:created xsi:type="dcterms:W3CDTF">2020-08-04T20:27:12Z</dcterms:created>
  <dcterms:modified xsi:type="dcterms:W3CDTF">2020-08-17T22:42:44Z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0x0101004E556EBA6EECA84AB599EAE3F35C4F41</vt:lpwstr>
  </property>
</Properties>
</file>