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63" r:id="rId5"/>
    <p:sldId id="308" r:id="rId6"/>
    <p:sldId id="490" r:id="rId7"/>
    <p:sldId id="486" r:id="rId8"/>
    <p:sldId id="488" r:id="rId9"/>
    <p:sldId id="489" r:id="rId10"/>
    <p:sldId id="393" r:id="rId11"/>
    <p:sldId id="381" r:id="rId12"/>
    <p:sldId id="363" r:id="rId13"/>
    <p:sldId id="322" r:id="rId14"/>
    <p:sldId id="354" r:id="rId15"/>
    <p:sldId id="382" r:id="rId16"/>
    <p:sldId id="386" r:id="rId17"/>
    <p:sldId id="327" r:id="rId18"/>
    <p:sldId id="383" r:id="rId19"/>
    <p:sldId id="395" r:id="rId20"/>
    <p:sldId id="390" r:id="rId21"/>
    <p:sldId id="387" r:id="rId22"/>
    <p:sldId id="384" r:id="rId23"/>
    <p:sldId id="394" r:id="rId24"/>
    <p:sldId id="335" r:id="rId25"/>
    <p:sldId id="385" r:id="rId26"/>
    <p:sldId id="391" r:id="rId27"/>
    <p:sldId id="388" r:id="rId28"/>
    <p:sldId id="389" r:id="rId29"/>
    <p:sldId id="337" r:id="rId30"/>
    <p:sldId id="392" r:id="rId31"/>
    <p:sldId id="377" r:id="rId32"/>
    <p:sldId id="378" r:id="rId33"/>
    <p:sldId id="379" r:id="rId34"/>
    <p:sldId id="376" r:id="rId3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CC00"/>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9" autoAdjust="0"/>
    <p:restoredTop sz="96407" autoAdjust="0"/>
  </p:normalViewPr>
  <p:slideViewPr>
    <p:cSldViewPr snapToObjects="1" showGuides="1">
      <p:cViewPr varScale="1">
        <p:scale>
          <a:sx n="106" d="100"/>
          <a:sy n="106" d="100"/>
        </p:scale>
        <p:origin x="1032" y="102"/>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12/06/2020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12/06/2020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7" name="Footer Placeholder 4">
            <a:extLst>
              <a:ext uri="{FF2B5EF4-FFF2-40B4-BE49-F238E27FC236}">
                <a16:creationId xmlns:a16="http://schemas.microsoft.com/office/drawing/2014/main" id="{7AF289B4-A20D-8546-820F-224929B92EE9}"/>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7" name="Footer Placeholder 4">
            <a:extLst>
              <a:ext uri="{FF2B5EF4-FFF2-40B4-BE49-F238E27FC236}">
                <a16:creationId xmlns:a16="http://schemas.microsoft.com/office/drawing/2014/main" id="{54243A9A-9BE1-474F-94E0-BE7B890B8669}"/>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0" name="Footer Placeholder 4">
            <a:extLst>
              <a:ext uri="{FF2B5EF4-FFF2-40B4-BE49-F238E27FC236}">
                <a16:creationId xmlns:a16="http://schemas.microsoft.com/office/drawing/2014/main" id="{C2158561-15A4-6C46-8971-CBB5B9C53BFB}"/>
              </a:ext>
            </a:extLst>
          </p:cNvPr>
          <p:cNvSpPr>
            <a:spLocks noGrp="1"/>
          </p:cNvSpPr>
          <p:nvPr>
            <p:ph type="ftr" sz="quarter" idx="13"/>
          </p:nvPr>
        </p:nvSpPr>
        <p:spPr>
          <a:xfrm>
            <a:off x="1981200" y="6356350"/>
            <a:ext cx="6550800" cy="360000"/>
          </a:xfrm>
        </p:spPr>
        <p:txBody>
          <a:bodyPr/>
          <a:lstStyle/>
          <a:p>
            <a:r>
              <a:rPr lang="en-US" dirty="0"/>
              <a:t>HL-LHC AUP CD-3c Director’s Review - Jul 28-30, 2020</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BF409759-FF9E-CD40-BCA2-05AD3452F284}"/>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6CDC0678-C4FF-EE4B-808D-948246C40338}"/>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AB84FB2-61C3-0F49-99A3-609B4E15E3D8}"/>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dirty="0"/>
              <a:t>HL-LHC AUP CD-3c Director’s Review - Jul 28-30, 2020</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System or Sub-system </a:t>
            </a:r>
            <a:r>
              <a:rPr lang="en-US" sz="3600" dirty="0"/>
              <a:t>302.X.YY</a:t>
            </a:r>
            <a:br>
              <a:rPr lang="en-GB" sz="3600" dirty="0"/>
            </a:br>
            <a:r>
              <a:rPr lang="en-GB" sz="3600" dirty="0"/>
              <a:t>Please use these slides as template</a:t>
            </a:r>
            <a:br>
              <a:rPr lang="en-GB" sz="3600" dirty="0"/>
            </a:br>
            <a:endParaRPr lang="en-GB" sz="3600" dirty="0"/>
          </a:p>
        </p:txBody>
      </p:sp>
      <p:sp>
        <p:nvSpPr>
          <p:cNvPr id="3" name="Sous-titre 2"/>
          <p:cNvSpPr>
            <a:spLocks noGrp="1"/>
          </p:cNvSpPr>
          <p:nvPr>
            <p:ph type="subTitle" idx="1"/>
          </p:nvPr>
        </p:nvSpPr>
        <p:spPr/>
        <p:txBody>
          <a:bodyPr>
            <a:normAutofit/>
          </a:bodyPr>
          <a:lstStyle/>
          <a:p>
            <a:r>
              <a:rPr lang="en-GB"/>
              <a:t>Speaker - Lab</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CD-3c Director’s Review  – Jul. </a:t>
            </a:r>
            <a:r>
              <a:rPr lang="en-US"/>
              <a:t>28</a:t>
            </a:r>
            <a:r>
              <a:rPr lang="en-US" baseline="30000"/>
              <a:t>th</a:t>
            </a:r>
            <a:r>
              <a:rPr lang="en-US"/>
              <a:t>–30</a:t>
            </a:r>
            <a:r>
              <a:rPr lang="en-US" baseline="30000"/>
              <a:t>th</a:t>
            </a:r>
            <a:r>
              <a:rPr lang="en-US"/>
              <a:t> </a:t>
            </a:r>
            <a:r>
              <a:rPr lang="en-US" dirty="0"/>
              <a:t>2020</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978" y="2443510"/>
            <a:ext cx="7920000" cy="1296064"/>
          </a:xfrm>
        </p:spPr>
        <p:txBody>
          <a:bodyPr/>
          <a:lstStyle/>
          <a:p>
            <a:r>
              <a:rPr lang="en-US" sz="4000" dirty="0"/>
              <a:t>Proposed Outline for L2/L3 Presentations</a:t>
            </a:r>
            <a:br>
              <a:rPr lang="en-US" sz="4000" dirty="0"/>
            </a:br>
            <a:endParaRPr lang="en-US" sz="4000" i="1"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10</a:t>
            </a:fld>
            <a:endParaRPr lang="fr-FR"/>
          </a:p>
        </p:txBody>
      </p:sp>
      <p:sp>
        <p:nvSpPr>
          <p:cNvPr id="5" name="TextBox 4">
            <a:extLst>
              <a:ext uri="{FF2B5EF4-FFF2-40B4-BE49-F238E27FC236}">
                <a16:creationId xmlns:a16="http://schemas.microsoft.com/office/drawing/2014/main" id="{BAA5442A-336A-C246-B1AD-9CE1A102DE69}"/>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3" name="TextBox 2">
            <a:extLst>
              <a:ext uri="{FF2B5EF4-FFF2-40B4-BE49-F238E27FC236}">
                <a16:creationId xmlns:a16="http://schemas.microsoft.com/office/drawing/2014/main" id="{FE1E4E94-5EA9-ED49-9A36-2FAFFE5E1D19}"/>
              </a:ext>
            </a:extLst>
          </p:cNvPr>
          <p:cNvSpPr txBox="1"/>
          <p:nvPr/>
        </p:nvSpPr>
        <p:spPr>
          <a:xfrm>
            <a:off x="2809646" y="5874657"/>
            <a:ext cx="5327099" cy="646331"/>
          </a:xfrm>
          <a:prstGeom prst="rect">
            <a:avLst/>
          </a:prstGeom>
          <a:noFill/>
          <a:ln>
            <a:solidFill>
              <a:schemeClr val="tx1"/>
            </a:solidFill>
          </a:ln>
        </p:spPr>
        <p:txBody>
          <a:bodyPr wrap="none" rtlCol="0">
            <a:spAutoFit/>
          </a:bodyPr>
          <a:lstStyle/>
          <a:p>
            <a:r>
              <a:rPr lang="en-US" i="1" dirty="0"/>
              <a:t>If all activities you are discussing are concentrated</a:t>
            </a:r>
          </a:p>
          <a:p>
            <a:r>
              <a:rPr lang="en-US" i="1" dirty="0"/>
              <a:t>in a Lab, you can use a Lab logo here</a:t>
            </a:r>
          </a:p>
        </p:txBody>
      </p:sp>
      <p:sp>
        <p:nvSpPr>
          <p:cNvPr id="6" name="TextBox 5">
            <a:extLst>
              <a:ext uri="{FF2B5EF4-FFF2-40B4-BE49-F238E27FC236}">
                <a16:creationId xmlns:a16="http://schemas.microsoft.com/office/drawing/2014/main" id="{A40FA656-CB14-8E41-ABB6-68F7330966C5}"/>
              </a:ext>
            </a:extLst>
          </p:cNvPr>
          <p:cNvSpPr txBox="1"/>
          <p:nvPr/>
        </p:nvSpPr>
        <p:spPr>
          <a:xfrm>
            <a:off x="7913156" y="62172"/>
            <a:ext cx="1133644" cy="369332"/>
          </a:xfrm>
          <a:prstGeom prst="rect">
            <a:avLst/>
          </a:prstGeom>
          <a:solidFill>
            <a:schemeClr val="accent6">
              <a:lumMod val="60000"/>
              <a:lumOff val="40000"/>
            </a:schemeClr>
          </a:solidFill>
        </p:spPr>
        <p:txBody>
          <a:bodyPr wrap="none" rtlCol="0">
            <a:spAutoFit/>
          </a:bodyPr>
          <a:lstStyle/>
          <a:p>
            <a:r>
              <a:rPr lang="en-US" dirty="0"/>
              <a:t>Charge #</a:t>
            </a:r>
          </a:p>
        </p:txBody>
      </p:sp>
      <p:cxnSp>
        <p:nvCxnSpPr>
          <p:cNvPr id="8" name="Straight Arrow Connector 7">
            <a:extLst>
              <a:ext uri="{FF2B5EF4-FFF2-40B4-BE49-F238E27FC236}">
                <a16:creationId xmlns:a16="http://schemas.microsoft.com/office/drawing/2014/main" id="{266AA383-20B1-8F40-96B9-6435177491FE}"/>
              </a:ext>
            </a:extLst>
          </p:cNvPr>
          <p:cNvCxnSpPr>
            <a:stCxn id="3" idx="1"/>
            <a:endCxn id="5" idx="3"/>
          </p:cNvCxnSpPr>
          <p:nvPr/>
        </p:nvCxnSpPr>
        <p:spPr>
          <a:xfrm flipH="1">
            <a:off x="2259591" y="6197823"/>
            <a:ext cx="550055" cy="323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D5A15F4-949B-4847-9C1C-91C5142C793B}"/>
              </a:ext>
            </a:extLst>
          </p:cNvPr>
          <p:cNvSpPr txBox="1"/>
          <p:nvPr/>
        </p:nvSpPr>
        <p:spPr>
          <a:xfrm>
            <a:off x="1908450" y="337011"/>
            <a:ext cx="4878259" cy="646331"/>
          </a:xfrm>
          <a:prstGeom prst="rect">
            <a:avLst/>
          </a:prstGeom>
          <a:noFill/>
          <a:ln>
            <a:solidFill>
              <a:schemeClr val="tx1"/>
            </a:solidFill>
          </a:ln>
        </p:spPr>
        <p:txBody>
          <a:bodyPr wrap="none" rtlCol="0">
            <a:spAutoFit/>
          </a:bodyPr>
          <a:lstStyle/>
          <a:p>
            <a:r>
              <a:rPr lang="en-US" i="1" dirty="0"/>
              <a:t>If a slide is addressing a specific charge, write</a:t>
            </a:r>
          </a:p>
          <a:p>
            <a:r>
              <a:rPr lang="en-US" i="1" dirty="0"/>
              <a:t>the Charge # on the top of the slide.</a:t>
            </a:r>
          </a:p>
        </p:txBody>
      </p:sp>
      <p:cxnSp>
        <p:nvCxnSpPr>
          <p:cNvPr id="11" name="Straight Arrow Connector 10">
            <a:extLst>
              <a:ext uri="{FF2B5EF4-FFF2-40B4-BE49-F238E27FC236}">
                <a16:creationId xmlns:a16="http://schemas.microsoft.com/office/drawing/2014/main" id="{8BA6F6F5-3B58-FB4D-A346-636445A13D0F}"/>
              </a:ext>
            </a:extLst>
          </p:cNvPr>
          <p:cNvCxnSpPr>
            <a:stCxn id="9" idx="3"/>
            <a:endCxn id="6" idx="1"/>
          </p:cNvCxnSpPr>
          <p:nvPr/>
        </p:nvCxnSpPr>
        <p:spPr>
          <a:xfrm flipV="1">
            <a:off x="6786709" y="246838"/>
            <a:ext cx="1126447" cy="413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Footer Placeholder 4">
            <a:extLst>
              <a:ext uri="{FF2B5EF4-FFF2-40B4-BE49-F238E27FC236}">
                <a16:creationId xmlns:a16="http://schemas.microsoft.com/office/drawing/2014/main" id="{15316E65-3C0C-3A4A-AFB7-8C7943845C57}"/>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181594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5976224" cy="720000"/>
          </a:xfrm>
        </p:spPr>
        <p:txBody>
          <a:bodyPr/>
          <a:lstStyle/>
          <a:p>
            <a:r>
              <a:rPr lang="en-US" sz="3200" i="1" dirty="0"/>
              <a:t>General </a:t>
            </a:r>
            <a:r>
              <a:rPr lang="en-US" sz="3200" dirty="0"/>
              <a:t>Outline</a:t>
            </a:r>
          </a:p>
        </p:txBody>
      </p:sp>
      <p:sp>
        <p:nvSpPr>
          <p:cNvPr id="3" name="Content Placeholder 2"/>
          <p:cNvSpPr>
            <a:spLocks noGrp="1"/>
          </p:cNvSpPr>
          <p:nvPr>
            <p:ph idx="1"/>
          </p:nvPr>
        </p:nvSpPr>
        <p:spPr/>
        <p:txBody>
          <a:bodyPr>
            <a:normAutofit fontScale="85000" lnSpcReduction="10000"/>
          </a:bodyPr>
          <a:lstStyle/>
          <a:p>
            <a:r>
              <a:rPr lang="en-US" dirty="0"/>
              <a:t>Scope, Interfaces, and External Dependencies</a:t>
            </a:r>
          </a:p>
          <a:p>
            <a:r>
              <a:rPr lang="en-US" b="1" dirty="0"/>
              <a:t>Readiness for CD-3 </a:t>
            </a:r>
            <a:r>
              <a:rPr lang="en-US" dirty="0"/>
              <a:t>&amp; Technical Status and Progress</a:t>
            </a:r>
          </a:p>
          <a:p>
            <a:r>
              <a:rPr lang="en-US" dirty="0"/>
              <a:t>Procurement Status and Progress</a:t>
            </a:r>
          </a:p>
          <a:p>
            <a:r>
              <a:rPr lang="en-US" dirty="0"/>
              <a:t>QA/QC</a:t>
            </a:r>
          </a:p>
          <a:p>
            <a:r>
              <a:rPr lang="en-US" dirty="0"/>
              <a:t>Approved BCRs and Design Changes</a:t>
            </a:r>
          </a:p>
          <a:p>
            <a:r>
              <a:rPr lang="en-US" b="1" dirty="0"/>
              <a:t>COVID Impact, present and future Plans</a:t>
            </a:r>
          </a:p>
          <a:p>
            <a:r>
              <a:rPr lang="en-US" dirty="0"/>
              <a:t>Schedule</a:t>
            </a:r>
          </a:p>
          <a:p>
            <a:r>
              <a:rPr lang="en-US" dirty="0"/>
              <a:t>Cost and Schedule Performance &amp; VAR Reports</a:t>
            </a:r>
            <a:endParaRPr lang="en-US" i="1" dirty="0"/>
          </a:p>
          <a:p>
            <a:r>
              <a:rPr lang="en-US" dirty="0"/>
              <a:t>Estimate at Completion</a:t>
            </a:r>
          </a:p>
          <a:p>
            <a:r>
              <a:rPr lang="en-US" dirty="0"/>
              <a:t>Risks</a:t>
            </a:r>
          </a:p>
          <a:p>
            <a:r>
              <a:rPr lang="en-US" dirty="0"/>
              <a:t>ES&amp;H</a:t>
            </a:r>
          </a:p>
          <a:p>
            <a:r>
              <a:rPr lang="en-US" dirty="0"/>
              <a:t>Summary</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11</a:t>
            </a:fld>
            <a:endParaRPr lang="fr-FR" dirty="0"/>
          </a:p>
        </p:txBody>
      </p:sp>
      <p:sp>
        <p:nvSpPr>
          <p:cNvPr id="6" name="TextBox 5"/>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7" name="TextBox 6">
            <a:extLst>
              <a:ext uri="{FF2B5EF4-FFF2-40B4-BE49-F238E27FC236}">
                <a16:creationId xmlns:a16="http://schemas.microsoft.com/office/drawing/2014/main" id="{04CA0A48-A713-C044-B278-06B5A8225463}"/>
              </a:ext>
            </a:extLst>
          </p:cNvPr>
          <p:cNvSpPr txBox="1"/>
          <p:nvPr/>
        </p:nvSpPr>
        <p:spPr>
          <a:xfrm>
            <a:off x="5450613" y="161190"/>
            <a:ext cx="3595856" cy="646331"/>
          </a:xfrm>
          <a:prstGeom prst="rect">
            <a:avLst/>
          </a:prstGeom>
          <a:noFill/>
          <a:ln>
            <a:solidFill>
              <a:schemeClr val="tx1"/>
            </a:solidFill>
          </a:ln>
        </p:spPr>
        <p:txBody>
          <a:bodyPr wrap="none" rtlCol="0">
            <a:spAutoFit/>
          </a:bodyPr>
          <a:lstStyle/>
          <a:p>
            <a:r>
              <a:rPr lang="en-US" i="1" dirty="0"/>
              <a:t>Similar to Jan. 2020 IPR with the </a:t>
            </a:r>
          </a:p>
          <a:p>
            <a:r>
              <a:rPr lang="en-US" i="1" dirty="0"/>
              <a:t>exception of </a:t>
            </a:r>
            <a:r>
              <a:rPr lang="en-US" b="1" i="1" dirty="0"/>
              <a:t>bolded</a:t>
            </a:r>
            <a:r>
              <a:rPr lang="en-US" i="1" dirty="0"/>
              <a:t> additions</a:t>
            </a:r>
          </a:p>
        </p:txBody>
      </p:sp>
      <p:sp>
        <p:nvSpPr>
          <p:cNvPr id="8" name="Footer Placeholder 4">
            <a:extLst>
              <a:ext uri="{FF2B5EF4-FFF2-40B4-BE49-F238E27FC236}">
                <a16:creationId xmlns:a16="http://schemas.microsoft.com/office/drawing/2014/main" id="{B289FEE4-A836-C34D-A0CF-0EA7939F18A4}"/>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191468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302.X.YY: Scope and Interfaces</a:t>
            </a:r>
          </a:p>
        </p:txBody>
      </p:sp>
      <p:sp>
        <p:nvSpPr>
          <p:cNvPr id="3" name="Content Placeholder 2">
            <a:extLst>
              <a:ext uri="{FF2B5EF4-FFF2-40B4-BE49-F238E27FC236}">
                <a16:creationId xmlns:a16="http://schemas.microsoft.com/office/drawing/2014/main" id="{7B59F857-1604-4C82-BDA3-10D71FF4C6E3}"/>
              </a:ext>
            </a:extLst>
          </p:cNvPr>
          <p:cNvSpPr>
            <a:spLocks noGrp="1"/>
          </p:cNvSpPr>
          <p:nvPr>
            <p:ph idx="1"/>
          </p:nvPr>
        </p:nvSpPr>
        <p:spPr>
          <a:xfrm>
            <a:off x="612000" y="900000"/>
            <a:ext cx="7920000" cy="3969160"/>
          </a:xfrm>
        </p:spPr>
        <p:txBody>
          <a:bodyPr>
            <a:normAutofit fontScale="77500" lnSpcReduction="20000"/>
          </a:bodyPr>
          <a:lstStyle/>
          <a:p>
            <a:r>
              <a:rPr lang="en-US" dirty="0"/>
              <a:t>List all CERN-approved FRS, Acceptance Criteria, Material Lists, Interfaces that allow you to define your WBS scope.</a:t>
            </a:r>
          </a:p>
          <a:p>
            <a:r>
              <a:rPr lang="en-US" dirty="0"/>
              <a:t>Use snapshots from WBS dictionary</a:t>
            </a:r>
          </a:p>
          <a:p>
            <a:pPr lvl="1"/>
            <a:r>
              <a:rPr lang="en-US" dirty="0"/>
              <a:t>US-HiLumi-doc-39 (update your WBS entry if needed!)</a:t>
            </a:r>
          </a:p>
          <a:p>
            <a:r>
              <a:rPr lang="en-US" dirty="0"/>
              <a:t>Use picture/drawings of your scope (if they exist)</a:t>
            </a:r>
          </a:p>
          <a:p>
            <a:r>
              <a:rPr lang="en-US" dirty="0"/>
              <a:t>If applicable, highlight production yield assumptions and deliverables quantities</a:t>
            </a:r>
          </a:p>
          <a:p>
            <a:r>
              <a:rPr lang="en-US" dirty="0"/>
              <a:t>Show Interface Matrix and List Interface Control Documents, mention any ICD reviews that took place</a:t>
            </a:r>
          </a:p>
          <a:p>
            <a:r>
              <a:rPr lang="en-US" dirty="0"/>
              <a:t>Have a clear understanding of your approved CD-3b scope (list from Lorri) and what you are requesting to get approved for CD-3. </a:t>
            </a:r>
          </a:p>
          <a:p>
            <a:r>
              <a:rPr lang="en-US" dirty="0"/>
              <a:t>Make sure your WAD is signed and up to date</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12</a:t>
            </a:fld>
            <a:endParaRPr lang="fr-FR"/>
          </a:p>
        </p:txBody>
      </p:sp>
      <p:sp>
        <p:nvSpPr>
          <p:cNvPr id="6" name="TextBox 5">
            <a:extLst>
              <a:ext uri="{FF2B5EF4-FFF2-40B4-BE49-F238E27FC236}">
                <a16:creationId xmlns:a16="http://schemas.microsoft.com/office/drawing/2014/main" id="{5E89623B-F310-4BA0-8FAE-1EE48588556E}"/>
              </a:ext>
            </a:extLst>
          </p:cNvPr>
          <p:cNvSpPr txBox="1"/>
          <p:nvPr/>
        </p:nvSpPr>
        <p:spPr>
          <a:xfrm>
            <a:off x="1043608" y="4971421"/>
            <a:ext cx="7200360" cy="923330"/>
          </a:xfrm>
          <a:prstGeom prst="rect">
            <a:avLst/>
          </a:prstGeom>
          <a:noFill/>
          <a:ln w="19050">
            <a:solidFill>
              <a:srgbClr val="C00000"/>
            </a:solidFill>
          </a:ln>
        </p:spPr>
        <p:txBody>
          <a:bodyPr wrap="square" rtlCol="0">
            <a:spAutoFit/>
          </a:bodyPr>
          <a:lstStyle/>
          <a:p>
            <a:pPr lvl="1"/>
            <a:r>
              <a:rPr lang="en-US" b="1" i="1" dirty="0"/>
              <a:t>Message: WBS scope is clearly defined and well understood; Interfaces are defined and controlled; WBS is ready for next gate decision (CD-3 Production)</a:t>
            </a:r>
          </a:p>
        </p:txBody>
      </p:sp>
      <p:sp>
        <p:nvSpPr>
          <p:cNvPr id="7" name="Footer Placeholder 4">
            <a:extLst>
              <a:ext uri="{FF2B5EF4-FFF2-40B4-BE49-F238E27FC236}">
                <a16:creationId xmlns:a16="http://schemas.microsoft.com/office/drawing/2014/main" id="{5A7160FF-565D-C340-8676-EE16223D662D}"/>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162128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F328-9728-4EEF-88DC-BAA0DD458509}"/>
              </a:ext>
            </a:extLst>
          </p:cNvPr>
          <p:cNvSpPr>
            <a:spLocks noGrp="1"/>
          </p:cNvSpPr>
          <p:nvPr>
            <p:ph type="title"/>
          </p:nvPr>
        </p:nvSpPr>
        <p:spPr/>
        <p:txBody>
          <a:bodyPr/>
          <a:lstStyle/>
          <a:p>
            <a:r>
              <a:rPr lang="en-US" dirty="0"/>
              <a:t>WBS 302.X.YY: External Dependencies</a:t>
            </a:r>
          </a:p>
        </p:txBody>
      </p:sp>
      <p:sp>
        <p:nvSpPr>
          <p:cNvPr id="3" name="Content Placeholder 2">
            <a:extLst>
              <a:ext uri="{FF2B5EF4-FFF2-40B4-BE49-F238E27FC236}">
                <a16:creationId xmlns:a16="http://schemas.microsoft.com/office/drawing/2014/main" id="{FD8A1A17-F09B-4053-ADDC-DDDF34305440}"/>
              </a:ext>
            </a:extLst>
          </p:cNvPr>
          <p:cNvSpPr>
            <a:spLocks noGrp="1"/>
          </p:cNvSpPr>
          <p:nvPr>
            <p:ph idx="1"/>
          </p:nvPr>
        </p:nvSpPr>
        <p:spPr>
          <a:xfrm>
            <a:off x="612000" y="1219201"/>
            <a:ext cx="7920000" cy="3577951"/>
          </a:xfrm>
        </p:spPr>
        <p:txBody>
          <a:bodyPr>
            <a:normAutofit fontScale="77500" lnSpcReduction="20000"/>
          </a:bodyPr>
          <a:lstStyle/>
          <a:p>
            <a:r>
              <a:rPr lang="en-US" dirty="0"/>
              <a:t>List any external dependencies (from CERN, FNAL, etc.) (P6 Milestones), include agreements and status with links to documents if applicable</a:t>
            </a:r>
          </a:p>
          <a:p>
            <a:r>
              <a:rPr lang="en-US" dirty="0"/>
              <a:t>Mention risks associated with these external dependencies, any mitigation actions in the plan? Response actions?</a:t>
            </a:r>
          </a:p>
          <a:p>
            <a:r>
              <a:rPr lang="en-US" dirty="0"/>
              <a:t>Important to show that early delays on deliveries from CERN have been accounted for.</a:t>
            </a:r>
          </a:p>
          <a:p>
            <a:r>
              <a:rPr lang="en-US" dirty="0"/>
              <a:t>Also important is to show that off-project FNAL Horizontal Test Facility Refurbishment is on-track, test facilities readiness are usually a weak element in projects</a:t>
            </a:r>
          </a:p>
          <a:p>
            <a:pPr lvl="1"/>
            <a:r>
              <a:rPr lang="en-US" dirty="0"/>
              <a:t>Talk about the zero-magnet test, etc.</a:t>
            </a:r>
          </a:p>
          <a:p>
            <a:endParaRPr lang="en-US" dirty="0"/>
          </a:p>
        </p:txBody>
      </p:sp>
      <p:sp>
        <p:nvSpPr>
          <p:cNvPr id="4" name="Slide Number Placeholder 3">
            <a:extLst>
              <a:ext uri="{FF2B5EF4-FFF2-40B4-BE49-F238E27FC236}">
                <a16:creationId xmlns:a16="http://schemas.microsoft.com/office/drawing/2014/main" id="{5543092D-86C6-4CB5-A85E-8E3438775043}"/>
              </a:ext>
            </a:extLst>
          </p:cNvPr>
          <p:cNvSpPr>
            <a:spLocks noGrp="1"/>
          </p:cNvSpPr>
          <p:nvPr>
            <p:ph type="sldNum" sz="quarter" idx="12"/>
          </p:nvPr>
        </p:nvSpPr>
        <p:spPr/>
        <p:txBody>
          <a:bodyPr/>
          <a:lstStyle/>
          <a:p>
            <a:fld id="{BFDCA1C4-9514-7B4F-976F-D92F7E296653}" type="slidenum">
              <a:rPr lang="fr-FR" smtClean="0"/>
              <a:pPr/>
              <a:t>13</a:t>
            </a:fld>
            <a:endParaRPr lang="fr-FR"/>
          </a:p>
        </p:txBody>
      </p:sp>
      <p:sp>
        <p:nvSpPr>
          <p:cNvPr id="6" name="TextBox 5">
            <a:extLst>
              <a:ext uri="{FF2B5EF4-FFF2-40B4-BE49-F238E27FC236}">
                <a16:creationId xmlns:a16="http://schemas.microsoft.com/office/drawing/2014/main" id="{2DC0676F-AC7D-432F-90EA-6D9D1E84E602}"/>
              </a:ext>
            </a:extLst>
          </p:cNvPr>
          <p:cNvSpPr txBox="1"/>
          <p:nvPr/>
        </p:nvSpPr>
        <p:spPr>
          <a:xfrm>
            <a:off x="1057645" y="4992468"/>
            <a:ext cx="7200360" cy="923330"/>
          </a:xfrm>
          <a:prstGeom prst="rect">
            <a:avLst/>
          </a:prstGeom>
          <a:noFill/>
          <a:ln w="19050">
            <a:solidFill>
              <a:srgbClr val="C00000"/>
            </a:solidFill>
          </a:ln>
        </p:spPr>
        <p:txBody>
          <a:bodyPr wrap="square" rtlCol="0">
            <a:spAutoFit/>
          </a:bodyPr>
          <a:lstStyle/>
          <a:p>
            <a:pPr lvl="1"/>
            <a:r>
              <a:rPr lang="en-US" b="1" i="1" dirty="0"/>
              <a:t>Message: WBS understands its dependencies on outside resources, external dependencies are captured in the P6 RLS</a:t>
            </a:r>
          </a:p>
        </p:txBody>
      </p:sp>
      <p:sp>
        <p:nvSpPr>
          <p:cNvPr id="7" name="Footer Placeholder 4">
            <a:extLst>
              <a:ext uri="{FF2B5EF4-FFF2-40B4-BE49-F238E27FC236}">
                <a16:creationId xmlns:a16="http://schemas.microsoft.com/office/drawing/2014/main" id="{564FDE60-61FF-0049-BA33-14000EB405A8}"/>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228010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302.X.YY: Organization</a:t>
            </a:r>
          </a:p>
        </p:txBody>
      </p:sp>
      <p:sp>
        <p:nvSpPr>
          <p:cNvPr id="3" name="Content Placeholder 2"/>
          <p:cNvSpPr>
            <a:spLocks noGrp="1"/>
          </p:cNvSpPr>
          <p:nvPr>
            <p:ph idx="1"/>
          </p:nvPr>
        </p:nvSpPr>
        <p:spPr/>
        <p:txBody>
          <a:bodyPr>
            <a:normAutofit/>
          </a:bodyPr>
          <a:lstStyle/>
          <a:p>
            <a:r>
              <a:rPr lang="en-US" dirty="0"/>
              <a:t>Organization chart including management and major subsystem, and your place in it.</a:t>
            </a:r>
          </a:p>
          <a:p>
            <a:r>
              <a:rPr lang="en-US" dirty="0"/>
              <a:t>Down to L3-L4 use official Org structure in US-</a:t>
            </a:r>
            <a:r>
              <a:rPr lang="en-US" dirty="0" err="1"/>
              <a:t>HiLumi</a:t>
            </a:r>
            <a:r>
              <a:rPr lang="en-US" dirty="0"/>
              <a:t>-</a:t>
            </a:r>
            <a:r>
              <a:rPr lang="en-US" dirty="0" err="1"/>
              <a:t>Docdb</a:t>
            </a:r>
            <a:r>
              <a:rPr lang="en-US" dirty="0"/>
              <a:t> 104, then expand to include Team members as you see fit</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14</a:t>
            </a:fld>
            <a:endParaRPr lang="fr-FR"/>
          </a:p>
        </p:txBody>
      </p:sp>
      <p:sp>
        <p:nvSpPr>
          <p:cNvPr id="6" name="TextBox 5"/>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7" name="TextBox 6">
            <a:extLst>
              <a:ext uri="{FF2B5EF4-FFF2-40B4-BE49-F238E27FC236}">
                <a16:creationId xmlns:a16="http://schemas.microsoft.com/office/drawing/2014/main" id="{59DD2E16-4FC3-4884-8576-9FE82C07B6F4}"/>
              </a:ext>
            </a:extLst>
          </p:cNvPr>
          <p:cNvSpPr txBox="1"/>
          <p:nvPr/>
        </p:nvSpPr>
        <p:spPr>
          <a:xfrm>
            <a:off x="1057645" y="4992468"/>
            <a:ext cx="7200360" cy="646331"/>
          </a:xfrm>
          <a:prstGeom prst="rect">
            <a:avLst/>
          </a:prstGeom>
          <a:noFill/>
          <a:ln w="19050">
            <a:solidFill>
              <a:srgbClr val="C00000"/>
            </a:solidFill>
          </a:ln>
        </p:spPr>
        <p:txBody>
          <a:bodyPr wrap="square" rtlCol="0">
            <a:spAutoFit/>
          </a:bodyPr>
          <a:lstStyle/>
          <a:p>
            <a:pPr lvl="1"/>
            <a:r>
              <a:rPr lang="en-US" b="1" i="1" dirty="0"/>
              <a:t>Message: WBS team in place, there are clear roles and responsibilities</a:t>
            </a:r>
          </a:p>
        </p:txBody>
      </p:sp>
      <p:sp>
        <p:nvSpPr>
          <p:cNvPr id="8" name="Footer Placeholder 4">
            <a:extLst>
              <a:ext uri="{FF2B5EF4-FFF2-40B4-BE49-F238E27FC236}">
                <a16:creationId xmlns:a16="http://schemas.microsoft.com/office/drawing/2014/main" id="{27D58143-2838-3945-BC59-72EACCE4BE07}"/>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41222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F29B-D45A-4E65-A632-90456CE83F13}"/>
              </a:ext>
            </a:extLst>
          </p:cNvPr>
          <p:cNvSpPr>
            <a:spLocks noGrp="1"/>
          </p:cNvSpPr>
          <p:nvPr>
            <p:ph type="title"/>
          </p:nvPr>
        </p:nvSpPr>
        <p:spPr/>
        <p:txBody>
          <a:bodyPr/>
          <a:lstStyle/>
          <a:p>
            <a:r>
              <a:rPr lang="en-US" dirty="0"/>
              <a:t>WBS 302.X.YY: Technical Status and Progress</a:t>
            </a:r>
          </a:p>
        </p:txBody>
      </p:sp>
      <p:sp>
        <p:nvSpPr>
          <p:cNvPr id="3" name="Content Placeholder 2">
            <a:extLst>
              <a:ext uri="{FF2B5EF4-FFF2-40B4-BE49-F238E27FC236}">
                <a16:creationId xmlns:a16="http://schemas.microsoft.com/office/drawing/2014/main" id="{8D076501-171D-4294-ABF7-B0CE96943AB3}"/>
              </a:ext>
            </a:extLst>
          </p:cNvPr>
          <p:cNvSpPr>
            <a:spLocks noGrp="1"/>
          </p:cNvSpPr>
          <p:nvPr>
            <p:ph idx="1"/>
          </p:nvPr>
        </p:nvSpPr>
        <p:spPr>
          <a:xfrm>
            <a:off x="619018" y="2241067"/>
            <a:ext cx="7920000" cy="3285805"/>
          </a:xfrm>
        </p:spPr>
        <p:txBody>
          <a:bodyPr>
            <a:normAutofit fontScale="77500" lnSpcReduction="20000"/>
          </a:bodyPr>
          <a:lstStyle/>
          <a:p>
            <a:endParaRPr lang="en-US" dirty="0"/>
          </a:p>
          <a:p>
            <a:endParaRPr lang="en-US" dirty="0"/>
          </a:p>
          <a:p>
            <a:r>
              <a:rPr lang="en-US" dirty="0"/>
              <a:t>Describe your pre-series scope (already approved) and the scope (series) you are asking approval for</a:t>
            </a:r>
          </a:p>
          <a:p>
            <a:r>
              <a:rPr lang="en-US" dirty="0"/>
              <a:t>List of achieved technical milestones since DOE IPR review</a:t>
            </a:r>
          </a:p>
          <a:p>
            <a:pPr lvl="1"/>
            <a:r>
              <a:rPr lang="en-US" dirty="0"/>
              <a:t>List any Final Design Review,  PRR reviews, outcome, links to report, etc.</a:t>
            </a:r>
          </a:p>
          <a:p>
            <a:pPr lvl="1"/>
            <a:r>
              <a:rPr lang="en-US" dirty="0"/>
              <a:t>Include infrastructure developments, fabrication status, test results</a:t>
            </a:r>
          </a:p>
          <a:p>
            <a:pPr lvl="1"/>
            <a:r>
              <a:rPr lang="en-US" dirty="0"/>
              <a:t>For fabricated items, include actual vs planned production yield</a:t>
            </a:r>
          </a:p>
          <a:p>
            <a:pPr lvl="1"/>
            <a:r>
              <a:rPr lang="en-US" dirty="0"/>
              <a:t>Remember: we promised we would ask for CD-3 approval based on 2 performing MQXFA magnets and 1 Prototype RFD Cavity.</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0F423034-DB7E-44C6-B775-EFA3884E4474}"/>
              </a:ext>
            </a:extLst>
          </p:cNvPr>
          <p:cNvSpPr>
            <a:spLocks noGrp="1"/>
          </p:cNvSpPr>
          <p:nvPr>
            <p:ph type="sldNum" sz="quarter" idx="12"/>
          </p:nvPr>
        </p:nvSpPr>
        <p:spPr/>
        <p:txBody>
          <a:bodyPr/>
          <a:lstStyle/>
          <a:p>
            <a:fld id="{BFDCA1C4-9514-7B4F-976F-D92F7E296653}" type="slidenum">
              <a:rPr lang="fr-FR" smtClean="0"/>
              <a:pPr/>
              <a:t>15</a:t>
            </a:fld>
            <a:endParaRPr lang="fr-FR"/>
          </a:p>
        </p:txBody>
      </p:sp>
      <p:sp>
        <p:nvSpPr>
          <p:cNvPr id="6" name="TextBox 5">
            <a:extLst>
              <a:ext uri="{FF2B5EF4-FFF2-40B4-BE49-F238E27FC236}">
                <a16:creationId xmlns:a16="http://schemas.microsoft.com/office/drawing/2014/main" id="{5C4ECA5B-0F3F-420A-8542-E3CBEF5BC947}"/>
              </a:ext>
            </a:extLst>
          </p:cNvPr>
          <p:cNvSpPr txBox="1"/>
          <p:nvPr/>
        </p:nvSpPr>
        <p:spPr>
          <a:xfrm>
            <a:off x="1116055" y="5526872"/>
            <a:ext cx="7200360" cy="646331"/>
          </a:xfrm>
          <a:prstGeom prst="rect">
            <a:avLst/>
          </a:prstGeom>
          <a:noFill/>
          <a:ln w="19050">
            <a:solidFill>
              <a:srgbClr val="C00000"/>
            </a:solidFill>
          </a:ln>
        </p:spPr>
        <p:txBody>
          <a:bodyPr wrap="square" rtlCol="0">
            <a:spAutoFit/>
          </a:bodyPr>
          <a:lstStyle/>
          <a:p>
            <a:pPr lvl="1"/>
            <a:r>
              <a:rPr lang="en-US" b="1" i="1" dirty="0"/>
              <a:t>Message: project made the adequate technical progress to be granted CD-3 Production approval.</a:t>
            </a:r>
          </a:p>
        </p:txBody>
      </p:sp>
      <p:pic>
        <p:nvPicPr>
          <p:cNvPr id="8" name="Picture 7">
            <a:extLst>
              <a:ext uri="{FF2B5EF4-FFF2-40B4-BE49-F238E27FC236}">
                <a16:creationId xmlns:a16="http://schemas.microsoft.com/office/drawing/2014/main" id="{36B159B8-9442-455D-924B-A3248B770794}"/>
              </a:ext>
            </a:extLst>
          </p:cNvPr>
          <p:cNvPicPr>
            <a:picLocks noChangeAspect="1"/>
          </p:cNvPicPr>
          <p:nvPr/>
        </p:nvPicPr>
        <p:blipFill>
          <a:blip r:embed="rId2"/>
          <a:stretch>
            <a:fillRect/>
          </a:stretch>
        </p:blipFill>
        <p:spPr>
          <a:xfrm>
            <a:off x="1052709" y="794431"/>
            <a:ext cx="2598479" cy="2091799"/>
          </a:xfrm>
          <a:prstGeom prst="rect">
            <a:avLst/>
          </a:prstGeom>
        </p:spPr>
      </p:pic>
      <p:sp>
        <p:nvSpPr>
          <p:cNvPr id="9" name="TextBox 8">
            <a:extLst>
              <a:ext uri="{FF2B5EF4-FFF2-40B4-BE49-F238E27FC236}">
                <a16:creationId xmlns:a16="http://schemas.microsoft.com/office/drawing/2014/main" id="{C09724C4-23E2-41D1-9A1A-4430CFB9725E}"/>
              </a:ext>
            </a:extLst>
          </p:cNvPr>
          <p:cNvSpPr txBox="1"/>
          <p:nvPr/>
        </p:nvSpPr>
        <p:spPr>
          <a:xfrm>
            <a:off x="4445150" y="1258710"/>
            <a:ext cx="3871265" cy="1015663"/>
          </a:xfrm>
          <a:prstGeom prst="rect">
            <a:avLst/>
          </a:prstGeom>
          <a:noFill/>
        </p:spPr>
        <p:txBody>
          <a:bodyPr wrap="square" rtlCol="0">
            <a:spAutoFit/>
          </a:bodyPr>
          <a:lstStyle/>
          <a:p>
            <a:r>
              <a:rPr lang="en-US" sz="1200" dirty="0"/>
              <a:t>If applicable, include summary Fabrication Status Pie Chart from the “Parts Status” Excel file in </a:t>
            </a:r>
            <a:r>
              <a:rPr lang="en-US" sz="1200" dirty="0" err="1"/>
              <a:t>FermiPoint</a:t>
            </a:r>
            <a:r>
              <a:rPr lang="en-US" sz="1200" dirty="0"/>
              <a:t> (update as needed, information there is from the last Review. CAM is responsible for updating the numbers in </a:t>
            </a:r>
            <a:r>
              <a:rPr lang="en-US" sz="1200" dirty="0" err="1"/>
              <a:t>Fermipoint</a:t>
            </a:r>
            <a:r>
              <a:rPr lang="en-US" sz="1200" dirty="0"/>
              <a:t>, and keep using the same format). </a:t>
            </a:r>
            <a:endParaRPr lang="en-US" sz="1200" dirty="0">
              <a:solidFill>
                <a:srgbClr val="FF0000"/>
              </a:solidFill>
            </a:endParaRPr>
          </a:p>
        </p:txBody>
      </p:sp>
      <p:cxnSp>
        <p:nvCxnSpPr>
          <p:cNvPr id="10" name="Straight Arrow Connector 9">
            <a:extLst>
              <a:ext uri="{FF2B5EF4-FFF2-40B4-BE49-F238E27FC236}">
                <a16:creationId xmlns:a16="http://schemas.microsoft.com/office/drawing/2014/main" id="{4BB88F25-01D0-465A-A7B1-B27A4CDC7F71}"/>
              </a:ext>
            </a:extLst>
          </p:cNvPr>
          <p:cNvCxnSpPr/>
          <p:nvPr/>
        </p:nvCxnSpPr>
        <p:spPr>
          <a:xfrm flipH="1">
            <a:off x="3979917" y="1489542"/>
            <a:ext cx="2880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Footer Placeholder 4">
            <a:extLst>
              <a:ext uri="{FF2B5EF4-FFF2-40B4-BE49-F238E27FC236}">
                <a16:creationId xmlns:a16="http://schemas.microsoft.com/office/drawing/2014/main" id="{52E3C409-9CD9-AB40-A94E-6A3F6916F1E0}"/>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43252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WBS 302.X.YY: Readiness for CD-3 </a:t>
            </a:r>
            <a:br>
              <a:rPr lang="en-US" dirty="0"/>
            </a:br>
            <a:r>
              <a:rPr lang="en-US" i="1" dirty="0"/>
              <a:t>(if appropriate)</a:t>
            </a:r>
          </a:p>
        </p:txBody>
      </p:sp>
      <p:sp>
        <p:nvSpPr>
          <p:cNvPr id="3" name="Content Placeholder 2"/>
          <p:cNvSpPr>
            <a:spLocks noGrp="1"/>
          </p:cNvSpPr>
          <p:nvPr>
            <p:ph idx="1"/>
          </p:nvPr>
        </p:nvSpPr>
        <p:spPr>
          <a:xfrm>
            <a:off x="333832" y="1119931"/>
            <a:ext cx="8712968" cy="2885133"/>
          </a:xfrm>
        </p:spPr>
        <p:txBody>
          <a:bodyPr>
            <a:normAutofit fontScale="77500" lnSpcReduction="20000"/>
          </a:bodyPr>
          <a:lstStyle/>
          <a:p>
            <a:r>
              <a:rPr lang="en-US" dirty="0"/>
              <a:t>Be knowledgeable of what you are approved for under CD-3a or CD-3b</a:t>
            </a:r>
          </a:p>
          <a:p>
            <a:r>
              <a:rPr lang="en-US" dirty="0"/>
              <a:t>Summarize the activities that brought you up to CD-3 readiness</a:t>
            </a:r>
          </a:p>
          <a:p>
            <a:pPr lvl="1"/>
            <a:r>
              <a:rPr lang="en-US" dirty="0"/>
              <a:t>Final Design and Validation Plan, Final Design Review</a:t>
            </a:r>
          </a:p>
          <a:p>
            <a:pPr lvl="1"/>
            <a:r>
              <a:rPr lang="en-US" dirty="0"/>
              <a:t>For CD-3c, need to demonstrate two successful pre-series magnets vertical tests. ?</a:t>
            </a:r>
            <a:r>
              <a:rPr lang="en-US" i="1" dirty="0"/>
              <a:t>For cavities 1 tested prototype?</a:t>
            </a:r>
          </a:p>
          <a:p>
            <a:pPr lvl="1"/>
            <a:r>
              <a:rPr lang="en-US" dirty="0"/>
              <a:t>Describe importance of Production Readiness Reviews and plans for PRRs</a:t>
            </a:r>
          </a:p>
          <a:p>
            <a:r>
              <a:rPr lang="en-US" dirty="0"/>
              <a:t>Open issues (if any) for Series Production and plans to address and resolve these issues on time for CD-3</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16</a:t>
            </a:fld>
            <a:endParaRPr lang="fr-FR"/>
          </a:p>
        </p:txBody>
      </p:sp>
      <p:sp>
        <p:nvSpPr>
          <p:cNvPr id="6" name="TextBox 5"/>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a:t>Lab</a:t>
            </a:r>
          </a:p>
          <a:p>
            <a:r>
              <a:rPr lang="en-US" sz="1600"/>
              <a:t>Logo</a:t>
            </a:r>
          </a:p>
        </p:txBody>
      </p:sp>
      <p:sp>
        <p:nvSpPr>
          <p:cNvPr id="7" name="TextBox 6">
            <a:extLst>
              <a:ext uri="{FF2B5EF4-FFF2-40B4-BE49-F238E27FC236}">
                <a16:creationId xmlns:a16="http://schemas.microsoft.com/office/drawing/2014/main" id="{F823DFCA-D801-4BF2-A1AE-FF1D84068900}"/>
              </a:ext>
            </a:extLst>
          </p:cNvPr>
          <p:cNvSpPr txBox="1"/>
          <p:nvPr/>
        </p:nvSpPr>
        <p:spPr>
          <a:xfrm>
            <a:off x="1210045" y="5108561"/>
            <a:ext cx="7200360" cy="923330"/>
          </a:xfrm>
          <a:prstGeom prst="rect">
            <a:avLst/>
          </a:prstGeom>
          <a:noFill/>
          <a:ln w="19050">
            <a:solidFill>
              <a:srgbClr val="C00000"/>
            </a:solidFill>
          </a:ln>
        </p:spPr>
        <p:txBody>
          <a:bodyPr wrap="square" rtlCol="0">
            <a:spAutoFit/>
          </a:bodyPr>
          <a:lstStyle/>
          <a:p>
            <a:pPr lvl="1"/>
            <a:r>
              <a:rPr lang="en-US" b="1" i="1" dirty="0"/>
              <a:t>Message2: (if pertinent) There are some issues in this WBS that need to be addressed before CD-3 , but there is a clear plan to resolve these issues on time.</a:t>
            </a:r>
          </a:p>
        </p:txBody>
      </p:sp>
      <p:sp>
        <p:nvSpPr>
          <p:cNvPr id="9" name="TextBox 8">
            <a:extLst>
              <a:ext uri="{FF2B5EF4-FFF2-40B4-BE49-F238E27FC236}">
                <a16:creationId xmlns:a16="http://schemas.microsoft.com/office/drawing/2014/main" id="{A7213BBE-31E3-4C97-A0AD-2A90E72B2CCD}"/>
              </a:ext>
            </a:extLst>
          </p:cNvPr>
          <p:cNvSpPr txBox="1"/>
          <p:nvPr/>
        </p:nvSpPr>
        <p:spPr>
          <a:xfrm>
            <a:off x="1210045" y="4462230"/>
            <a:ext cx="7200360" cy="646331"/>
          </a:xfrm>
          <a:prstGeom prst="rect">
            <a:avLst/>
          </a:prstGeom>
          <a:noFill/>
          <a:ln w="19050">
            <a:solidFill>
              <a:srgbClr val="C00000"/>
            </a:solidFill>
          </a:ln>
        </p:spPr>
        <p:txBody>
          <a:bodyPr wrap="square" rtlCol="0">
            <a:spAutoFit/>
          </a:bodyPr>
          <a:lstStyle/>
          <a:p>
            <a:pPr lvl="1"/>
            <a:r>
              <a:rPr lang="en-US" b="1" i="1" dirty="0"/>
              <a:t>Message1: WBS is on track for CD-3. There are no open issues.</a:t>
            </a:r>
          </a:p>
        </p:txBody>
      </p:sp>
      <p:sp>
        <p:nvSpPr>
          <p:cNvPr id="8" name="Footer Placeholder 4">
            <a:extLst>
              <a:ext uri="{FF2B5EF4-FFF2-40B4-BE49-F238E27FC236}">
                <a16:creationId xmlns:a16="http://schemas.microsoft.com/office/drawing/2014/main" id="{58973129-4BA7-D74F-9B4D-FFBA65960923}"/>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56681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CD67-3AF1-4105-AB4B-E441E86E01FF}"/>
              </a:ext>
            </a:extLst>
          </p:cNvPr>
          <p:cNvSpPr>
            <a:spLocks noGrp="1"/>
          </p:cNvSpPr>
          <p:nvPr>
            <p:ph type="title"/>
          </p:nvPr>
        </p:nvSpPr>
        <p:spPr/>
        <p:txBody>
          <a:bodyPr/>
          <a:lstStyle/>
          <a:p>
            <a:r>
              <a:rPr lang="en-US" dirty="0"/>
              <a:t>WBS 302.X.YY: Procurement Status and Progress</a:t>
            </a:r>
          </a:p>
        </p:txBody>
      </p:sp>
      <p:sp>
        <p:nvSpPr>
          <p:cNvPr id="3" name="Content Placeholder 2">
            <a:extLst>
              <a:ext uri="{FF2B5EF4-FFF2-40B4-BE49-F238E27FC236}">
                <a16:creationId xmlns:a16="http://schemas.microsoft.com/office/drawing/2014/main" id="{0180A3E7-69AB-4A56-AD90-52817192F382}"/>
              </a:ext>
            </a:extLst>
          </p:cNvPr>
          <p:cNvSpPr>
            <a:spLocks noGrp="1"/>
          </p:cNvSpPr>
          <p:nvPr>
            <p:ph idx="1"/>
          </p:nvPr>
        </p:nvSpPr>
        <p:spPr>
          <a:xfrm>
            <a:off x="597964" y="3374327"/>
            <a:ext cx="7920000" cy="1728192"/>
          </a:xfrm>
        </p:spPr>
        <p:txBody>
          <a:bodyPr>
            <a:normAutofit fontScale="62500" lnSpcReduction="20000"/>
          </a:bodyPr>
          <a:lstStyle/>
          <a:p>
            <a:r>
              <a:rPr lang="en-US" dirty="0"/>
              <a:t>List status of important WBS procurements (check with Lorri/Marilyn)</a:t>
            </a:r>
          </a:p>
          <a:p>
            <a:pPr lvl="1"/>
            <a:r>
              <a:rPr lang="en-US" dirty="0"/>
              <a:t>PO placed, Delivery in Progress, Delivered, etc.</a:t>
            </a:r>
          </a:p>
          <a:p>
            <a:pPr lvl="1"/>
            <a:r>
              <a:rPr lang="en-US" dirty="0"/>
              <a:t>Describe vendor visits, close monitoring and control of procurements. Describe any challenges and how are you working to overcome.</a:t>
            </a:r>
          </a:p>
          <a:p>
            <a:pPr lvl="1"/>
            <a:r>
              <a:rPr lang="en-US" dirty="0"/>
              <a:t>List upcoming important procurements; are you on-track?</a:t>
            </a:r>
          </a:p>
          <a:p>
            <a:pPr lvl="1"/>
            <a:r>
              <a:rPr lang="en-US" dirty="0"/>
              <a:t>Did you conduct or plan to conduct any Procurement Readiness Reviews?</a:t>
            </a:r>
          </a:p>
        </p:txBody>
      </p:sp>
      <p:sp>
        <p:nvSpPr>
          <p:cNvPr id="4" name="Slide Number Placeholder 3">
            <a:extLst>
              <a:ext uri="{FF2B5EF4-FFF2-40B4-BE49-F238E27FC236}">
                <a16:creationId xmlns:a16="http://schemas.microsoft.com/office/drawing/2014/main" id="{FFEAD378-3B77-4C4B-9C7A-12F7481E8D80}"/>
              </a:ext>
            </a:extLst>
          </p:cNvPr>
          <p:cNvSpPr>
            <a:spLocks noGrp="1"/>
          </p:cNvSpPr>
          <p:nvPr>
            <p:ph type="sldNum" sz="quarter" idx="12"/>
          </p:nvPr>
        </p:nvSpPr>
        <p:spPr/>
        <p:txBody>
          <a:bodyPr/>
          <a:lstStyle/>
          <a:p>
            <a:fld id="{BFDCA1C4-9514-7B4F-976F-D92F7E296653}" type="slidenum">
              <a:rPr lang="fr-FR" smtClean="0"/>
              <a:pPr/>
              <a:t>17</a:t>
            </a:fld>
            <a:endParaRPr lang="fr-FR"/>
          </a:p>
        </p:txBody>
      </p:sp>
      <p:sp>
        <p:nvSpPr>
          <p:cNvPr id="6" name="TextBox 5">
            <a:extLst>
              <a:ext uri="{FF2B5EF4-FFF2-40B4-BE49-F238E27FC236}">
                <a16:creationId xmlns:a16="http://schemas.microsoft.com/office/drawing/2014/main" id="{029D0047-DB41-4EA5-A513-66CC55448203}"/>
              </a:ext>
            </a:extLst>
          </p:cNvPr>
          <p:cNvSpPr txBox="1"/>
          <p:nvPr/>
        </p:nvSpPr>
        <p:spPr>
          <a:xfrm>
            <a:off x="1043608" y="5128213"/>
            <a:ext cx="7200360" cy="646331"/>
          </a:xfrm>
          <a:prstGeom prst="rect">
            <a:avLst/>
          </a:prstGeom>
          <a:noFill/>
          <a:ln w="19050">
            <a:solidFill>
              <a:srgbClr val="C00000"/>
            </a:solidFill>
          </a:ln>
        </p:spPr>
        <p:txBody>
          <a:bodyPr wrap="square" rtlCol="0">
            <a:spAutoFit/>
          </a:bodyPr>
          <a:lstStyle/>
          <a:p>
            <a:pPr lvl="1"/>
            <a:r>
              <a:rPr lang="en-US" b="1" i="1" dirty="0"/>
              <a:t>Message: WBS procurements are on-track and being managed successfully; WBS procurement plan is clear</a:t>
            </a:r>
          </a:p>
        </p:txBody>
      </p:sp>
      <p:pic>
        <p:nvPicPr>
          <p:cNvPr id="7" name="Picture 6">
            <a:extLst>
              <a:ext uri="{FF2B5EF4-FFF2-40B4-BE49-F238E27FC236}">
                <a16:creationId xmlns:a16="http://schemas.microsoft.com/office/drawing/2014/main" id="{A00BEEAF-7A09-465B-9835-CCA934922494}"/>
              </a:ext>
            </a:extLst>
          </p:cNvPr>
          <p:cNvPicPr>
            <a:picLocks noChangeAspect="1"/>
          </p:cNvPicPr>
          <p:nvPr/>
        </p:nvPicPr>
        <p:blipFill>
          <a:blip r:embed="rId2"/>
          <a:stretch>
            <a:fillRect/>
          </a:stretch>
        </p:blipFill>
        <p:spPr>
          <a:xfrm>
            <a:off x="604982" y="1141949"/>
            <a:ext cx="2009899" cy="1839017"/>
          </a:xfrm>
          <a:prstGeom prst="rect">
            <a:avLst/>
          </a:prstGeom>
        </p:spPr>
      </p:pic>
      <p:pic>
        <p:nvPicPr>
          <p:cNvPr id="8" name="Picture 7">
            <a:extLst>
              <a:ext uri="{FF2B5EF4-FFF2-40B4-BE49-F238E27FC236}">
                <a16:creationId xmlns:a16="http://schemas.microsoft.com/office/drawing/2014/main" id="{5B2C31A5-D8EC-445A-ABD6-A02D348490DC}"/>
              </a:ext>
            </a:extLst>
          </p:cNvPr>
          <p:cNvPicPr>
            <a:picLocks noChangeAspect="1"/>
          </p:cNvPicPr>
          <p:nvPr/>
        </p:nvPicPr>
        <p:blipFill>
          <a:blip r:embed="rId3"/>
          <a:stretch>
            <a:fillRect/>
          </a:stretch>
        </p:blipFill>
        <p:spPr>
          <a:xfrm>
            <a:off x="2614881" y="1141950"/>
            <a:ext cx="2009899" cy="1813322"/>
          </a:xfrm>
          <a:prstGeom prst="rect">
            <a:avLst/>
          </a:prstGeom>
        </p:spPr>
      </p:pic>
      <p:pic>
        <p:nvPicPr>
          <p:cNvPr id="10" name="Picture 9">
            <a:extLst>
              <a:ext uri="{FF2B5EF4-FFF2-40B4-BE49-F238E27FC236}">
                <a16:creationId xmlns:a16="http://schemas.microsoft.com/office/drawing/2014/main" id="{95C7F6C1-59D9-4FB9-A828-BBED2DDD8371}"/>
              </a:ext>
            </a:extLst>
          </p:cNvPr>
          <p:cNvPicPr>
            <a:picLocks noChangeAspect="1"/>
          </p:cNvPicPr>
          <p:nvPr/>
        </p:nvPicPr>
        <p:blipFill>
          <a:blip r:embed="rId4"/>
          <a:stretch>
            <a:fillRect/>
          </a:stretch>
        </p:blipFill>
        <p:spPr>
          <a:xfrm>
            <a:off x="4594745" y="1147098"/>
            <a:ext cx="1849463" cy="1752531"/>
          </a:xfrm>
          <a:prstGeom prst="rect">
            <a:avLst/>
          </a:prstGeom>
        </p:spPr>
      </p:pic>
      <p:sp>
        <p:nvSpPr>
          <p:cNvPr id="11" name="TextBox 10">
            <a:extLst>
              <a:ext uri="{FF2B5EF4-FFF2-40B4-BE49-F238E27FC236}">
                <a16:creationId xmlns:a16="http://schemas.microsoft.com/office/drawing/2014/main" id="{7BC3005F-4283-4EAF-B6D3-A2B23D82C82C}"/>
              </a:ext>
            </a:extLst>
          </p:cNvPr>
          <p:cNvSpPr txBox="1"/>
          <p:nvPr/>
        </p:nvSpPr>
        <p:spPr>
          <a:xfrm>
            <a:off x="6850576" y="1492327"/>
            <a:ext cx="2016224" cy="1384995"/>
          </a:xfrm>
          <a:prstGeom prst="rect">
            <a:avLst/>
          </a:prstGeom>
          <a:noFill/>
        </p:spPr>
        <p:txBody>
          <a:bodyPr wrap="square" rtlCol="0">
            <a:spAutoFit/>
          </a:bodyPr>
          <a:lstStyle/>
          <a:p>
            <a:r>
              <a:rPr lang="en-US" sz="1200" dirty="0"/>
              <a:t>If applicable, include summary Procurement Status Pie Charts from the “Parts Status” Excel file in </a:t>
            </a:r>
            <a:r>
              <a:rPr lang="en-US" sz="1200" dirty="0" err="1"/>
              <a:t>FermiPoint</a:t>
            </a:r>
            <a:r>
              <a:rPr lang="en-US" sz="1200" dirty="0"/>
              <a:t> (update as needed, information there is from last Review)</a:t>
            </a:r>
          </a:p>
        </p:txBody>
      </p:sp>
      <p:cxnSp>
        <p:nvCxnSpPr>
          <p:cNvPr id="12" name="Straight Arrow Connector 11">
            <a:extLst>
              <a:ext uri="{FF2B5EF4-FFF2-40B4-BE49-F238E27FC236}">
                <a16:creationId xmlns:a16="http://schemas.microsoft.com/office/drawing/2014/main" id="{40E45201-B16B-4D43-BA3A-82AA57E5A0E7}"/>
              </a:ext>
            </a:extLst>
          </p:cNvPr>
          <p:cNvCxnSpPr>
            <a:cxnSpLocks/>
          </p:cNvCxnSpPr>
          <p:nvPr/>
        </p:nvCxnSpPr>
        <p:spPr>
          <a:xfrm flipH="1">
            <a:off x="6633043" y="2000158"/>
            <a:ext cx="1380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Footer Placeholder 4">
            <a:extLst>
              <a:ext uri="{FF2B5EF4-FFF2-40B4-BE49-F238E27FC236}">
                <a16:creationId xmlns:a16="http://schemas.microsoft.com/office/drawing/2014/main" id="{F0E48384-9C17-5444-A3AF-5F16A5E2C1E6}"/>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232207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2D66-1574-4982-81AF-44B24507A731}"/>
              </a:ext>
            </a:extLst>
          </p:cNvPr>
          <p:cNvSpPr>
            <a:spLocks noGrp="1"/>
          </p:cNvSpPr>
          <p:nvPr>
            <p:ph type="title"/>
          </p:nvPr>
        </p:nvSpPr>
        <p:spPr/>
        <p:txBody>
          <a:bodyPr/>
          <a:lstStyle/>
          <a:p>
            <a:r>
              <a:rPr lang="en-US" dirty="0"/>
              <a:t>WBS 302.X.YY: QA/QC</a:t>
            </a:r>
          </a:p>
        </p:txBody>
      </p:sp>
      <p:sp>
        <p:nvSpPr>
          <p:cNvPr id="3" name="Content Placeholder 2">
            <a:extLst>
              <a:ext uri="{FF2B5EF4-FFF2-40B4-BE49-F238E27FC236}">
                <a16:creationId xmlns:a16="http://schemas.microsoft.com/office/drawing/2014/main" id="{CD8FA565-A6D6-4B5A-B5A5-726C0A8CAC2E}"/>
              </a:ext>
            </a:extLst>
          </p:cNvPr>
          <p:cNvSpPr>
            <a:spLocks noGrp="1"/>
          </p:cNvSpPr>
          <p:nvPr>
            <p:ph idx="1"/>
          </p:nvPr>
        </p:nvSpPr>
        <p:spPr>
          <a:xfrm>
            <a:off x="572650" y="902952"/>
            <a:ext cx="7920000" cy="4906963"/>
          </a:xfrm>
        </p:spPr>
        <p:txBody>
          <a:bodyPr/>
          <a:lstStyle/>
          <a:p>
            <a:r>
              <a:rPr lang="en-US" dirty="0"/>
              <a:t>List any approved CERN MIPs with links for your WBS (show an example)</a:t>
            </a:r>
          </a:p>
          <a:p>
            <a:r>
              <a:rPr lang="en-US" dirty="0"/>
              <a:t>List any NCRs, for major ones explain root causes and corrective actions</a:t>
            </a:r>
          </a:p>
          <a:p>
            <a:pPr lvl="1"/>
            <a:r>
              <a:rPr lang="en-US" dirty="0"/>
              <a:t>Important topic for Coils Fabrication WBSs because of lower yield than assumed</a:t>
            </a:r>
          </a:p>
        </p:txBody>
      </p:sp>
      <p:sp>
        <p:nvSpPr>
          <p:cNvPr id="4" name="Slide Number Placeholder 3">
            <a:extLst>
              <a:ext uri="{FF2B5EF4-FFF2-40B4-BE49-F238E27FC236}">
                <a16:creationId xmlns:a16="http://schemas.microsoft.com/office/drawing/2014/main" id="{54EFFB78-63F3-4AD0-92DC-46DB7A308F63}"/>
              </a:ext>
            </a:extLst>
          </p:cNvPr>
          <p:cNvSpPr>
            <a:spLocks noGrp="1"/>
          </p:cNvSpPr>
          <p:nvPr>
            <p:ph type="sldNum" sz="quarter" idx="12"/>
          </p:nvPr>
        </p:nvSpPr>
        <p:spPr/>
        <p:txBody>
          <a:bodyPr/>
          <a:lstStyle/>
          <a:p>
            <a:fld id="{BFDCA1C4-9514-7B4F-976F-D92F7E296653}" type="slidenum">
              <a:rPr lang="fr-FR" smtClean="0"/>
              <a:pPr/>
              <a:t>18</a:t>
            </a:fld>
            <a:endParaRPr lang="fr-FR"/>
          </a:p>
        </p:txBody>
      </p:sp>
      <p:sp>
        <p:nvSpPr>
          <p:cNvPr id="6" name="TextBox 5">
            <a:extLst>
              <a:ext uri="{FF2B5EF4-FFF2-40B4-BE49-F238E27FC236}">
                <a16:creationId xmlns:a16="http://schemas.microsoft.com/office/drawing/2014/main" id="{AD9B2CC4-4D9E-4A56-9333-D3FBC54A1950}"/>
              </a:ext>
            </a:extLst>
          </p:cNvPr>
          <p:cNvSpPr txBox="1"/>
          <p:nvPr/>
        </p:nvSpPr>
        <p:spPr>
          <a:xfrm>
            <a:off x="1057645" y="4992468"/>
            <a:ext cx="7200360" cy="923330"/>
          </a:xfrm>
          <a:prstGeom prst="rect">
            <a:avLst/>
          </a:prstGeom>
          <a:noFill/>
          <a:ln w="19050">
            <a:solidFill>
              <a:srgbClr val="C00000"/>
            </a:solidFill>
          </a:ln>
        </p:spPr>
        <p:txBody>
          <a:bodyPr wrap="square" rtlCol="0">
            <a:spAutoFit/>
          </a:bodyPr>
          <a:lstStyle/>
          <a:p>
            <a:pPr lvl="1"/>
            <a:r>
              <a:rPr lang="en-US" b="1" i="1" dirty="0"/>
              <a:t>Message: WBS follows project QA/QC processes; NCRs corrective actions are effective (problems are not repeated); lessons learned shared; etc. </a:t>
            </a:r>
          </a:p>
        </p:txBody>
      </p:sp>
      <p:sp>
        <p:nvSpPr>
          <p:cNvPr id="7" name="Footer Placeholder 4">
            <a:extLst>
              <a:ext uri="{FF2B5EF4-FFF2-40B4-BE49-F238E27FC236}">
                <a16:creationId xmlns:a16="http://schemas.microsoft.com/office/drawing/2014/main" id="{5DBCF79D-8519-9242-B034-2F7CE024F200}"/>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
        <p:nvSpPr>
          <p:cNvPr id="5" name="TextBox 4">
            <a:extLst>
              <a:ext uri="{FF2B5EF4-FFF2-40B4-BE49-F238E27FC236}">
                <a16:creationId xmlns:a16="http://schemas.microsoft.com/office/drawing/2014/main" id="{5981E6FD-0B8F-CA41-B1D5-CEF6E19873F7}"/>
              </a:ext>
            </a:extLst>
          </p:cNvPr>
          <p:cNvSpPr txBox="1"/>
          <p:nvPr/>
        </p:nvSpPr>
        <p:spPr>
          <a:xfrm>
            <a:off x="378500" y="3492379"/>
            <a:ext cx="8308300" cy="1384995"/>
          </a:xfrm>
          <a:prstGeom prst="rect">
            <a:avLst/>
          </a:prstGeom>
          <a:noFill/>
          <a:ln>
            <a:solidFill>
              <a:schemeClr val="tx1"/>
            </a:solidFill>
          </a:ln>
        </p:spPr>
        <p:txBody>
          <a:bodyPr wrap="none" rtlCol="0">
            <a:spAutoFit/>
          </a:bodyPr>
          <a:lstStyle/>
          <a:p>
            <a:r>
              <a:rPr lang="en-US" sz="2800" dirty="0"/>
              <a:t>DON’T MAKE THIS CHEESY !</a:t>
            </a:r>
          </a:p>
          <a:p>
            <a:r>
              <a:rPr lang="en-US" sz="2800" dirty="0"/>
              <a:t>DON’T REPEAT BOILERPLATE INFO</a:t>
            </a:r>
          </a:p>
          <a:p>
            <a:r>
              <a:rPr lang="en-US" sz="2800" dirty="0"/>
              <a:t>IT MIGHT APPLY ONLY TO SOME CA (ex: COILS)</a:t>
            </a:r>
          </a:p>
        </p:txBody>
      </p:sp>
    </p:spTree>
    <p:extLst>
      <p:ext uri="{BB962C8B-B14F-4D97-AF65-F5344CB8AC3E}">
        <p14:creationId xmlns:p14="http://schemas.microsoft.com/office/powerpoint/2010/main" val="27445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5604-2E7F-49C1-95B8-7F610451E4DB}"/>
              </a:ext>
            </a:extLst>
          </p:cNvPr>
          <p:cNvSpPr>
            <a:spLocks noGrp="1"/>
          </p:cNvSpPr>
          <p:nvPr>
            <p:ph type="title"/>
          </p:nvPr>
        </p:nvSpPr>
        <p:spPr>
          <a:xfrm>
            <a:off x="612000" y="180000"/>
            <a:ext cx="8208472" cy="720000"/>
          </a:xfrm>
        </p:spPr>
        <p:txBody>
          <a:bodyPr/>
          <a:lstStyle/>
          <a:p>
            <a:r>
              <a:rPr lang="en-US" dirty="0"/>
              <a:t>WBS 302.X.YY: Approved Baseline or Design Change Requests</a:t>
            </a:r>
          </a:p>
        </p:txBody>
      </p:sp>
      <p:sp>
        <p:nvSpPr>
          <p:cNvPr id="3" name="Content Placeholder 2">
            <a:extLst>
              <a:ext uri="{FF2B5EF4-FFF2-40B4-BE49-F238E27FC236}">
                <a16:creationId xmlns:a16="http://schemas.microsoft.com/office/drawing/2014/main" id="{0D3FA736-5AC3-4841-8DFD-A59AEE757F77}"/>
              </a:ext>
            </a:extLst>
          </p:cNvPr>
          <p:cNvSpPr>
            <a:spLocks noGrp="1"/>
          </p:cNvSpPr>
          <p:nvPr>
            <p:ph idx="1"/>
          </p:nvPr>
        </p:nvSpPr>
        <p:spPr>
          <a:xfrm>
            <a:off x="612000" y="1219201"/>
            <a:ext cx="7920000" cy="4419082"/>
          </a:xfrm>
        </p:spPr>
        <p:txBody>
          <a:bodyPr>
            <a:normAutofit fontScale="85000" lnSpcReduction="10000"/>
          </a:bodyPr>
          <a:lstStyle/>
          <a:p>
            <a:r>
              <a:rPr lang="en-US" dirty="0"/>
              <a:t>List approved BCRs initiated by your Control Account, including description and impact (from the fbcr.fnal.gov tool or the AUP BCR log at US-HiLumi-doc-1512). For significant ones, add more explanation.</a:t>
            </a:r>
          </a:p>
          <a:p>
            <a:r>
              <a:rPr lang="en-US" dirty="0"/>
              <a:t>Demonstrate understanding of the BCR process (e.g., authorized to proceed only after approval, cannot change the past, freeze period and exceptions, current period BCRs require FPD approval, etc.)</a:t>
            </a:r>
          </a:p>
          <a:p>
            <a:r>
              <a:rPr lang="en-US" dirty="0">
                <a:solidFill>
                  <a:srgbClr val="FF0000"/>
                </a:solidFill>
              </a:rPr>
              <a:t>Demonstrate awareness and attention to Documentation System to address/discuss/incorporate in AUP workflow proposed Design Change from CERN</a:t>
            </a:r>
          </a:p>
          <a:p>
            <a:pPr marL="0" indent="0">
              <a:buNone/>
            </a:pPr>
            <a:endParaRPr lang="en-US" dirty="0"/>
          </a:p>
        </p:txBody>
      </p:sp>
      <p:sp>
        <p:nvSpPr>
          <p:cNvPr id="4" name="Slide Number Placeholder 3">
            <a:extLst>
              <a:ext uri="{FF2B5EF4-FFF2-40B4-BE49-F238E27FC236}">
                <a16:creationId xmlns:a16="http://schemas.microsoft.com/office/drawing/2014/main" id="{D6AFA201-6274-4C09-B757-958FCC39B5FE}"/>
              </a:ext>
            </a:extLst>
          </p:cNvPr>
          <p:cNvSpPr>
            <a:spLocks noGrp="1"/>
          </p:cNvSpPr>
          <p:nvPr>
            <p:ph type="sldNum" sz="quarter" idx="12"/>
          </p:nvPr>
        </p:nvSpPr>
        <p:spPr/>
        <p:txBody>
          <a:bodyPr/>
          <a:lstStyle/>
          <a:p>
            <a:fld id="{BFDCA1C4-9514-7B4F-976F-D92F7E296653}" type="slidenum">
              <a:rPr lang="fr-FR" smtClean="0"/>
              <a:pPr/>
              <a:t>19</a:t>
            </a:fld>
            <a:endParaRPr lang="fr-FR"/>
          </a:p>
        </p:txBody>
      </p:sp>
      <p:sp>
        <p:nvSpPr>
          <p:cNvPr id="6" name="TextBox 5">
            <a:extLst>
              <a:ext uri="{FF2B5EF4-FFF2-40B4-BE49-F238E27FC236}">
                <a16:creationId xmlns:a16="http://schemas.microsoft.com/office/drawing/2014/main" id="{38AE92E9-4B45-4F5D-AF10-8F9E8F113D05}"/>
              </a:ext>
            </a:extLst>
          </p:cNvPr>
          <p:cNvSpPr txBox="1"/>
          <p:nvPr/>
        </p:nvSpPr>
        <p:spPr>
          <a:xfrm>
            <a:off x="827584" y="5674151"/>
            <a:ext cx="7200360" cy="646331"/>
          </a:xfrm>
          <a:prstGeom prst="rect">
            <a:avLst/>
          </a:prstGeom>
          <a:noFill/>
          <a:ln w="19050">
            <a:solidFill>
              <a:srgbClr val="C00000"/>
            </a:solidFill>
          </a:ln>
        </p:spPr>
        <p:txBody>
          <a:bodyPr wrap="square" rtlCol="0">
            <a:spAutoFit/>
          </a:bodyPr>
          <a:lstStyle/>
          <a:p>
            <a:pPr lvl="1"/>
            <a:r>
              <a:rPr lang="en-US" b="1" i="1" dirty="0"/>
              <a:t>Message: WBS baseline changes are justified, well managed, and under control</a:t>
            </a:r>
          </a:p>
        </p:txBody>
      </p:sp>
      <p:sp>
        <p:nvSpPr>
          <p:cNvPr id="7" name="Footer Placeholder 4">
            <a:extLst>
              <a:ext uri="{FF2B5EF4-FFF2-40B4-BE49-F238E27FC236}">
                <a16:creationId xmlns:a16="http://schemas.microsoft.com/office/drawing/2014/main" id="{4FBE09B3-B059-904C-8181-748083748602}"/>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327734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45" y="0"/>
            <a:ext cx="8434800" cy="720000"/>
          </a:xfrm>
        </p:spPr>
        <p:txBody>
          <a:bodyPr/>
          <a:lstStyle/>
          <a:p>
            <a:r>
              <a:rPr lang="en-US" dirty="0"/>
              <a:t>Charges for AUP CD-3c Director’s Review</a:t>
            </a:r>
            <a:endParaRPr lang="en-US" i="1" dirty="0"/>
          </a:p>
        </p:txBody>
      </p:sp>
      <p:sp>
        <p:nvSpPr>
          <p:cNvPr id="4" name="Slide Number Placeholder 3"/>
          <p:cNvSpPr>
            <a:spLocks noGrp="1"/>
          </p:cNvSpPr>
          <p:nvPr>
            <p:ph type="sldNum" sz="quarter" idx="12"/>
          </p:nvPr>
        </p:nvSpPr>
        <p:spPr/>
        <p:txBody>
          <a:bodyPr/>
          <a:lstStyle/>
          <a:p>
            <a:fld id="{BFDCA1C4-9514-7B4F-976F-D92F7E296653}" type="slidenum">
              <a:rPr lang="fr-FR" smtClean="0">
                <a:solidFill>
                  <a:schemeClr val="bg1"/>
                </a:solidFill>
              </a:rPr>
              <a:pPr/>
              <a:t>2</a:t>
            </a:fld>
            <a:endParaRPr lang="fr-FR" dirty="0">
              <a:solidFill>
                <a:schemeClr val="bg1"/>
              </a:solidFill>
            </a:endParaRPr>
          </a:p>
        </p:txBody>
      </p:sp>
      <p:sp>
        <p:nvSpPr>
          <p:cNvPr id="13" name="Footer Placeholder 4">
            <a:extLst>
              <a:ext uri="{FF2B5EF4-FFF2-40B4-BE49-F238E27FC236}">
                <a16:creationId xmlns:a16="http://schemas.microsoft.com/office/drawing/2014/main" id="{19D4C25F-9FE8-E745-A708-CAAEB1AD63B2}"/>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
        <p:nvSpPr>
          <p:cNvPr id="15" name="Content Placeholder 2">
            <a:extLst>
              <a:ext uri="{FF2B5EF4-FFF2-40B4-BE49-F238E27FC236}">
                <a16:creationId xmlns:a16="http://schemas.microsoft.com/office/drawing/2014/main" id="{451917C0-2499-B748-9C47-B401A52720D3}"/>
              </a:ext>
            </a:extLst>
          </p:cNvPr>
          <p:cNvSpPr>
            <a:spLocks noGrp="1"/>
          </p:cNvSpPr>
          <p:nvPr>
            <p:ph idx="1"/>
          </p:nvPr>
        </p:nvSpPr>
        <p:spPr>
          <a:xfrm>
            <a:off x="5652120" y="1556792"/>
            <a:ext cx="3365421" cy="2117732"/>
          </a:xfrm>
        </p:spPr>
        <p:txBody>
          <a:bodyPr>
            <a:normAutofit fontScale="92500"/>
          </a:bodyPr>
          <a:lstStyle/>
          <a:p>
            <a:r>
              <a:rPr lang="en-US" dirty="0"/>
              <a:t>All questions are “standard CD-3c questions” apart from the one related to COVID19</a:t>
            </a:r>
          </a:p>
        </p:txBody>
      </p:sp>
      <p:pic>
        <p:nvPicPr>
          <p:cNvPr id="5" name="Picture 4" descr="A screenshot of a computer&#10;&#10;Description automatically generated">
            <a:extLst>
              <a:ext uri="{FF2B5EF4-FFF2-40B4-BE49-F238E27FC236}">
                <a16:creationId xmlns:a16="http://schemas.microsoft.com/office/drawing/2014/main" id="{E50D5359-E364-B046-95EC-3A80180B4D9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24045" y="720000"/>
            <a:ext cx="4524019" cy="5904670"/>
          </a:xfrm>
          <a:prstGeom prst="rect">
            <a:avLst/>
          </a:prstGeom>
          <a:ln>
            <a:solidFill>
              <a:schemeClr val="tx1"/>
            </a:solidFill>
          </a:ln>
        </p:spPr>
      </p:pic>
      <p:cxnSp>
        <p:nvCxnSpPr>
          <p:cNvPr id="17" name="Straight Arrow Connector 16">
            <a:extLst>
              <a:ext uri="{FF2B5EF4-FFF2-40B4-BE49-F238E27FC236}">
                <a16:creationId xmlns:a16="http://schemas.microsoft.com/office/drawing/2014/main" id="{1A459BEC-FEBD-DB42-A5B9-29A2DEE7501E}"/>
              </a:ext>
            </a:extLst>
          </p:cNvPr>
          <p:cNvCxnSpPr>
            <a:cxnSpLocks/>
          </p:cNvCxnSpPr>
          <p:nvPr/>
        </p:nvCxnSpPr>
        <p:spPr>
          <a:xfrm flipH="1">
            <a:off x="4355976" y="3672335"/>
            <a:ext cx="2978854" cy="9808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066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F7665-E4E5-404E-9613-7F3B1F18087A}"/>
              </a:ext>
            </a:extLst>
          </p:cNvPr>
          <p:cNvSpPr>
            <a:spLocks noGrp="1"/>
          </p:cNvSpPr>
          <p:nvPr>
            <p:ph idx="1"/>
          </p:nvPr>
        </p:nvSpPr>
        <p:spPr>
          <a:xfrm>
            <a:off x="612000" y="898301"/>
            <a:ext cx="8352488" cy="4906963"/>
          </a:xfrm>
        </p:spPr>
        <p:txBody>
          <a:bodyPr>
            <a:normAutofit fontScale="92500"/>
          </a:bodyPr>
          <a:lstStyle/>
          <a:p>
            <a:r>
              <a:rPr lang="en-US" dirty="0"/>
              <a:t>Describe and own COVID impacts from Spring ‘20 Lock-Down and “COVID-restricted” restart at the Labs.</a:t>
            </a:r>
          </a:p>
          <a:p>
            <a:r>
              <a:rPr lang="en-US" dirty="0"/>
              <a:t>Lock-Down</a:t>
            </a:r>
          </a:p>
          <a:p>
            <a:pPr lvl="1"/>
            <a:r>
              <a:rPr lang="en-US" dirty="0"/>
              <a:t>What stopped (mostly assembly) and what went forward (procurements, report writing, design where applicable, etc.)</a:t>
            </a:r>
          </a:p>
          <a:p>
            <a:r>
              <a:rPr lang="en-US" dirty="0"/>
              <a:t>“COVID-restricted” restart</a:t>
            </a:r>
          </a:p>
          <a:p>
            <a:pPr lvl="1"/>
            <a:r>
              <a:rPr lang="en-US" dirty="0"/>
              <a:t>What restarted and how is the restart going.</a:t>
            </a:r>
          </a:p>
          <a:p>
            <a:pPr lvl="1"/>
            <a:r>
              <a:rPr lang="en-US" dirty="0"/>
              <a:t>Demonstrate awareness about need to measure efficiency of “COVID-restricted” activities and show initial outcome of the measurements, with commitment to finalize by end-Sep and be ready for “</a:t>
            </a:r>
            <a:r>
              <a:rPr lang="en-US" i="1" dirty="0"/>
              <a:t>COVID-BOEs based on experience</a:t>
            </a:r>
            <a:r>
              <a:rPr lang="en-US" dirty="0"/>
              <a:t>” by Dec-20</a:t>
            </a:r>
          </a:p>
        </p:txBody>
      </p:sp>
      <p:sp>
        <p:nvSpPr>
          <p:cNvPr id="4" name="Slide Number Placeholder 3">
            <a:extLst>
              <a:ext uri="{FF2B5EF4-FFF2-40B4-BE49-F238E27FC236}">
                <a16:creationId xmlns:a16="http://schemas.microsoft.com/office/drawing/2014/main" id="{DCF9E8F0-5B16-164B-9CFD-803180A74D14}"/>
              </a:ext>
            </a:extLst>
          </p:cNvPr>
          <p:cNvSpPr>
            <a:spLocks noGrp="1"/>
          </p:cNvSpPr>
          <p:nvPr>
            <p:ph type="sldNum" sz="quarter" idx="12"/>
          </p:nvPr>
        </p:nvSpPr>
        <p:spPr/>
        <p:txBody>
          <a:bodyPr/>
          <a:lstStyle/>
          <a:p>
            <a:fld id="{BFDCA1C4-9514-7B4F-976F-D92F7E296653}" type="slidenum">
              <a:rPr lang="fr-FR" smtClean="0"/>
              <a:pPr/>
              <a:t>20</a:t>
            </a:fld>
            <a:endParaRPr lang="fr-FR" dirty="0"/>
          </a:p>
        </p:txBody>
      </p:sp>
      <p:sp>
        <p:nvSpPr>
          <p:cNvPr id="6" name="Title 1">
            <a:extLst>
              <a:ext uri="{FF2B5EF4-FFF2-40B4-BE49-F238E27FC236}">
                <a16:creationId xmlns:a16="http://schemas.microsoft.com/office/drawing/2014/main" id="{6A5C261C-16BF-3D4C-AA01-07B5ACC5383B}"/>
              </a:ext>
            </a:extLst>
          </p:cNvPr>
          <p:cNvSpPr>
            <a:spLocks noGrp="1"/>
          </p:cNvSpPr>
          <p:nvPr>
            <p:ph type="title"/>
          </p:nvPr>
        </p:nvSpPr>
        <p:spPr>
          <a:xfrm>
            <a:off x="658328" y="24107"/>
            <a:ext cx="8208472" cy="720000"/>
          </a:xfrm>
        </p:spPr>
        <p:txBody>
          <a:bodyPr/>
          <a:lstStyle/>
          <a:p>
            <a:r>
              <a:rPr lang="en-US" dirty="0"/>
              <a:t>WBS 302.X.YY: COVID Impact, present and future plans</a:t>
            </a:r>
          </a:p>
        </p:txBody>
      </p:sp>
      <p:sp>
        <p:nvSpPr>
          <p:cNvPr id="5" name="TextBox 4">
            <a:extLst>
              <a:ext uri="{FF2B5EF4-FFF2-40B4-BE49-F238E27FC236}">
                <a16:creationId xmlns:a16="http://schemas.microsoft.com/office/drawing/2014/main" id="{E97F4E72-78E7-BF42-A911-9BE40E12D170}"/>
              </a:ext>
            </a:extLst>
          </p:cNvPr>
          <p:cNvSpPr txBox="1"/>
          <p:nvPr/>
        </p:nvSpPr>
        <p:spPr>
          <a:xfrm>
            <a:off x="1162384" y="5589240"/>
            <a:ext cx="7200360" cy="646331"/>
          </a:xfrm>
          <a:prstGeom prst="rect">
            <a:avLst/>
          </a:prstGeom>
          <a:noFill/>
          <a:ln w="19050">
            <a:solidFill>
              <a:srgbClr val="C00000"/>
            </a:solidFill>
          </a:ln>
        </p:spPr>
        <p:txBody>
          <a:bodyPr wrap="square" rtlCol="0">
            <a:spAutoFit/>
          </a:bodyPr>
          <a:lstStyle/>
          <a:p>
            <a:pPr lvl="1"/>
            <a:r>
              <a:rPr lang="en-US" b="1" i="1" dirty="0"/>
              <a:t>Message: Past COVID impacts have been accounted for and we are preparing the elements to assess them in the future.</a:t>
            </a:r>
          </a:p>
        </p:txBody>
      </p:sp>
      <p:sp>
        <p:nvSpPr>
          <p:cNvPr id="7" name="Footer Placeholder 4">
            <a:extLst>
              <a:ext uri="{FF2B5EF4-FFF2-40B4-BE49-F238E27FC236}">
                <a16:creationId xmlns:a16="http://schemas.microsoft.com/office/drawing/2014/main" id="{F244A517-20F4-E54C-B0F4-B97147360C28}"/>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52773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9800"/>
            <a:ext cx="7920000" cy="720000"/>
          </a:xfrm>
        </p:spPr>
        <p:txBody>
          <a:bodyPr/>
          <a:lstStyle/>
          <a:p>
            <a:r>
              <a:rPr lang="en-US" dirty="0"/>
              <a:t>WBS 302.X.YY: Schedule</a:t>
            </a:r>
          </a:p>
        </p:txBody>
      </p:sp>
      <p:sp>
        <p:nvSpPr>
          <p:cNvPr id="3" name="Content Placeholder 2"/>
          <p:cNvSpPr>
            <a:spLocks noGrp="1"/>
          </p:cNvSpPr>
          <p:nvPr>
            <p:ph idx="1"/>
          </p:nvPr>
        </p:nvSpPr>
        <p:spPr>
          <a:xfrm>
            <a:off x="612000" y="813345"/>
            <a:ext cx="7920000" cy="4248472"/>
          </a:xfrm>
        </p:spPr>
        <p:txBody>
          <a:bodyPr>
            <a:normAutofit fontScale="92500" lnSpcReduction="10000"/>
          </a:bodyPr>
          <a:lstStyle/>
          <a:p>
            <a:r>
              <a:rPr lang="en-US" dirty="0"/>
              <a:t>A “Schedule Cartoon” will be provided for the overall L2 activity (Magnets and Cavities). Highlight where your L3 activities fit in the overall schedule.</a:t>
            </a:r>
          </a:p>
          <a:p>
            <a:pPr lvl="1"/>
            <a:r>
              <a:rPr lang="en-US" dirty="0"/>
              <a:t>Be prepared to defend critical dates </a:t>
            </a:r>
          </a:p>
          <a:p>
            <a:pPr lvl="2"/>
            <a:r>
              <a:rPr lang="en-US" dirty="0"/>
              <a:t>Completion of Prototypes, Start of Production, Completion of Production, DOE milestones (CD-1, CD-3a, CD-2, CD-3b, CD-3, “Project” CD-4, DOE ”CD-4”)</a:t>
            </a:r>
          </a:p>
          <a:p>
            <a:r>
              <a:rPr lang="en-US" dirty="0"/>
              <a:t>Should you be part of the Critical Path (ask your L2) show that you know and understand the implications.</a:t>
            </a:r>
          </a:p>
          <a:p>
            <a:r>
              <a:rPr lang="en-US" dirty="0"/>
              <a:t>If applicable, state impact to your CA of not receiving CD-3c/CD-3 on schedule</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21</a:t>
            </a:fld>
            <a:endParaRPr lang="fr-FR"/>
          </a:p>
        </p:txBody>
      </p:sp>
      <p:sp>
        <p:nvSpPr>
          <p:cNvPr id="6" name="TextBox 5"/>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a:t>Lab</a:t>
            </a:r>
          </a:p>
          <a:p>
            <a:r>
              <a:rPr lang="en-US" sz="1600"/>
              <a:t>Logo</a:t>
            </a:r>
          </a:p>
        </p:txBody>
      </p:sp>
      <p:sp>
        <p:nvSpPr>
          <p:cNvPr id="7" name="TextBox 6">
            <a:extLst>
              <a:ext uri="{FF2B5EF4-FFF2-40B4-BE49-F238E27FC236}">
                <a16:creationId xmlns:a16="http://schemas.microsoft.com/office/drawing/2014/main" id="{094AA626-2717-49A5-9C49-DFB0C8C38F22}"/>
              </a:ext>
            </a:extLst>
          </p:cNvPr>
          <p:cNvSpPr txBox="1"/>
          <p:nvPr/>
        </p:nvSpPr>
        <p:spPr>
          <a:xfrm>
            <a:off x="1259632" y="5121325"/>
            <a:ext cx="7200360" cy="923330"/>
          </a:xfrm>
          <a:prstGeom prst="rect">
            <a:avLst/>
          </a:prstGeom>
          <a:noFill/>
          <a:ln w="19050">
            <a:solidFill>
              <a:srgbClr val="C00000"/>
            </a:solidFill>
          </a:ln>
        </p:spPr>
        <p:txBody>
          <a:bodyPr wrap="square" rtlCol="0">
            <a:spAutoFit/>
          </a:bodyPr>
          <a:lstStyle/>
          <a:p>
            <a:pPr lvl="1"/>
            <a:r>
              <a:rPr lang="en-US" b="1" i="1" dirty="0"/>
              <a:t>Message: WBS schedule is clear and consistent with overall schedule. You are aware of major milestones and Critical Path. You can show the criticality of not getting CD-3 now.</a:t>
            </a:r>
          </a:p>
        </p:txBody>
      </p:sp>
      <p:sp>
        <p:nvSpPr>
          <p:cNvPr id="8" name="Footer Placeholder 4">
            <a:extLst>
              <a:ext uri="{FF2B5EF4-FFF2-40B4-BE49-F238E27FC236}">
                <a16:creationId xmlns:a16="http://schemas.microsoft.com/office/drawing/2014/main" id="{A84DB1E9-3167-2446-9507-91A787BFB6DC}"/>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200719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FDED-C0D1-4DAC-9F3C-C5310388165E}"/>
              </a:ext>
            </a:extLst>
          </p:cNvPr>
          <p:cNvSpPr>
            <a:spLocks noGrp="1"/>
          </p:cNvSpPr>
          <p:nvPr>
            <p:ph type="title"/>
          </p:nvPr>
        </p:nvSpPr>
        <p:spPr>
          <a:xfrm>
            <a:off x="612000" y="180000"/>
            <a:ext cx="8136464" cy="720000"/>
          </a:xfrm>
        </p:spPr>
        <p:txBody>
          <a:bodyPr/>
          <a:lstStyle/>
          <a:p>
            <a:r>
              <a:rPr lang="en-US" dirty="0"/>
              <a:t>WBS 302.X.YY: Cost and Schedule Performance </a:t>
            </a:r>
            <a:r>
              <a:rPr lang="en-US" i="1" dirty="0"/>
              <a:t>&amp; VAR Reports</a:t>
            </a:r>
          </a:p>
        </p:txBody>
      </p:sp>
      <p:sp>
        <p:nvSpPr>
          <p:cNvPr id="3" name="Content Placeholder 2">
            <a:extLst>
              <a:ext uri="{FF2B5EF4-FFF2-40B4-BE49-F238E27FC236}">
                <a16:creationId xmlns:a16="http://schemas.microsoft.com/office/drawing/2014/main" id="{4ECCF2B2-F71D-4238-A98E-64F1FDD591CF}"/>
              </a:ext>
            </a:extLst>
          </p:cNvPr>
          <p:cNvSpPr>
            <a:spLocks noGrp="1"/>
          </p:cNvSpPr>
          <p:nvPr>
            <p:ph idx="1"/>
          </p:nvPr>
        </p:nvSpPr>
        <p:spPr>
          <a:xfrm>
            <a:off x="612000" y="1916831"/>
            <a:ext cx="7920000" cy="2953499"/>
          </a:xfrm>
        </p:spPr>
        <p:txBody>
          <a:bodyPr>
            <a:normAutofit fontScale="62500" lnSpcReduction="20000"/>
          </a:bodyPr>
          <a:lstStyle/>
          <a:p>
            <a:r>
              <a:rPr lang="en-US" dirty="0"/>
              <a:t>Plot of historical control account CPI, SPI from </a:t>
            </a:r>
            <a:r>
              <a:rPr lang="en-US" dirty="0" err="1"/>
              <a:t>FermiPoint</a:t>
            </a:r>
            <a:r>
              <a:rPr lang="en-US" dirty="0"/>
              <a:t> Excel file. Lorri will work on labels for better visibility example: CA 302.2.07:</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lvl="1"/>
            <a:r>
              <a:rPr lang="en-US" dirty="0"/>
              <a:t>Describe Variances (understand Yellow/Red Thresholds, list of VARs from CAM e-Toolbox) and your plan to bring back to ~ 1.0 (if applicable)</a:t>
            </a:r>
          </a:p>
        </p:txBody>
      </p:sp>
      <p:sp>
        <p:nvSpPr>
          <p:cNvPr id="4" name="Slide Number Placeholder 3">
            <a:extLst>
              <a:ext uri="{FF2B5EF4-FFF2-40B4-BE49-F238E27FC236}">
                <a16:creationId xmlns:a16="http://schemas.microsoft.com/office/drawing/2014/main" id="{5B5F5F45-2533-4A81-A58D-0995DB336D88}"/>
              </a:ext>
            </a:extLst>
          </p:cNvPr>
          <p:cNvSpPr>
            <a:spLocks noGrp="1"/>
          </p:cNvSpPr>
          <p:nvPr>
            <p:ph type="sldNum" sz="quarter" idx="12"/>
          </p:nvPr>
        </p:nvSpPr>
        <p:spPr/>
        <p:txBody>
          <a:bodyPr/>
          <a:lstStyle/>
          <a:p>
            <a:fld id="{BFDCA1C4-9514-7B4F-976F-D92F7E296653}" type="slidenum">
              <a:rPr lang="fr-FR" smtClean="0"/>
              <a:pPr/>
              <a:t>22</a:t>
            </a:fld>
            <a:endParaRPr lang="fr-FR"/>
          </a:p>
        </p:txBody>
      </p:sp>
      <p:sp>
        <p:nvSpPr>
          <p:cNvPr id="6" name="TextBox 5">
            <a:extLst>
              <a:ext uri="{FF2B5EF4-FFF2-40B4-BE49-F238E27FC236}">
                <a16:creationId xmlns:a16="http://schemas.microsoft.com/office/drawing/2014/main" id="{BE7E5B53-0FDC-4C2E-91DD-30604B9D2D26}"/>
              </a:ext>
            </a:extLst>
          </p:cNvPr>
          <p:cNvSpPr txBox="1"/>
          <p:nvPr/>
        </p:nvSpPr>
        <p:spPr>
          <a:xfrm>
            <a:off x="1043608" y="5013176"/>
            <a:ext cx="7200360" cy="1200329"/>
          </a:xfrm>
          <a:prstGeom prst="rect">
            <a:avLst/>
          </a:prstGeom>
          <a:noFill/>
          <a:ln w="19050">
            <a:solidFill>
              <a:srgbClr val="C00000"/>
            </a:solidFill>
          </a:ln>
        </p:spPr>
        <p:txBody>
          <a:bodyPr wrap="square" rtlCol="0">
            <a:spAutoFit/>
          </a:bodyPr>
          <a:lstStyle/>
          <a:p>
            <a:pPr lvl="1"/>
            <a:r>
              <a:rPr lang="en-US" b="1" i="1" dirty="0"/>
              <a:t>Message: Control Account/WBS cost and schedule historical performance is reasonable and under control; variances well understood and documented; plan to recover (if applicable) is sound and credible</a:t>
            </a:r>
          </a:p>
        </p:txBody>
      </p:sp>
      <p:pic>
        <p:nvPicPr>
          <p:cNvPr id="8" name="Picture 7">
            <a:extLst>
              <a:ext uri="{FF2B5EF4-FFF2-40B4-BE49-F238E27FC236}">
                <a16:creationId xmlns:a16="http://schemas.microsoft.com/office/drawing/2014/main" id="{08CA1574-A768-4329-A7F4-D322004E91CA}"/>
              </a:ext>
            </a:extLst>
          </p:cNvPr>
          <p:cNvPicPr>
            <a:picLocks noChangeAspect="1"/>
          </p:cNvPicPr>
          <p:nvPr/>
        </p:nvPicPr>
        <p:blipFill>
          <a:blip r:embed="rId2"/>
          <a:stretch>
            <a:fillRect/>
          </a:stretch>
        </p:blipFill>
        <p:spPr>
          <a:xfrm>
            <a:off x="1050761" y="2497849"/>
            <a:ext cx="3223194" cy="1508866"/>
          </a:xfrm>
          <a:prstGeom prst="rect">
            <a:avLst/>
          </a:prstGeom>
        </p:spPr>
      </p:pic>
      <p:pic>
        <p:nvPicPr>
          <p:cNvPr id="9" name="Picture 8">
            <a:extLst>
              <a:ext uri="{FF2B5EF4-FFF2-40B4-BE49-F238E27FC236}">
                <a16:creationId xmlns:a16="http://schemas.microsoft.com/office/drawing/2014/main" id="{B35DDF70-8C34-4AC1-98CA-72BC84F1C6A1}"/>
              </a:ext>
            </a:extLst>
          </p:cNvPr>
          <p:cNvPicPr>
            <a:picLocks noChangeAspect="1"/>
          </p:cNvPicPr>
          <p:nvPr/>
        </p:nvPicPr>
        <p:blipFill>
          <a:blip r:embed="rId3"/>
          <a:stretch>
            <a:fillRect/>
          </a:stretch>
        </p:blipFill>
        <p:spPr>
          <a:xfrm>
            <a:off x="4594749" y="2497849"/>
            <a:ext cx="3185743" cy="1508866"/>
          </a:xfrm>
          <a:prstGeom prst="rect">
            <a:avLst/>
          </a:prstGeom>
        </p:spPr>
      </p:pic>
      <p:sp>
        <p:nvSpPr>
          <p:cNvPr id="10" name="TextBox 9">
            <a:extLst>
              <a:ext uri="{FF2B5EF4-FFF2-40B4-BE49-F238E27FC236}">
                <a16:creationId xmlns:a16="http://schemas.microsoft.com/office/drawing/2014/main" id="{3983202C-4192-4D91-9FA0-761AD2F1EA66}"/>
              </a:ext>
            </a:extLst>
          </p:cNvPr>
          <p:cNvSpPr txBox="1"/>
          <p:nvPr/>
        </p:nvSpPr>
        <p:spPr>
          <a:xfrm>
            <a:off x="3118348" y="2578471"/>
            <a:ext cx="792088" cy="369332"/>
          </a:xfrm>
          <a:prstGeom prst="rect">
            <a:avLst/>
          </a:prstGeom>
          <a:noFill/>
        </p:spPr>
        <p:txBody>
          <a:bodyPr wrap="square" rtlCol="0">
            <a:spAutoFit/>
          </a:bodyPr>
          <a:lstStyle/>
          <a:p>
            <a:r>
              <a:rPr lang="en-US" dirty="0"/>
              <a:t>CPI</a:t>
            </a:r>
          </a:p>
        </p:txBody>
      </p:sp>
      <p:sp>
        <p:nvSpPr>
          <p:cNvPr id="11" name="TextBox 10">
            <a:extLst>
              <a:ext uri="{FF2B5EF4-FFF2-40B4-BE49-F238E27FC236}">
                <a16:creationId xmlns:a16="http://schemas.microsoft.com/office/drawing/2014/main" id="{293553E5-89D4-43E6-8291-E299A97DC1B7}"/>
              </a:ext>
            </a:extLst>
          </p:cNvPr>
          <p:cNvSpPr txBox="1"/>
          <p:nvPr/>
        </p:nvSpPr>
        <p:spPr>
          <a:xfrm>
            <a:off x="7005943" y="2529792"/>
            <a:ext cx="792088" cy="369332"/>
          </a:xfrm>
          <a:prstGeom prst="rect">
            <a:avLst/>
          </a:prstGeom>
          <a:noFill/>
        </p:spPr>
        <p:txBody>
          <a:bodyPr wrap="square" rtlCol="0">
            <a:spAutoFit/>
          </a:bodyPr>
          <a:lstStyle/>
          <a:p>
            <a:r>
              <a:rPr lang="en-US" dirty="0"/>
              <a:t>SPI</a:t>
            </a:r>
          </a:p>
        </p:txBody>
      </p:sp>
      <p:pic>
        <p:nvPicPr>
          <p:cNvPr id="12" name="Picture 11">
            <a:extLst>
              <a:ext uri="{FF2B5EF4-FFF2-40B4-BE49-F238E27FC236}">
                <a16:creationId xmlns:a16="http://schemas.microsoft.com/office/drawing/2014/main" id="{D73590BC-B318-4126-8062-80CCC17BAF22}"/>
              </a:ext>
            </a:extLst>
          </p:cNvPr>
          <p:cNvPicPr>
            <a:picLocks noChangeAspect="1"/>
          </p:cNvPicPr>
          <p:nvPr/>
        </p:nvPicPr>
        <p:blipFill>
          <a:blip r:embed="rId4"/>
          <a:stretch>
            <a:fillRect/>
          </a:stretch>
        </p:blipFill>
        <p:spPr>
          <a:xfrm>
            <a:off x="3338863" y="1026628"/>
            <a:ext cx="2609850" cy="638175"/>
          </a:xfrm>
          <a:prstGeom prst="rect">
            <a:avLst/>
          </a:prstGeom>
        </p:spPr>
      </p:pic>
      <p:sp>
        <p:nvSpPr>
          <p:cNvPr id="13" name="TextBox 12">
            <a:extLst>
              <a:ext uri="{FF2B5EF4-FFF2-40B4-BE49-F238E27FC236}">
                <a16:creationId xmlns:a16="http://schemas.microsoft.com/office/drawing/2014/main" id="{E7CE2AE1-FF54-439D-A850-DEDCA53BB2C0}"/>
              </a:ext>
            </a:extLst>
          </p:cNvPr>
          <p:cNvSpPr txBox="1"/>
          <p:nvPr/>
        </p:nvSpPr>
        <p:spPr>
          <a:xfrm>
            <a:off x="6477394" y="1098272"/>
            <a:ext cx="1849186" cy="461665"/>
          </a:xfrm>
          <a:prstGeom prst="rect">
            <a:avLst/>
          </a:prstGeom>
          <a:noFill/>
        </p:spPr>
        <p:txBody>
          <a:bodyPr wrap="square" rtlCol="0">
            <a:spAutoFit/>
          </a:bodyPr>
          <a:lstStyle/>
          <a:p>
            <a:r>
              <a:rPr lang="en-US" sz="1200" dirty="0"/>
              <a:t>Include cumulative table from CAM e-Toolbox</a:t>
            </a:r>
          </a:p>
        </p:txBody>
      </p:sp>
      <p:cxnSp>
        <p:nvCxnSpPr>
          <p:cNvPr id="15" name="Straight Arrow Connector 14">
            <a:extLst>
              <a:ext uri="{FF2B5EF4-FFF2-40B4-BE49-F238E27FC236}">
                <a16:creationId xmlns:a16="http://schemas.microsoft.com/office/drawing/2014/main" id="{3E56C0D9-DC5D-446A-8857-BCC556B13555}"/>
              </a:ext>
            </a:extLst>
          </p:cNvPr>
          <p:cNvCxnSpPr/>
          <p:nvPr/>
        </p:nvCxnSpPr>
        <p:spPr>
          <a:xfrm flipH="1">
            <a:off x="6012160" y="1329104"/>
            <a:ext cx="2880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Footer Placeholder 4">
            <a:extLst>
              <a:ext uri="{FF2B5EF4-FFF2-40B4-BE49-F238E27FC236}">
                <a16:creationId xmlns:a16="http://schemas.microsoft.com/office/drawing/2014/main" id="{F282AA30-BEEC-AA47-9DC3-82A143A4CB34}"/>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14080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F81-9F9F-44AA-BA72-7177AB920C9C}"/>
              </a:ext>
            </a:extLst>
          </p:cNvPr>
          <p:cNvSpPr>
            <a:spLocks noGrp="1"/>
          </p:cNvSpPr>
          <p:nvPr>
            <p:ph type="title"/>
          </p:nvPr>
        </p:nvSpPr>
        <p:spPr/>
        <p:txBody>
          <a:bodyPr/>
          <a:lstStyle/>
          <a:p>
            <a:r>
              <a:rPr lang="en-US" dirty="0"/>
              <a:t>WBS 302.X.YY: Estimate at Completion</a:t>
            </a:r>
          </a:p>
        </p:txBody>
      </p:sp>
      <p:sp>
        <p:nvSpPr>
          <p:cNvPr id="3" name="Content Placeholder 2">
            <a:extLst>
              <a:ext uri="{FF2B5EF4-FFF2-40B4-BE49-F238E27FC236}">
                <a16:creationId xmlns:a16="http://schemas.microsoft.com/office/drawing/2014/main" id="{A56A7323-F8B5-40F8-953B-74A524A38CC2}"/>
              </a:ext>
            </a:extLst>
          </p:cNvPr>
          <p:cNvSpPr>
            <a:spLocks noGrp="1"/>
          </p:cNvSpPr>
          <p:nvPr>
            <p:ph idx="1"/>
          </p:nvPr>
        </p:nvSpPr>
        <p:spPr>
          <a:xfrm>
            <a:off x="251520" y="1760068"/>
            <a:ext cx="8568952" cy="3345235"/>
          </a:xfrm>
        </p:spPr>
        <p:txBody>
          <a:bodyPr>
            <a:normAutofit fontScale="85000" lnSpcReduction="20000"/>
          </a:bodyPr>
          <a:lstStyle/>
          <a:p>
            <a:r>
              <a:rPr lang="en-US" dirty="0"/>
              <a:t>Talk about:</a:t>
            </a:r>
          </a:p>
          <a:p>
            <a:pPr lvl="1"/>
            <a:r>
              <a:rPr lang="en-US" dirty="0"/>
              <a:t>your CA Variance at Completion (BAC- EAC) and explain the difference</a:t>
            </a:r>
          </a:p>
          <a:p>
            <a:pPr lvl="1"/>
            <a:r>
              <a:rPr lang="en-US" dirty="0"/>
              <a:t>explain any manual EAC adjustment </a:t>
            </a:r>
          </a:p>
          <a:p>
            <a:pPr lvl="1"/>
            <a:r>
              <a:rPr lang="en-US" dirty="0"/>
              <a:t>what is the impact on your EAC coming from other Control Accounts (e.g., production yield impact from other CAs), etc. </a:t>
            </a:r>
          </a:p>
          <a:p>
            <a:pPr lvl="1"/>
            <a:r>
              <a:rPr lang="en-US" dirty="0"/>
              <a:t>In some cases an EAC table might help (use the information from the P6 Status Sheets “EAC” tab in </a:t>
            </a:r>
            <a:r>
              <a:rPr lang="en-US" dirty="0" err="1"/>
              <a:t>FermiPoint</a:t>
            </a:r>
            <a:r>
              <a:rPr lang="en-US" dirty="0"/>
              <a:t>)</a:t>
            </a:r>
          </a:p>
          <a:p>
            <a:r>
              <a:rPr lang="en-US" dirty="0"/>
              <a:t>Talk about your CA estimate to complete (ETC) and the outcome of the first “bottoms-up” ETC performed after the last DOE IPR Review (Jan. 2020)</a:t>
            </a:r>
          </a:p>
        </p:txBody>
      </p:sp>
      <p:sp>
        <p:nvSpPr>
          <p:cNvPr id="4" name="Slide Number Placeholder 3">
            <a:extLst>
              <a:ext uri="{FF2B5EF4-FFF2-40B4-BE49-F238E27FC236}">
                <a16:creationId xmlns:a16="http://schemas.microsoft.com/office/drawing/2014/main" id="{66325B8B-8153-4E20-A8EE-D57F0BB6BCAE}"/>
              </a:ext>
            </a:extLst>
          </p:cNvPr>
          <p:cNvSpPr>
            <a:spLocks noGrp="1"/>
          </p:cNvSpPr>
          <p:nvPr>
            <p:ph type="sldNum" sz="quarter" idx="12"/>
          </p:nvPr>
        </p:nvSpPr>
        <p:spPr/>
        <p:txBody>
          <a:bodyPr/>
          <a:lstStyle/>
          <a:p>
            <a:fld id="{BFDCA1C4-9514-7B4F-976F-D92F7E296653}" type="slidenum">
              <a:rPr lang="fr-FR" smtClean="0"/>
              <a:pPr/>
              <a:t>23</a:t>
            </a:fld>
            <a:endParaRPr lang="fr-FR"/>
          </a:p>
        </p:txBody>
      </p:sp>
      <p:sp>
        <p:nvSpPr>
          <p:cNvPr id="6" name="TextBox 5">
            <a:extLst>
              <a:ext uri="{FF2B5EF4-FFF2-40B4-BE49-F238E27FC236}">
                <a16:creationId xmlns:a16="http://schemas.microsoft.com/office/drawing/2014/main" id="{730DE2B8-3EFA-4FB6-80DF-1621D25ABC92}"/>
              </a:ext>
            </a:extLst>
          </p:cNvPr>
          <p:cNvSpPr txBox="1"/>
          <p:nvPr/>
        </p:nvSpPr>
        <p:spPr>
          <a:xfrm>
            <a:off x="1187624" y="5105303"/>
            <a:ext cx="7200360" cy="923330"/>
          </a:xfrm>
          <a:prstGeom prst="rect">
            <a:avLst/>
          </a:prstGeom>
          <a:noFill/>
          <a:ln w="19050">
            <a:solidFill>
              <a:srgbClr val="C00000"/>
            </a:solidFill>
          </a:ln>
        </p:spPr>
        <p:txBody>
          <a:bodyPr wrap="square" rtlCol="0">
            <a:spAutoFit/>
          </a:bodyPr>
          <a:lstStyle/>
          <a:p>
            <a:pPr lvl="1"/>
            <a:r>
              <a:rPr lang="en-US" b="1" i="1" dirty="0"/>
              <a:t>Message: ETC is reasonably up-to-date, accurate, and credible. You are aware of how performance of other control accounts is impacting your ETC</a:t>
            </a:r>
          </a:p>
        </p:txBody>
      </p:sp>
      <p:pic>
        <p:nvPicPr>
          <p:cNvPr id="7" name="Picture 6">
            <a:extLst>
              <a:ext uri="{FF2B5EF4-FFF2-40B4-BE49-F238E27FC236}">
                <a16:creationId xmlns:a16="http://schemas.microsoft.com/office/drawing/2014/main" id="{7970111E-B1C3-43EF-9BF3-EA03017C01B9}"/>
              </a:ext>
            </a:extLst>
          </p:cNvPr>
          <p:cNvPicPr>
            <a:picLocks noChangeAspect="1"/>
          </p:cNvPicPr>
          <p:nvPr/>
        </p:nvPicPr>
        <p:blipFill>
          <a:blip r:embed="rId2"/>
          <a:stretch>
            <a:fillRect/>
          </a:stretch>
        </p:blipFill>
        <p:spPr>
          <a:xfrm>
            <a:off x="2900362" y="1130187"/>
            <a:ext cx="3343275" cy="590550"/>
          </a:xfrm>
          <a:prstGeom prst="rect">
            <a:avLst/>
          </a:prstGeom>
        </p:spPr>
      </p:pic>
      <p:sp>
        <p:nvSpPr>
          <p:cNvPr id="8" name="TextBox 7">
            <a:extLst>
              <a:ext uri="{FF2B5EF4-FFF2-40B4-BE49-F238E27FC236}">
                <a16:creationId xmlns:a16="http://schemas.microsoft.com/office/drawing/2014/main" id="{F9F1D5C1-4318-40C0-A46F-051C2CC5D3BB}"/>
              </a:ext>
            </a:extLst>
          </p:cNvPr>
          <p:cNvSpPr txBox="1"/>
          <p:nvPr/>
        </p:nvSpPr>
        <p:spPr>
          <a:xfrm>
            <a:off x="6837614" y="1188559"/>
            <a:ext cx="2126874" cy="461665"/>
          </a:xfrm>
          <a:prstGeom prst="rect">
            <a:avLst/>
          </a:prstGeom>
          <a:noFill/>
        </p:spPr>
        <p:txBody>
          <a:bodyPr wrap="square" rtlCol="0">
            <a:spAutoFit/>
          </a:bodyPr>
          <a:lstStyle/>
          <a:p>
            <a:r>
              <a:rPr lang="en-US" sz="1200" dirty="0"/>
              <a:t>Include At Complete table from CAM e-Toolbox</a:t>
            </a:r>
          </a:p>
        </p:txBody>
      </p:sp>
      <p:cxnSp>
        <p:nvCxnSpPr>
          <p:cNvPr id="9" name="Straight Arrow Connector 8">
            <a:extLst>
              <a:ext uri="{FF2B5EF4-FFF2-40B4-BE49-F238E27FC236}">
                <a16:creationId xmlns:a16="http://schemas.microsoft.com/office/drawing/2014/main" id="{462C4D7E-B407-47BB-81A0-7B8AEC195516}"/>
              </a:ext>
            </a:extLst>
          </p:cNvPr>
          <p:cNvCxnSpPr/>
          <p:nvPr/>
        </p:nvCxnSpPr>
        <p:spPr>
          <a:xfrm flipH="1">
            <a:off x="6372380" y="1419391"/>
            <a:ext cx="2880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Footer Placeholder 4">
            <a:extLst>
              <a:ext uri="{FF2B5EF4-FFF2-40B4-BE49-F238E27FC236}">
                <a16:creationId xmlns:a16="http://schemas.microsoft.com/office/drawing/2014/main" id="{F099AD26-E51F-0C4B-926C-4B9D4E90A081}"/>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307341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C64B-DDCF-409F-91FD-410073AB9BDA}"/>
              </a:ext>
            </a:extLst>
          </p:cNvPr>
          <p:cNvSpPr>
            <a:spLocks noGrp="1"/>
          </p:cNvSpPr>
          <p:nvPr>
            <p:ph type="title"/>
          </p:nvPr>
        </p:nvSpPr>
        <p:spPr/>
        <p:txBody>
          <a:bodyPr/>
          <a:lstStyle/>
          <a:p>
            <a:r>
              <a:rPr lang="en-US" dirty="0"/>
              <a:t>WBS 302.X.YY: Risks</a:t>
            </a:r>
          </a:p>
        </p:txBody>
      </p:sp>
      <p:sp>
        <p:nvSpPr>
          <p:cNvPr id="3" name="Content Placeholder 2">
            <a:extLst>
              <a:ext uri="{FF2B5EF4-FFF2-40B4-BE49-F238E27FC236}">
                <a16:creationId xmlns:a16="http://schemas.microsoft.com/office/drawing/2014/main" id="{8C104808-707A-4E65-ACFA-968FDB3277EE}"/>
              </a:ext>
            </a:extLst>
          </p:cNvPr>
          <p:cNvSpPr>
            <a:spLocks noGrp="1"/>
          </p:cNvSpPr>
          <p:nvPr>
            <p:ph idx="1"/>
          </p:nvPr>
        </p:nvSpPr>
        <p:spPr/>
        <p:txBody>
          <a:bodyPr/>
          <a:lstStyle/>
          <a:p>
            <a:r>
              <a:rPr lang="en-US" dirty="0"/>
              <a:t>List WBS risks, risks updates since CD-2/3b</a:t>
            </a:r>
          </a:p>
          <a:p>
            <a:pPr lvl="1"/>
            <a:r>
              <a:rPr lang="en-US" dirty="0"/>
              <a:t>Retired risks, realized risks (managed or closed), updated risks, new identified risks, </a:t>
            </a:r>
            <a:r>
              <a:rPr lang="en-US" dirty="0" err="1"/>
              <a:t>etc</a:t>
            </a:r>
            <a:endParaRPr lang="en-US" dirty="0"/>
          </a:p>
          <a:p>
            <a:pPr lvl="1"/>
            <a:r>
              <a:rPr lang="en-US" dirty="0"/>
              <a:t>Describe your WBS top risks</a:t>
            </a:r>
          </a:p>
          <a:p>
            <a:pPr lvl="1"/>
            <a:r>
              <a:rPr lang="en-US" dirty="0"/>
              <a:t>Identify any COVID-related impact in your risks.</a:t>
            </a:r>
          </a:p>
        </p:txBody>
      </p:sp>
      <p:sp>
        <p:nvSpPr>
          <p:cNvPr id="4" name="Slide Number Placeholder 3">
            <a:extLst>
              <a:ext uri="{FF2B5EF4-FFF2-40B4-BE49-F238E27FC236}">
                <a16:creationId xmlns:a16="http://schemas.microsoft.com/office/drawing/2014/main" id="{4E336D19-EC91-4EAE-9D5F-F1471BF84C17}"/>
              </a:ext>
            </a:extLst>
          </p:cNvPr>
          <p:cNvSpPr>
            <a:spLocks noGrp="1"/>
          </p:cNvSpPr>
          <p:nvPr>
            <p:ph type="sldNum" sz="quarter" idx="12"/>
          </p:nvPr>
        </p:nvSpPr>
        <p:spPr/>
        <p:txBody>
          <a:bodyPr/>
          <a:lstStyle/>
          <a:p>
            <a:fld id="{BFDCA1C4-9514-7B4F-976F-D92F7E296653}" type="slidenum">
              <a:rPr lang="fr-FR" smtClean="0"/>
              <a:pPr/>
              <a:t>24</a:t>
            </a:fld>
            <a:endParaRPr lang="fr-FR"/>
          </a:p>
        </p:txBody>
      </p:sp>
      <p:sp>
        <p:nvSpPr>
          <p:cNvPr id="6" name="TextBox 5">
            <a:extLst>
              <a:ext uri="{FF2B5EF4-FFF2-40B4-BE49-F238E27FC236}">
                <a16:creationId xmlns:a16="http://schemas.microsoft.com/office/drawing/2014/main" id="{9B8F4D87-F973-4E30-AAE7-7684DB2DEA59}"/>
              </a:ext>
            </a:extLst>
          </p:cNvPr>
          <p:cNvSpPr txBox="1"/>
          <p:nvPr/>
        </p:nvSpPr>
        <p:spPr>
          <a:xfrm>
            <a:off x="1057645" y="4992468"/>
            <a:ext cx="7200360" cy="646331"/>
          </a:xfrm>
          <a:prstGeom prst="rect">
            <a:avLst/>
          </a:prstGeom>
          <a:noFill/>
          <a:ln w="19050">
            <a:solidFill>
              <a:srgbClr val="C00000"/>
            </a:solidFill>
          </a:ln>
        </p:spPr>
        <p:txBody>
          <a:bodyPr wrap="square" rtlCol="0">
            <a:spAutoFit/>
          </a:bodyPr>
          <a:lstStyle/>
          <a:p>
            <a:pPr lvl="1"/>
            <a:r>
              <a:rPr lang="en-US" b="1" i="1" dirty="0"/>
              <a:t>Message: WBS risks are identified and are being actively managed.</a:t>
            </a:r>
          </a:p>
        </p:txBody>
      </p:sp>
      <p:sp>
        <p:nvSpPr>
          <p:cNvPr id="7" name="Footer Placeholder 4">
            <a:extLst>
              <a:ext uri="{FF2B5EF4-FFF2-40B4-BE49-F238E27FC236}">
                <a16:creationId xmlns:a16="http://schemas.microsoft.com/office/drawing/2014/main" id="{9A2C6E93-31C5-C948-8AF2-43F4F22D6EB7}"/>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2095411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08-36DB-4158-A8FE-F3166BF24A9E}"/>
              </a:ext>
            </a:extLst>
          </p:cNvPr>
          <p:cNvSpPr>
            <a:spLocks noGrp="1"/>
          </p:cNvSpPr>
          <p:nvPr>
            <p:ph type="title"/>
          </p:nvPr>
        </p:nvSpPr>
        <p:spPr/>
        <p:txBody>
          <a:bodyPr/>
          <a:lstStyle/>
          <a:p>
            <a:r>
              <a:rPr lang="en-US" dirty="0"/>
              <a:t>WBS 302.X.YY: ES&amp;H</a:t>
            </a:r>
          </a:p>
        </p:txBody>
      </p:sp>
      <p:sp>
        <p:nvSpPr>
          <p:cNvPr id="3" name="Content Placeholder 2">
            <a:extLst>
              <a:ext uri="{FF2B5EF4-FFF2-40B4-BE49-F238E27FC236}">
                <a16:creationId xmlns:a16="http://schemas.microsoft.com/office/drawing/2014/main" id="{DA69E145-0D6C-4A28-8FF1-3980E5095B0F}"/>
              </a:ext>
            </a:extLst>
          </p:cNvPr>
          <p:cNvSpPr>
            <a:spLocks noGrp="1"/>
          </p:cNvSpPr>
          <p:nvPr>
            <p:ph idx="1"/>
          </p:nvPr>
        </p:nvSpPr>
        <p:spPr/>
        <p:txBody>
          <a:bodyPr/>
          <a:lstStyle/>
          <a:p>
            <a:r>
              <a:rPr lang="en-US" dirty="0"/>
              <a:t>Any safety reviews? Any Safety incidents?</a:t>
            </a:r>
          </a:p>
          <a:p>
            <a:r>
              <a:rPr lang="en-US" dirty="0"/>
              <a:t>For fabrication activities, include links to approved equipment ORCs, Hazard Analysis, etc.</a:t>
            </a:r>
          </a:p>
        </p:txBody>
      </p:sp>
      <p:sp>
        <p:nvSpPr>
          <p:cNvPr id="4" name="Slide Number Placeholder 3">
            <a:extLst>
              <a:ext uri="{FF2B5EF4-FFF2-40B4-BE49-F238E27FC236}">
                <a16:creationId xmlns:a16="http://schemas.microsoft.com/office/drawing/2014/main" id="{615EEF04-9695-4BAA-BF94-61B421D79261}"/>
              </a:ext>
            </a:extLst>
          </p:cNvPr>
          <p:cNvSpPr>
            <a:spLocks noGrp="1"/>
          </p:cNvSpPr>
          <p:nvPr>
            <p:ph type="sldNum" sz="quarter" idx="12"/>
          </p:nvPr>
        </p:nvSpPr>
        <p:spPr/>
        <p:txBody>
          <a:bodyPr/>
          <a:lstStyle/>
          <a:p>
            <a:fld id="{BFDCA1C4-9514-7B4F-976F-D92F7E296653}" type="slidenum">
              <a:rPr lang="fr-FR" smtClean="0"/>
              <a:pPr/>
              <a:t>25</a:t>
            </a:fld>
            <a:endParaRPr lang="fr-FR"/>
          </a:p>
        </p:txBody>
      </p:sp>
      <p:sp>
        <p:nvSpPr>
          <p:cNvPr id="6" name="TextBox 5">
            <a:extLst>
              <a:ext uri="{FF2B5EF4-FFF2-40B4-BE49-F238E27FC236}">
                <a16:creationId xmlns:a16="http://schemas.microsoft.com/office/drawing/2014/main" id="{55DA51DB-ACD0-49C7-AAF2-6E92A3B9DA00}"/>
              </a:ext>
            </a:extLst>
          </p:cNvPr>
          <p:cNvSpPr txBox="1"/>
          <p:nvPr/>
        </p:nvSpPr>
        <p:spPr>
          <a:xfrm>
            <a:off x="1057645" y="4992468"/>
            <a:ext cx="7200360" cy="369332"/>
          </a:xfrm>
          <a:prstGeom prst="rect">
            <a:avLst/>
          </a:prstGeom>
          <a:noFill/>
          <a:ln w="19050">
            <a:solidFill>
              <a:srgbClr val="C00000"/>
            </a:solidFill>
          </a:ln>
        </p:spPr>
        <p:txBody>
          <a:bodyPr wrap="square" rtlCol="0">
            <a:spAutoFit/>
          </a:bodyPr>
          <a:lstStyle/>
          <a:p>
            <a:pPr lvl="1"/>
            <a:r>
              <a:rPr lang="en-US" b="1" i="1" dirty="0"/>
              <a:t>Message: WBS ES&amp;H is being handled appropriately</a:t>
            </a:r>
          </a:p>
        </p:txBody>
      </p:sp>
      <p:sp>
        <p:nvSpPr>
          <p:cNvPr id="7" name="Footer Placeholder 4">
            <a:extLst>
              <a:ext uri="{FF2B5EF4-FFF2-40B4-BE49-F238E27FC236}">
                <a16:creationId xmlns:a16="http://schemas.microsoft.com/office/drawing/2014/main" id="{92A20702-7CB8-A84C-82D1-300FC14CD458}"/>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
        <p:nvSpPr>
          <p:cNvPr id="8" name="TextBox 7">
            <a:extLst>
              <a:ext uri="{FF2B5EF4-FFF2-40B4-BE49-F238E27FC236}">
                <a16:creationId xmlns:a16="http://schemas.microsoft.com/office/drawing/2014/main" id="{6F05E71C-1365-AE4F-8DB4-BCB54A7BF991}"/>
              </a:ext>
            </a:extLst>
          </p:cNvPr>
          <p:cNvSpPr txBox="1"/>
          <p:nvPr/>
        </p:nvSpPr>
        <p:spPr>
          <a:xfrm>
            <a:off x="378500" y="3492379"/>
            <a:ext cx="8481745" cy="1384995"/>
          </a:xfrm>
          <a:prstGeom prst="rect">
            <a:avLst/>
          </a:prstGeom>
          <a:noFill/>
          <a:ln>
            <a:solidFill>
              <a:schemeClr val="tx1"/>
            </a:solidFill>
          </a:ln>
        </p:spPr>
        <p:txBody>
          <a:bodyPr wrap="none" rtlCol="0">
            <a:spAutoFit/>
          </a:bodyPr>
          <a:lstStyle/>
          <a:p>
            <a:r>
              <a:rPr lang="en-US" sz="2800" dirty="0"/>
              <a:t>DON’T MAKE THIS CHEESY !</a:t>
            </a:r>
          </a:p>
          <a:p>
            <a:r>
              <a:rPr lang="en-US" sz="2800" dirty="0"/>
              <a:t>DON’T REPEAT BOILERPLATE INFO</a:t>
            </a:r>
          </a:p>
          <a:p>
            <a:r>
              <a:rPr lang="en-US" sz="2800" dirty="0"/>
              <a:t>SHOW SPECIFIC EXAMPLES (IF YOU HAVE ANY)</a:t>
            </a:r>
          </a:p>
        </p:txBody>
      </p:sp>
    </p:spTree>
    <p:extLst>
      <p:ext uri="{BB962C8B-B14F-4D97-AF65-F5344CB8AC3E}">
        <p14:creationId xmlns:p14="http://schemas.microsoft.com/office/powerpoint/2010/main" val="117794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302.X.YY: Summary</a:t>
            </a:r>
          </a:p>
        </p:txBody>
      </p:sp>
      <p:sp>
        <p:nvSpPr>
          <p:cNvPr id="3" name="Content Placeholder 2"/>
          <p:cNvSpPr>
            <a:spLocks noGrp="1"/>
          </p:cNvSpPr>
          <p:nvPr>
            <p:ph idx="1"/>
          </p:nvPr>
        </p:nvSpPr>
        <p:spPr>
          <a:xfrm>
            <a:off x="612000" y="1219201"/>
            <a:ext cx="7920000" cy="4658072"/>
          </a:xfrm>
        </p:spPr>
        <p:txBody>
          <a:bodyPr>
            <a:normAutofit/>
          </a:bodyPr>
          <a:lstStyle/>
          <a:p>
            <a:r>
              <a:rPr lang="en-US" dirty="0"/>
              <a:t>Summarize the main points you made before directly supporting the review charge. </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26</a:t>
            </a:fld>
            <a:endParaRPr lang="fr-FR"/>
          </a:p>
        </p:txBody>
      </p:sp>
      <p:sp>
        <p:nvSpPr>
          <p:cNvPr id="6" name="TextBox 5"/>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a:t>Lab</a:t>
            </a:r>
          </a:p>
          <a:p>
            <a:r>
              <a:rPr lang="en-US" sz="1600"/>
              <a:t>Logo</a:t>
            </a:r>
          </a:p>
        </p:txBody>
      </p:sp>
      <p:sp>
        <p:nvSpPr>
          <p:cNvPr id="7" name="TextBox 6">
            <a:extLst>
              <a:ext uri="{FF2B5EF4-FFF2-40B4-BE49-F238E27FC236}">
                <a16:creationId xmlns:a16="http://schemas.microsoft.com/office/drawing/2014/main" id="{CDF04029-DBB8-494D-8E59-DE2534F2564F}"/>
              </a:ext>
            </a:extLst>
          </p:cNvPr>
          <p:cNvSpPr txBox="1"/>
          <p:nvPr/>
        </p:nvSpPr>
        <p:spPr>
          <a:xfrm>
            <a:off x="1462519" y="4804693"/>
            <a:ext cx="7200360" cy="1200329"/>
          </a:xfrm>
          <a:prstGeom prst="rect">
            <a:avLst/>
          </a:prstGeom>
          <a:noFill/>
          <a:ln w="19050">
            <a:solidFill>
              <a:srgbClr val="C00000"/>
            </a:solidFill>
          </a:ln>
        </p:spPr>
        <p:txBody>
          <a:bodyPr wrap="square" rtlCol="0">
            <a:spAutoFit/>
          </a:bodyPr>
          <a:lstStyle/>
          <a:p>
            <a:pPr lvl="1"/>
            <a:r>
              <a:rPr lang="en-US" b="1" i="1" dirty="0"/>
              <a:t>Message: Execution of this WBS is proceeding according to the baseline plan, cost and schedule are in control, risks are understood and actively managed, and you are ready for CD-3 (or have already obtained it)</a:t>
            </a:r>
          </a:p>
        </p:txBody>
      </p:sp>
      <p:sp>
        <p:nvSpPr>
          <p:cNvPr id="8" name="Footer Placeholder 4">
            <a:extLst>
              <a:ext uri="{FF2B5EF4-FFF2-40B4-BE49-F238E27FC236}">
                <a16:creationId xmlns:a16="http://schemas.microsoft.com/office/drawing/2014/main" id="{3DD14E8F-618B-D847-B597-16A9F62C91A2}"/>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196805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9F11E29-C5FC-4AAA-A13A-38DBD71AEF99}"/>
              </a:ext>
            </a:extLst>
          </p:cNvPr>
          <p:cNvSpPr>
            <a:spLocks noGrp="1"/>
          </p:cNvSpPr>
          <p:nvPr>
            <p:ph idx="1"/>
          </p:nvPr>
        </p:nvSpPr>
        <p:spPr/>
        <p:txBody>
          <a:bodyPr/>
          <a:lstStyle/>
          <a:p>
            <a:r>
              <a:rPr lang="en-US" dirty="0"/>
              <a:t>You should keep the pie-charts and tables from the CAM e-Toolbox as backup slides in case someone asks questions</a:t>
            </a:r>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27</a:t>
            </a:fld>
            <a:endParaRPr lang="fr-FR"/>
          </a:p>
        </p:txBody>
      </p:sp>
    </p:spTree>
    <p:extLst>
      <p:ext uri="{BB962C8B-B14F-4D97-AF65-F5344CB8AC3E}">
        <p14:creationId xmlns:p14="http://schemas.microsoft.com/office/powerpoint/2010/main" val="2871052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25A-DAF5-3446-BBA0-F176EE91F6A3}"/>
              </a:ext>
            </a:extLst>
          </p:cNvPr>
          <p:cNvSpPr>
            <a:spLocks noGrp="1"/>
          </p:cNvSpPr>
          <p:nvPr>
            <p:ph type="title"/>
          </p:nvPr>
        </p:nvSpPr>
        <p:spPr/>
        <p:txBody>
          <a:bodyPr/>
          <a:lstStyle/>
          <a:p>
            <a:r>
              <a:rPr lang="en-US" dirty="0"/>
              <a:t>302.2.03 Resource Type Breakdown</a:t>
            </a:r>
          </a:p>
        </p:txBody>
      </p:sp>
      <p:sp>
        <p:nvSpPr>
          <p:cNvPr id="3" name="Content Placeholder 2">
            <a:extLst>
              <a:ext uri="{FF2B5EF4-FFF2-40B4-BE49-F238E27FC236}">
                <a16:creationId xmlns:a16="http://schemas.microsoft.com/office/drawing/2014/main" id="{07DEB99A-9188-F14A-8EF4-C4D5963C6AEF}"/>
              </a:ext>
            </a:extLst>
          </p:cNvPr>
          <p:cNvSpPr>
            <a:spLocks noGrp="1"/>
          </p:cNvSpPr>
          <p:nvPr>
            <p:ph idx="1"/>
          </p:nvPr>
        </p:nvSpPr>
        <p:spPr>
          <a:xfrm>
            <a:off x="612000" y="1219201"/>
            <a:ext cx="7920000" cy="769640"/>
          </a:xfrm>
        </p:spPr>
        <p:txBody>
          <a:bodyPr>
            <a:normAutofit fontScale="70000" lnSpcReduction="20000"/>
          </a:bodyPr>
          <a:lstStyle/>
          <a:p>
            <a:r>
              <a:rPr lang="en-US" dirty="0"/>
              <a:t>77% Labor, 23% M&amp;S</a:t>
            </a:r>
          </a:p>
          <a:p>
            <a:r>
              <a:rPr lang="en-US" dirty="0"/>
              <a:t>M&amp;S Includes contractors (braiding vendor), travel, shipment, etc.</a:t>
            </a:r>
          </a:p>
        </p:txBody>
      </p:sp>
      <p:sp>
        <p:nvSpPr>
          <p:cNvPr id="4" name="Slide Number Placeholder 3">
            <a:extLst>
              <a:ext uri="{FF2B5EF4-FFF2-40B4-BE49-F238E27FC236}">
                <a16:creationId xmlns:a16="http://schemas.microsoft.com/office/drawing/2014/main" id="{0F375BBC-F515-FF46-ADC5-7E25401E79ED}"/>
              </a:ext>
            </a:extLst>
          </p:cNvPr>
          <p:cNvSpPr>
            <a:spLocks noGrp="1"/>
          </p:cNvSpPr>
          <p:nvPr>
            <p:ph type="sldNum" sz="quarter" idx="12"/>
          </p:nvPr>
        </p:nvSpPr>
        <p:spPr/>
        <p:txBody>
          <a:bodyPr/>
          <a:lstStyle/>
          <a:p>
            <a:fld id="{BFDCA1C4-9514-7B4F-976F-D92F7E296653}" type="slidenum">
              <a:rPr lang="fr-FR" smtClean="0"/>
              <a:pPr/>
              <a:t>28</a:t>
            </a:fld>
            <a:endParaRPr lang="fr-FR"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744" y="1965611"/>
            <a:ext cx="5472608" cy="3325129"/>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1379" y="5267509"/>
            <a:ext cx="2629267" cy="885949"/>
          </a:xfrm>
          <a:prstGeom prst="rect">
            <a:avLst/>
          </a:prstGeom>
        </p:spPr>
      </p:pic>
      <p:sp>
        <p:nvSpPr>
          <p:cNvPr id="11" name="TextBox 10">
            <a:extLst>
              <a:ext uri="{FF2B5EF4-FFF2-40B4-BE49-F238E27FC236}">
                <a16:creationId xmlns:a16="http://schemas.microsoft.com/office/drawing/2014/main" id="{A74F7D83-A913-1E4C-9295-3D7B67E9FF56}"/>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5" name="TextBox 4">
            <a:extLst>
              <a:ext uri="{FF2B5EF4-FFF2-40B4-BE49-F238E27FC236}">
                <a16:creationId xmlns:a16="http://schemas.microsoft.com/office/drawing/2014/main" id="{1A5F99C7-57FF-BA4C-8AC0-C06F06C10ABB}"/>
              </a:ext>
            </a:extLst>
          </p:cNvPr>
          <p:cNvSpPr txBox="1"/>
          <p:nvPr/>
        </p:nvSpPr>
        <p:spPr>
          <a:xfrm>
            <a:off x="301397" y="2824464"/>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Tree>
    <p:extLst>
      <p:ext uri="{BB962C8B-B14F-4D97-AF65-F5344CB8AC3E}">
        <p14:creationId xmlns:p14="http://schemas.microsoft.com/office/powerpoint/2010/main" val="3282893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66F-872D-694B-8E64-BFAD8907C3AA}"/>
              </a:ext>
            </a:extLst>
          </p:cNvPr>
          <p:cNvSpPr>
            <a:spLocks noGrp="1"/>
          </p:cNvSpPr>
          <p:nvPr>
            <p:ph type="title"/>
          </p:nvPr>
        </p:nvSpPr>
        <p:spPr/>
        <p:txBody>
          <a:bodyPr/>
          <a:lstStyle/>
          <a:p>
            <a:r>
              <a:rPr lang="en-US" dirty="0"/>
              <a:t>302.2.03 Estimate Quality</a:t>
            </a:r>
          </a:p>
        </p:txBody>
      </p:sp>
      <p:sp>
        <p:nvSpPr>
          <p:cNvPr id="3" name="Content Placeholder 2">
            <a:extLst>
              <a:ext uri="{FF2B5EF4-FFF2-40B4-BE49-F238E27FC236}">
                <a16:creationId xmlns:a16="http://schemas.microsoft.com/office/drawing/2014/main" id="{AD995B27-9D72-2046-8FE6-231EE08562D0}"/>
              </a:ext>
            </a:extLst>
          </p:cNvPr>
          <p:cNvSpPr>
            <a:spLocks noGrp="1"/>
          </p:cNvSpPr>
          <p:nvPr>
            <p:ph idx="1"/>
          </p:nvPr>
        </p:nvSpPr>
        <p:spPr>
          <a:xfrm>
            <a:off x="612000" y="1219200"/>
            <a:ext cx="4104016" cy="4802088"/>
          </a:xfrm>
        </p:spPr>
        <p:txBody>
          <a:bodyPr>
            <a:normAutofit fontScale="92500" lnSpcReduction="20000"/>
          </a:bodyPr>
          <a:lstStyle/>
          <a:p>
            <a:r>
              <a:rPr lang="en-US" dirty="0"/>
              <a:t>Conceptual is related to the RRR measurements</a:t>
            </a:r>
          </a:p>
          <a:p>
            <a:pPr lvl="1"/>
            <a:r>
              <a:rPr lang="en-US" dirty="0"/>
              <a:t>FNAL has been measuring RRR up to earlier this year</a:t>
            </a:r>
          </a:p>
          <a:p>
            <a:pPr lvl="1"/>
            <a:r>
              <a:rPr lang="en-US" dirty="0"/>
              <a:t>LBNL’s new system is undergoing benchmarking approval</a:t>
            </a:r>
          </a:p>
          <a:p>
            <a:r>
              <a:rPr lang="en-US" dirty="0"/>
              <a:t>Preliminary is mostly related to Insulation</a:t>
            </a:r>
          </a:p>
          <a:p>
            <a:pPr lvl="1"/>
            <a:r>
              <a:rPr lang="en-US" dirty="0"/>
              <a:t>Master Agreement is being placed to lock down the price throughout AUP</a:t>
            </a:r>
          </a:p>
          <a:p>
            <a:r>
              <a:rPr lang="en-US" dirty="0"/>
              <a:t>The quality of estimate has been updated for CD-2/3b</a:t>
            </a:r>
          </a:p>
          <a:p>
            <a:endParaRPr lang="en-US" dirty="0"/>
          </a:p>
        </p:txBody>
      </p:sp>
      <p:sp>
        <p:nvSpPr>
          <p:cNvPr id="4" name="Slide Number Placeholder 3">
            <a:extLst>
              <a:ext uri="{FF2B5EF4-FFF2-40B4-BE49-F238E27FC236}">
                <a16:creationId xmlns:a16="http://schemas.microsoft.com/office/drawing/2014/main" id="{FE99BE1C-0768-8D42-8131-21057950A731}"/>
              </a:ext>
            </a:extLst>
          </p:cNvPr>
          <p:cNvSpPr>
            <a:spLocks noGrp="1"/>
          </p:cNvSpPr>
          <p:nvPr>
            <p:ph type="sldNum" sz="quarter" idx="12"/>
          </p:nvPr>
        </p:nvSpPr>
        <p:spPr/>
        <p:txBody>
          <a:bodyPr/>
          <a:lstStyle/>
          <a:p>
            <a:fld id="{BFDCA1C4-9514-7B4F-976F-D92F7E296653}" type="slidenum">
              <a:rPr lang="fr-FR" smtClean="0"/>
              <a:pPr/>
              <a:t>29</a:t>
            </a:fld>
            <a:endParaRPr lang="fr-FR" dirty="0"/>
          </a:p>
        </p:txBody>
      </p:sp>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a:ext>
            </a:extLst>
          </a:blip>
          <a:srcRect l="-1" t="10774" r="40686"/>
          <a:stretch/>
        </p:blipFill>
        <p:spPr>
          <a:xfrm>
            <a:off x="4906361" y="1412776"/>
            <a:ext cx="3960439" cy="3595960"/>
          </a:xfrm>
          <a:prstGeom prst="rect">
            <a:avLst/>
          </a:prstGeom>
        </p:spPr>
      </p:pic>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044521" y="1431964"/>
            <a:ext cx="1356915" cy="576064"/>
          </a:xfrm>
          <a:prstGeom prst="rect">
            <a:avLst/>
          </a:prstGeom>
        </p:spPr>
      </p:pic>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a:ext>
            </a:extLst>
          </a:blip>
          <a:srcRect t="-2217"/>
          <a:stretch/>
        </p:blipFill>
        <p:spPr>
          <a:xfrm>
            <a:off x="5041991" y="1046189"/>
            <a:ext cx="3824809" cy="288032"/>
          </a:xfrm>
          <a:prstGeom prst="rect">
            <a:avLst/>
          </a:prstGeom>
        </p:spPr>
      </p:pic>
      <p:sp>
        <p:nvSpPr>
          <p:cNvPr id="13" name="TextBox 12">
            <a:extLst>
              <a:ext uri="{FF2B5EF4-FFF2-40B4-BE49-F238E27FC236}">
                <a16:creationId xmlns:a16="http://schemas.microsoft.com/office/drawing/2014/main" id="{04E208B7-89B4-F74C-959B-55DB811DFC9C}"/>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4" name="Footer Placeholder 4">
            <a:extLst>
              <a:ext uri="{FF2B5EF4-FFF2-40B4-BE49-F238E27FC236}">
                <a16:creationId xmlns:a16="http://schemas.microsoft.com/office/drawing/2014/main" id="{6CAB8F94-A1B9-0348-AFA2-79AED8B2CD9B}"/>
              </a:ext>
            </a:extLst>
          </p:cNvPr>
          <p:cNvSpPr>
            <a:spLocks noGrp="1"/>
          </p:cNvSpPr>
          <p:nvPr>
            <p:ph type="ftr" sz="quarter" idx="3"/>
          </p:nvPr>
        </p:nvSpPr>
        <p:spPr>
          <a:xfrm>
            <a:off x="1981200" y="6356350"/>
            <a:ext cx="6550800" cy="360000"/>
          </a:xfrm>
        </p:spPr>
        <p:txBody>
          <a:bodyPr/>
          <a:lstStyle/>
          <a:p>
            <a:r>
              <a:rPr lang="en-US"/>
              <a:t>HHL-LHC AUP IPR DOE/SC Review– Jan 14-16, 2019</a:t>
            </a:r>
            <a:endParaRPr lang="en-GB" dirty="0"/>
          </a:p>
        </p:txBody>
      </p:sp>
      <p:sp>
        <p:nvSpPr>
          <p:cNvPr id="15" name="TextBox 14">
            <a:extLst>
              <a:ext uri="{FF2B5EF4-FFF2-40B4-BE49-F238E27FC236}">
                <a16:creationId xmlns:a16="http://schemas.microsoft.com/office/drawing/2014/main" id="{2C1360C5-CF9E-544B-A447-E4FE3FE3A726}"/>
              </a:ext>
            </a:extLst>
          </p:cNvPr>
          <p:cNvSpPr txBox="1"/>
          <p:nvPr/>
        </p:nvSpPr>
        <p:spPr>
          <a:xfrm>
            <a:off x="3193452" y="5516021"/>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Tree>
    <p:extLst>
      <p:ext uri="{BB962C8B-B14F-4D97-AF65-F5344CB8AC3E}">
        <p14:creationId xmlns:p14="http://schemas.microsoft.com/office/powerpoint/2010/main" val="425113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342E-B1F9-7342-8DE5-D1679682C268}"/>
              </a:ext>
            </a:extLst>
          </p:cNvPr>
          <p:cNvSpPr>
            <a:spLocks noGrp="1"/>
          </p:cNvSpPr>
          <p:nvPr>
            <p:ph type="title"/>
          </p:nvPr>
        </p:nvSpPr>
        <p:spPr>
          <a:xfrm>
            <a:off x="612000" y="44624"/>
            <a:ext cx="7920000" cy="720000"/>
          </a:xfrm>
        </p:spPr>
        <p:txBody>
          <a:bodyPr/>
          <a:lstStyle/>
          <a:p>
            <a:r>
              <a:rPr lang="en-US" dirty="0"/>
              <a:t>Early Logistic</a:t>
            </a:r>
          </a:p>
        </p:txBody>
      </p:sp>
      <p:sp>
        <p:nvSpPr>
          <p:cNvPr id="3" name="Content Placeholder 2">
            <a:extLst>
              <a:ext uri="{FF2B5EF4-FFF2-40B4-BE49-F238E27FC236}">
                <a16:creationId xmlns:a16="http://schemas.microsoft.com/office/drawing/2014/main" id="{484B60A1-0F69-2248-A611-7CCE617858CC}"/>
              </a:ext>
            </a:extLst>
          </p:cNvPr>
          <p:cNvSpPr>
            <a:spLocks noGrp="1"/>
          </p:cNvSpPr>
          <p:nvPr>
            <p:ph idx="1"/>
          </p:nvPr>
        </p:nvSpPr>
        <p:spPr>
          <a:xfrm>
            <a:off x="612000" y="764704"/>
            <a:ext cx="8434800" cy="5591646"/>
          </a:xfrm>
        </p:spPr>
        <p:txBody>
          <a:bodyPr>
            <a:normAutofit fontScale="92500" lnSpcReduction="10000"/>
          </a:bodyPr>
          <a:lstStyle/>
          <a:p>
            <a:r>
              <a:rPr lang="en-US" dirty="0"/>
              <a:t>Review by Teleconference</a:t>
            </a:r>
          </a:p>
          <a:p>
            <a:r>
              <a:rPr lang="en-US" dirty="0"/>
              <a:t>Can we run review from 9:00-10:00 AM to 5:00-6:00 PM, therefore maintaining general structure of in-person reviews like CD-1/CD-3a or CD-2/CD-3b ?</a:t>
            </a:r>
          </a:p>
          <a:p>
            <a:pPr lvl="1"/>
            <a:r>
              <a:rPr lang="en-US" dirty="0"/>
              <a:t>Is there any reviewers from Europe or Japan ?</a:t>
            </a:r>
          </a:p>
          <a:p>
            <a:pPr lvl="2"/>
            <a:r>
              <a:rPr lang="en-US" dirty="0"/>
              <a:t>Yes, tentatively Akira (Japan) and Herman (CERN). OPSS to figure out if Akira is based at CERN or Japan.</a:t>
            </a:r>
          </a:p>
          <a:p>
            <a:pPr lvl="2"/>
            <a:r>
              <a:rPr lang="en-US" dirty="0"/>
              <a:t>Also reviewers from the US West Coast.</a:t>
            </a:r>
          </a:p>
          <a:p>
            <a:pPr lvl="1"/>
            <a:r>
              <a:rPr lang="en-US" dirty="0"/>
              <a:t>For Final Design Reviews, AUP accommodated European reviewers/presenters by limiting presentations from 10:00 AM to 1:00 PM, but this resulted in the elongation of a typical 1.5 days Review into 2.5 days.</a:t>
            </a:r>
          </a:p>
          <a:p>
            <a:r>
              <a:rPr lang="en-US" dirty="0"/>
              <a:t>Strategy is for OPSS to interact with reviewers to confirm we can maintain 2.5 days Review schedule.</a:t>
            </a:r>
          </a:p>
          <a:p>
            <a:r>
              <a:rPr lang="en-US" dirty="0"/>
              <a:t>OPSS taking care of multiple ZOOM-rooms.</a:t>
            </a:r>
          </a:p>
        </p:txBody>
      </p:sp>
      <p:sp>
        <p:nvSpPr>
          <p:cNvPr id="4" name="Slide Number Placeholder 3">
            <a:extLst>
              <a:ext uri="{FF2B5EF4-FFF2-40B4-BE49-F238E27FC236}">
                <a16:creationId xmlns:a16="http://schemas.microsoft.com/office/drawing/2014/main" id="{BE817E35-D61A-014E-B84A-3076A5D6333E}"/>
              </a:ext>
            </a:extLst>
          </p:cNvPr>
          <p:cNvSpPr>
            <a:spLocks noGrp="1"/>
          </p:cNvSpPr>
          <p:nvPr>
            <p:ph type="sldNum" sz="quarter" idx="12"/>
          </p:nvPr>
        </p:nvSpPr>
        <p:spPr/>
        <p:txBody>
          <a:bodyPr/>
          <a:lstStyle/>
          <a:p>
            <a:fld id="{BFDCA1C4-9514-7B4F-976F-D92F7E296653}" type="slidenum">
              <a:rPr lang="fr-FR" smtClean="0"/>
              <a:pPr/>
              <a:t>3</a:t>
            </a:fld>
            <a:endParaRPr lang="fr-FR" dirty="0"/>
          </a:p>
        </p:txBody>
      </p:sp>
      <p:sp>
        <p:nvSpPr>
          <p:cNvPr id="5" name="Footer Placeholder 4">
            <a:extLst>
              <a:ext uri="{FF2B5EF4-FFF2-40B4-BE49-F238E27FC236}">
                <a16:creationId xmlns:a16="http://schemas.microsoft.com/office/drawing/2014/main" id="{9B84BFF7-9C92-2C41-B600-07488A59D24A}"/>
              </a:ext>
            </a:extLst>
          </p:cNvPr>
          <p:cNvSpPr>
            <a:spLocks noGrp="1"/>
          </p:cNvSpPr>
          <p:nvPr>
            <p:ph type="ftr" sz="quarter" idx="3"/>
          </p:nvPr>
        </p:nvSpPr>
        <p:spPr/>
        <p:txBody>
          <a:bodyPr/>
          <a:lstStyle/>
          <a:p>
            <a:r>
              <a:rPr lang="en-US"/>
              <a:t>HL-LHC AUP CD-3c Director’s Review - Jul 28-30, 2020</a:t>
            </a:r>
            <a:endParaRPr lang="en-GB" dirty="0"/>
          </a:p>
        </p:txBody>
      </p:sp>
    </p:spTree>
    <p:extLst>
      <p:ext uri="{BB962C8B-B14F-4D97-AF65-F5344CB8AC3E}">
        <p14:creationId xmlns:p14="http://schemas.microsoft.com/office/powerpoint/2010/main" val="376919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3EFD-BD6E-2045-93A1-0E19E90BA3C5}"/>
              </a:ext>
            </a:extLst>
          </p:cNvPr>
          <p:cNvSpPr>
            <a:spLocks noGrp="1"/>
          </p:cNvSpPr>
          <p:nvPr>
            <p:ph type="title"/>
          </p:nvPr>
        </p:nvSpPr>
        <p:spPr/>
        <p:txBody>
          <a:bodyPr/>
          <a:lstStyle/>
          <a:p>
            <a:r>
              <a:rPr lang="en-US" dirty="0"/>
              <a:t>302.2.03 FTE Breakdown</a:t>
            </a:r>
          </a:p>
        </p:txBody>
      </p:sp>
      <p:sp>
        <p:nvSpPr>
          <p:cNvPr id="3" name="Content Placeholder 2">
            <a:extLst>
              <a:ext uri="{FF2B5EF4-FFF2-40B4-BE49-F238E27FC236}">
                <a16:creationId xmlns:a16="http://schemas.microsoft.com/office/drawing/2014/main" id="{3570295D-2906-194C-B88E-BAA85F487F84}"/>
              </a:ext>
            </a:extLst>
          </p:cNvPr>
          <p:cNvSpPr>
            <a:spLocks noGrp="1"/>
          </p:cNvSpPr>
          <p:nvPr>
            <p:ph idx="1"/>
          </p:nvPr>
        </p:nvSpPr>
        <p:spPr>
          <a:xfrm>
            <a:off x="612000" y="1219201"/>
            <a:ext cx="7920000" cy="625624"/>
          </a:xfrm>
        </p:spPr>
        <p:txBody>
          <a:bodyPr>
            <a:normAutofit fontScale="85000" lnSpcReduction="20000"/>
          </a:bodyPr>
          <a:lstStyle/>
          <a:p>
            <a:r>
              <a:rPr lang="en-US" dirty="0"/>
              <a:t>From 5/31/18 forward</a:t>
            </a:r>
          </a:p>
          <a:p>
            <a:pPr lvl="1"/>
            <a:r>
              <a:rPr lang="en-US" dirty="0"/>
              <a:t>Does not include FY18 Actuals</a:t>
            </a:r>
          </a:p>
        </p:txBody>
      </p:sp>
      <p:sp>
        <p:nvSpPr>
          <p:cNvPr id="4" name="Slide Number Placeholder 3">
            <a:extLst>
              <a:ext uri="{FF2B5EF4-FFF2-40B4-BE49-F238E27FC236}">
                <a16:creationId xmlns:a16="http://schemas.microsoft.com/office/drawing/2014/main" id="{A20A11A8-8C58-9B40-A19E-A251CC270B12}"/>
              </a:ext>
            </a:extLst>
          </p:cNvPr>
          <p:cNvSpPr>
            <a:spLocks noGrp="1"/>
          </p:cNvSpPr>
          <p:nvPr>
            <p:ph type="sldNum" sz="quarter" idx="12"/>
          </p:nvPr>
        </p:nvSpPr>
        <p:spPr/>
        <p:txBody>
          <a:bodyPr/>
          <a:lstStyle/>
          <a:p>
            <a:fld id="{BFDCA1C4-9514-7B4F-976F-D92F7E296653}" type="slidenum">
              <a:rPr lang="fr-FR" smtClean="0"/>
              <a:pPr/>
              <a:t>30</a:t>
            </a:fld>
            <a:endParaRPr lang="fr-FR"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7168" y="1844825"/>
            <a:ext cx="7069663" cy="4339570"/>
          </a:xfrm>
          <a:prstGeom prst="rect">
            <a:avLst/>
          </a:prstGeom>
        </p:spPr>
      </p:pic>
      <p:cxnSp>
        <p:nvCxnSpPr>
          <p:cNvPr id="8" name="Straight Arrow Connector 7"/>
          <p:cNvCxnSpPr/>
          <p:nvPr/>
        </p:nvCxnSpPr>
        <p:spPr>
          <a:xfrm>
            <a:off x="6736432" y="2385455"/>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736432" y="2508595"/>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736432" y="3155598"/>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EE9D3E3-B25B-F44E-A4AB-A244681E2E19}"/>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6" name="TextBox 15">
            <a:extLst>
              <a:ext uri="{FF2B5EF4-FFF2-40B4-BE49-F238E27FC236}">
                <a16:creationId xmlns:a16="http://schemas.microsoft.com/office/drawing/2014/main" id="{3C269F04-3C75-0B40-A576-3DF8F7DC8BD0}"/>
              </a:ext>
            </a:extLst>
          </p:cNvPr>
          <p:cNvSpPr txBox="1"/>
          <p:nvPr/>
        </p:nvSpPr>
        <p:spPr>
          <a:xfrm>
            <a:off x="301397" y="2824464"/>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Tree>
    <p:extLst>
      <p:ext uri="{BB962C8B-B14F-4D97-AF65-F5344CB8AC3E}">
        <p14:creationId xmlns:p14="http://schemas.microsoft.com/office/powerpoint/2010/main" val="23369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D0DC-EEAF-9E41-9079-7CB0F5A77244}"/>
              </a:ext>
            </a:extLst>
          </p:cNvPr>
          <p:cNvSpPr>
            <a:spLocks noGrp="1"/>
          </p:cNvSpPr>
          <p:nvPr>
            <p:ph type="title"/>
          </p:nvPr>
        </p:nvSpPr>
        <p:spPr/>
        <p:txBody>
          <a:bodyPr/>
          <a:lstStyle/>
          <a:p>
            <a:r>
              <a:rPr lang="en-US" dirty="0"/>
              <a:t>302.2.03 Cost Performance Report</a:t>
            </a:r>
          </a:p>
        </p:txBody>
      </p:sp>
      <p:sp>
        <p:nvSpPr>
          <p:cNvPr id="4" name="Slide Number Placeholder 3">
            <a:extLst>
              <a:ext uri="{FF2B5EF4-FFF2-40B4-BE49-F238E27FC236}">
                <a16:creationId xmlns:a16="http://schemas.microsoft.com/office/drawing/2014/main" id="{5FE15640-7022-664D-A90C-BCDAEEBADB09}"/>
              </a:ext>
            </a:extLst>
          </p:cNvPr>
          <p:cNvSpPr>
            <a:spLocks noGrp="1"/>
          </p:cNvSpPr>
          <p:nvPr>
            <p:ph type="sldNum" sz="quarter" idx="12"/>
          </p:nvPr>
        </p:nvSpPr>
        <p:spPr/>
        <p:txBody>
          <a:bodyPr/>
          <a:lstStyle/>
          <a:p>
            <a:fld id="{BFDCA1C4-9514-7B4F-976F-D92F7E296653}" type="slidenum">
              <a:rPr lang="fr-FR" smtClean="0"/>
              <a:pPr/>
              <a:t>31</a:t>
            </a:fld>
            <a:endParaRPr lang="fr-FR" dirty="0"/>
          </a:p>
        </p:txBody>
      </p:sp>
      <p:sp>
        <p:nvSpPr>
          <p:cNvPr id="8" name="Content Placeholder 7">
            <a:extLst>
              <a:ext uri="{FF2B5EF4-FFF2-40B4-BE49-F238E27FC236}">
                <a16:creationId xmlns:a16="http://schemas.microsoft.com/office/drawing/2014/main" id="{7D9B1E0B-2EC9-5C42-92A6-DAD0B586BB3F}"/>
              </a:ext>
            </a:extLst>
          </p:cNvPr>
          <p:cNvSpPr>
            <a:spLocks noGrp="1"/>
          </p:cNvSpPr>
          <p:nvPr>
            <p:ph idx="1"/>
          </p:nvPr>
        </p:nvSpPr>
        <p:spPr>
          <a:xfrm>
            <a:off x="612000" y="1267086"/>
            <a:ext cx="7920000" cy="841647"/>
          </a:xfrm>
        </p:spPr>
        <p:txBody>
          <a:bodyPr>
            <a:normAutofit fontScale="47500" lnSpcReduction="20000"/>
          </a:bodyPr>
          <a:lstStyle/>
          <a:p>
            <a:r>
              <a:rPr lang="en-US" dirty="0"/>
              <a:t>BAC = $5.658M</a:t>
            </a:r>
          </a:p>
          <a:p>
            <a:r>
              <a:rPr lang="en-US" dirty="0"/>
              <a:t>No thresholds crossed in Current Period Cost</a:t>
            </a:r>
          </a:p>
          <a:p>
            <a:r>
              <a:rPr lang="en-US" dirty="0"/>
              <a:t>No thresholds crossed in Cumulative to Date</a:t>
            </a:r>
          </a:p>
          <a:p>
            <a:r>
              <a:rPr lang="en-US" dirty="0"/>
              <a:t>Cumulative SPI = 0.9, CPI = 1.05</a:t>
            </a:r>
          </a:p>
        </p:txBody>
      </p:sp>
      <p:pic>
        <p:nvPicPr>
          <p:cNvPr id="6" name="Picture 5">
            <a:extLst>
              <a:ext uri="{FF2B5EF4-FFF2-40B4-BE49-F238E27FC236}">
                <a16:creationId xmlns:a16="http://schemas.microsoft.com/office/drawing/2014/main" id="{B3FA9180-A53E-401D-B94D-E4B93634B580}"/>
              </a:ext>
            </a:extLst>
          </p:cNvPr>
          <p:cNvPicPr>
            <a:picLocks noChangeAspect="1"/>
          </p:cNvPicPr>
          <p:nvPr/>
        </p:nvPicPr>
        <p:blipFill>
          <a:blip r:embed="rId2"/>
          <a:stretch>
            <a:fillRect/>
          </a:stretch>
        </p:blipFill>
        <p:spPr>
          <a:xfrm>
            <a:off x="593035" y="2202210"/>
            <a:ext cx="4953000" cy="676275"/>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352058"/>
            <a:ext cx="9144000" cy="824520"/>
          </a:xfrm>
          <a:prstGeom prst="rect">
            <a:avLst/>
          </a:prstGeom>
        </p:spPr>
      </p:pic>
      <p:sp>
        <p:nvSpPr>
          <p:cNvPr id="9" name="TextBox 8">
            <a:extLst>
              <a:ext uri="{FF2B5EF4-FFF2-40B4-BE49-F238E27FC236}">
                <a16:creationId xmlns:a16="http://schemas.microsoft.com/office/drawing/2014/main" id="{06159BD1-53BF-BE4D-A944-4794970F1A9D}"/>
              </a:ext>
            </a:extLst>
          </p:cNvPr>
          <p:cNvSpPr txBox="1"/>
          <p:nvPr/>
        </p:nvSpPr>
        <p:spPr>
          <a:xfrm>
            <a:off x="301645" y="4944583"/>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Tree>
    <p:extLst>
      <p:ext uri="{BB962C8B-B14F-4D97-AF65-F5344CB8AC3E}">
        <p14:creationId xmlns:p14="http://schemas.microsoft.com/office/powerpoint/2010/main" val="51418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DCA1C4-9514-7B4F-976F-D92F7E296653}" type="slidenum">
              <a:rPr lang="fr-FR" smtClean="0"/>
              <a:pPr/>
              <a:t>4</a:t>
            </a:fld>
            <a:endParaRPr lang="fr-FR" dirty="0"/>
          </a:p>
        </p:txBody>
      </p:sp>
      <p:sp>
        <p:nvSpPr>
          <p:cNvPr id="6" name="Title 1"/>
          <p:cNvSpPr>
            <a:spLocks noGrp="1"/>
          </p:cNvSpPr>
          <p:nvPr>
            <p:ph type="title"/>
          </p:nvPr>
        </p:nvSpPr>
        <p:spPr>
          <a:xfrm>
            <a:off x="612000" y="44704"/>
            <a:ext cx="8280480" cy="720000"/>
          </a:xfrm>
        </p:spPr>
        <p:txBody>
          <a:bodyPr/>
          <a:lstStyle/>
          <a:p>
            <a:r>
              <a:rPr lang="en-US" sz="3200" dirty="0"/>
              <a:t>Day 1</a:t>
            </a:r>
          </a:p>
        </p:txBody>
      </p:sp>
      <p:sp>
        <p:nvSpPr>
          <p:cNvPr id="9" name="TextBox 8"/>
          <p:cNvSpPr txBox="1"/>
          <p:nvPr/>
        </p:nvSpPr>
        <p:spPr>
          <a:xfrm>
            <a:off x="2739099" y="1292512"/>
            <a:ext cx="4069813" cy="646331"/>
          </a:xfrm>
          <a:prstGeom prst="rect">
            <a:avLst/>
          </a:prstGeom>
          <a:solidFill>
            <a:srgbClr val="FFE699"/>
          </a:solidFill>
          <a:ln>
            <a:solidFill>
              <a:schemeClr val="tx1"/>
            </a:solidFill>
          </a:ln>
        </p:spPr>
        <p:txBody>
          <a:bodyPr wrap="square" rtlCol="0">
            <a:spAutoFit/>
          </a:bodyPr>
          <a:lstStyle/>
          <a:p>
            <a:r>
              <a:rPr lang="en-US" dirty="0"/>
              <a:t>Plenary L1 - Intro </a:t>
            </a:r>
          </a:p>
          <a:p>
            <a:r>
              <a:rPr lang="en-US" dirty="0"/>
              <a:t>(FNAL, CERN, etc.)</a:t>
            </a:r>
          </a:p>
        </p:txBody>
      </p:sp>
      <p:sp>
        <p:nvSpPr>
          <p:cNvPr id="10" name="TextBox 9"/>
          <p:cNvSpPr txBox="1"/>
          <p:nvPr/>
        </p:nvSpPr>
        <p:spPr>
          <a:xfrm>
            <a:off x="704989" y="3429000"/>
            <a:ext cx="2565429" cy="307777"/>
          </a:xfrm>
          <a:prstGeom prst="rect">
            <a:avLst/>
          </a:prstGeom>
          <a:solidFill>
            <a:srgbClr val="FFE699"/>
          </a:solidFill>
          <a:ln>
            <a:solidFill>
              <a:schemeClr val="tx1"/>
            </a:solidFill>
          </a:ln>
        </p:spPr>
        <p:txBody>
          <a:bodyPr wrap="square" rtlCol="0">
            <a:spAutoFit/>
          </a:bodyPr>
          <a:lstStyle/>
          <a:p>
            <a:r>
              <a:rPr lang="en-US" sz="1400" dirty="0"/>
              <a:t>Magnet Construction (CD-3): </a:t>
            </a:r>
          </a:p>
        </p:txBody>
      </p:sp>
      <p:grpSp>
        <p:nvGrpSpPr>
          <p:cNvPr id="14" name="Group 13">
            <a:extLst>
              <a:ext uri="{FF2B5EF4-FFF2-40B4-BE49-F238E27FC236}">
                <a16:creationId xmlns:a16="http://schemas.microsoft.com/office/drawing/2014/main" id="{C0389A35-3CD7-C249-BF0F-68375B6070B2}"/>
              </a:ext>
            </a:extLst>
          </p:cNvPr>
          <p:cNvGrpSpPr/>
          <p:nvPr/>
        </p:nvGrpSpPr>
        <p:grpSpPr>
          <a:xfrm>
            <a:off x="1358499" y="2924944"/>
            <a:ext cx="7191406" cy="360040"/>
            <a:chOff x="1358499" y="2566742"/>
            <a:chExt cx="7191406" cy="360040"/>
          </a:xfrm>
        </p:grpSpPr>
        <p:cxnSp>
          <p:nvCxnSpPr>
            <p:cNvPr id="19" name="Straight Connector 18"/>
            <p:cNvCxnSpPr>
              <a:cxnSpLocks/>
            </p:cNvCxnSpPr>
            <p:nvPr/>
          </p:nvCxnSpPr>
          <p:spPr>
            <a:xfrm flipV="1">
              <a:off x="1358499" y="2566742"/>
              <a:ext cx="7191406" cy="11275"/>
            </a:xfrm>
            <a:prstGeom prst="line">
              <a:avLst/>
            </a:prstGeom>
            <a:ln w="28575">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360815" y="2680561"/>
              <a:ext cx="530915" cy="246221"/>
            </a:xfrm>
            <a:prstGeom prst="rect">
              <a:avLst/>
            </a:prstGeom>
            <a:noFill/>
            <a:ln>
              <a:solidFill>
                <a:srgbClr val="FF0000"/>
              </a:solidFill>
              <a:prstDash val="sysDash"/>
            </a:ln>
          </p:spPr>
          <p:txBody>
            <a:bodyPr wrap="none" rtlCol="0">
              <a:spAutoFit/>
            </a:bodyPr>
            <a:lstStyle/>
            <a:p>
              <a:r>
                <a:rPr lang="en-US" sz="1000" i="1" dirty="0"/>
                <a:t>Lunch</a:t>
              </a:r>
            </a:p>
          </p:txBody>
        </p:sp>
      </p:grpSp>
      <p:sp>
        <p:nvSpPr>
          <p:cNvPr id="2" name="Rectangle 1"/>
          <p:cNvSpPr/>
          <p:nvPr/>
        </p:nvSpPr>
        <p:spPr>
          <a:xfrm>
            <a:off x="7541653" y="1282677"/>
            <a:ext cx="360040" cy="216024"/>
          </a:xfrm>
          <a:prstGeom prst="rect">
            <a:avLst/>
          </a:prstGeom>
          <a:solidFill>
            <a:srgbClr val="FFE6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7928755" y="1289815"/>
            <a:ext cx="963725" cy="246221"/>
          </a:xfrm>
          <a:prstGeom prst="rect">
            <a:avLst/>
          </a:prstGeom>
          <a:noFill/>
        </p:spPr>
        <p:txBody>
          <a:bodyPr wrap="none" rtlCol="0">
            <a:spAutoFit/>
          </a:bodyPr>
          <a:lstStyle/>
          <a:p>
            <a:r>
              <a:rPr lang="en-US" sz="1000" i="1" dirty="0"/>
              <a:t>Presentations</a:t>
            </a:r>
          </a:p>
        </p:txBody>
      </p:sp>
      <p:sp>
        <p:nvSpPr>
          <p:cNvPr id="31" name="TextBox 30">
            <a:extLst>
              <a:ext uri="{FF2B5EF4-FFF2-40B4-BE49-F238E27FC236}">
                <a16:creationId xmlns:a16="http://schemas.microsoft.com/office/drawing/2014/main" id="{2ABCF475-DAF2-414B-A2ED-2CC16DF3D647}"/>
              </a:ext>
            </a:extLst>
          </p:cNvPr>
          <p:cNvSpPr txBox="1"/>
          <p:nvPr/>
        </p:nvSpPr>
        <p:spPr>
          <a:xfrm>
            <a:off x="2739098" y="2132856"/>
            <a:ext cx="4069814" cy="646331"/>
          </a:xfrm>
          <a:prstGeom prst="rect">
            <a:avLst/>
          </a:prstGeom>
          <a:solidFill>
            <a:srgbClr val="FFE699"/>
          </a:solidFill>
          <a:ln>
            <a:solidFill>
              <a:schemeClr val="tx1"/>
            </a:solidFill>
          </a:ln>
        </p:spPr>
        <p:txBody>
          <a:bodyPr wrap="square" rtlCol="0">
            <a:spAutoFit/>
          </a:bodyPr>
          <a:lstStyle/>
          <a:p>
            <a:r>
              <a:rPr lang="en-US" dirty="0"/>
              <a:t>Plenary L2</a:t>
            </a:r>
          </a:p>
          <a:p>
            <a:r>
              <a:rPr lang="en-US" dirty="0"/>
              <a:t>(US presentations)</a:t>
            </a:r>
          </a:p>
        </p:txBody>
      </p:sp>
      <p:grpSp>
        <p:nvGrpSpPr>
          <p:cNvPr id="29" name="Group 28">
            <a:extLst>
              <a:ext uri="{FF2B5EF4-FFF2-40B4-BE49-F238E27FC236}">
                <a16:creationId xmlns:a16="http://schemas.microsoft.com/office/drawing/2014/main" id="{6AE98888-44E2-494C-8606-AB533A799773}"/>
              </a:ext>
            </a:extLst>
          </p:cNvPr>
          <p:cNvGrpSpPr/>
          <p:nvPr/>
        </p:nvGrpSpPr>
        <p:grpSpPr>
          <a:xfrm>
            <a:off x="1303184" y="2028863"/>
            <a:ext cx="7214176" cy="324067"/>
            <a:chOff x="1317824" y="4831042"/>
            <a:chExt cx="7214176" cy="324067"/>
          </a:xfrm>
        </p:grpSpPr>
        <p:cxnSp>
          <p:nvCxnSpPr>
            <p:cNvPr id="30" name="Straight Connector 29">
              <a:extLst>
                <a:ext uri="{FF2B5EF4-FFF2-40B4-BE49-F238E27FC236}">
                  <a16:creationId xmlns:a16="http://schemas.microsoft.com/office/drawing/2014/main" id="{3C476665-27BE-FF45-94E6-B60B5E555B88}"/>
                </a:ext>
              </a:extLst>
            </p:cNvPr>
            <p:cNvCxnSpPr>
              <a:cxnSpLocks/>
            </p:cNvCxnSpPr>
            <p:nvPr/>
          </p:nvCxnSpPr>
          <p:spPr>
            <a:xfrm>
              <a:off x="1325954" y="4831042"/>
              <a:ext cx="7206046" cy="0"/>
            </a:xfrm>
            <a:prstGeom prst="line">
              <a:avLst/>
            </a:prstGeom>
            <a:ln w="127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239B60B6-6D37-054A-B845-5B75DB7D579C}"/>
                </a:ext>
              </a:extLst>
            </p:cNvPr>
            <p:cNvSpPr txBox="1"/>
            <p:nvPr/>
          </p:nvSpPr>
          <p:spPr>
            <a:xfrm>
              <a:off x="1317824" y="4908888"/>
              <a:ext cx="559769" cy="246221"/>
            </a:xfrm>
            <a:prstGeom prst="rect">
              <a:avLst/>
            </a:prstGeom>
            <a:noFill/>
            <a:ln>
              <a:solidFill>
                <a:srgbClr val="FF0000"/>
              </a:solidFill>
              <a:prstDash val="sysDot"/>
            </a:ln>
          </p:spPr>
          <p:txBody>
            <a:bodyPr wrap="none" rtlCol="0">
              <a:spAutoFit/>
            </a:bodyPr>
            <a:lstStyle/>
            <a:p>
              <a:r>
                <a:rPr lang="en-US" sz="1000" i="1" dirty="0"/>
                <a:t>Coffee</a:t>
              </a:r>
            </a:p>
          </p:txBody>
        </p:sp>
      </p:grpSp>
      <p:sp>
        <p:nvSpPr>
          <p:cNvPr id="37" name="TextBox 36">
            <a:extLst>
              <a:ext uri="{FF2B5EF4-FFF2-40B4-BE49-F238E27FC236}">
                <a16:creationId xmlns:a16="http://schemas.microsoft.com/office/drawing/2014/main" id="{7B83C8AA-3A57-F646-B545-E779DDB837DC}"/>
              </a:ext>
            </a:extLst>
          </p:cNvPr>
          <p:cNvSpPr txBox="1"/>
          <p:nvPr/>
        </p:nvSpPr>
        <p:spPr>
          <a:xfrm>
            <a:off x="3617735" y="3439645"/>
            <a:ext cx="2754465" cy="307777"/>
          </a:xfrm>
          <a:prstGeom prst="rect">
            <a:avLst/>
          </a:prstGeom>
          <a:solidFill>
            <a:srgbClr val="FFE699"/>
          </a:solidFill>
          <a:ln>
            <a:solidFill>
              <a:schemeClr val="tx1"/>
            </a:solidFill>
          </a:ln>
        </p:spPr>
        <p:txBody>
          <a:bodyPr wrap="square" rtlCol="0">
            <a:spAutoFit/>
          </a:bodyPr>
          <a:lstStyle/>
          <a:p>
            <a:r>
              <a:rPr lang="en-US" sz="1400" dirty="0"/>
              <a:t>Cavities Construction (CD-3): </a:t>
            </a:r>
          </a:p>
        </p:txBody>
      </p:sp>
      <p:sp>
        <p:nvSpPr>
          <p:cNvPr id="39" name="TextBox 38">
            <a:extLst>
              <a:ext uri="{FF2B5EF4-FFF2-40B4-BE49-F238E27FC236}">
                <a16:creationId xmlns:a16="http://schemas.microsoft.com/office/drawing/2014/main" id="{2C0EE4C2-02B8-A041-A3CD-73ADE505C377}"/>
              </a:ext>
            </a:extLst>
          </p:cNvPr>
          <p:cNvSpPr txBox="1"/>
          <p:nvPr/>
        </p:nvSpPr>
        <p:spPr>
          <a:xfrm>
            <a:off x="6768513" y="3437632"/>
            <a:ext cx="1748848" cy="523220"/>
          </a:xfrm>
          <a:prstGeom prst="rect">
            <a:avLst/>
          </a:prstGeom>
          <a:solidFill>
            <a:srgbClr val="FFE699"/>
          </a:solidFill>
          <a:ln>
            <a:solidFill>
              <a:schemeClr val="tx1"/>
            </a:solidFill>
          </a:ln>
        </p:spPr>
        <p:txBody>
          <a:bodyPr wrap="square" rtlCol="0">
            <a:spAutoFit/>
          </a:bodyPr>
          <a:lstStyle/>
          <a:p>
            <a:r>
              <a:rPr lang="en-US" sz="1400" dirty="0"/>
              <a:t>Management &amp; CERN Interactions</a:t>
            </a:r>
          </a:p>
        </p:txBody>
      </p:sp>
      <p:grpSp>
        <p:nvGrpSpPr>
          <p:cNvPr id="40" name="Group 39">
            <a:extLst>
              <a:ext uri="{FF2B5EF4-FFF2-40B4-BE49-F238E27FC236}">
                <a16:creationId xmlns:a16="http://schemas.microsoft.com/office/drawing/2014/main" id="{21C2453F-F513-D145-B794-1CC8E06DA24A}"/>
              </a:ext>
            </a:extLst>
          </p:cNvPr>
          <p:cNvGrpSpPr/>
          <p:nvPr/>
        </p:nvGrpSpPr>
        <p:grpSpPr>
          <a:xfrm>
            <a:off x="1311314" y="4135409"/>
            <a:ext cx="7214176" cy="324067"/>
            <a:chOff x="1317824" y="4831042"/>
            <a:chExt cx="7214176" cy="324067"/>
          </a:xfrm>
        </p:grpSpPr>
        <p:cxnSp>
          <p:nvCxnSpPr>
            <p:cNvPr id="41" name="Straight Connector 40">
              <a:extLst>
                <a:ext uri="{FF2B5EF4-FFF2-40B4-BE49-F238E27FC236}">
                  <a16:creationId xmlns:a16="http://schemas.microsoft.com/office/drawing/2014/main" id="{3A3F4558-0C8C-3B40-9FD3-9E69CBEFA230}"/>
                </a:ext>
              </a:extLst>
            </p:cNvPr>
            <p:cNvCxnSpPr>
              <a:cxnSpLocks/>
            </p:cNvCxnSpPr>
            <p:nvPr/>
          </p:nvCxnSpPr>
          <p:spPr>
            <a:xfrm>
              <a:off x="1325954" y="4831042"/>
              <a:ext cx="7206046" cy="0"/>
            </a:xfrm>
            <a:prstGeom prst="line">
              <a:avLst/>
            </a:prstGeom>
            <a:ln w="127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203895A8-F85F-694B-BCE6-EB2732559B05}"/>
                </a:ext>
              </a:extLst>
            </p:cNvPr>
            <p:cNvSpPr txBox="1"/>
            <p:nvPr/>
          </p:nvSpPr>
          <p:spPr>
            <a:xfrm>
              <a:off x="1317824" y="4908888"/>
              <a:ext cx="559769" cy="246221"/>
            </a:xfrm>
            <a:prstGeom prst="rect">
              <a:avLst/>
            </a:prstGeom>
            <a:noFill/>
            <a:ln>
              <a:solidFill>
                <a:srgbClr val="FF0000"/>
              </a:solidFill>
              <a:prstDash val="sysDot"/>
            </a:ln>
          </p:spPr>
          <p:txBody>
            <a:bodyPr wrap="none" rtlCol="0">
              <a:spAutoFit/>
            </a:bodyPr>
            <a:lstStyle/>
            <a:p>
              <a:r>
                <a:rPr lang="en-US" sz="1000" i="1" dirty="0"/>
                <a:t>Coffee</a:t>
              </a:r>
            </a:p>
          </p:txBody>
        </p:sp>
      </p:grpSp>
      <p:sp>
        <p:nvSpPr>
          <p:cNvPr id="43" name="TextBox 42">
            <a:extLst>
              <a:ext uri="{FF2B5EF4-FFF2-40B4-BE49-F238E27FC236}">
                <a16:creationId xmlns:a16="http://schemas.microsoft.com/office/drawing/2014/main" id="{DB339E4F-0A16-394D-9B35-AA9C4A104AE3}"/>
              </a:ext>
            </a:extLst>
          </p:cNvPr>
          <p:cNvSpPr txBox="1"/>
          <p:nvPr/>
        </p:nvSpPr>
        <p:spPr>
          <a:xfrm>
            <a:off x="704989" y="4509120"/>
            <a:ext cx="2565429" cy="523220"/>
          </a:xfrm>
          <a:prstGeom prst="rect">
            <a:avLst/>
          </a:prstGeom>
          <a:solidFill>
            <a:srgbClr val="FFE699"/>
          </a:solidFill>
          <a:ln>
            <a:solidFill>
              <a:schemeClr val="tx1"/>
            </a:solidFill>
          </a:ln>
        </p:spPr>
        <p:txBody>
          <a:bodyPr wrap="square" rtlCol="0">
            <a:spAutoFit/>
          </a:bodyPr>
          <a:lstStyle/>
          <a:p>
            <a:r>
              <a:rPr lang="en-US" sz="1400" dirty="0"/>
              <a:t>Magnet Construction (CD-3):</a:t>
            </a:r>
          </a:p>
          <a:p>
            <a:r>
              <a:rPr lang="en-US" sz="1400" dirty="0"/>
              <a:t>cont. </a:t>
            </a:r>
          </a:p>
        </p:txBody>
      </p:sp>
      <p:sp>
        <p:nvSpPr>
          <p:cNvPr id="44" name="TextBox 43">
            <a:extLst>
              <a:ext uri="{FF2B5EF4-FFF2-40B4-BE49-F238E27FC236}">
                <a16:creationId xmlns:a16="http://schemas.microsoft.com/office/drawing/2014/main" id="{789A1B2E-ECCE-154B-9B09-0D25F0E47A6E}"/>
              </a:ext>
            </a:extLst>
          </p:cNvPr>
          <p:cNvSpPr txBox="1"/>
          <p:nvPr/>
        </p:nvSpPr>
        <p:spPr>
          <a:xfrm>
            <a:off x="3639752" y="4509120"/>
            <a:ext cx="2732448" cy="523220"/>
          </a:xfrm>
          <a:prstGeom prst="rect">
            <a:avLst/>
          </a:prstGeom>
          <a:solidFill>
            <a:srgbClr val="FFE699"/>
          </a:solidFill>
          <a:ln>
            <a:solidFill>
              <a:schemeClr val="tx1"/>
            </a:solidFill>
          </a:ln>
        </p:spPr>
        <p:txBody>
          <a:bodyPr wrap="square" rtlCol="0">
            <a:spAutoFit/>
          </a:bodyPr>
          <a:lstStyle/>
          <a:p>
            <a:r>
              <a:rPr lang="en-US" sz="1400" dirty="0"/>
              <a:t>Cavities Construction (CD-3): </a:t>
            </a:r>
          </a:p>
          <a:p>
            <a:r>
              <a:rPr lang="en-US" sz="1400" dirty="0"/>
              <a:t>cont.</a:t>
            </a:r>
          </a:p>
        </p:txBody>
      </p:sp>
      <p:sp>
        <p:nvSpPr>
          <p:cNvPr id="45" name="TextBox 44">
            <a:extLst>
              <a:ext uri="{FF2B5EF4-FFF2-40B4-BE49-F238E27FC236}">
                <a16:creationId xmlns:a16="http://schemas.microsoft.com/office/drawing/2014/main" id="{D4FC576B-16C6-3340-A170-186663F23132}"/>
              </a:ext>
            </a:extLst>
          </p:cNvPr>
          <p:cNvSpPr txBox="1"/>
          <p:nvPr/>
        </p:nvSpPr>
        <p:spPr>
          <a:xfrm>
            <a:off x="6768514" y="4534042"/>
            <a:ext cx="1669634" cy="523220"/>
          </a:xfrm>
          <a:prstGeom prst="rect">
            <a:avLst/>
          </a:prstGeom>
          <a:solidFill>
            <a:srgbClr val="FFE699"/>
          </a:solidFill>
          <a:ln>
            <a:solidFill>
              <a:schemeClr val="tx1"/>
            </a:solidFill>
          </a:ln>
        </p:spPr>
        <p:txBody>
          <a:bodyPr wrap="square" rtlCol="0">
            <a:spAutoFit/>
          </a:bodyPr>
          <a:lstStyle/>
          <a:p>
            <a:r>
              <a:rPr lang="en-US" sz="1400" dirty="0"/>
              <a:t>Management &amp; CERN Interactions </a:t>
            </a:r>
          </a:p>
        </p:txBody>
      </p:sp>
      <p:sp>
        <p:nvSpPr>
          <p:cNvPr id="16" name="TextBox 15">
            <a:extLst>
              <a:ext uri="{FF2B5EF4-FFF2-40B4-BE49-F238E27FC236}">
                <a16:creationId xmlns:a16="http://schemas.microsoft.com/office/drawing/2014/main" id="{CE465675-64AF-AC49-A009-8DC13573F31D}"/>
              </a:ext>
            </a:extLst>
          </p:cNvPr>
          <p:cNvSpPr txBox="1"/>
          <p:nvPr/>
        </p:nvSpPr>
        <p:spPr>
          <a:xfrm>
            <a:off x="704990" y="5301208"/>
            <a:ext cx="7733158" cy="307777"/>
          </a:xfrm>
          <a:prstGeom prst="rect">
            <a:avLst/>
          </a:prstGeom>
          <a:noFill/>
          <a:ln>
            <a:solidFill>
              <a:schemeClr val="tx1"/>
            </a:solidFill>
          </a:ln>
        </p:spPr>
        <p:txBody>
          <a:bodyPr wrap="square" rtlCol="0">
            <a:spAutoFit/>
          </a:bodyPr>
          <a:lstStyle/>
          <a:p>
            <a:pPr algn="ctr"/>
            <a:r>
              <a:rPr lang="en-US" sz="1400" dirty="0"/>
              <a:t>Time for Committee</a:t>
            </a:r>
          </a:p>
        </p:txBody>
      </p:sp>
      <p:grpSp>
        <p:nvGrpSpPr>
          <p:cNvPr id="46" name="Group 45">
            <a:extLst>
              <a:ext uri="{FF2B5EF4-FFF2-40B4-BE49-F238E27FC236}">
                <a16:creationId xmlns:a16="http://schemas.microsoft.com/office/drawing/2014/main" id="{067378F3-03B2-7549-A9F9-F32FB7E73077}"/>
              </a:ext>
            </a:extLst>
          </p:cNvPr>
          <p:cNvGrpSpPr/>
          <p:nvPr/>
        </p:nvGrpSpPr>
        <p:grpSpPr>
          <a:xfrm>
            <a:off x="1309802" y="5861421"/>
            <a:ext cx="7214176" cy="324067"/>
            <a:chOff x="1317824" y="4831042"/>
            <a:chExt cx="7214176" cy="324067"/>
          </a:xfrm>
        </p:grpSpPr>
        <p:cxnSp>
          <p:nvCxnSpPr>
            <p:cNvPr id="47" name="Straight Connector 46">
              <a:extLst>
                <a:ext uri="{FF2B5EF4-FFF2-40B4-BE49-F238E27FC236}">
                  <a16:creationId xmlns:a16="http://schemas.microsoft.com/office/drawing/2014/main" id="{6EC407AC-61F3-DC43-AE56-760D9BC9FB03}"/>
                </a:ext>
              </a:extLst>
            </p:cNvPr>
            <p:cNvCxnSpPr>
              <a:cxnSpLocks/>
            </p:cNvCxnSpPr>
            <p:nvPr/>
          </p:nvCxnSpPr>
          <p:spPr>
            <a:xfrm>
              <a:off x="1325954" y="4831042"/>
              <a:ext cx="7206046" cy="0"/>
            </a:xfrm>
            <a:prstGeom prst="line">
              <a:avLst/>
            </a:prstGeom>
            <a:ln w="127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EC4F2FD-1735-2C42-ACFF-4D7F3D738071}"/>
                </a:ext>
              </a:extLst>
            </p:cNvPr>
            <p:cNvSpPr txBox="1"/>
            <p:nvPr/>
          </p:nvSpPr>
          <p:spPr>
            <a:xfrm>
              <a:off x="1317824" y="4908888"/>
              <a:ext cx="623889" cy="246221"/>
            </a:xfrm>
            <a:prstGeom prst="rect">
              <a:avLst/>
            </a:prstGeom>
            <a:noFill/>
            <a:ln>
              <a:solidFill>
                <a:srgbClr val="FF0000"/>
              </a:solidFill>
              <a:prstDash val="sysDot"/>
            </a:ln>
          </p:spPr>
          <p:txBody>
            <a:bodyPr wrap="none" rtlCol="0">
              <a:spAutoFit/>
            </a:bodyPr>
            <a:lstStyle/>
            <a:p>
              <a:r>
                <a:rPr lang="en-US" sz="1000" i="1" dirty="0"/>
                <a:t>Adjourn</a:t>
              </a:r>
            </a:p>
          </p:txBody>
        </p:sp>
      </p:grpSp>
      <p:sp>
        <p:nvSpPr>
          <p:cNvPr id="3" name="TextBox 2">
            <a:extLst>
              <a:ext uri="{FF2B5EF4-FFF2-40B4-BE49-F238E27FC236}">
                <a16:creationId xmlns:a16="http://schemas.microsoft.com/office/drawing/2014/main" id="{0FF5BCD9-5052-D04D-83F8-A0038CA9E22F}"/>
              </a:ext>
            </a:extLst>
          </p:cNvPr>
          <p:cNvSpPr txBox="1"/>
          <p:nvPr/>
        </p:nvSpPr>
        <p:spPr>
          <a:xfrm>
            <a:off x="6135743" y="1693340"/>
            <a:ext cx="1083951" cy="246221"/>
          </a:xfrm>
          <a:prstGeom prst="rect">
            <a:avLst/>
          </a:prstGeom>
          <a:solidFill>
            <a:schemeClr val="bg1"/>
          </a:solidFill>
          <a:ln>
            <a:solidFill>
              <a:schemeClr val="tx1"/>
            </a:solidFill>
          </a:ln>
        </p:spPr>
        <p:txBody>
          <a:bodyPr wrap="none" rtlCol="0">
            <a:spAutoFit/>
          </a:bodyPr>
          <a:lstStyle/>
          <a:p>
            <a:r>
              <a:rPr lang="en-US" sz="1000" i="1" dirty="0"/>
              <a:t>Standard Intro’s</a:t>
            </a:r>
          </a:p>
        </p:txBody>
      </p:sp>
      <p:sp>
        <p:nvSpPr>
          <p:cNvPr id="32" name="TextBox 31">
            <a:extLst>
              <a:ext uri="{FF2B5EF4-FFF2-40B4-BE49-F238E27FC236}">
                <a16:creationId xmlns:a16="http://schemas.microsoft.com/office/drawing/2014/main" id="{0E16D717-F6DF-754F-826D-02FF81DCF4A4}"/>
              </a:ext>
            </a:extLst>
          </p:cNvPr>
          <p:cNvSpPr txBox="1"/>
          <p:nvPr/>
        </p:nvSpPr>
        <p:spPr>
          <a:xfrm>
            <a:off x="6167559" y="2609171"/>
            <a:ext cx="1374094" cy="246221"/>
          </a:xfrm>
          <a:prstGeom prst="rect">
            <a:avLst/>
          </a:prstGeom>
          <a:solidFill>
            <a:schemeClr val="bg1"/>
          </a:solidFill>
          <a:ln>
            <a:solidFill>
              <a:schemeClr val="tx1"/>
            </a:solidFill>
          </a:ln>
        </p:spPr>
        <p:txBody>
          <a:bodyPr wrap="none" rtlCol="0">
            <a:spAutoFit/>
          </a:bodyPr>
          <a:lstStyle/>
          <a:p>
            <a:r>
              <a:rPr lang="en-US" sz="1000" i="1" dirty="0"/>
              <a:t>Standard L2 by WBS</a:t>
            </a:r>
          </a:p>
        </p:txBody>
      </p:sp>
      <p:sp>
        <p:nvSpPr>
          <p:cNvPr id="33" name="TextBox 32">
            <a:extLst>
              <a:ext uri="{FF2B5EF4-FFF2-40B4-BE49-F238E27FC236}">
                <a16:creationId xmlns:a16="http://schemas.microsoft.com/office/drawing/2014/main" id="{3FFDE095-1F96-8048-88F8-57B0F8BA6845}"/>
              </a:ext>
            </a:extLst>
          </p:cNvPr>
          <p:cNvSpPr txBox="1"/>
          <p:nvPr/>
        </p:nvSpPr>
        <p:spPr>
          <a:xfrm>
            <a:off x="2034418" y="3675267"/>
            <a:ext cx="1409360" cy="400110"/>
          </a:xfrm>
          <a:prstGeom prst="rect">
            <a:avLst/>
          </a:prstGeom>
          <a:solidFill>
            <a:schemeClr val="bg1"/>
          </a:solidFill>
          <a:ln>
            <a:solidFill>
              <a:schemeClr val="tx1"/>
            </a:solidFill>
          </a:ln>
        </p:spPr>
        <p:txBody>
          <a:bodyPr wrap="none" rtlCol="0">
            <a:spAutoFit/>
          </a:bodyPr>
          <a:lstStyle/>
          <a:p>
            <a:r>
              <a:rPr lang="en-US" sz="1000" i="1" dirty="0"/>
              <a:t>Standard L3 by WBS </a:t>
            </a:r>
          </a:p>
          <a:p>
            <a:r>
              <a:rPr lang="en-US" sz="1000" i="1" dirty="0"/>
              <a:t>and/or Subject</a:t>
            </a:r>
          </a:p>
        </p:txBody>
      </p:sp>
      <p:sp>
        <p:nvSpPr>
          <p:cNvPr id="34" name="TextBox 33">
            <a:extLst>
              <a:ext uri="{FF2B5EF4-FFF2-40B4-BE49-F238E27FC236}">
                <a16:creationId xmlns:a16="http://schemas.microsoft.com/office/drawing/2014/main" id="{CA11D717-4A7F-7540-927C-D2A91F8F1DE5}"/>
              </a:ext>
            </a:extLst>
          </p:cNvPr>
          <p:cNvSpPr txBox="1"/>
          <p:nvPr/>
        </p:nvSpPr>
        <p:spPr>
          <a:xfrm>
            <a:off x="2086814" y="4845864"/>
            <a:ext cx="1409360" cy="400110"/>
          </a:xfrm>
          <a:prstGeom prst="rect">
            <a:avLst/>
          </a:prstGeom>
          <a:solidFill>
            <a:schemeClr val="bg1"/>
          </a:solidFill>
          <a:ln>
            <a:solidFill>
              <a:schemeClr val="tx1"/>
            </a:solidFill>
          </a:ln>
        </p:spPr>
        <p:txBody>
          <a:bodyPr wrap="none" rtlCol="0">
            <a:spAutoFit/>
          </a:bodyPr>
          <a:lstStyle/>
          <a:p>
            <a:r>
              <a:rPr lang="en-US" sz="1000" i="1" dirty="0"/>
              <a:t>Standard L3 by WBS </a:t>
            </a:r>
          </a:p>
          <a:p>
            <a:r>
              <a:rPr lang="en-US" sz="1000" i="1" dirty="0"/>
              <a:t>and/or Subject</a:t>
            </a:r>
          </a:p>
        </p:txBody>
      </p:sp>
      <p:sp>
        <p:nvSpPr>
          <p:cNvPr id="35" name="TextBox 34">
            <a:extLst>
              <a:ext uri="{FF2B5EF4-FFF2-40B4-BE49-F238E27FC236}">
                <a16:creationId xmlns:a16="http://schemas.microsoft.com/office/drawing/2014/main" id="{B81C2847-D87C-274A-B255-5592AC096007}"/>
              </a:ext>
            </a:extLst>
          </p:cNvPr>
          <p:cNvSpPr txBox="1"/>
          <p:nvPr/>
        </p:nvSpPr>
        <p:spPr>
          <a:xfrm>
            <a:off x="5185793" y="3678606"/>
            <a:ext cx="1409360" cy="400110"/>
          </a:xfrm>
          <a:prstGeom prst="rect">
            <a:avLst/>
          </a:prstGeom>
          <a:solidFill>
            <a:schemeClr val="bg1"/>
          </a:solidFill>
          <a:ln>
            <a:solidFill>
              <a:schemeClr val="tx1"/>
            </a:solidFill>
          </a:ln>
        </p:spPr>
        <p:txBody>
          <a:bodyPr wrap="none" rtlCol="0">
            <a:spAutoFit/>
          </a:bodyPr>
          <a:lstStyle/>
          <a:p>
            <a:r>
              <a:rPr lang="en-US" sz="1000" i="1" dirty="0"/>
              <a:t>Standard L3 by WBS </a:t>
            </a:r>
          </a:p>
          <a:p>
            <a:r>
              <a:rPr lang="en-US" sz="1000" i="1" dirty="0"/>
              <a:t>and/or Subject</a:t>
            </a:r>
          </a:p>
        </p:txBody>
      </p:sp>
      <p:sp>
        <p:nvSpPr>
          <p:cNvPr id="38" name="TextBox 37">
            <a:extLst>
              <a:ext uri="{FF2B5EF4-FFF2-40B4-BE49-F238E27FC236}">
                <a16:creationId xmlns:a16="http://schemas.microsoft.com/office/drawing/2014/main" id="{713892FE-82E7-2248-9401-BA6A052BD1D0}"/>
              </a:ext>
            </a:extLst>
          </p:cNvPr>
          <p:cNvSpPr txBox="1"/>
          <p:nvPr/>
        </p:nvSpPr>
        <p:spPr>
          <a:xfrm>
            <a:off x="5268358" y="4821103"/>
            <a:ext cx="1409360" cy="400110"/>
          </a:xfrm>
          <a:prstGeom prst="rect">
            <a:avLst/>
          </a:prstGeom>
          <a:solidFill>
            <a:schemeClr val="bg1"/>
          </a:solidFill>
          <a:ln>
            <a:solidFill>
              <a:schemeClr val="tx1"/>
            </a:solidFill>
          </a:ln>
        </p:spPr>
        <p:txBody>
          <a:bodyPr wrap="none" rtlCol="0">
            <a:spAutoFit/>
          </a:bodyPr>
          <a:lstStyle/>
          <a:p>
            <a:r>
              <a:rPr lang="en-US" sz="1000" i="1" dirty="0"/>
              <a:t>Standard L3 by WBS </a:t>
            </a:r>
          </a:p>
          <a:p>
            <a:r>
              <a:rPr lang="en-US" sz="1000" i="1" dirty="0"/>
              <a:t>and/or Subject</a:t>
            </a:r>
          </a:p>
        </p:txBody>
      </p:sp>
      <p:sp>
        <p:nvSpPr>
          <p:cNvPr id="49" name="Footer Placeholder 4">
            <a:extLst>
              <a:ext uri="{FF2B5EF4-FFF2-40B4-BE49-F238E27FC236}">
                <a16:creationId xmlns:a16="http://schemas.microsoft.com/office/drawing/2014/main" id="{101C5558-C849-1747-BB7B-7A4500BB190E}"/>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
        <p:nvSpPr>
          <p:cNvPr id="50" name="TextBox 49">
            <a:extLst>
              <a:ext uri="{FF2B5EF4-FFF2-40B4-BE49-F238E27FC236}">
                <a16:creationId xmlns:a16="http://schemas.microsoft.com/office/drawing/2014/main" id="{90C5FEC6-F9EE-0846-BA6E-261D88D99F3F}"/>
              </a:ext>
            </a:extLst>
          </p:cNvPr>
          <p:cNvSpPr txBox="1"/>
          <p:nvPr/>
        </p:nvSpPr>
        <p:spPr>
          <a:xfrm>
            <a:off x="704989" y="798501"/>
            <a:ext cx="7733158" cy="307777"/>
          </a:xfrm>
          <a:prstGeom prst="rect">
            <a:avLst/>
          </a:prstGeom>
          <a:noFill/>
          <a:ln>
            <a:solidFill>
              <a:schemeClr val="tx1"/>
            </a:solidFill>
          </a:ln>
        </p:spPr>
        <p:txBody>
          <a:bodyPr wrap="square" rtlCol="0">
            <a:spAutoFit/>
          </a:bodyPr>
          <a:lstStyle/>
          <a:p>
            <a:pPr algn="ctr"/>
            <a:r>
              <a:rPr lang="en-US" sz="1400" dirty="0"/>
              <a:t>Committee Executive Session – 10-15 min</a:t>
            </a:r>
          </a:p>
        </p:txBody>
      </p:sp>
    </p:spTree>
    <p:extLst>
      <p:ext uri="{BB962C8B-B14F-4D97-AF65-F5344CB8AC3E}">
        <p14:creationId xmlns:p14="http://schemas.microsoft.com/office/powerpoint/2010/main" val="11507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8251DA-74FF-3648-A550-FBEED9E4436D}"/>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6" name="Title 1">
            <a:extLst>
              <a:ext uri="{FF2B5EF4-FFF2-40B4-BE49-F238E27FC236}">
                <a16:creationId xmlns:a16="http://schemas.microsoft.com/office/drawing/2014/main" id="{2882C74F-3C29-9B43-BEB8-A510D3994E33}"/>
              </a:ext>
            </a:extLst>
          </p:cNvPr>
          <p:cNvSpPr>
            <a:spLocks noGrp="1"/>
          </p:cNvSpPr>
          <p:nvPr>
            <p:ph type="title"/>
          </p:nvPr>
        </p:nvSpPr>
        <p:spPr>
          <a:xfrm>
            <a:off x="612000" y="44704"/>
            <a:ext cx="8280480" cy="720000"/>
          </a:xfrm>
        </p:spPr>
        <p:txBody>
          <a:bodyPr/>
          <a:lstStyle/>
          <a:p>
            <a:r>
              <a:rPr lang="en-US" sz="3200" dirty="0"/>
              <a:t>Day 2</a:t>
            </a:r>
          </a:p>
        </p:txBody>
      </p:sp>
      <p:grpSp>
        <p:nvGrpSpPr>
          <p:cNvPr id="9" name="Group 8">
            <a:extLst>
              <a:ext uri="{FF2B5EF4-FFF2-40B4-BE49-F238E27FC236}">
                <a16:creationId xmlns:a16="http://schemas.microsoft.com/office/drawing/2014/main" id="{DC64E10A-7222-B14C-8E54-642CAB637CBB}"/>
              </a:ext>
            </a:extLst>
          </p:cNvPr>
          <p:cNvGrpSpPr/>
          <p:nvPr/>
        </p:nvGrpSpPr>
        <p:grpSpPr>
          <a:xfrm>
            <a:off x="1358499" y="3550652"/>
            <a:ext cx="7191406" cy="360040"/>
            <a:chOff x="1358499" y="2566742"/>
            <a:chExt cx="7191406" cy="360040"/>
          </a:xfrm>
        </p:grpSpPr>
        <p:cxnSp>
          <p:nvCxnSpPr>
            <p:cNvPr id="10" name="Straight Connector 9">
              <a:extLst>
                <a:ext uri="{FF2B5EF4-FFF2-40B4-BE49-F238E27FC236}">
                  <a16:creationId xmlns:a16="http://schemas.microsoft.com/office/drawing/2014/main" id="{E1A501F9-E997-FB41-8B17-1B576F892553}"/>
                </a:ext>
              </a:extLst>
            </p:cNvPr>
            <p:cNvCxnSpPr>
              <a:cxnSpLocks/>
            </p:cNvCxnSpPr>
            <p:nvPr/>
          </p:nvCxnSpPr>
          <p:spPr>
            <a:xfrm flipV="1">
              <a:off x="1358499" y="2566742"/>
              <a:ext cx="7191406" cy="11275"/>
            </a:xfrm>
            <a:prstGeom prst="line">
              <a:avLst/>
            </a:prstGeom>
            <a:ln w="28575">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34F785E-B15A-5D4A-8223-D9ECB029D3A2}"/>
                </a:ext>
              </a:extLst>
            </p:cNvPr>
            <p:cNvSpPr txBox="1"/>
            <p:nvPr/>
          </p:nvSpPr>
          <p:spPr>
            <a:xfrm>
              <a:off x="1360815" y="2680561"/>
              <a:ext cx="530915" cy="246221"/>
            </a:xfrm>
            <a:prstGeom prst="rect">
              <a:avLst/>
            </a:prstGeom>
            <a:noFill/>
            <a:ln>
              <a:solidFill>
                <a:srgbClr val="FF0000"/>
              </a:solidFill>
              <a:prstDash val="sysDash"/>
            </a:ln>
          </p:spPr>
          <p:txBody>
            <a:bodyPr wrap="none" rtlCol="0">
              <a:spAutoFit/>
            </a:bodyPr>
            <a:lstStyle/>
            <a:p>
              <a:r>
                <a:rPr lang="en-US" sz="1000" i="1" dirty="0"/>
                <a:t>Lunch</a:t>
              </a:r>
            </a:p>
          </p:txBody>
        </p:sp>
      </p:grpSp>
      <p:sp>
        <p:nvSpPr>
          <p:cNvPr id="12" name="Rectangle 11">
            <a:extLst>
              <a:ext uri="{FF2B5EF4-FFF2-40B4-BE49-F238E27FC236}">
                <a16:creationId xmlns:a16="http://schemas.microsoft.com/office/drawing/2014/main" id="{471B277C-DB15-E54A-978D-8DA16413B37F}"/>
              </a:ext>
            </a:extLst>
          </p:cNvPr>
          <p:cNvSpPr/>
          <p:nvPr/>
        </p:nvSpPr>
        <p:spPr>
          <a:xfrm>
            <a:off x="7568715" y="277517"/>
            <a:ext cx="360040" cy="216024"/>
          </a:xfrm>
          <a:prstGeom prst="rect">
            <a:avLst/>
          </a:prstGeom>
          <a:solidFill>
            <a:srgbClr val="FFE6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3B58101-3145-2449-9D82-62AFA161D8A9}"/>
              </a:ext>
            </a:extLst>
          </p:cNvPr>
          <p:cNvSpPr txBox="1"/>
          <p:nvPr/>
        </p:nvSpPr>
        <p:spPr>
          <a:xfrm>
            <a:off x="7928755" y="260648"/>
            <a:ext cx="963725" cy="246221"/>
          </a:xfrm>
          <a:prstGeom prst="rect">
            <a:avLst/>
          </a:prstGeom>
          <a:noFill/>
        </p:spPr>
        <p:txBody>
          <a:bodyPr wrap="none" rtlCol="0">
            <a:spAutoFit/>
          </a:bodyPr>
          <a:lstStyle/>
          <a:p>
            <a:r>
              <a:rPr lang="en-US" sz="1000" i="1" dirty="0"/>
              <a:t>Presentations</a:t>
            </a:r>
          </a:p>
        </p:txBody>
      </p:sp>
      <p:grpSp>
        <p:nvGrpSpPr>
          <p:cNvPr id="15" name="Group 14">
            <a:extLst>
              <a:ext uri="{FF2B5EF4-FFF2-40B4-BE49-F238E27FC236}">
                <a16:creationId xmlns:a16="http://schemas.microsoft.com/office/drawing/2014/main" id="{E51D49B7-FBFA-B647-85E5-826A9E260F76}"/>
              </a:ext>
            </a:extLst>
          </p:cNvPr>
          <p:cNvGrpSpPr/>
          <p:nvPr/>
        </p:nvGrpSpPr>
        <p:grpSpPr>
          <a:xfrm>
            <a:off x="1318264" y="2348880"/>
            <a:ext cx="7214176" cy="324067"/>
            <a:chOff x="1317824" y="4831042"/>
            <a:chExt cx="7214176" cy="324067"/>
          </a:xfrm>
        </p:grpSpPr>
        <p:cxnSp>
          <p:nvCxnSpPr>
            <p:cNvPr id="16" name="Straight Connector 15">
              <a:extLst>
                <a:ext uri="{FF2B5EF4-FFF2-40B4-BE49-F238E27FC236}">
                  <a16:creationId xmlns:a16="http://schemas.microsoft.com/office/drawing/2014/main" id="{A362EE69-65DE-5B47-AF49-E603F9D90A48}"/>
                </a:ext>
              </a:extLst>
            </p:cNvPr>
            <p:cNvCxnSpPr>
              <a:cxnSpLocks/>
            </p:cNvCxnSpPr>
            <p:nvPr/>
          </p:nvCxnSpPr>
          <p:spPr>
            <a:xfrm>
              <a:off x="1325954" y="4831042"/>
              <a:ext cx="7206046" cy="0"/>
            </a:xfrm>
            <a:prstGeom prst="line">
              <a:avLst/>
            </a:prstGeom>
            <a:ln w="127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F59325C-FB76-A841-9579-C45B34137822}"/>
                </a:ext>
              </a:extLst>
            </p:cNvPr>
            <p:cNvSpPr txBox="1"/>
            <p:nvPr/>
          </p:nvSpPr>
          <p:spPr>
            <a:xfrm>
              <a:off x="1317824" y="4908888"/>
              <a:ext cx="559769" cy="246221"/>
            </a:xfrm>
            <a:prstGeom prst="rect">
              <a:avLst/>
            </a:prstGeom>
            <a:noFill/>
            <a:ln>
              <a:solidFill>
                <a:srgbClr val="FF0000"/>
              </a:solidFill>
              <a:prstDash val="sysDot"/>
            </a:ln>
          </p:spPr>
          <p:txBody>
            <a:bodyPr wrap="none" rtlCol="0">
              <a:spAutoFit/>
            </a:bodyPr>
            <a:lstStyle/>
            <a:p>
              <a:r>
                <a:rPr lang="en-US" sz="1000" i="1" dirty="0"/>
                <a:t>Coffee</a:t>
              </a:r>
            </a:p>
          </p:txBody>
        </p:sp>
      </p:grpSp>
      <p:sp>
        <p:nvSpPr>
          <p:cNvPr id="18" name="TextBox 17">
            <a:extLst>
              <a:ext uri="{FF2B5EF4-FFF2-40B4-BE49-F238E27FC236}">
                <a16:creationId xmlns:a16="http://schemas.microsoft.com/office/drawing/2014/main" id="{844E56E4-EC50-EF4A-9A7C-389A7B751397}"/>
              </a:ext>
            </a:extLst>
          </p:cNvPr>
          <p:cNvSpPr txBox="1"/>
          <p:nvPr/>
        </p:nvSpPr>
        <p:spPr>
          <a:xfrm>
            <a:off x="704989" y="4509120"/>
            <a:ext cx="7977346" cy="307777"/>
          </a:xfrm>
          <a:prstGeom prst="rect">
            <a:avLst/>
          </a:prstGeom>
          <a:solidFill>
            <a:srgbClr val="FFE699"/>
          </a:solidFill>
          <a:ln>
            <a:solidFill>
              <a:schemeClr val="tx1"/>
            </a:solidFill>
          </a:ln>
        </p:spPr>
        <p:txBody>
          <a:bodyPr wrap="square" rtlCol="0">
            <a:spAutoFit/>
          </a:bodyPr>
          <a:lstStyle/>
          <a:p>
            <a:r>
              <a:rPr lang="en-US" sz="1400" dirty="0"/>
              <a:t>Drill-Downs selected by Committee</a:t>
            </a:r>
          </a:p>
        </p:txBody>
      </p:sp>
      <p:grpSp>
        <p:nvGrpSpPr>
          <p:cNvPr id="20" name="Group 19">
            <a:extLst>
              <a:ext uri="{FF2B5EF4-FFF2-40B4-BE49-F238E27FC236}">
                <a16:creationId xmlns:a16="http://schemas.microsoft.com/office/drawing/2014/main" id="{9C8B9448-F486-3A49-9EE7-74BA8E933F6E}"/>
              </a:ext>
            </a:extLst>
          </p:cNvPr>
          <p:cNvGrpSpPr/>
          <p:nvPr/>
        </p:nvGrpSpPr>
        <p:grpSpPr>
          <a:xfrm>
            <a:off x="1311314" y="4905133"/>
            <a:ext cx="7214176" cy="324067"/>
            <a:chOff x="1317824" y="4831042"/>
            <a:chExt cx="7214176" cy="324067"/>
          </a:xfrm>
        </p:grpSpPr>
        <p:cxnSp>
          <p:nvCxnSpPr>
            <p:cNvPr id="21" name="Straight Connector 20">
              <a:extLst>
                <a:ext uri="{FF2B5EF4-FFF2-40B4-BE49-F238E27FC236}">
                  <a16:creationId xmlns:a16="http://schemas.microsoft.com/office/drawing/2014/main" id="{98FF35EC-65C5-914B-A32A-FB1F2ACDBF8B}"/>
                </a:ext>
              </a:extLst>
            </p:cNvPr>
            <p:cNvCxnSpPr>
              <a:cxnSpLocks/>
            </p:cNvCxnSpPr>
            <p:nvPr/>
          </p:nvCxnSpPr>
          <p:spPr>
            <a:xfrm>
              <a:off x="1325954" y="4831042"/>
              <a:ext cx="7206046" cy="0"/>
            </a:xfrm>
            <a:prstGeom prst="line">
              <a:avLst/>
            </a:prstGeom>
            <a:ln w="127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793236C-D68F-F040-A688-A903F0FFAFFE}"/>
                </a:ext>
              </a:extLst>
            </p:cNvPr>
            <p:cNvSpPr txBox="1"/>
            <p:nvPr/>
          </p:nvSpPr>
          <p:spPr>
            <a:xfrm>
              <a:off x="1317824" y="4908888"/>
              <a:ext cx="559769" cy="246221"/>
            </a:xfrm>
            <a:prstGeom prst="rect">
              <a:avLst/>
            </a:prstGeom>
            <a:noFill/>
            <a:ln>
              <a:solidFill>
                <a:srgbClr val="FF0000"/>
              </a:solidFill>
              <a:prstDash val="sysDot"/>
            </a:ln>
          </p:spPr>
          <p:txBody>
            <a:bodyPr wrap="none" rtlCol="0">
              <a:spAutoFit/>
            </a:bodyPr>
            <a:lstStyle/>
            <a:p>
              <a:r>
                <a:rPr lang="en-US" sz="1000" i="1" dirty="0"/>
                <a:t>Coffee</a:t>
              </a:r>
            </a:p>
          </p:txBody>
        </p:sp>
      </p:grpSp>
      <p:sp>
        <p:nvSpPr>
          <p:cNvPr id="26" name="TextBox 25">
            <a:extLst>
              <a:ext uri="{FF2B5EF4-FFF2-40B4-BE49-F238E27FC236}">
                <a16:creationId xmlns:a16="http://schemas.microsoft.com/office/drawing/2014/main" id="{BD753A52-8DD9-B34B-ACD7-91082C1212CD}"/>
              </a:ext>
            </a:extLst>
          </p:cNvPr>
          <p:cNvSpPr txBox="1"/>
          <p:nvPr/>
        </p:nvSpPr>
        <p:spPr>
          <a:xfrm>
            <a:off x="704989" y="1681644"/>
            <a:ext cx="2565429" cy="523220"/>
          </a:xfrm>
          <a:prstGeom prst="rect">
            <a:avLst/>
          </a:prstGeom>
          <a:solidFill>
            <a:srgbClr val="FFE699"/>
          </a:solidFill>
          <a:ln>
            <a:solidFill>
              <a:schemeClr val="tx1"/>
            </a:solidFill>
          </a:ln>
        </p:spPr>
        <p:txBody>
          <a:bodyPr wrap="square" rtlCol="0">
            <a:spAutoFit/>
          </a:bodyPr>
          <a:lstStyle/>
          <a:p>
            <a:r>
              <a:rPr lang="en-US" sz="1400" dirty="0"/>
              <a:t>Cold Mass &amp; </a:t>
            </a:r>
            <a:r>
              <a:rPr lang="en-US" sz="1400" dirty="0" err="1"/>
              <a:t>CryoAssemblies</a:t>
            </a:r>
            <a:r>
              <a:rPr lang="en-US" sz="1400" dirty="0"/>
              <a:t> (CD-3)</a:t>
            </a:r>
          </a:p>
        </p:txBody>
      </p:sp>
      <p:sp>
        <p:nvSpPr>
          <p:cNvPr id="27" name="TextBox 26">
            <a:extLst>
              <a:ext uri="{FF2B5EF4-FFF2-40B4-BE49-F238E27FC236}">
                <a16:creationId xmlns:a16="http://schemas.microsoft.com/office/drawing/2014/main" id="{A8C2DE53-4AD0-6B4D-BF51-96DF1C201D71}"/>
              </a:ext>
            </a:extLst>
          </p:cNvPr>
          <p:cNvSpPr txBox="1"/>
          <p:nvPr/>
        </p:nvSpPr>
        <p:spPr>
          <a:xfrm>
            <a:off x="3469525" y="1681063"/>
            <a:ext cx="2565429" cy="307777"/>
          </a:xfrm>
          <a:prstGeom prst="rect">
            <a:avLst/>
          </a:prstGeom>
          <a:solidFill>
            <a:srgbClr val="FFE699"/>
          </a:solidFill>
          <a:ln>
            <a:solidFill>
              <a:schemeClr val="tx1"/>
            </a:solidFill>
          </a:ln>
        </p:spPr>
        <p:txBody>
          <a:bodyPr wrap="square" rtlCol="0">
            <a:spAutoFit/>
          </a:bodyPr>
          <a:lstStyle/>
          <a:p>
            <a:r>
              <a:rPr lang="en-US" sz="1400" dirty="0"/>
              <a:t>Cavities Q&amp;A</a:t>
            </a:r>
          </a:p>
        </p:txBody>
      </p:sp>
      <p:sp>
        <p:nvSpPr>
          <p:cNvPr id="28" name="TextBox 27">
            <a:extLst>
              <a:ext uri="{FF2B5EF4-FFF2-40B4-BE49-F238E27FC236}">
                <a16:creationId xmlns:a16="http://schemas.microsoft.com/office/drawing/2014/main" id="{B9136F59-21D5-8346-A1DC-0C6E0BD36076}"/>
              </a:ext>
            </a:extLst>
          </p:cNvPr>
          <p:cNvSpPr txBox="1"/>
          <p:nvPr/>
        </p:nvSpPr>
        <p:spPr>
          <a:xfrm>
            <a:off x="6166016" y="1610216"/>
            <a:ext cx="2516319" cy="738664"/>
          </a:xfrm>
          <a:prstGeom prst="rect">
            <a:avLst/>
          </a:prstGeom>
          <a:solidFill>
            <a:srgbClr val="FFE699"/>
          </a:solidFill>
          <a:ln>
            <a:solidFill>
              <a:schemeClr val="tx1"/>
            </a:solidFill>
          </a:ln>
        </p:spPr>
        <p:txBody>
          <a:bodyPr wrap="square" rtlCol="0">
            <a:spAutoFit/>
          </a:bodyPr>
          <a:lstStyle/>
          <a:p>
            <a:r>
              <a:rPr lang="en-US" sz="1400" dirty="0"/>
              <a:t>COVID Impact:</a:t>
            </a:r>
          </a:p>
          <a:p>
            <a:r>
              <a:rPr lang="en-US" sz="1400" dirty="0"/>
              <a:t>Scenarios, BCRs, Risks, Restart &amp; Eff., Re-baseline … </a:t>
            </a:r>
          </a:p>
        </p:txBody>
      </p:sp>
      <p:sp>
        <p:nvSpPr>
          <p:cNvPr id="31" name="TextBox 30">
            <a:extLst>
              <a:ext uri="{FF2B5EF4-FFF2-40B4-BE49-F238E27FC236}">
                <a16:creationId xmlns:a16="http://schemas.microsoft.com/office/drawing/2014/main" id="{4C4F6B91-DE86-ED4A-89C9-3C8377F78FC2}"/>
              </a:ext>
            </a:extLst>
          </p:cNvPr>
          <p:cNvSpPr txBox="1"/>
          <p:nvPr/>
        </p:nvSpPr>
        <p:spPr>
          <a:xfrm>
            <a:off x="6152267" y="2730055"/>
            <a:ext cx="2530068" cy="307777"/>
          </a:xfrm>
          <a:prstGeom prst="rect">
            <a:avLst/>
          </a:prstGeom>
          <a:solidFill>
            <a:srgbClr val="FFE699"/>
          </a:solidFill>
          <a:ln>
            <a:solidFill>
              <a:schemeClr val="tx1"/>
            </a:solidFill>
          </a:ln>
        </p:spPr>
        <p:txBody>
          <a:bodyPr wrap="square" rtlCol="0">
            <a:spAutoFit/>
          </a:bodyPr>
          <a:lstStyle/>
          <a:p>
            <a:r>
              <a:rPr lang="en-US" sz="1400" dirty="0"/>
              <a:t>COVID Impact (cont.)</a:t>
            </a:r>
          </a:p>
        </p:txBody>
      </p:sp>
      <p:sp>
        <p:nvSpPr>
          <p:cNvPr id="32" name="TextBox 31">
            <a:extLst>
              <a:ext uri="{FF2B5EF4-FFF2-40B4-BE49-F238E27FC236}">
                <a16:creationId xmlns:a16="http://schemas.microsoft.com/office/drawing/2014/main" id="{E19C9749-6EAB-5649-A50B-42C77CF48D32}"/>
              </a:ext>
            </a:extLst>
          </p:cNvPr>
          <p:cNvSpPr txBox="1"/>
          <p:nvPr/>
        </p:nvSpPr>
        <p:spPr>
          <a:xfrm>
            <a:off x="704989" y="5301208"/>
            <a:ext cx="7977345" cy="307777"/>
          </a:xfrm>
          <a:prstGeom prst="rect">
            <a:avLst/>
          </a:prstGeom>
          <a:noFill/>
          <a:ln>
            <a:solidFill>
              <a:schemeClr val="tx1"/>
            </a:solidFill>
          </a:ln>
        </p:spPr>
        <p:txBody>
          <a:bodyPr wrap="square" rtlCol="0">
            <a:spAutoFit/>
          </a:bodyPr>
          <a:lstStyle/>
          <a:p>
            <a:pPr algn="ctr"/>
            <a:r>
              <a:rPr lang="en-US" sz="1400" dirty="0"/>
              <a:t>Time for Committee</a:t>
            </a:r>
          </a:p>
        </p:txBody>
      </p:sp>
      <p:grpSp>
        <p:nvGrpSpPr>
          <p:cNvPr id="33" name="Group 32">
            <a:extLst>
              <a:ext uri="{FF2B5EF4-FFF2-40B4-BE49-F238E27FC236}">
                <a16:creationId xmlns:a16="http://schemas.microsoft.com/office/drawing/2014/main" id="{6F3642EC-6E76-9944-A0A7-B7A547A99281}"/>
              </a:ext>
            </a:extLst>
          </p:cNvPr>
          <p:cNvGrpSpPr/>
          <p:nvPr/>
        </p:nvGrpSpPr>
        <p:grpSpPr>
          <a:xfrm>
            <a:off x="1309802" y="5769229"/>
            <a:ext cx="7214176" cy="324067"/>
            <a:chOff x="1317824" y="4831042"/>
            <a:chExt cx="7214176" cy="324067"/>
          </a:xfrm>
        </p:grpSpPr>
        <p:cxnSp>
          <p:nvCxnSpPr>
            <p:cNvPr id="34" name="Straight Connector 33">
              <a:extLst>
                <a:ext uri="{FF2B5EF4-FFF2-40B4-BE49-F238E27FC236}">
                  <a16:creationId xmlns:a16="http://schemas.microsoft.com/office/drawing/2014/main" id="{F9901D7F-E56B-8A41-875E-596CFDA3B52A}"/>
                </a:ext>
              </a:extLst>
            </p:cNvPr>
            <p:cNvCxnSpPr>
              <a:cxnSpLocks/>
            </p:cNvCxnSpPr>
            <p:nvPr/>
          </p:nvCxnSpPr>
          <p:spPr>
            <a:xfrm>
              <a:off x="1325954" y="4831042"/>
              <a:ext cx="7206046" cy="0"/>
            </a:xfrm>
            <a:prstGeom prst="line">
              <a:avLst/>
            </a:prstGeom>
            <a:ln w="127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634BE4E5-1868-D242-95D5-6AB9730E29A9}"/>
                </a:ext>
              </a:extLst>
            </p:cNvPr>
            <p:cNvSpPr txBox="1"/>
            <p:nvPr/>
          </p:nvSpPr>
          <p:spPr>
            <a:xfrm>
              <a:off x="1317824" y="4908888"/>
              <a:ext cx="623889" cy="246221"/>
            </a:xfrm>
            <a:prstGeom prst="rect">
              <a:avLst/>
            </a:prstGeom>
            <a:noFill/>
            <a:ln>
              <a:solidFill>
                <a:srgbClr val="FF0000"/>
              </a:solidFill>
              <a:prstDash val="sysDot"/>
            </a:ln>
          </p:spPr>
          <p:txBody>
            <a:bodyPr wrap="none" rtlCol="0">
              <a:spAutoFit/>
            </a:bodyPr>
            <a:lstStyle/>
            <a:p>
              <a:r>
                <a:rPr lang="en-US" sz="1000" i="1" dirty="0"/>
                <a:t>Adjourn</a:t>
              </a:r>
            </a:p>
          </p:txBody>
        </p:sp>
      </p:grpSp>
      <p:sp>
        <p:nvSpPr>
          <p:cNvPr id="37" name="TextBox 36">
            <a:extLst>
              <a:ext uri="{FF2B5EF4-FFF2-40B4-BE49-F238E27FC236}">
                <a16:creationId xmlns:a16="http://schemas.microsoft.com/office/drawing/2014/main" id="{E33F7282-7BE6-AA48-A46F-488FE07DA22F}"/>
              </a:ext>
            </a:extLst>
          </p:cNvPr>
          <p:cNvSpPr txBox="1"/>
          <p:nvPr/>
        </p:nvSpPr>
        <p:spPr>
          <a:xfrm>
            <a:off x="3469524" y="2710872"/>
            <a:ext cx="2565429" cy="307777"/>
          </a:xfrm>
          <a:prstGeom prst="rect">
            <a:avLst/>
          </a:prstGeom>
          <a:noFill/>
          <a:ln>
            <a:solidFill>
              <a:schemeClr val="tx1"/>
            </a:solidFill>
          </a:ln>
        </p:spPr>
        <p:txBody>
          <a:bodyPr wrap="square" rtlCol="0">
            <a:spAutoFit/>
          </a:bodyPr>
          <a:lstStyle/>
          <a:p>
            <a:pPr algn="ctr"/>
            <a:r>
              <a:rPr lang="en-US" sz="1400" dirty="0"/>
              <a:t>Time for Committee</a:t>
            </a:r>
          </a:p>
        </p:txBody>
      </p:sp>
      <p:sp>
        <p:nvSpPr>
          <p:cNvPr id="38" name="TextBox 37">
            <a:extLst>
              <a:ext uri="{FF2B5EF4-FFF2-40B4-BE49-F238E27FC236}">
                <a16:creationId xmlns:a16="http://schemas.microsoft.com/office/drawing/2014/main" id="{D6AA73E4-D575-D841-8F85-F5DEE3703B34}"/>
              </a:ext>
            </a:extLst>
          </p:cNvPr>
          <p:cNvSpPr txBox="1"/>
          <p:nvPr/>
        </p:nvSpPr>
        <p:spPr>
          <a:xfrm>
            <a:off x="677458" y="2703366"/>
            <a:ext cx="2565429" cy="523220"/>
          </a:xfrm>
          <a:prstGeom prst="rect">
            <a:avLst/>
          </a:prstGeom>
          <a:solidFill>
            <a:srgbClr val="FFE699"/>
          </a:solidFill>
          <a:ln>
            <a:solidFill>
              <a:schemeClr val="tx1"/>
            </a:solidFill>
          </a:ln>
        </p:spPr>
        <p:txBody>
          <a:bodyPr wrap="square" rtlCol="0">
            <a:spAutoFit/>
          </a:bodyPr>
          <a:lstStyle/>
          <a:p>
            <a:r>
              <a:rPr lang="en-US" sz="1400" dirty="0"/>
              <a:t>Cold Mass &amp; </a:t>
            </a:r>
            <a:r>
              <a:rPr lang="en-US" sz="1400" dirty="0" err="1"/>
              <a:t>CryoAssemblies</a:t>
            </a:r>
            <a:r>
              <a:rPr lang="en-US" sz="1400" dirty="0"/>
              <a:t> (CD-3)</a:t>
            </a:r>
          </a:p>
        </p:txBody>
      </p:sp>
      <p:sp>
        <p:nvSpPr>
          <p:cNvPr id="39" name="TextBox 38">
            <a:extLst>
              <a:ext uri="{FF2B5EF4-FFF2-40B4-BE49-F238E27FC236}">
                <a16:creationId xmlns:a16="http://schemas.microsoft.com/office/drawing/2014/main" id="{B5CFE96E-7DA5-C64C-9626-812675B4631E}"/>
              </a:ext>
            </a:extLst>
          </p:cNvPr>
          <p:cNvSpPr txBox="1"/>
          <p:nvPr/>
        </p:nvSpPr>
        <p:spPr>
          <a:xfrm>
            <a:off x="704989" y="4029984"/>
            <a:ext cx="2565429" cy="307777"/>
          </a:xfrm>
          <a:prstGeom prst="rect">
            <a:avLst/>
          </a:prstGeom>
          <a:solidFill>
            <a:srgbClr val="FFE699"/>
          </a:solidFill>
          <a:ln>
            <a:solidFill>
              <a:schemeClr val="tx1"/>
            </a:solidFill>
          </a:ln>
        </p:spPr>
        <p:txBody>
          <a:bodyPr wrap="square" rtlCol="0">
            <a:spAutoFit/>
          </a:bodyPr>
          <a:lstStyle/>
          <a:p>
            <a:r>
              <a:rPr lang="en-US" sz="1400" dirty="0"/>
              <a:t>Magnets, CM &amp; CA Q&amp;A</a:t>
            </a:r>
          </a:p>
        </p:txBody>
      </p:sp>
      <p:sp>
        <p:nvSpPr>
          <p:cNvPr id="40" name="TextBox 39">
            <a:extLst>
              <a:ext uri="{FF2B5EF4-FFF2-40B4-BE49-F238E27FC236}">
                <a16:creationId xmlns:a16="http://schemas.microsoft.com/office/drawing/2014/main" id="{CE0D5BE7-7CE7-7A41-BFD9-53BFC29A48FC}"/>
              </a:ext>
            </a:extLst>
          </p:cNvPr>
          <p:cNvSpPr txBox="1"/>
          <p:nvPr/>
        </p:nvSpPr>
        <p:spPr>
          <a:xfrm>
            <a:off x="6116906" y="4026974"/>
            <a:ext cx="2565429" cy="307777"/>
          </a:xfrm>
          <a:prstGeom prst="rect">
            <a:avLst/>
          </a:prstGeom>
          <a:solidFill>
            <a:srgbClr val="FFE699"/>
          </a:solidFill>
          <a:ln>
            <a:solidFill>
              <a:schemeClr val="tx1"/>
            </a:solidFill>
          </a:ln>
        </p:spPr>
        <p:txBody>
          <a:bodyPr wrap="square" rtlCol="0">
            <a:spAutoFit/>
          </a:bodyPr>
          <a:lstStyle/>
          <a:p>
            <a:r>
              <a:rPr lang="en-US" sz="1400" dirty="0"/>
              <a:t>Management Q&amp;A</a:t>
            </a:r>
          </a:p>
        </p:txBody>
      </p:sp>
      <p:sp>
        <p:nvSpPr>
          <p:cNvPr id="41" name="TextBox 40">
            <a:extLst>
              <a:ext uri="{FF2B5EF4-FFF2-40B4-BE49-F238E27FC236}">
                <a16:creationId xmlns:a16="http://schemas.microsoft.com/office/drawing/2014/main" id="{E8E90C6D-9AC9-CB43-84B3-20DCFA23EAB0}"/>
              </a:ext>
            </a:extLst>
          </p:cNvPr>
          <p:cNvSpPr txBox="1"/>
          <p:nvPr/>
        </p:nvSpPr>
        <p:spPr>
          <a:xfrm>
            <a:off x="1970678" y="1926671"/>
            <a:ext cx="1409360" cy="400110"/>
          </a:xfrm>
          <a:prstGeom prst="rect">
            <a:avLst/>
          </a:prstGeom>
          <a:solidFill>
            <a:schemeClr val="bg1"/>
          </a:solidFill>
          <a:ln>
            <a:solidFill>
              <a:schemeClr val="tx1"/>
            </a:solidFill>
          </a:ln>
        </p:spPr>
        <p:txBody>
          <a:bodyPr wrap="none" rtlCol="0">
            <a:spAutoFit/>
          </a:bodyPr>
          <a:lstStyle/>
          <a:p>
            <a:r>
              <a:rPr lang="en-US" sz="1000" i="1" dirty="0"/>
              <a:t>Standard L3 by WBS </a:t>
            </a:r>
          </a:p>
          <a:p>
            <a:r>
              <a:rPr lang="en-US" sz="1000" i="1" dirty="0"/>
              <a:t>and/or Subject</a:t>
            </a:r>
          </a:p>
        </p:txBody>
      </p:sp>
      <p:sp>
        <p:nvSpPr>
          <p:cNvPr id="42" name="TextBox 41">
            <a:extLst>
              <a:ext uri="{FF2B5EF4-FFF2-40B4-BE49-F238E27FC236}">
                <a16:creationId xmlns:a16="http://schemas.microsoft.com/office/drawing/2014/main" id="{A72FAB5B-A8EA-594F-9EA3-AFF44F9C2A7C}"/>
              </a:ext>
            </a:extLst>
          </p:cNvPr>
          <p:cNvSpPr txBox="1"/>
          <p:nvPr/>
        </p:nvSpPr>
        <p:spPr>
          <a:xfrm>
            <a:off x="1987703" y="3058999"/>
            <a:ext cx="1409360" cy="400110"/>
          </a:xfrm>
          <a:prstGeom prst="rect">
            <a:avLst/>
          </a:prstGeom>
          <a:solidFill>
            <a:schemeClr val="bg1"/>
          </a:solidFill>
          <a:ln>
            <a:solidFill>
              <a:schemeClr val="tx1"/>
            </a:solidFill>
          </a:ln>
        </p:spPr>
        <p:txBody>
          <a:bodyPr wrap="none" rtlCol="0">
            <a:spAutoFit/>
          </a:bodyPr>
          <a:lstStyle/>
          <a:p>
            <a:r>
              <a:rPr lang="en-US" sz="1000" i="1" dirty="0"/>
              <a:t>Standard L3 by WBS </a:t>
            </a:r>
          </a:p>
          <a:p>
            <a:r>
              <a:rPr lang="en-US" sz="1000" i="1" dirty="0"/>
              <a:t>and/or Subject</a:t>
            </a:r>
          </a:p>
        </p:txBody>
      </p:sp>
      <p:sp>
        <p:nvSpPr>
          <p:cNvPr id="43" name="Footer Placeholder 4">
            <a:extLst>
              <a:ext uri="{FF2B5EF4-FFF2-40B4-BE49-F238E27FC236}">
                <a16:creationId xmlns:a16="http://schemas.microsoft.com/office/drawing/2014/main" id="{53D14D70-06C2-1649-8C4C-91811A3A38C0}"/>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
        <p:nvSpPr>
          <p:cNvPr id="44" name="TextBox 43">
            <a:extLst>
              <a:ext uri="{FF2B5EF4-FFF2-40B4-BE49-F238E27FC236}">
                <a16:creationId xmlns:a16="http://schemas.microsoft.com/office/drawing/2014/main" id="{739AB5B8-11CF-C048-BBF1-877A42FD7769}"/>
              </a:ext>
            </a:extLst>
          </p:cNvPr>
          <p:cNvSpPr txBox="1"/>
          <p:nvPr/>
        </p:nvSpPr>
        <p:spPr>
          <a:xfrm>
            <a:off x="704989" y="692696"/>
            <a:ext cx="7733158" cy="307777"/>
          </a:xfrm>
          <a:prstGeom prst="rect">
            <a:avLst/>
          </a:prstGeom>
          <a:noFill/>
          <a:ln>
            <a:solidFill>
              <a:schemeClr val="tx1"/>
            </a:solidFill>
          </a:ln>
        </p:spPr>
        <p:txBody>
          <a:bodyPr wrap="square" rtlCol="0">
            <a:spAutoFit/>
          </a:bodyPr>
          <a:lstStyle/>
          <a:p>
            <a:pPr algn="ctr"/>
            <a:r>
              <a:rPr lang="en-US" sz="1400" dirty="0"/>
              <a:t>½ h for Sub-Committees Executive Session</a:t>
            </a:r>
          </a:p>
        </p:txBody>
      </p:sp>
      <p:sp>
        <p:nvSpPr>
          <p:cNvPr id="45" name="TextBox 44">
            <a:extLst>
              <a:ext uri="{FF2B5EF4-FFF2-40B4-BE49-F238E27FC236}">
                <a16:creationId xmlns:a16="http://schemas.microsoft.com/office/drawing/2014/main" id="{3735DACB-5C46-E047-8AFB-B2EB3D5EF627}"/>
              </a:ext>
            </a:extLst>
          </p:cNvPr>
          <p:cNvSpPr txBox="1"/>
          <p:nvPr/>
        </p:nvSpPr>
        <p:spPr>
          <a:xfrm>
            <a:off x="701089" y="1024359"/>
            <a:ext cx="7733158" cy="307777"/>
          </a:xfrm>
          <a:prstGeom prst="rect">
            <a:avLst/>
          </a:prstGeom>
          <a:noFill/>
          <a:ln>
            <a:solidFill>
              <a:schemeClr val="tx1"/>
            </a:solidFill>
          </a:ln>
        </p:spPr>
        <p:txBody>
          <a:bodyPr wrap="square" rtlCol="0">
            <a:spAutoFit/>
          </a:bodyPr>
          <a:lstStyle/>
          <a:p>
            <a:pPr algn="ctr"/>
            <a:r>
              <a:rPr lang="en-US" sz="1400" dirty="0"/>
              <a:t>½ h for Committee Executive Session</a:t>
            </a:r>
          </a:p>
        </p:txBody>
      </p:sp>
      <p:sp>
        <p:nvSpPr>
          <p:cNvPr id="36" name="TextBox 35">
            <a:extLst>
              <a:ext uri="{FF2B5EF4-FFF2-40B4-BE49-F238E27FC236}">
                <a16:creationId xmlns:a16="http://schemas.microsoft.com/office/drawing/2014/main" id="{60EFC1E9-EEF6-3D47-AE0C-4FEFDAF4341B}"/>
              </a:ext>
            </a:extLst>
          </p:cNvPr>
          <p:cNvSpPr txBox="1"/>
          <p:nvPr/>
        </p:nvSpPr>
        <p:spPr>
          <a:xfrm>
            <a:off x="308469" y="1340768"/>
            <a:ext cx="3087705" cy="246221"/>
          </a:xfrm>
          <a:prstGeom prst="rect">
            <a:avLst/>
          </a:prstGeom>
          <a:noFill/>
          <a:ln>
            <a:solidFill>
              <a:srgbClr val="FF0000"/>
            </a:solidFill>
            <a:prstDash val="sysDash"/>
          </a:ln>
        </p:spPr>
        <p:txBody>
          <a:bodyPr wrap="none" rtlCol="0">
            <a:spAutoFit/>
          </a:bodyPr>
          <a:lstStyle/>
          <a:p>
            <a:r>
              <a:rPr lang="en-US" sz="1000" i="1" dirty="0"/>
              <a:t>Presentations starting not earlier than 9:00-9:30 am</a:t>
            </a:r>
          </a:p>
        </p:txBody>
      </p:sp>
    </p:spTree>
    <p:extLst>
      <p:ext uri="{BB962C8B-B14F-4D97-AF65-F5344CB8AC3E}">
        <p14:creationId xmlns:p14="http://schemas.microsoft.com/office/powerpoint/2010/main" val="401985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F6962A-D291-D14A-BA74-2C0AF12C5207}"/>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6" name="Title 1">
            <a:extLst>
              <a:ext uri="{FF2B5EF4-FFF2-40B4-BE49-F238E27FC236}">
                <a16:creationId xmlns:a16="http://schemas.microsoft.com/office/drawing/2014/main" id="{8B3AB339-A597-8247-8472-0F907426B650}"/>
              </a:ext>
            </a:extLst>
          </p:cNvPr>
          <p:cNvSpPr>
            <a:spLocks noGrp="1"/>
          </p:cNvSpPr>
          <p:nvPr>
            <p:ph type="title"/>
          </p:nvPr>
        </p:nvSpPr>
        <p:spPr>
          <a:xfrm>
            <a:off x="612000" y="44704"/>
            <a:ext cx="8280480" cy="720000"/>
          </a:xfrm>
        </p:spPr>
        <p:txBody>
          <a:bodyPr/>
          <a:lstStyle/>
          <a:p>
            <a:r>
              <a:rPr lang="en-US" sz="3200" dirty="0"/>
              <a:t>Day 3</a:t>
            </a:r>
          </a:p>
        </p:txBody>
      </p:sp>
      <p:cxnSp>
        <p:nvCxnSpPr>
          <p:cNvPr id="9" name="Straight Connector 8">
            <a:extLst>
              <a:ext uri="{FF2B5EF4-FFF2-40B4-BE49-F238E27FC236}">
                <a16:creationId xmlns:a16="http://schemas.microsoft.com/office/drawing/2014/main" id="{C7358B88-0131-1041-827E-E7E9A46A1A3B}"/>
              </a:ext>
            </a:extLst>
          </p:cNvPr>
          <p:cNvCxnSpPr>
            <a:cxnSpLocks/>
          </p:cNvCxnSpPr>
          <p:nvPr/>
        </p:nvCxnSpPr>
        <p:spPr>
          <a:xfrm flipV="1">
            <a:off x="1358499" y="3550652"/>
            <a:ext cx="7191406" cy="11275"/>
          </a:xfrm>
          <a:prstGeom prst="line">
            <a:avLst/>
          </a:prstGeom>
          <a:ln w="28575">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F1585A5-2DE3-DF4F-94F5-79E9196359B1}"/>
              </a:ext>
            </a:extLst>
          </p:cNvPr>
          <p:cNvSpPr txBox="1"/>
          <p:nvPr/>
        </p:nvSpPr>
        <p:spPr>
          <a:xfrm>
            <a:off x="1360815" y="3664471"/>
            <a:ext cx="530915" cy="246221"/>
          </a:xfrm>
          <a:prstGeom prst="rect">
            <a:avLst/>
          </a:prstGeom>
          <a:noFill/>
          <a:ln>
            <a:solidFill>
              <a:srgbClr val="FF0000"/>
            </a:solidFill>
            <a:prstDash val="sysDash"/>
          </a:ln>
        </p:spPr>
        <p:txBody>
          <a:bodyPr wrap="none" rtlCol="0">
            <a:spAutoFit/>
          </a:bodyPr>
          <a:lstStyle/>
          <a:p>
            <a:r>
              <a:rPr lang="en-US" sz="1000" i="1" dirty="0"/>
              <a:t>Lunch</a:t>
            </a:r>
          </a:p>
        </p:txBody>
      </p:sp>
      <p:sp>
        <p:nvSpPr>
          <p:cNvPr id="11" name="Rectangle 10">
            <a:extLst>
              <a:ext uri="{FF2B5EF4-FFF2-40B4-BE49-F238E27FC236}">
                <a16:creationId xmlns:a16="http://schemas.microsoft.com/office/drawing/2014/main" id="{59E23790-92AF-1549-A558-E11B1CC64922}"/>
              </a:ext>
            </a:extLst>
          </p:cNvPr>
          <p:cNvSpPr/>
          <p:nvPr/>
        </p:nvSpPr>
        <p:spPr>
          <a:xfrm>
            <a:off x="7568715" y="1069605"/>
            <a:ext cx="360040" cy="216024"/>
          </a:xfrm>
          <a:prstGeom prst="rect">
            <a:avLst/>
          </a:prstGeom>
          <a:solidFill>
            <a:srgbClr val="FFE6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A7905A5-4B8F-884F-B0FA-A30898208EBA}"/>
              </a:ext>
            </a:extLst>
          </p:cNvPr>
          <p:cNvSpPr txBox="1"/>
          <p:nvPr/>
        </p:nvSpPr>
        <p:spPr>
          <a:xfrm>
            <a:off x="7928755" y="1052736"/>
            <a:ext cx="963725" cy="246221"/>
          </a:xfrm>
          <a:prstGeom prst="rect">
            <a:avLst/>
          </a:prstGeom>
          <a:noFill/>
        </p:spPr>
        <p:txBody>
          <a:bodyPr wrap="none" rtlCol="0">
            <a:spAutoFit/>
          </a:bodyPr>
          <a:lstStyle/>
          <a:p>
            <a:r>
              <a:rPr lang="en-US" sz="1000" i="1" dirty="0"/>
              <a:t>Presentations</a:t>
            </a:r>
          </a:p>
        </p:txBody>
      </p:sp>
      <p:grpSp>
        <p:nvGrpSpPr>
          <p:cNvPr id="13" name="Group 12">
            <a:extLst>
              <a:ext uri="{FF2B5EF4-FFF2-40B4-BE49-F238E27FC236}">
                <a16:creationId xmlns:a16="http://schemas.microsoft.com/office/drawing/2014/main" id="{0A271E38-4706-9942-8B14-71EBA83BA2A7}"/>
              </a:ext>
            </a:extLst>
          </p:cNvPr>
          <p:cNvGrpSpPr/>
          <p:nvPr/>
        </p:nvGrpSpPr>
        <p:grpSpPr>
          <a:xfrm>
            <a:off x="1318264" y="2312845"/>
            <a:ext cx="7214176" cy="324067"/>
            <a:chOff x="1317824" y="4831042"/>
            <a:chExt cx="7214176" cy="324067"/>
          </a:xfrm>
        </p:grpSpPr>
        <p:cxnSp>
          <p:nvCxnSpPr>
            <p:cNvPr id="14" name="Straight Connector 13">
              <a:extLst>
                <a:ext uri="{FF2B5EF4-FFF2-40B4-BE49-F238E27FC236}">
                  <a16:creationId xmlns:a16="http://schemas.microsoft.com/office/drawing/2014/main" id="{F9E993A8-4177-A346-A9D3-4A49F44EDE2A}"/>
                </a:ext>
              </a:extLst>
            </p:cNvPr>
            <p:cNvCxnSpPr>
              <a:cxnSpLocks/>
            </p:cNvCxnSpPr>
            <p:nvPr/>
          </p:nvCxnSpPr>
          <p:spPr>
            <a:xfrm>
              <a:off x="1325954" y="4831042"/>
              <a:ext cx="7206046" cy="0"/>
            </a:xfrm>
            <a:prstGeom prst="line">
              <a:avLst/>
            </a:prstGeom>
            <a:ln w="127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656081CC-9A17-E044-83BB-572EA6659B9B}"/>
                </a:ext>
              </a:extLst>
            </p:cNvPr>
            <p:cNvSpPr txBox="1"/>
            <p:nvPr/>
          </p:nvSpPr>
          <p:spPr>
            <a:xfrm>
              <a:off x="1317824" y="4908888"/>
              <a:ext cx="559769" cy="246221"/>
            </a:xfrm>
            <a:prstGeom prst="rect">
              <a:avLst/>
            </a:prstGeom>
            <a:noFill/>
            <a:ln>
              <a:solidFill>
                <a:srgbClr val="FF0000"/>
              </a:solidFill>
              <a:prstDash val="sysDot"/>
            </a:ln>
          </p:spPr>
          <p:txBody>
            <a:bodyPr wrap="none" rtlCol="0">
              <a:spAutoFit/>
            </a:bodyPr>
            <a:lstStyle/>
            <a:p>
              <a:r>
                <a:rPr lang="en-US" sz="1000" i="1" dirty="0"/>
                <a:t>Coffee</a:t>
              </a:r>
            </a:p>
          </p:txBody>
        </p:sp>
      </p:grpSp>
      <p:sp>
        <p:nvSpPr>
          <p:cNvPr id="21" name="TextBox 20">
            <a:extLst>
              <a:ext uri="{FF2B5EF4-FFF2-40B4-BE49-F238E27FC236}">
                <a16:creationId xmlns:a16="http://schemas.microsoft.com/office/drawing/2014/main" id="{B5786726-919F-5C41-B84A-857CE2E393EB}"/>
              </a:ext>
            </a:extLst>
          </p:cNvPr>
          <p:cNvSpPr txBox="1"/>
          <p:nvPr/>
        </p:nvSpPr>
        <p:spPr>
          <a:xfrm>
            <a:off x="704989" y="1468620"/>
            <a:ext cx="7733159" cy="307777"/>
          </a:xfrm>
          <a:prstGeom prst="rect">
            <a:avLst/>
          </a:prstGeom>
          <a:solidFill>
            <a:srgbClr val="FFE699"/>
          </a:solidFill>
          <a:ln>
            <a:solidFill>
              <a:schemeClr val="tx1"/>
            </a:solidFill>
          </a:ln>
        </p:spPr>
        <p:txBody>
          <a:bodyPr wrap="square" rtlCol="0">
            <a:spAutoFit/>
          </a:bodyPr>
          <a:lstStyle/>
          <a:p>
            <a:pPr algn="ctr"/>
            <a:r>
              <a:rPr lang="en-US" sz="1400" dirty="0"/>
              <a:t>Answer to Questions (if needed)</a:t>
            </a:r>
          </a:p>
        </p:txBody>
      </p:sp>
      <p:sp>
        <p:nvSpPr>
          <p:cNvPr id="27" name="TextBox 26">
            <a:extLst>
              <a:ext uri="{FF2B5EF4-FFF2-40B4-BE49-F238E27FC236}">
                <a16:creationId xmlns:a16="http://schemas.microsoft.com/office/drawing/2014/main" id="{923EA191-0F14-914D-979E-57D311B45C2D}"/>
              </a:ext>
            </a:extLst>
          </p:cNvPr>
          <p:cNvSpPr txBox="1"/>
          <p:nvPr/>
        </p:nvSpPr>
        <p:spPr>
          <a:xfrm>
            <a:off x="720999" y="4101956"/>
            <a:ext cx="7733158" cy="307777"/>
          </a:xfrm>
          <a:prstGeom prst="rect">
            <a:avLst/>
          </a:prstGeom>
          <a:noFill/>
          <a:ln>
            <a:solidFill>
              <a:schemeClr val="tx1"/>
            </a:solidFill>
          </a:ln>
        </p:spPr>
        <p:txBody>
          <a:bodyPr wrap="square" rtlCol="0">
            <a:spAutoFit/>
          </a:bodyPr>
          <a:lstStyle/>
          <a:p>
            <a:pPr algn="ctr"/>
            <a:r>
              <a:rPr lang="en-US" sz="1400" dirty="0"/>
              <a:t>Close-out</a:t>
            </a:r>
          </a:p>
        </p:txBody>
      </p:sp>
      <p:sp>
        <p:nvSpPr>
          <p:cNvPr id="31" name="TextBox 30">
            <a:extLst>
              <a:ext uri="{FF2B5EF4-FFF2-40B4-BE49-F238E27FC236}">
                <a16:creationId xmlns:a16="http://schemas.microsoft.com/office/drawing/2014/main" id="{E93F5638-D449-514F-B94A-4BAD9F8121EB}"/>
              </a:ext>
            </a:extLst>
          </p:cNvPr>
          <p:cNvSpPr txBox="1"/>
          <p:nvPr/>
        </p:nvSpPr>
        <p:spPr>
          <a:xfrm>
            <a:off x="704990" y="2746077"/>
            <a:ext cx="7733158" cy="307777"/>
          </a:xfrm>
          <a:prstGeom prst="rect">
            <a:avLst/>
          </a:prstGeom>
          <a:noFill/>
          <a:ln>
            <a:solidFill>
              <a:schemeClr val="tx1"/>
            </a:solidFill>
          </a:ln>
        </p:spPr>
        <p:txBody>
          <a:bodyPr wrap="square" rtlCol="0">
            <a:spAutoFit/>
          </a:bodyPr>
          <a:lstStyle/>
          <a:p>
            <a:pPr algn="ctr"/>
            <a:r>
              <a:rPr lang="en-US" sz="1400" dirty="0"/>
              <a:t>Time for Committee</a:t>
            </a:r>
          </a:p>
        </p:txBody>
      </p:sp>
      <p:sp>
        <p:nvSpPr>
          <p:cNvPr id="16" name="Footer Placeholder 4">
            <a:extLst>
              <a:ext uri="{FF2B5EF4-FFF2-40B4-BE49-F238E27FC236}">
                <a16:creationId xmlns:a16="http://schemas.microsoft.com/office/drawing/2014/main" id="{D070E8CA-442E-1642-BEEC-9FDB801A4EFA}"/>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573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B837-2300-3946-BC4C-C2D0658A5372}"/>
              </a:ext>
            </a:extLst>
          </p:cNvPr>
          <p:cNvSpPr>
            <a:spLocks noGrp="1"/>
          </p:cNvSpPr>
          <p:nvPr>
            <p:ph type="title"/>
          </p:nvPr>
        </p:nvSpPr>
        <p:spPr>
          <a:xfrm>
            <a:off x="628594" y="-27384"/>
            <a:ext cx="7920000" cy="720000"/>
          </a:xfrm>
        </p:spPr>
        <p:txBody>
          <a:bodyPr/>
          <a:lstStyle/>
          <a:p>
            <a:r>
              <a:rPr lang="en-US" dirty="0"/>
              <a:t>COVID-19 Response Strategy</a:t>
            </a:r>
          </a:p>
        </p:txBody>
      </p:sp>
      <p:sp>
        <p:nvSpPr>
          <p:cNvPr id="3" name="Content Placeholder 2">
            <a:extLst>
              <a:ext uri="{FF2B5EF4-FFF2-40B4-BE49-F238E27FC236}">
                <a16:creationId xmlns:a16="http://schemas.microsoft.com/office/drawing/2014/main" id="{45969A7A-0B3D-8A44-B9BB-5FDA375EA4CB}"/>
              </a:ext>
            </a:extLst>
          </p:cNvPr>
          <p:cNvSpPr>
            <a:spLocks noGrp="1"/>
          </p:cNvSpPr>
          <p:nvPr>
            <p:ph idx="1"/>
          </p:nvPr>
        </p:nvSpPr>
        <p:spPr>
          <a:xfrm>
            <a:off x="334272" y="620688"/>
            <a:ext cx="8712528" cy="6095662"/>
          </a:xfrm>
          <a:solidFill>
            <a:schemeClr val="bg1"/>
          </a:solidFill>
        </p:spPr>
        <p:txBody>
          <a:bodyPr>
            <a:normAutofit fontScale="85000" lnSpcReduction="10000"/>
          </a:bodyPr>
          <a:lstStyle/>
          <a:p>
            <a:r>
              <a:rPr lang="en-US" dirty="0"/>
              <a:t>For Director’s Review (July)</a:t>
            </a:r>
          </a:p>
          <a:p>
            <a:pPr lvl="1"/>
            <a:r>
              <a:rPr lang="en-US" dirty="0"/>
              <a:t>Project Office</a:t>
            </a:r>
          </a:p>
          <a:p>
            <a:pPr lvl="2"/>
            <a:r>
              <a:rPr lang="en-US" dirty="0"/>
              <a:t>Own and Describe high-level impact up to May ‘20</a:t>
            </a:r>
          </a:p>
          <a:p>
            <a:pPr lvl="2"/>
            <a:r>
              <a:rPr lang="en-US" dirty="0"/>
              <a:t>Describe impacts of examined scenarios with assumed efficiencies in AUP activities</a:t>
            </a:r>
          </a:p>
          <a:p>
            <a:pPr lvl="1"/>
            <a:r>
              <a:rPr lang="en-US" dirty="0"/>
              <a:t>L2/L3</a:t>
            </a:r>
          </a:p>
          <a:p>
            <a:pPr lvl="2"/>
            <a:r>
              <a:rPr lang="en-US" dirty="0"/>
              <a:t>Own and describe impact to CAs up to May ‘20</a:t>
            </a:r>
          </a:p>
          <a:p>
            <a:pPr lvl="2"/>
            <a:r>
              <a:rPr lang="en-US" dirty="0"/>
              <a:t>Describe restart status</a:t>
            </a:r>
          </a:p>
          <a:p>
            <a:pPr lvl="2"/>
            <a:r>
              <a:rPr lang="en-US" dirty="0"/>
              <a:t>Describe plan to measure “COVID-restricted” activities efficiencies</a:t>
            </a:r>
          </a:p>
          <a:p>
            <a:r>
              <a:rPr lang="en-US" dirty="0"/>
              <a:t>For DOE CD-3c Review (November)</a:t>
            </a:r>
          </a:p>
          <a:p>
            <a:pPr lvl="1"/>
            <a:r>
              <a:rPr lang="en-US" dirty="0"/>
              <a:t>Project Office (in agreement with OPSS/IPT)</a:t>
            </a:r>
          </a:p>
          <a:p>
            <a:pPr lvl="2"/>
            <a:r>
              <a:rPr lang="en-US" dirty="0">
                <a:highlight>
                  <a:srgbClr val="FFFF00"/>
                </a:highlight>
              </a:rPr>
              <a:t>To-date impacts included in BCRs </a:t>
            </a:r>
          </a:p>
          <a:p>
            <a:pPr lvl="2"/>
            <a:r>
              <a:rPr lang="en-US" dirty="0">
                <a:highlight>
                  <a:srgbClr val="FFFF00"/>
                </a:highlight>
              </a:rPr>
              <a:t>Estimate Future impacts in EAC with residual risk captured in Risk Register</a:t>
            </a:r>
          </a:p>
          <a:p>
            <a:pPr lvl="2"/>
            <a:r>
              <a:rPr lang="en-US" dirty="0">
                <a:highlight>
                  <a:srgbClr val="FFFF00"/>
                </a:highlight>
              </a:rPr>
              <a:t>Work on new Baseline with CY21 ETC Exercise</a:t>
            </a:r>
          </a:p>
          <a:p>
            <a:pPr lvl="1"/>
            <a:r>
              <a:rPr lang="en-US" dirty="0"/>
              <a:t>CAMs will show solid data on “COVID-restricted” efficiencies to allow “quick” update of COVID-BOEs (if there is a need to act on the Baseline before CY21-ETC).</a:t>
            </a:r>
          </a:p>
        </p:txBody>
      </p:sp>
      <p:sp>
        <p:nvSpPr>
          <p:cNvPr id="4" name="Slide Number Placeholder 3">
            <a:extLst>
              <a:ext uri="{FF2B5EF4-FFF2-40B4-BE49-F238E27FC236}">
                <a16:creationId xmlns:a16="http://schemas.microsoft.com/office/drawing/2014/main" id="{64D2D71A-2ECD-EA4F-8878-DB3293D12EFF}"/>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0F7A29FE-2D9A-284E-870C-E94A4BD5F48A}"/>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
        <p:nvSpPr>
          <p:cNvPr id="6" name="TextBox 5">
            <a:extLst>
              <a:ext uri="{FF2B5EF4-FFF2-40B4-BE49-F238E27FC236}">
                <a16:creationId xmlns:a16="http://schemas.microsoft.com/office/drawing/2014/main" id="{5E77847C-3E87-EF47-B3DE-E65934D819DD}"/>
              </a:ext>
            </a:extLst>
          </p:cNvPr>
          <p:cNvSpPr txBox="1"/>
          <p:nvPr/>
        </p:nvSpPr>
        <p:spPr>
          <a:xfrm>
            <a:off x="5076056" y="5617686"/>
            <a:ext cx="3533344" cy="523220"/>
          </a:xfrm>
          <a:prstGeom prst="rect">
            <a:avLst/>
          </a:prstGeom>
          <a:noFill/>
          <a:ln>
            <a:solidFill>
              <a:srgbClr val="FF0000"/>
            </a:solidFill>
            <a:prstDash val="sysDash"/>
          </a:ln>
        </p:spPr>
        <p:txBody>
          <a:bodyPr wrap="square" rtlCol="0">
            <a:spAutoFit/>
          </a:bodyPr>
          <a:lstStyle/>
          <a:p>
            <a:pPr marL="285750" indent="-285750">
              <a:buFont typeface="Arial" panose="020B0604020202020204" pitchFamily="34" charset="0"/>
              <a:buChar char="•"/>
            </a:pPr>
            <a:r>
              <a:rPr lang="en-US" sz="1400" i="1" dirty="0" err="1"/>
              <a:t>Procario</a:t>
            </a:r>
            <a:r>
              <a:rPr lang="en-US" sz="1400" i="1" dirty="0"/>
              <a:t> warning about being ready for early  (end-CY20) Congress action</a:t>
            </a:r>
          </a:p>
        </p:txBody>
      </p:sp>
    </p:spTree>
    <p:extLst>
      <p:ext uri="{BB962C8B-B14F-4D97-AF65-F5344CB8AC3E}">
        <p14:creationId xmlns:p14="http://schemas.microsoft.com/office/powerpoint/2010/main" val="107472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4BC2-E1B7-46E5-BB71-ED497D1DEA4E}"/>
              </a:ext>
            </a:extLst>
          </p:cNvPr>
          <p:cNvSpPr>
            <a:spLocks noGrp="1"/>
          </p:cNvSpPr>
          <p:nvPr>
            <p:ph type="title"/>
          </p:nvPr>
        </p:nvSpPr>
        <p:spPr>
          <a:xfrm>
            <a:off x="612000" y="44624"/>
            <a:ext cx="7920000" cy="720000"/>
          </a:xfrm>
        </p:spPr>
        <p:txBody>
          <a:bodyPr/>
          <a:lstStyle/>
          <a:p>
            <a:r>
              <a:rPr lang="en-US" dirty="0"/>
              <a:t>General Points</a:t>
            </a:r>
          </a:p>
        </p:txBody>
      </p:sp>
      <p:sp>
        <p:nvSpPr>
          <p:cNvPr id="3" name="Content Placeholder 2">
            <a:extLst>
              <a:ext uri="{FF2B5EF4-FFF2-40B4-BE49-F238E27FC236}">
                <a16:creationId xmlns:a16="http://schemas.microsoft.com/office/drawing/2014/main" id="{22913279-11D3-4CE2-B7DE-19D89CDDB9EA}"/>
              </a:ext>
            </a:extLst>
          </p:cNvPr>
          <p:cNvSpPr>
            <a:spLocks noGrp="1"/>
          </p:cNvSpPr>
          <p:nvPr>
            <p:ph idx="1"/>
          </p:nvPr>
        </p:nvSpPr>
        <p:spPr>
          <a:xfrm>
            <a:off x="599052" y="692696"/>
            <a:ext cx="8087747" cy="5816350"/>
          </a:xfrm>
        </p:spPr>
        <p:txBody>
          <a:bodyPr>
            <a:normAutofit fontScale="77500" lnSpcReduction="20000"/>
          </a:bodyPr>
          <a:lstStyle/>
          <a:p>
            <a:r>
              <a:rPr lang="en-US" dirty="0"/>
              <a:t>AUP is now a </a:t>
            </a:r>
            <a:r>
              <a:rPr lang="en-US" b="1" dirty="0"/>
              <a:t>baselined</a:t>
            </a:r>
            <a:r>
              <a:rPr lang="en-US" dirty="0"/>
              <a:t> project (CD-2 approved) asking for </a:t>
            </a:r>
            <a:r>
              <a:rPr lang="en-US" b="1" dirty="0"/>
              <a:t>CD-3c/CD-3</a:t>
            </a:r>
            <a:r>
              <a:rPr lang="en-US" dirty="0"/>
              <a:t>.</a:t>
            </a:r>
          </a:p>
          <a:p>
            <a:pPr lvl="1"/>
            <a:r>
              <a:rPr lang="en-US" u="sng" dirty="0">
                <a:highlight>
                  <a:srgbClr val="FFFF00"/>
                </a:highlight>
              </a:rPr>
              <a:t>At this time we believe that we will request full </a:t>
            </a:r>
            <a:r>
              <a:rPr lang="en-US" b="1" u="sng" dirty="0">
                <a:highlight>
                  <a:srgbClr val="FFFF00"/>
                </a:highlight>
              </a:rPr>
              <a:t>CD-3</a:t>
            </a:r>
            <a:r>
              <a:rPr lang="en-US" u="sng" dirty="0">
                <a:highlight>
                  <a:srgbClr val="FFFF00"/>
                </a:highlight>
              </a:rPr>
              <a:t> approval for the overall AUP scope to DOE</a:t>
            </a:r>
          </a:p>
          <a:p>
            <a:pPr lvl="1"/>
            <a:r>
              <a:rPr lang="en-US" u="sng" dirty="0"/>
              <a:t>Director’s Review outcome might push our aspirations backward a little bit on the CD-3 for Cryo-Assemblies.</a:t>
            </a:r>
          </a:p>
          <a:p>
            <a:r>
              <a:rPr lang="en-US" dirty="0"/>
              <a:t>At the IPR Status Review in January 2020 we demonstrated that we are executing AUP according to the approved “Performance Baseline” (Cost, Schedule, Scope), that any deviations followed acceptable EVMS processes (e.g., BCRs approved at the appropriate level), and that cost/schedule variances were well understood and under control.</a:t>
            </a:r>
          </a:p>
          <a:p>
            <a:r>
              <a:rPr lang="en-US" dirty="0"/>
              <a:t>The upcoming CD-3c/CD-3 Review is foreseen both as a Status Review </a:t>
            </a:r>
            <a:r>
              <a:rPr lang="en-US" u="sng" dirty="0"/>
              <a:t>AND</a:t>
            </a:r>
            <a:r>
              <a:rPr lang="en-US" dirty="0"/>
              <a:t> a CD-3c/CD-3 (approve construction) Review, </a:t>
            </a:r>
            <a:r>
              <a:rPr lang="en-US" i="1" dirty="0"/>
              <a:t>with slightly more emphasis on the CD-3c part.</a:t>
            </a:r>
          </a:p>
          <a:p>
            <a:pPr lvl="1"/>
            <a:r>
              <a:rPr lang="en-US" dirty="0"/>
              <a:t>We need to show that we can move forward with Production of all AUP deliverables (series production).</a:t>
            </a:r>
          </a:p>
          <a:p>
            <a:pPr lvl="1"/>
            <a:r>
              <a:rPr lang="en-US" dirty="0"/>
              <a:t>We also need to show that we keep under control or are executing properly all other activities (pre-series, CD-3a and CD-3b scope, etc.)</a:t>
            </a:r>
          </a:p>
        </p:txBody>
      </p:sp>
      <p:sp>
        <p:nvSpPr>
          <p:cNvPr id="4" name="Slide Number Placeholder 3">
            <a:extLst>
              <a:ext uri="{FF2B5EF4-FFF2-40B4-BE49-F238E27FC236}">
                <a16:creationId xmlns:a16="http://schemas.microsoft.com/office/drawing/2014/main" id="{0D6FEF5D-F15C-4FC9-90AD-405D4405D91E}"/>
              </a:ext>
            </a:extLst>
          </p:cNvPr>
          <p:cNvSpPr>
            <a:spLocks noGrp="1"/>
          </p:cNvSpPr>
          <p:nvPr>
            <p:ph type="sldNum" sz="quarter" idx="12"/>
          </p:nvPr>
        </p:nvSpPr>
        <p:spPr/>
        <p:txBody>
          <a:bodyPr/>
          <a:lstStyle/>
          <a:p>
            <a:fld id="{BFDCA1C4-9514-7B4F-976F-D92F7E296653}" type="slidenum">
              <a:rPr lang="fr-FR" smtClean="0"/>
              <a:pPr/>
              <a:t>8</a:t>
            </a:fld>
            <a:endParaRPr lang="fr-FR"/>
          </a:p>
        </p:txBody>
      </p:sp>
      <p:sp>
        <p:nvSpPr>
          <p:cNvPr id="5" name="Footer Placeholder 4">
            <a:extLst>
              <a:ext uri="{FF2B5EF4-FFF2-40B4-BE49-F238E27FC236}">
                <a16:creationId xmlns:a16="http://schemas.microsoft.com/office/drawing/2014/main" id="{F42470B8-29E7-554C-B1B8-9105881553A0}"/>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Tree>
    <p:extLst>
      <p:ext uri="{BB962C8B-B14F-4D97-AF65-F5344CB8AC3E}">
        <p14:creationId xmlns:p14="http://schemas.microsoft.com/office/powerpoint/2010/main" val="391680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1CBC27F6-6163-DC4C-A5B0-E61B48A1D5B8}"/>
              </a:ext>
            </a:extLst>
          </p:cNvPr>
          <p:cNvSpPr>
            <a:spLocks noGrp="1"/>
          </p:cNvSpPr>
          <p:nvPr>
            <p:ph type="ftr" sz="quarter" idx="3"/>
          </p:nvPr>
        </p:nvSpPr>
        <p:spPr>
          <a:xfrm>
            <a:off x="1981200" y="6356350"/>
            <a:ext cx="6550800" cy="360000"/>
          </a:xfrm>
        </p:spPr>
        <p:txBody>
          <a:bodyPr/>
          <a:lstStyle/>
          <a:p>
            <a:r>
              <a:rPr lang="en-US" dirty="0"/>
              <a:t>HL-LHC AUP CD-3c Director’s Review - Jul 28-30, 2020</a:t>
            </a:r>
            <a:endParaRPr lang="en-GB" dirty="0"/>
          </a:p>
        </p:txBody>
      </p:sp>
      <p:sp>
        <p:nvSpPr>
          <p:cNvPr id="2" name="Title 1">
            <a:extLst>
              <a:ext uri="{FF2B5EF4-FFF2-40B4-BE49-F238E27FC236}">
                <a16:creationId xmlns:a16="http://schemas.microsoft.com/office/drawing/2014/main" id="{A7F9A6CB-D4C1-C94C-8C36-5CF22E3EF7C5}"/>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3330E48E-6651-514A-9C85-B6005566438A}"/>
              </a:ext>
            </a:extLst>
          </p:cNvPr>
          <p:cNvSpPr>
            <a:spLocks noGrp="1"/>
          </p:cNvSpPr>
          <p:nvPr>
            <p:ph idx="1"/>
          </p:nvPr>
        </p:nvSpPr>
        <p:spPr>
          <a:xfrm>
            <a:off x="612000" y="836712"/>
            <a:ext cx="7920000" cy="4906963"/>
          </a:xfrm>
        </p:spPr>
        <p:txBody>
          <a:bodyPr/>
          <a:lstStyle/>
          <a:p>
            <a:r>
              <a:rPr lang="en-US" dirty="0"/>
              <a:t>The title of the presentation, the name of the file and the agenda title shall be the same (modulo version #) ! </a:t>
            </a:r>
          </a:p>
        </p:txBody>
      </p:sp>
      <p:sp>
        <p:nvSpPr>
          <p:cNvPr id="4" name="Slide Number Placeholder 3">
            <a:extLst>
              <a:ext uri="{FF2B5EF4-FFF2-40B4-BE49-F238E27FC236}">
                <a16:creationId xmlns:a16="http://schemas.microsoft.com/office/drawing/2014/main" id="{426EDB9E-BD8E-6C4D-A6E6-295F1A68A09C}"/>
              </a:ext>
            </a:extLst>
          </p:cNvPr>
          <p:cNvSpPr>
            <a:spLocks noGrp="1"/>
          </p:cNvSpPr>
          <p:nvPr>
            <p:ph type="sldNum" sz="quarter" idx="12"/>
          </p:nvPr>
        </p:nvSpPr>
        <p:spPr/>
        <p:txBody>
          <a:bodyPr/>
          <a:lstStyle/>
          <a:p>
            <a:fld id="{BFDCA1C4-9514-7B4F-976F-D92F7E296653}" type="slidenum">
              <a:rPr lang="fr-FR" smtClean="0"/>
              <a:pPr/>
              <a:t>9</a:t>
            </a:fld>
            <a:endParaRPr lang="fr-FR"/>
          </a:p>
        </p:txBody>
      </p:sp>
      <p:pic>
        <p:nvPicPr>
          <p:cNvPr id="7" name="Picture 6">
            <a:extLst>
              <a:ext uri="{FF2B5EF4-FFF2-40B4-BE49-F238E27FC236}">
                <a16:creationId xmlns:a16="http://schemas.microsoft.com/office/drawing/2014/main" id="{7CC541E9-EF29-D14C-8C81-876C47B194E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00031" y="3594799"/>
            <a:ext cx="5687568" cy="1444752"/>
          </a:xfrm>
          <a:prstGeom prst="rect">
            <a:avLst/>
          </a:prstGeom>
          <a:ln>
            <a:solidFill>
              <a:schemeClr val="tx1"/>
            </a:solidFill>
          </a:ln>
        </p:spPr>
      </p:pic>
      <p:pic>
        <p:nvPicPr>
          <p:cNvPr id="9" name="Picture 8">
            <a:extLst>
              <a:ext uri="{FF2B5EF4-FFF2-40B4-BE49-F238E27FC236}">
                <a16:creationId xmlns:a16="http://schemas.microsoft.com/office/drawing/2014/main" id="{6C42AE01-8816-1C44-BE8B-BC0A8BC4A260}"/>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436096" y="1935601"/>
            <a:ext cx="2384168" cy="1768899"/>
          </a:xfrm>
          <a:prstGeom prst="rect">
            <a:avLst/>
          </a:prstGeom>
          <a:ln>
            <a:solidFill>
              <a:schemeClr val="tx1"/>
            </a:solidFill>
          </a:ln>
        </p:spPr>
      </p:pic>
      <p:pic>
        <p:nvPicPr>
          <p:cNvPr id="11" name="Picture 10">
            <a:extLst>
              <a:ext uri="{FF2B5EF4-FFF2-40B4-BE49-F238E27FC236}">
                <a16:creationId xmlns:a16="http://schemas.microsoft.com/office/drawing/2014/main" id="{6F084893-1C8E-8D45-AF1C-99673B384F0A}"/>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623445" y="4733784"/>
            <a:ext cx="3797905" cy="1944216"/>
          </a:xfrm>
          <a:prstGeom prst="rect">
            <a:avLst/>
          </a:prstGeom>
          <a:ln>
            <a:solidFill>
              <a:schemeClr val="tx1"/>
            </a:solidFill>
          </a:ln>
        </p:spPr>
      </p:pic>
      <p:sp>
        <p:nvSpPr>
          <p:cNvPr id="12" name="TextBox 11">
            <a:extLst>
              <a:ext uri="{FF2B5EF4-FFF2-40B4-BE49-F238E27FC236}">
                <a16:creationId xmlns:a16="http://schemas.microsoft.com/office/drawing/2014/main" id="{B745D649-A92E-AC4C-A585-CA7653429ADB}"/>
              </a:ext>
            </a:extLst>
          </p:cNvPr>
          <p:cNvSpPr txBox="1"/>
          <p:nvPr/>
        </p:nvSpPr>
        <p:spPr>
          <a:xfrm>
            <a:off x="2757090" y="2499996"/>
            <a:ext cx="1967270" cy="369332"/>
          </a:xfrm>
          <a:prstGeom prst="rect">
            <a:avLst/>
          </a:prstGeom>
          <a:noFill/>
        </p:spPr>
        <p:txBody>
          <a:bodyPr wrap="none" rtlCol="0">
            <a:spAutoFit/>
          </a:bodyPr>
          <a:lstStyle/>
          <a:p>
            <a:r>
              <a:rPr lang="en-US" i="1" dirty="0"/>
              <a:t>Presentation Title</a:t>
            </a:r>
          </a:p>
        </p:txBody>
      </p:sp>
      <p:sp>
        <p:nvSpPr>
          <p:cNvPr id="13" name="Rounded Rectangle 12">
            <a:extLst>
              <a:ext uri="{FF2B5EF4-FFF2-40B4-BE49-F238E27FC236}">
                <a16:creationId xmlns:a16="http://schemas.microsoft.com/office/drawing/2014/main" id="{BBA3244D-028D-C947-9164-C3813E69356D}"/>
              </a:ext>
            </a:extLst>
          </p:cNvPr>
          <p:cNvSpPr/>
          <p:nvPr/>
        </p:nvSpPr>
        <p:spPr>
          <a:xfrm>
            <a:off x="5652120" y="2564904"/>
            <a:ext cx="1990828" cy="23951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11DA8FA-F00D-C149-98F9-B7F318DD288E}"/>
              </a:ext>
            </a:extLst>
          </p:cNvPr>
          <p:cNvSpPr/>
          <p:nvPr/>
        </p:nvSpPr>
        <p:spPr>
          <a:xfrm>
            <a:off x="1331640" y="4005064"/>
            <a:ext cx="1584176" cy="21602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3901602-089D-B446-B6B2-D6A86012F443}"/>
              </a:ext>
            </a:extLst>
          </p:cNvPr>
          <p:cNvSpPr txBox="1"/>
          <p:nvPr/>
        </p:nvSpPr>
        <p:spPr>
          <a:xfrm>
            <a:off x="6012160" y="3894802"/>
            <a:ext cx="1236236" cy="369332"/>
          </a:xfrm>
          <a:prstGeom prst="rect">
            <a:avLst/>
          </a:prstGeom>
          <a:noFill/>
        </p:spPr>
        <p:txBody>
          <a:bodyPr wrap="none" rtlCol="0">
            <a:spAutoFit/>
          </a:bodyPr>
          <a:lstStyle/>
          <a:p>
            <a:r>
              <a:rPr lang="en-US" i="1" dirty="0"/>
              <a:t>File Name</a:t>
            </a:r>
          </a:p>
        </p:txBody>
      </p:sp>
      <p:sp>
        <p:nvSpPr>
          <p:cNvPr id="16" name="TextBox 15">
            <a:extLst>
              <a:ext uri="{FF2B5EF4-FFF2-40B4-BE49-F238E27FC236}">
                <a16:creationId xmlns:a16="http://schemas.microsoft.com/office/drawing/2014/main" id="{76F45EDF-C9C0-3C45-8A41-99190698C3D1}"/>
              </a:ext>
            </a:extLst>
          </p:cNvPr>
          <p:cNvSpPr txBox="1"/>
          <p:nvPr/>
        </p:nvSpPr>
        <p:spPr>
          <a:xfrm>
            <a:off x="783624" y="5717954"/>
            <a:ext cx="1477840" cy="369332"/>
          </a:xfrm>
          <a:prstGeom prst="rect">
            <a:avLst/>
          </a:prstGeom>
          <a:noFill/>
        </p:spPr>
        <p:txBody>
          <a:bodyPr wrap="none" rtlCol="0">
            <a:spAutoFit/>
          </a:bodyPr>
          <a:lstStyle/>
          <a:p>
            <a:r>
              <a:rPr lang="en-US" i="1" dirty="0"/>
              <a:t>Agenda Title</a:t>
            </a:r>
          </a:p>
        </p:txBody>
      </p:sp>
      <p:sp>
        <p:nvSpPr>
          <p:cNvPr id="17" name="Rounded Rectangle 16">
            <a:extLst>
              <a:ext uri="{FF2B5EF4-FFF2-40B4-BE49-F238E27FC236}">
                <a16:creationId xmlns:a16="http://schemas.microsoft.com/office/drawing/2014/main" id="{7D21CC0C-DBF3-8E48-B0AD-0FCBC7A4D68B}"/>
              </a:ext>
            </a:extLst>
          </p:cNvPr>
          <p:cNvSpPr/>
          <p:nvPr/>
        </p:nvSpPr>
        <p:spPr>
          <a:xfrm>
            <a:off x="4138046" y="5999235"/>
            <a:ext cx="1584176" cy="21602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F63F71B-0610-1B41-9BCB-E6190BA7B7C3}"/>
              </a:ext>
            </a:extLst>
          </p:cNvPr>
          <p:cNvCxnSpPr>
            <a:stCxn id="12" idx="3"/>
            <a:endCxn id="13" idx="1"/>
          </p:cNvCxnSpPr>
          <p:nvPr/>
        </p:nvCxnSpPr>
        <p:spPr>
          <a:xfrm>
            <a:off x="4724360" y="2684662"/>
            <a:ext cx="92776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242106C-C6FA-F540-BDAE-57FC5B79D1BE}"/>
              </a:ext>
            </a:extLst>
          </p:cNvPr>
          <p:cNvCxnSpPr>
            <a:stCxn id="15" idx="1"/>
          </p:cNvCxnSpPr>
          <p:nvPr/>
        </p:nvCxnSpPr>
        <p:spPr>
          <a:xfrm flipH="1">
            <a:off x="2915816" y="4079468"/>
            <a:ext cx="3096344" cy="696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FDACAB0-7CFD-0B41-B710-5644870CCDB4}"/>
              </a:ext>
            </a:extLst>
          </p:cNvPr>
          <p:cNvCxnSpPr>
            <a:cxnSpLocks/>
            <a:stCxn id="16" idx="3"/>
          </p:cNvCxnSpPr>
          <p:nvPr/>
        </p:nvCxnSpPr>
        <p:spPr>
          <a:xfrm>
            <a:off x="2261464" y="5902620"/>
            <a:ext cx="1876582"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FFA548F-A554-974E-B632-A98EB67EDA78}"/>
              </a:ext>
            </a:extLst>
          </p:cNvPr>
          <p:cNvSpPr txBox="1"/>
          <p:nvPr/>
        </p:nvSpPr>
        <p:spPr>
          <a:xfrm>
            <a:off x="7688331" y="5627929"/>
            <a:ext cx="1329210" cy="461665"/>
          </a:xfrm>
          <a:prstGeom prst="rect">
            <a:avLst/>
          </a:prstGeom>
          <a:solidFill>
            <a:srgbClr val="FF0000"/>
          </a:solidFill>
          <a:ln>
            <a:solidFill>
              <a:schemeClr val="tx1"/>
            </a:solidFill>
          </a:ln>
        </p:spPr>
        <p:txBody>
          <a:bodyPr wrap="none" rtlCol="0">
            <a:spAutoFit/>
          </a:bodyPr>
          <a:lstStyle/>
          <a:p>
            <a:r>
              <a:rPr lang="en-US" sz="1200" i="1" dirty="0"/>
              <a:t>!! Make the page</a:t>
            </a:r>
          </a:p>
          <a:p>
            <a:r>
              <a:rPr lang="en-US" sz="1200" i="1" dirty="0"/>
              <a:t># white !!!</a:t>
            </a:r>
          </a:p>
        </p:txBody>
      </p:sp>
      <p:cxnSp>
        <p:nvCxnSpPr>
          <p:cNvPr id="22" name="Straight Arrow Connector 21">
            <a:extLst>
              <a:ext uri="{FF2B5EF4-FFF2-40B4-BE49-F238E27FC236}">
                <a16:creationId xmlns:a16="http://schemas.microsoft.com/office/drawing/2014/main" id="{6E9941B6-06F1-D54A-9435-94479C9A2B57}"/>
              </a:ext>
            </a:extLst>
          </p:cNvPr>
          <p:cNvCxnSpPr>
            <a:cxnSpLocks/>
            <a:stCxn id="21" idx="2"/>
          </p:cNvCxnSpPr>
          <p:nvPr/>
        </p:nvCxnSpPr>
        <p:spPr>
          <a:xfrm>
            <a:off x="8352936" y="6089594"/>
            <a:ext cx="513864" cy="36374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920105"/>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EF391-2BAD-45F4-B22E-736040720C99}">
  <ds:schemaRef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40940</TotalTime>
  <Words>3081</Words>
  <Application>Microsoft Office PowerPoint</Application>
  <PresentationFormat>On-screen Show (4:3)</PresentationFormat>
  <Paragraphs>347</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Thème Office</vt:lpstr>
      <vt:lpstr>System or Sub-system 302.X.YY Please use these slides as template </vt:lpstr>
      <vt:lpstr>Charges for AUP CD-3c Director’s Review</vt:lpstr>
      <vt:lpstr>Early Logistic</vt:lpstr>
      <vt:lpstr>Day 1</vt:lpstr>
      <vt:lpstr>Day 2</vt:lpstr>
      <vt:lpstr>Day 3</vt:lpstr>
      <vt:lpstr>COVID-19 Response Strategy</vt:lpstr>
      <vt:lpstr>General Points</vt:lpstr>
      <vt:lpstr>Housekeeping</vt:lpstr>
      <vt:lpstr>Proposed Outline for L2/L3 Presentations </vt:lpstr>
      <vt:lpstr>General Outline</vt:lpstr>
      <vt:lpstr>WBS 302.X.YY: Scope and Interfaces</vt:lpstr>
      <vt:lpstr>WBS 302.X.YY: External Dependencies</vt:lpstr>
      <vt:lpstr>WBS 302.X.YY: Organization</vt:lpstr>
      <vt:lpstr>WBS 302.X.YY: Technical Status and Progress</vt:lpstr>
      <vt:lpstr>WBS 302.X.YY: Readiness for CD-3  (if appropriate)</vt:lpstr>
      <vt:lpstr>WBS 302.X.YY: Procurement Status and Progress</vt:lpstr>
      <vt:lpstr>WBS 302.X.YY: QA/QC</vt:lpstr>
      <vt:lpstr>WBS 302.X.YY: Approved Baseline or Design Change Requests</vt:lpstr>
      <vt:lpstr>WBS 302.X.YY: COVID Impact, present and future plans</vt:lpstr>
      <vt:lpstr>WBS 302.X.YY: Schedule</vt:lpstr>
      <vt:lpstr>WBS 302.X.YY: Cost and Schedule Performance &amp; VAR Reports</vt:lpstr>
      <vt:lpstr>WBS 302.X.YY: Estimate at Completion</vt:lpstr>
      <vt:lpstr>WBS 302.X.YY: Risks</vt:lpstr>
      <vt:lpstr>WBS 302.X.YY: ES&amp;H</vt:lpstr>
      <vt:lpstr>WBS 302.X.YY: Summary</vt:lpstr>
      <vt:lpstr>Backup Slides</vt:lpstr>
      <vt:lpstr>302.2.03 Resource Type Breakdown</vt:lpstr>
      <vt:lpstr>302.2.03 Estimate Quality</vt:lpstr>
      <vt:lpstr>302.2.03 FTE Breakdown</vt:lpstr>
      <vt:lpstr>302.2.03 Cost Performance Report</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 Ambrosio</cp:lastModifiedBy>
  <cp:revision>792</cp:revision>
  <cp:lastPrinted>2018-05-26T23:25:07Z</cp:lastPrinted>
  <dcterms:created xsi:type="dcterms:W3CDTF">2016-03-23T12:58:39Z</dcterms:created>
  <dcterms:modified xsi:type="dcterms:W3CDTF">2020-06-12T21:06:44Z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