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72" r:id="rId5"/>
    <p:sldId id="275" r:id="rId6"/>
    <p:sldId id="276" r:id="rId7"/>
    <p:sldId id="271" r:id="rId8"/>
    <p:sldId id="259" r:id="rId9"/>
    <p:sldId id="277" r:id="rId10"/>
    <p:sldId id="278" r:id="rId11"/>
    <p:sldId id="270" r:id="rId12"/>
    <p:sldId id="260" r:id="rId13"/>
    <p:sldId id="279" r:id="rId14"/>
    <p:sldId id="280" r:id="rId15"/>
    <p:sldId id="269" r:id="rId16"/>
    <p:sldId id="261" r:id="rId17"/>
    <p:sldId id="266" r:id="rId18"/>
    <p:sldId id="267" r:id="rId19"/>
    <p:sldId id="268" r:id="rId20"/>
    <p:sldId id="26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157"/>
    <a:srgbClr val="13F5B7"/>
    <a:srgbClr val="CAFFFF"/>
    <a:srgbClr val="127C92"/>
    <a:srgbClr val="0C5C6C"/>
    <a:srgbClr val="94E4FF"/>
    <a:srgbClr val="107183"/>
    <a:srgbClr val="148EA6"/>
    <a:srgbClr val="15A1BB"/>
    <a:srgbClr val="E93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6"/>
    <p:restoredTop sz="93750"/>
  </p:normalViewPr>
  <p:slideViewPr>
    <p:cSldViewPr snapToGrid="0" snapToObjects="1">
      <p:cViewPr>
        <p:scale>
          <a:sx n="112" d="100"/>
          <a:sy n="112" d="100"/>
        </p:scale>
        <p:origin x="1952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58C88-51FD-1946-B4A7-03F87BE20166}" type="datetimeFigureOut">
              <a:rPr lang="en-US" smtClean="0"/>
              <a:t>8/10/20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69CED-A4C8-A047-A266-D30F72BC0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096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7A186-922D-6642-A42A-5C01C291F983}" type="datetimeFigureOut">
              <a:rPr lang="en-US" smtClean="0"/>
              <a:t>8/10/20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D76F5-EE33-E648-B507-3924B4FEE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48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D76F5-EE33-E648-B507-3924B4FEE1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D76F5-EE33-E648-B507-3924B4FEE1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1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Biased against minority communities, sexist, limited accuracy, deployed on disadvantaged communities, used for surveillance and oppression, big carbon footprint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D76F5-EE33-E648-B507-3924B4FEE1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CD4B-E8E8-9E49-934A-549D7152266A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22E3-DF35-2B4A-893D-B6FC6FA67A96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11FE-E8A9-5D45-ADCC-8596C20BDFF4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3DD9-AF15-F141-9D85-F26893DF7699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6436A-BD52-814F-98C9-C006974CF39E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048F-6890-B944-AB47-172DDA24DCDA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6ECC-0465-CC48-9C69-F9AD88025E26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BD6D-5DBB-4D47-BA37-EF9DCB805E02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1501-D4C0-A744-8D5C-200AE692D936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848E-0311-904C-A2FE-E4957D3ACC44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D4D-118E-A645-ADAA-78C25F9BC5A2}" type="datetime2">
              <a:rPr lang="en-US" smtClean="0"/>
              <a:t>Monday, August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75DD7F9-8C77-0248-ABA5-67EF2551B115}" type="datetime2">
              <a:rPr lang="en-US" smtClean="0"/>
              <a:t>Monday, August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l4physicalsciences.github.io/" TargetMode="External"/><Relationship Id="rId11" Type="http://schemas.openxmlformats.org/officeDocument/2006/relationships/hyperlink" Target="https://www.ias.edu/events/deep-learning-physics" TargetMode="External"/><Relationship Id="rId5" Type="http://schemas.openxmlformats.org/officeDocument/2006/relationships/image" Target="../media/image28.png"/><Relationship Id="rId10" Type="http://schemas.openxmlformats.org/officeDocument/2006/relationships/hyperlink" Target="https://iris-hep.org/topical.html" TargetMode="External"/><Relationship Id="rId4" Type="http://schemas.openxmlformats.org/officeDocument/2006/relationships/hyperlink" Target="https://arxiv.org/pdf/2006.11287.pdf" TargetMode="External"/><Relationship Id="rId9" Type="http://schemas.openxmlformats.org/officeDocument/2006/relationships/hyperlink" Target="https://www.microsoft.com/en-us/research/event/physics-ml-workshop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hyperlink" Target="https://www.kaggle.com/c/higgs-boson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www.kaggle.com/c/trackml-particle-identification" TargetMode="External"/><Relationship Id="rId10" Type="http://schemas.openxmlformats.org/officeDocument/2006/relationships/image" Target="../media/image38.tiff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hyperlink" Target="https://www.technologyreview.com/2019/06/06/239031/training-a-single-ai-model-can-emit-as-much-carbon-as-five-cars-in-their-lifetimes/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hyperlink" Target="https://www.buzzfeednews.com/article/ryanmac/clearview-ai-fbi-ice-global-law-enforcement" TargetMode="External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physics.aps.org/articles/v13/107#:~:text=Physicists%20have%20the%20opportunity%20to,the%20fairness%20of%20AI%20systems.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indico.cern.ch/event/816946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s://indico.cern.ch/event/843368/timetabl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dl4sci-school.lbl.gov/" TargetMode="External"/><Relationship Id="rId5" Type="http://schemas.openxmlformats.org/officeDocument/2006/relationships/image" Target="../media/image9.png"/><Relationship Id="rId10" Type="http://schemas.openxmlformats.org/officeDocument/2006/relationships/hyperlink" Target="https://hepsoftwarefoundation.org/training/curriculum.html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indico.cern.ch/event/838377/timetable/#20200716" TargetMode="External"/><Relationship Id="rId14" Type="http://schemas.openxmlformats.org/officeDocument/2006/relationships/hyperlink" Target="https://codas-hep.org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image" Target="../media/image13.png"/><Relationship Id="rId21" Type="http://schemas.openxmlformats.org/officeDocument/2006/relationships/image" Target="../media/image24.png"/><Relationship Id="rId7" Type="http://schemas.openxmlformats.org/officeDocument/2006/relationships/hyperlink" Target="https://web-app.usc.edu/soc/syllabus/20201/28743.pdf" TargetMode="External"/><Relationship Id="rId12" Type="http://schemas.openxmlformats.org/officeDocument/2006/relationships/hyperlink" Target="https://sites.krieger.jhu.edu/jared-kaplan/files/2019/04/ContemporaryMLforPhysicists.pdf" TargetMode="External"/><Relationship Id="rId17" Type="http://schemas.openxmlformats.org/officeDocument/2006/relationships/hyperlink" Target="https://indico.slac.stanford.edu/event/371/" TargetMode="External"/><Relationship Id="rId2" Type="http://schemas.openxmlformats.org/officeDocument/2006/relationships/hyperlink" Target="http://physics.bu.edu/~pankajm/PY895-ML.html" TargetMode="Externa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hyperlink" Target="https://physics.illinois.edu/academics/courses/profile/PHYS398MLA" TargetMode="External"/><Relationship Id="rId15" Type="http://schemas.openxmlformats.org/officeDocument/2006/relationships/hyperlink" Target="https://umdphysics.umd.edu/events/g-10-2gupml80v5p6eg3qdbf5c74727_201712011600.html" TargetMode="External"/><Relationship Id="rId10" Type="http://schemas.openxmlformats.org/officeDocument/2006/relationships/hyperlink" Target="http://www.physics.rutgers.edu/gso/SSPAR/slides/2017-10-05_machine-learning.pdf" TargetMode="External"/><Relationship Id="rId19" Type="http://schemas.openxmlformats.org/officeDocument/2006/relationships/hyperlink" Target="https://iml.web.cern.ch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92" y="1360714"/>
            <a:ext cx="8066314" cy="1927225"/>
          </a:xfrm>
        </p:spPr>
        <p:txBody>
          <a:bodyPr/>
          <a:lstStyle/>
          <a:p>
            <a:r>
              <a:rPr lang="en-US" sz="4000" dirty="0"/>
              <a:t>Education and Engagement of ML Skills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8" y="3494314"/>
            <a:ext cx="8108577" cy="1752600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accent5"/>
                </a:solidFill>
              </a:rPr>
              <a:t>Savannah Thais</a:t>
            </a:r>
          </a:p>
          <a:p>
            <a:r>
              <a:rPr lang="en-US" dirty="0">
                <a:solidFill>
                  <a:schemeClr val="accent1"/>
                </a:solidFill>
              </a:rPr>
              <a:t>Snowmass Computing Frontier Kickoff</a:t>
            </a:r>
          </a:p>
          <a:p>
            <a:r>
              <a:rPr lang="en-US" dirty="0">
                <a:solidFill>
                  <a:schemeClr val="accent6"/>
                </a:solidFill>
              </a:rPr>
              <a:t>08/11/2020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456794-5E0E-8E43-9BDA-33D154815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859" y="4347821"/>
            <a:ext cx="1488516" cy="2298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CEDAD6-5D21-914F-961E-7CEAA4F9A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2"/>
          <a:stretch/>
        </p:blipFill>
        <p:spPr>
          <a:xfrm>
            <a:off x="887960" y="5257800"/>
            <a:ext cx="2298300" cy="1231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7D5082-9CDB-8941-A01F-EA51AFCEB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142" y="4758349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6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E8553-16FA-1049-BAB8-5385FB8D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77" y="318250"/>
            <a:ext cx="8229600" cy="990600"/>
          </a:xfrm>
        </p:spPr>
        <p:txBody>
          <a:bodyPr/>
          <a:lstStyle/>
          <a:p>
            <a:r>
              <a:rPr lang="en-US" dirty="0"/>
              <a:t>Current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F9265-EC65-E746-A8DD-12A7AE7DE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77011-A85C-D94B-BB72-571818D91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DBD1F-72B6-AC44-B679-EFE084EAF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68" y="1206156"/>
            <a:ext cx="2593880" cy="1883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B31336-07A4-3A49-8F71-088F792F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849" y="1285087"/>
            <a:ext cx="2294164" cy="2193636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E639AEE0-4B92-F84D-9671-0AE3BBC18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82" y="4020465"/>
            <a:ext cx="3447142" cy="2032800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51AFE788-725A-EB48-9E55-670156067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816" y="4186801"/>
            <a:ext cx="3603061" cy="1700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D49A93-0B4E-5D48-8B3E-BA7265BE3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8406" y="1206156"/>
            <a:ext cx="2593880" cy="1537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803EDD-E70C-F54F-B4B1-AF0575AFAFD1}"/>
              </a:ext>
            </a:extLst>
          </p:cNvPr>
          <p:cNvSpPr txBox="1"/>
          <p:nvPr/>
        </p:nvSpPr>
        <p:spPr>
          <a:xfrm>
            <a:off x="277277" y="3109391"/>
            <a:ext cx="2692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hlinkClick r:id="rId9"/>
              </a:rPr>
              <a:t>Microsoft sponsored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3B9D931-7078-8345-8CDE-24C4FAB2D2DD}"/>
              </a:ext>
            </a:extLst>
          </p:cNvPr>
          <p:cNvSpPr txBox="1">
            <a:spLocks/>
          </p:cNvSpPr>
          <p:nvPr/>
        </p:nvSpPr>
        <p:spPr>
          <a:xfrm>
            <a:off x="5450884" y="3116353"/>
            <a:ext cx="3176587" cy="80899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300" b="1" dirty="0">
                <a:solidFill>
                  <a:schemeClr val="accent1"/>
                </a:solidFill>
              </a:rPr>
              <a:t>Lectures Series</a:t>
            </a:r>
          </a:p>
          <a:p>
            <a:pPr marL="0" indent="0">
              <a:buFont typeface="Arial" pitchFamily="34" charset="0"/>
              <a:buNone/>
            </a:pPr>
            <a:r>
              <a:rPr lang="en-US" sz="2200" dirty="0"/>
              <a:t>Various groups are organizing lectures where ML researchers present to physics groups (and vice versa)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CBD79-D816-BC4C-9508-6AD8326951BD}"/>
              </a:ext>
            </a:extLst>
          </p:cNvPr>
          <p:cNvSpPr txBox="1"/>
          <p:nvPr/>
        </p:nvSpPr>
        <p:spPr>
          <a:xfrm>
            <a:off x="3053849" y="3463430"/>
            <a:ext cx="2692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hlinkClick r:id="rId10"/>
              </a:rPr>
              <a:t>IRIS-HEP sponsored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CBB36-4940-1C4B-93BD-0631F6BD90F8}"/>
              </a:ext>
            </a:extLst>
          </p:cNvPr>
          <p:cNvSpPr txBox="1"/>
          <p:nvPr/>
        </p:nvSpPr>
        <p:spPr>
          <a:xfrm>
            <a:off x="6440825" y="2670229"/>
            <a:ext cx="281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hlinkClick r:id="rId11"/>
              </a:rPr>
              <a:t>IAS/Princeton sponsored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AC433F9-8640-5C4E-A88D-249B69380E46}"/>
              </a:ext>
            </a:extLst>
          </p:cNvPr>
          <p:cNvSpPr txBox="1">
            <a:spLocks/>
          </p:cNvSpPr>
          <p:nvPr/>
        </p:nvSpPr>
        <p:spPr>
          <a:xfrm>
            <a:off x="4903816" y="5956564"/>
            <a:ext cx="3603061" cy="80899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300" b="1" dirty="0">
                <a:solidFill>
                  <a:schemeClr val="accent1"/>
                </a:solidFill>
              </a:rPr>
              <a:t>Events at ML Conferences</a:t>
            </a:r>
          </a:p>
          <a:p>
            <a:pPr marL="0" indent="0">
              <a:buFont typeface="Arial" pitchFamily="34" charset="0"/>
              <a:buNone/>
            </a:pPr>
            <a:r>
              <a:rPr lang="en-US" sz="2200" dirty="0"/>
              <a:t>ML and Physical Sciences Workshop at </a:t>
            </a:r>
            <a:r>
              <a:rPr lang="en-US" sz="2200" dirty="0" err="1"/>
              <a:t>NeurIPS</a:t>
            </a:r>
            <a:r>
              <a:rPr lang="en-US" sz="2200" dirty="0"/>
              <a:t> (2017, 2019), resubmitted for 2020. Brings physics applications and physics for ML together.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2CB82F6-EB9D-1C45-B9FE-35C5D4DCF30F}"/>
              </a:ext>
            </a:extLst>
          </p:cNvPr>
          <p:cNvSpPr txBox="1">
            <a:spLocks/>
          </p:cNvSpPr>
          <p:nvPr/>
        </p:nvSpPr>
        <p:spPr>
          <a:xfrm>
            <a:off x="453682" y="5956564"/>
            <a:ext cx="3603061" cy="80899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300" b="1" dirty="0">
                <a:solidFill>
                  <a:schemeClr val="accent1"/>
                </a:solidFill>
              </a:rPr>
              <a:t>Individual Collaborations</a:t>
            </a:r>
          </a:p>
          <a:p>
            <a:pPr marL="0" indent="0">
              <a:buFont typeface="Arial" pitchFamily="34" charset="0"/>
              <a:buNone/>
            </a:pPr>
            <a:r>
              <a:rPr lang="en-US" sz="2200" dirty="0"/>
              <a:t>Many physicists are collaborating directly with industry researchers; some hold dual appointments across physics and CS</a:t>
            </a:r>
          </a:p>
        </p:txBody>
      </p:sp>
    </p:spTree>
    <p:extLst>
      <p:ext uri="{BB962C8B-B14F-4D97-AF65-F5344CB8AC3E}">
        <p14:creationId xmlns:p14="http://schemas.microsoft.com/office/powerpoint/2010/main" val="145361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92102-1396-0A4E-BA14-9742F617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DA73C-DF9F-EB48-8124-CFEBEF85B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6" y="1600200"/>
            <a:ext cx="8512628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are best practices for collaborating across disciplines?</a:t>
            </a:r>
          </a:p>
          <a:p>
            <a:pPr lvl="1"/>
            <a:r>
              <a:rPr lang="en-US" dirty="0"/>
              <a:t>Should it originate from the experiments? Universities? Individuals? </a:t>
            </a:r>
          </a:p>
          <a:p>
            <a:endParaRPr lang="en-US" dirty="0"/>
          </a:p>
          <a:p>
            <a:r>
              <a:rPr lang="en-US" dirty="0"/>
              <a:t>How can we assist physicists in connecting with established ML researchers? </a:t>
            </a:r>
          </a:p>
          <a:p>
            <a:endParaRPr lang="en-US" dirty="0"/>
          </a:p>
          <a:p>
            <a:r>
              <a:rPr lang="en-US" dirty="0"/>
              <a:t>How can the unique constraints of our problems/experiments inform the development of new ML methods?</a:t>
            </a:r>
          </a:p>
          <a:p>
            <a:endParaRPr lang="en-US" dirty="0"/>
          </a:p>
          <a:p>
            <a:r>
              <a:rPr lang="en-US" dirty="0"/>
              <a:t>How can we highlight the work physicists are doing to the wider ML community?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Key Collaborations</a:t>
            </a:r>
            <a:r>
              <a:rPr lang="en-US" sz="2000" dirty="0"/>
              <a:t>: CommF1 (Applications and Industry), CommF5 (Public Education and Outreach), SEC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FC63D-0C1D-A94A-AC13-FA407BFB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05979-D927-0D4D-9B18-55C67A8A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3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0B381-2891-C04F-8465-5358D17C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5" y="1073227"/>
            <a:ext cx="8725358" cy="4545376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Open/Benchmark Datasets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8EBD7-A616-AE43-9125-86DACEF6E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3E56E-C8AD-C74C-A8A2-10F7BFFB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01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962BB1-3E25-A440-82F8-AFB89BD9A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849" y="2526356"/>
            <a:ext cx="4586513" cy="3439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9377E5-F148-6446-9E20-A5994BCE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5ED7B-54F8-984B-AC25-7265704B6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1274500"/>
            <a:ext cx="8360229" cy="1294529"/>
          </a:xfrm>
        </p:spPr>
        <p:txBody>
          <a:bodyPr>
            <a:normAutofit/>
          </a:bodyPr>
          <a:lstStyle/>
          <a:p>
            <a:r>
              <a:rPr lang="en-US" dirty="0"/>
              <a:t>Curate datasets to allow easy and accurate comparison of new ML techniques on established physics problems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AB2BC-589C-DE4F-8A18-317FBD66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CF0F3-AC56-DE48-A472-48B30C6B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53CD36-C40F-054A-AC33-44D7B9F80C9F}"/>
              </a:ext>
            </a:extLst>
          </p:cNvPr>
          <p:cNvSpPr txBox="1">
            <a:spLocks/>
          </p:cNvSpPr>
          <p:nvPr/>
        </p:nvSpPr>
        <p:spPr>
          <a:xfrm>
            <a:off x="326572" y="1954421"/>
            <a:ext cx="4484914" cy="438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Provide open data that is accessible to non-experiment specific researchers </a:t>
            </a:r>
          </a:p>
          <a:p>
            <a:pPr lvl="1"/>
            <a:r>
              <a:rPr lang="en-US" dirty="0"/>
              <a:t>Helpful to interested ML researchers and theorists </a:t>
            </a:r>
          </a:p>
          <a:p>
            <a:endParaRPr lang="en-US" dirty="0"/>
          </a:p>
          <a:p>
            <a:r>
              <a:rPr lang="en-US" dirty="0"/>
              <a:t>Cultivate a culture of open science and reproducible results  </a:t>
            </a:r>
          </a:p>
        </p:txBody>
      </p:sp>
    </p:spTree>
    <p:extLst>
      <p:ext uri="{BB962C8B-B14F-4D97-AF65-F5344CB8AC3E}">
        <p14:creationId xmlns:p14="http://schemas.microsoft.com/office/powerpoint/2010/main" val="460882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7FBF8-78A0-574F-8E83-D8241B3F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68" y="305914"/>
            <a:ext cx="8229600" cy="990600"/>
          </a:xfrm>
        </p:spPr>
        <p:txBody>
          <a:bodyPr/>
          <a:lstStyle/>
          <a:p>
            <a:r>
              <a:rPr lang="en-US" dirty="0"/>
              <a:t>Current Efforts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0E816-5C58-B84B-87A4-85A98EE2E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003C-57A0-E743-B856-E1BD49CE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7D7A8-CC28-4E4F-9CBD-34732F94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72" y="4504982"/>
            <a:ext cx="1929608" cy="1880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FCE10-D8BB-0041-9FAD-E3E6E9B91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965" y="6177657"/>
            <a:ext cx="2547257" cy="60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CD3FA-91F0-794A-BB16-4CB495BF3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894" y="4671417"/>
            <a:ext cx="4588329" cy="1300680"/>
          </a:xfrm>
          <a:prstGeom prst="rect">
            <a:avLst/>
          </a:prstGeom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45F8E95A-2E42-EC44-91E8-7EF75F219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04" y="1177101"/>
            <a:ext cx="4017736" cy="1586528"/>
          </a:xfrm>
          <a:prstGeom prst="rect">
            <a:avLst/>
          </a:prstGeom>
        </p:spPr>
      </p:pic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id="{8CBA960B-C93F-D84F-B756-F58EA55A1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368" y="939174"/>
            <a:ext cx="4010746" cy="1056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F705B-6C70-C247-B68C-DA3A75146F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36" y="3105853"/>
            <a:ext cx="5623379" cy="1056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443718-7CAF-8A41-AFA9-4126A7AEE3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2234" y="2763629"/>
            <a:ext cx="1303086" cy="66537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FD180C-26CD-874E-8CF4-99245F9D595C}"/>
              </a:ext>
            </a:extLst>
          </p:cNvPr>
          <p:cNvSpPr txBox="1">
            <a:spLocks/>
          </p:cNvSpPr>
          <p:nvPr/>
        </p:nvSpPr>
        <p:spPr>
          <a:xfrm>
            <a:off x="4754962" y="2104949"/>
            <a:ext cx="3376667" cy="65868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300" b="1" dirty="0">
                <a:solidFill>
                  <a:schemeClr val="accent1"/>
                </a:solidFill>
              </a:rPr>
              <a:t>Kaggle Challenges</a:t>
            </a:r>
          </a:p>
          <a:p>
            <a:pPr marL="0" indent="0">
              <a:buFont typeface="Arial" pitchFamily="34" charset="0"/>
              <a:buNone/>
            </a:pPr>
            <a:r>
              <a:rPr lang="en-US" sz="2200" dirty="0"/>
              <a:t>Allow anyone to submit solutions to simplified physics problems.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16A4D5-AB71-CE4A-B139-692652184E91}"/>
              </a:ext>
            </a:extLst>
          </p:cNvPr>
          <p:cNvSpPr txBox="1">
            <a:spLocks/>
          </p:cNvSpPr>
          <p:nvPr/>
        </p:nvSpPr>
        <p:spPr>
          <a:xfrm>
            <a:off x="5564172" y="3098923"/>
            <a:ext cx="3376667" cy="794859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300" b="1" dirty="0">
                <a:solidFill>
                  <a:schemeClr val="accent1"/>
                </a:solidFill>
              </a:rPr>
              <a:t>Benchmarking Efforts</a:t>
            </a:r>
          </a:p>
          <a:p>
            <a:pPr marL="0" indent="0">
              <a:buFont typeface="Arial" pitchFamily="34" charset="0"/>
              <a:buNone/>
            </a:pPr>
            <a:r>
              <a:rPr lang="en-US" sz="2200" dirty="0"/>
              <a:t>IML has started collecting existing benchmark datasets. CMS ML is working on developing more.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6E0FBE-4BF2-2E46-B158-A31B3C309B2F}"/>
              </a:ext>
            </a:extLst>
          </p:cNvPr>
          <p:cNvSpPr txBox="1">
            <a:spLocks/>
          </p:cNvSpPr>
          <p:nvPr/>
        </p:nvSpPr>
        <p:spPr>
          <a:xfrm>
            <a:off x="139777" y="4682639"/>
            <a:ext cx="2134281" cy="1195647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300" b="1" dirty="0">
                <a:solidFill>
                  <a:schemeClr val="accent1"/>
                </a:solidFill>
              </a:rPr>
              <a:t>Open Datasets</a:t>
            </a:r>
          </a:p>
          <a:p>
            <a:pPr marL="0" indent="0">
              <a:buFont typeface="Arial" pitchFamily="34" charset="0"/>
              <a:buNone/>
            </a:pPr>
            <a:r>
              <a:rPr lang="en-US" sz="2200" dirty="0"/>
              <a:t>Many experiments are providing open access datasets with necessary scale factors </a:t>
            </a:r>
            <a:r>
              <a:rPr lang="en-US" sz="2200" dirty="0" err="1"/>
              <a:t>etc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84568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19789-5D77-BF40-8F42-7D385C85A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C7A47-7C4C-E246-AAC5-98F1ADE43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HEP problems need benchmark datasets? </a:t>
            </a:r>
          </a:p>
          <a:p>
            <a:endParaRPr lang="en-US" dirty="0"/>
          </a:p>
          <a:p>
            <a:r>
              <a:rPr lang="en-US" dirty="0"/>
              <a:t>Who should create and maintain them? </a:t>
            </a:r>
          </a:p>
          <a:p>
            <a:endParaRPr lang="en-US" dirty="0"/>
          </a:p>
          <a:p>
            <a:r>
              <a:rPr lang="en-US" dirty="0"/>
              <a:t>How can we ensure open datasets are accessible by non-physicists while still producing useful results? </a:t>
            </a:r>
          </a:p>
          <a:p>
            <a:endParaRPr lang="en-US" dirty="0"/>
          </a:p>
          <a:p>
            <a:r>
              <a:rPr lang="en-US" dirty="0"/>
              <a:t>How can we engage the broader ML community with these datasets?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Key Collaborations</a:t>
            </a:r>
            <a:r>
              <a:rPr lang="en-US" sz="2000" dirty="0"/>
              <a:t>: CommF1 (Applications &amp; Industry), CommF4 (Physics Education), CompF7 (Reinterpretation and long-term preservation of data and code)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761D5-C5C4-864C-BB7C-691C3FA0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B432B-00EF-CF4A-AF61-BB4E7E30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02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0B381-2891-C04F-8465-5358D17C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3227"/>
            <a:ext cx="8229600" cy="4545376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Ethics and Safety of AI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8EBD7-A616-AE43-9125-86DACEF6E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3E56E-C8AD-C74C-A8A2-10F7BFFB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0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6305-527C-FA42-A418-21C95C83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33" y="327046"/>
            <a:ext cx="8229600" cy="990600"/>
          </a:xfrm>
        </p:spPr>
        <p:txBody>
          <a:bodyPr/>
          <a:lstStyle/>
          <a:p>
            <a:r>
              <a:rPr lang="en-US" dirty="0"/>
              <a:t>Ethics and Safety of AI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586F5-CA94-8049-B5D1-27C667E0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8D76E-E482-BE42-BFA9-DFAFB865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4B171FF3-73B7-134F-ABD4-53B40DBB5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66" y="1185156"/>
            <a:ext cx="3329692" cy="1796143"/>
          </a:xfrm>
          <a:prstGeom prst="rect">
            <a:avLst/>
          </a:prstGeom>
        </p:spPr>
      </p:pic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7863E7F7-E010-BB43-9946-F52709DC9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687" y="4226942"/>
            <a:ext cx="3660680" cy="1191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083BD-7576-0E49-A48C-A6B339AD1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3321" y="1932522"/>
            <a:ext cx="3660679" cy="1347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4D942-5374-2B46-9103-74DAAA730D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906280"/>
            <a:ext cx="4483605" cy="1191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1F1E72-9930-E647-9158-98D5379E2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5141" y="2102731"/>
            <a:ext cx="3338669" cy="1287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92889B-02D8-2546-AEE0-EC4A2224C2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5029" y="3265121"/>
            <a:ext cx="4357363" cy="1198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5B8307-7206-CD47-B7D9-F74BA94354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7614" y="5469214"/>
            <a:ext cx="3103573" cy="1320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5AA47-2234-4047-97E5-A5ABEBADBB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7451" y="5981615"/>
            <a:ext cx="3007535" cy="795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AA91FF-3BF6-5B48-B258-FC7C6A5ADF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633" y="3428444"/>
            <a:ext cx="4855029" cy="1468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2CB584-27CC-8442-B763-265121AF14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743" y="2969555"/>
            <a:ext cx="3857996" cy="5962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F0C6A8-D305-0142-BDE6-79D7E3D54A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30866" y="1109531"/>
            <a:ext cx="4235367" cy="79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41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DA65-52C5-E04B-A29D-1CBC6DF4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3479"/>
            <a:ext cx="8229600" cy="990600"/>
          </a:xfrm>
        </p:spPr>
        <p:txBody>
          <a:bodyPr/>
          <a:lstStyle/>
          <a:p>
            <a:r>
              <a:rPr lang="en-US" dirty="0"/>
              <a:t>Why It Matters for Physicists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70390-8308-EE4A-AE40-8EF496CA0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28" y="1284079"/>
            <a:ext cx="8654143" cy="414482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We are community members and developers</a:t>
            </a:r>
          </a:p>
          <a:p>
            <a:pPr lvl="1"/>
            <a:r>
              <a:rPr lang="en-US" dirty="0"/>
              <a:t>Physicists are contributing to and driving ML research</a:t>
            </a:r>
          </a:p>
          <a:p>
            <a:pPr lvl="1"/>
            <a:r>
              <a:rPr lang="en-US" dirty="0"/>
              <a:t>Many students who leave the field continue in industry ML</a:t>
            </a:r>
          </a:p>
          <a:p>
            <a:pPr lvl="1"/>
            <a:r>
              <a:rPr lang="en-US" dirty="0"/>
              <a:t>We are humans and citizens, these issues affect us and the communities we work and live in</a:t>
            </a:r>
          </a:p>
          <a:p>
            <a:pPr marL="274320" lvl="1" indent="0">
              <a:buNone/>
            </a:pPr>
            <a:endParaRPr lang="en-US" sz="1100" dirty="0"/>
          </a:p>
          <a:p>
            <a:r>
              <a:rPr lang="en-US" b="1" dirty="0"/>
              <a:t>We have critical skills and experience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Physics research relies on critical inquiry and robust analysis</a:t>
            </a:r>
            <a:r>
              <a:rPr lang="en-US" dirty="0"/>
              <a:t>; we can bring these principles to ML experiments.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Our analyses require precise estimations of uncertainties and systematics</a:t>
            </a:r>
            <a:r>
              <a:rPr lang="en-US" dirty="0"/>
              <a:t>; these are crucial calculations for publicly deployed ML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We seek to understand WHY an algorithm works for a certain problem</a:t>
            </a:r>
            <a:r>
              <a:rPr lang="en-US" dirty="0"/>
              <a:t>; these methods can inform algorithmic interpretability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Our field has a rich history of public outreach and engagement</a:t>
            </a:r>
            <a:r>
              <a:rPr lang="en-US" dirty="0"/>
              <a:t>; we can help develop these programs in ML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67F41-AD5A-9A43-8033-98DF69604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58680-EC6B-0D41-875E-DC29FF35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7A5E332D-C21A-B547-9778-D62D663B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5573921"/>
            <a:ext cx="4452257" cy="1027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92D6BC-4CF1-814E-BC31-D4A40E1D6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642" y="5428906"/>
            <a:ext cx="2712357" cy="14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6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66CD-704F-174B-8E97-41F9458AC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90600"/>
          </a:xfrm>
        </p:spPr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54CF2-7174-AC41-B9BA-64738C0C6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8314"/>
            <a:ext cx="8229600" cy="563139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can we enable inter-disciplinary conversations around these topics?</a:t>
            </a:r>
          </a:p>
          <a:p>
            <a:endParaRPr lang="en-US" sz="1600" dirty="0"/>
          </a:p>
          <a:p>
            <a:r>
              <a:rPr lang="en-US" dirty="0"/>
              <a:t>How can we ensure the educational resources we develop appropriately address these issues?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What unique perspectives and skills can physicists contribute to addressing these issues? </a:t>
            </a:r>
          </a:p>
          <a:p>
            <a:endParaRPr lang="en-US" sz="1600" dirty="0"/>
          </a:p>
          <a:p>
            <a:r>
              <a:rPr lang="en-US" dirty="0"/>
              <a:t>How can we all support our communities and use our technical skills in an equitable and just manner?</a:t>
            </a:r>
          </a:p>
          <a:p>
            <a:endParaRPr lang="en-US" dirty="0"/>
          </a:p>
          <a:p>
            <a:r>
              <a:rPr lang="en-US" dirty="0"/>
              <a:t>How can we be conscious of our computational power usage and limit it where appropriate? </a:t>
            </a:r>
          </a:p>
          <a:p>
            <a:endParaRPr lang="en-US" sz="1700" dirty="0"/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</a:rPr>
              <a:t>Key Collaborations</a:t>
            </a:r>
            <a:r>
              <a:rPr lang="en-US" sz="1900" dirty="0"/>
              <a:t>: CommF1 (Applications &amp; Industry), CommF3 (Diversity &amp; Inclusion), CommF4 (Physics Education), CommF5(Public Education and Outreach), CommF6 (Public Policy &amp; Government Engagement), SEC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90468E-DFA2-1645-939B-F55D01BA4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2BA7A-77BF-F94F-97AE-F29632BF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4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B82D-0514-DF4A-918A-FD717D0D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/>
              <a:t>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0093E-2B8E-274C-90BF-63C086EE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405" y="1405128"/>
            <a:ext cx="8705008" cy="507187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ML is its own robust and rapidly evolving field. We must engage the community, understand best practices, and actively exchange ideas.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This talk focuses on 4 key areas: 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dirty="0"/>
              <a:t>Knowledge and training </a:t>
            </a:r>
          </a:p>
          <a:p>
            <a:r>
              <a:rPr lang="en-US" dirty="0"/>
              <a:t>Outreach and community building</a:t>
            </a:r>
          </a:p>
          <a:p>
            <a:r>
              <a:rPr lang="en-US" dirty="0"/>
              <a:t>Open/benchmark datasets </a:t>
            </a:r>
          </a:p>
          <a:p>
            <a:r>
              <a:rPr lang="en-US" dirty="0"/>
              <a:t>Ethics and safety of AI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DB8759-483C-C145-A700-4CE0CD295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4032F-54DC-8749-9ED7-A5131BA3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838A07-9814-BE47-BCFB-D59A92046029}"/>
              </a:ext>
            </a:extLst>
          </p:cNvPr>
          <p:cNvSpPr/>
          <p:nvPr/>
        </p:nvSpPr>
        <p:spPr>
          <a:xfrm>
            <a:off x="269913" y="3475829"/>
            <a:ext cx="4930048" cy="199405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FD3FCB-07DD-3C49-B406-00D65614D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94" y="2820566"/>
            <a:ext cx="3602219" cy="2864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0E4055-CDCB-6F4B-A774-876AE7D85633}"/>
              </a:ext>
            </a:extLst>
          </p:cNvPr>
          <p:cNvSpPr txBox="1"/>
          <p:nvPr/>
        </p:nvSpPr>
        <p:spPr>
          <a:xfrm>
            <a:off x="457200" y="5900057"/>
            <a:ext cx="836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*Caveat</a:t>
            </a:r>
            <a:r>
              <a:rPr lang="en-US" dirty="0"/>
              <a:t>: I’ve always worked in LHC physics, so the existing resources highlighted here are definitely biased towards that. None of this (goals, resources, questions) are meant to be extensive! </a:t>
            </a:r>
          </a:p>
        </p:txBody>
      </p:sp>
    </p:spTree>
    <p:extLst>
      <p:ext uri="{BB962C8B-B14F-4D97-AF65-F5344CB8AC3E}">
        <p14:creationId xmlns:p14="http://schemas.microsoft.com/office/powerpoint/2010/main" val="313826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1F715-F919-8D42-944A-9B52BBE3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F8B7E-BC02-FF4C-A15D-F00F1DCC1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is becoming inextricably linked to physics research</a:t>
            </a:r>
          </a:p>
          <a:p>
            <a:endParaRPr lang="en-US" dirty="0"/>
          </a:p>
          <a:p>
            <a:r>
              <a:rPr lang="en-US" dirty="0"/>
              <a:t>We must ensure our community continues to develop these critical technical skills</a:t>
            </a:r>
          </a:p>
          <a:p>
            <a:endParaRPr lang="en-US" dirty="0"/>
          </a:p>
          <a:p>
            <a:r>
              <a:rPr lang="en-US" dirty="0"/>
              <a:t>We have opportunities to directly contribute to ML research AND to gain from ML researcher involvement</a:t>
            </a:r>
          </a:p>
          <a:p>
            <a:endParaRPr lang="en-US" dirty="0"/>
          </a:p>
          <a:p>
            <a:r>
              <a:rPr lang="en-US" dirty="0">
                <a:solidFill>
                  <a:schemeClr val="accent5"/>
                </a:solidFill>
              </a:rPr>
              <a:t>We must be conscious of the ethical implications of this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74A8F-FAAF-6849-B7D1-5DE0ADC2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D320B-7FFE-5549-AD05-7E6AEA18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1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0B381-2891-C04F-8465-5358D17C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3227"/>
            <a:ext cx="8229600" cy="4545376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Knowledge and Training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8EBD7-A616-AE43-9125-86DACEF6E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3E56E-C8AD-C74C-A8A2-10F7BFFB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8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77E5-F148-6446-9E20-A5994BCE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5ED7B-54F8-984B-AC25-7265704B6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4500"/>
            <a:ext cx="8229600" cy="20565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 a robust understanding of ML within the physics community</a:t>
            </a:r>
          </a:p>
          <a:p>
            <a:endParaRPr lang="en-US" dirty="0"/>
          </a:p>
          <a:p>
            <a:r>
              <a:rPr lang="en-US" dirty="0"/>
              <a:t>Cultivate robust and transferable technical skills </a:t>
            </a:r>
          </a:p>
          <a:p>
            <a:pPr lvl="1"/>
            <a:r>
              <a:rPr lang="en-US" dirty="0"/>
              <a:t>Especially among young physicists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AB2BC-589C-DE4F-8A18-317FBD66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CF0F3-AC56-DE48-A472-48B30C6B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B93B4-5572-084E-A3C7-5E7357128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507" y="3432192"/>
            <a:ext cx="4077356" cy="271823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53CD36-C40F-054A-AC33-44D7B9F80C9F}"/>
              </a:ext>
            </a:extLst>
          </p:cNvPr>
          <p:cNvSpPr txBox="1">
            <a:spLocks/>
          </p:cNvSpPr>
          <p:nvPr/>
        </p:nvSpPr>
        <p:spPr>
          <a:xfrm>
            <a:off x="457200" y="3047565"/>
            <a:ext cx="4789714" cy="507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Provide physics specific ML training materials</a:t>
            </a:r>
          </a:p>
          <a:p>
            <a:pPr lvl="1"/>
            <a:r>
              <a:rPr lang="en-US" dirty="0"/>
              <a:t>How techniques are used for our problems</a:t>
            </a:r>
          </a:p>
          <a:p>
            <a:pPr lvl="1"/>
            <a:endParaRPr lang="en-US" dirty="0"/>
          </a:p>
          <a:p>
            <a:r>
              <a:rPr lang="en-US" dirty="0"/>
              <a:t>Create reusable/reproducible education materials</a:t>
            </a:r>
          </a:p>
        </p:txBody>
      </p:sp>
    </p:spTree>
    <p:extLst>
      <p:ext uri="{BB962C8B-B14F-4D97-AF65-F5344CB8AC3E}">
        <p14:creationId xmlns:p14="http://schemas.microsoft.com/office/powerpoint/2010/main" val="3887127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00E02-E338-0745-A2C3-D35F2AA5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07" y="310526"/>
            <a:ext cx="8891813" cy="990600"/>
          </a:xfrm>
        </p:spPr>
        <p:txBody>
          <a:bodyPr>
            <a:normAutofit/>
          </a:bodyPr>
          <a:lstStyle/>
          <a:p>
            <a:r>
              <a:rPr lang="en-US" sz="3200" dirty="0"/>
              <a:t>Resources: Summer Schools + Technical Trainings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48090-4F26-6B4C-B947-D9E1A7235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99EAE-3698-314C-B13F-403E445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AFE7D8-9CD7-FC4F-9CFF-CA1F76FE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54" y="1223870"/>
            <a:ext cx="4406446" cy="1330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AEFC4-ACB2-E546-98C5-B9B7F0DD8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6" y="4665927"/>
            <a:ext cx="4470400" cy="130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62B252-8D3D-9D4A-9509-624D77535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93" y="3352132"/>
            <a:ext cx="4840514" cy="1128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936CDB-60E6-8A4C-9678-DE6E45B43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657" y="2132399"/>
            <a:ext cx="28702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5FE1D-166D-3E43-9181-DBAAECE67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306" y="4004270"/>
            <a:ext cx="4434114" cy="1576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6F5286-7711-934A-95EA-9D1BB62A9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9" y="1383099"/>
            <a:ext cx="3581400" cy="749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3396-3864-4245-B0A0-06437BC1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37" y="2624517"/>
            <a:ext cx="4263116" cy="661657"/>
          </a:xfrm>
          <a:ln w="19050">
            <a:solidFill>
              <a:schemeClr val="tx2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chemeClr val="accent1"/>
                </a:solidFill>
                <a:hlinkClick r:id="rId9"/>
              </a:rPr>
              <a:t>MLHEP School</a:t>
            </a:r>
            <a:endParaRPr lang="en-US" sz="29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200" dirty="0"/>
              <a:t>Weeklong training </a:t>
            </a:r>
            <a:r>
              <a:rPr lang="en-US" sz="2200" dirty="0" err="1"/>
              <a:t>eveloped</a:t>
            </a:r>
            <a:r>
              <a:rPr lang="en-US" sz="2200" dirty="0"/>
              <a:t> and sponsored by Yandex with collaboration from physicists (HEP focused)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D03C2A-D738-6C40-98C9-609F1DC807B7}"/>
              </a:ext>
            </a:extLst>
          </p:cNvPr>
          <p:cNvSpPr txBox="1">
            <a:spLocks/>
          </p:cNvSpPr>
          <p:nvPr/>
        </p:nvSpPr>
        <p:spPr>
          <a:xfrm>
            <a:off x="1446894" y="3837266"/>
            <a:ext cx="2935059" cy="919791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900" b="1" dirty="0">
                <a:solidFill>
                  <a:schemeClr val="accent1"/>
                </a:solidFill>
                <a:hlinkClick r:id="rId10"/>
              </a:rPr>
              <a:t>HEP Software Foundation Trainings</a:t>
            </a:r>
            <a:endParaRPr lang="en-US" sz="2900" b="1" dirty="0">
              <a:solidFill>
                <a:schemeClr val="accent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200" dirty="0"/>
              <a:t>Materials for reproducible trainings, ML module in development (LHC focused)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07F217-10B2-5444-A66C-EFFAD711A8E8}"/>
              </a:ext>
            </a:extLst>
          </p:cNvPr>
          <p:cNvSpPr txBox="1">
            <a:spLocks/>
          </p:cNvSpPr>
          <p:nvPr/>
        </p:nvSpPr>
        <p:spPr>
          <a:xfrm>
            <a:off x="103643" y="5974027"/>
            <a:ext cx="3756475" cy="661657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900" b="1" dirty="0">
                <a:solidFill>
                  <a:schemeClr val="accent1"/>
                </a:solidFill>
                <a:hlinkClick r:id="rId11"/>
              </a:rPr>
              <a:t>Deep Learning for Science School</a:t>
            </a:r>
            <a:endParaRPr lang="en-US" sz="2900" b="1" dirty="0">
              <a:solidFill>
                <a:schemeClr val="accent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200" dirty="0"/>
              <a:t>5 day training from ML experts and discussion on use in scientific research (General Science focused)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628876-A8EA-FA4B-8A40-167D7E507122}"/>
              </a:ext>
            </a:extLst>
          </p:cNvPr>
          <p:cNvSpPr txBox="1">
            <a:spLocks/>
          </p:cNvSpPr>
          <p:nvPr/>
        </p:nvSpPr>
        <p:spPr>
          <a:xfrm>
            <a:off x="5106307" y="2955345"/>
            <a:ext cx="3904342" cy="661657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900" b="1" dirty="0">
                <a:solidFill>
                  <a:schemeClr val="accent1"/>
                </a:solidFill>
                <a:hlinkClick r:id="rId12"/>
              </a:rPr>
              <a:t>CMS</a:t>
            </a:r>
            <a:r>
              <a:rPr lang="en-US" sz="2900" b="1" dirty="0">
                <a:solidFill>
                  <a:schemeClr val="accent1"/>
                </a:solidFill>
              </a:rPr>
              <a:t> </a:t>
            </a:r>
            <a:r>
              <a:rPr lang="en-US" sz="2900" b="1" dirty="0">
                <a:solidFill>
                  <a:schemeClr val="accent5"/>
                </a:solidFill>
              </a:rPr>
              <a:t>and</a:t>
            </a:r>
            <a:r>
              <a:rPr lang="en-US" sz="2900" b="1" dirty="0">
                <a:solidFill>
                  <a:schemeClr val="accent1"/>
                </a:solidFill>
              </a:rPr>
              <a:t> </a:t>
            </a:r>
            <a:r>
              <a:rPr lang="en-US" sz="2900" b="1" dirty="0">
                <a:solidFill>
                  <a:schemeClr val="accent1"/>
                </a:solidFill>
                <a:hlinkClick r:id="rId13"/>
              </a:rPr>
              <a:t>ATLAS</a:t>
            </a:r>
            <a:r>
              <a:rPr lang="en-US" sz="2900" b="1" dirty="0">
                <a:solidFill>
                  <a:schemeClr val="accent1"/>
                </a:solidFill>
              </a:rPr>
              <a:t> </a:t>
            </a:r>
            <a:r>
              <a:rPr lang="en-US" sz="2900" b="1" dirty="0">
                <a:solidFill>
                  <a:schemeClr val="accent5"/>
                </a:solidFill>
              </a:rPr>
              <a:t>Computing Trainings</a:t>
            </a:r>
          </a:p>
          <a:p>
            <a:pPr marL="0" indent="0">
              <a:buFont typeface="Arial" pitchFamily="34" charset="0"/>
              <a:buNone/>
            </a:pPr>
            <a:r>
              <a:rPr lang="en-US" sz="2200" dirty="0"/>
              <a:t>Both had short sessions (3-4 hours) on ML, led by experts in the experiments (Experiment focused)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7D9FDA4-7C65-9547-875C-85E79F38C6B2}"/>
              </a:ext>
            </a:extLst>
          </p:cNvPr>
          <p:cNvSpPr txBox="1">
            <a:spLocks/>
          </p:cNvSpPr>
          <p:nvPr/>
        </p:nvSpPr>
        <p:spPr>
          <a:xfrm>
            <a:off x="4520293" y="5941123"/>
            <a:ext cx="4503962" cy="661657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900" b="1" dirty="0" err="1">
                <a:solidFill>
                  <a:schemeClr val="accent1"/>
                </a:solidFill>
                <a:hlinkClick r:id="rId14"/>
              </a:rPr>
              <a:t>CoDaS</a:t>
            </a:r>
            <a:r>
              <a:rPr lang="en-US" sz="2900" b="1" dirty="0">
                <a:solidFill>
                  <a:schemeClr val="accent1"/>
                </a:solidFill>
                <a:hlinkClick r:id="rId14"/>
              </a:rPr>
              <a:t>-HEP School</a:t>
            </a:r>
            <a:endParaRPr lang="en-US" sz="2900" b="1" dirty="0">
              <a:solidFill>
                <a:schemeClr val="accent5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200" dirty="0"/>
              <a:t>5 day advanced computing training including ~2 days on ML led by domain experts with physics connections (HEP focused)</a:t>
            </a:r>
          </a:p>
        </p:txBody>
      </p:sp>
    </p:spTree>
    <p:extLst>
      <p:ext uri="{BB962C8B-B14F-4D97-AF65-F5344CB8AC3E}">
        <p14:creationId xmlns:p14="http://schemas.microsoft.com/office/powerpoint/2010/main" val="360243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427AC-6D8A-D341-B3C2-CDAC6FF3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65" y="305877"/>
            <a:ext cx="8414657" cy="990600"/>
          </a:xfrm>
        </p:spPr>
        <p:txBody>
          <a:bodyPr>
            <a:noAutofit/>
          </a:bodyPr>
          <a:lstStyle/>
          <a:p>
            <a:r>
              <a:rPr lang="en-US" sz="3200" dirty="0"/>
              <a:t>Resources: Within Experiments and Universities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50554-E2F0-D848-89BB-6639561EE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54842-A526-0544-8C8C-BFFBB2154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2B898A6-E152-9E42-98FA-7325DC8B0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3" y="1092197"/>
            <a:ext cx="4490357" cy="1389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9691E-DE35-834E-AEC5-09B18FBE81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728" b="40280"/>
          <a:stretch/>
        </p:blipFill>
        <p:spPr>
          <a:xfrm>
            <a:off x="4601936" y="1070426"/>
            <a:ext cx="1406978" cy="769257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C11C916D-052B-784B-BA7F-3D09FF4EF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9" y="2382547"/>
            <a:ext cx="4625521" cy="822014"/>
          </a:xfrm>
          <a:prstGeom prst="rect">
            <a:avLst/>
          </a:prstGeom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9A609645-36C7-C84E-9B80-0E191422A4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80" t="36184"/>
          <a:stretch/>
        </p:blipFill>
        <p:spPr>
          <a:xfrm>
            <a:off x="6008914" y="1092383"/>
            <a:ext cx="2764971" cy="822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FB06EA-3261-5447-83C5-13307498A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828" y="2708871"/>
            <a:ext cx="17780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FE5E36-239B-EC4D-AA0A-50DBF7B9DB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035" y="1496783"/>
            <a:ext cx="1206500" cy="3429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80252C-C43F-FE4A-8638-EE27DECEE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291" y="3406309"/>
            <a:ext cx="4380594" cy="1300914"/>
          </a:xfrm>
          <a:ln w="19050">
            <a:solidFill>
              <a:schemeClr val="tx2"/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chemeClr val="accent1"/>
                </a:solidFill>
              </a:rPr>
              <a:t>University Courses/Workshops</a:t>
            </a:r>
          </a:p>
          <a:p>
            <a:r>
              <a:rPr lang="en-US" sz="2900" dirty="0"/>
              <a:t>Varied in home department and target students</a:t>
            </a:r>
          </a:p>
          <a:p>
            <a:r>
              <a:rPr lang="en-US" sz="2900" dirty="0"/>
              <a:t>Generally start with intro to ML then delve into physics applications</a:t>
            </a:r>
          </a:p>
          <a:p>
            <a:r>
              <a:rPr lang="en-US" sz="2900" dirty="0"/>
              <a:t>Courses usually require programming homework and extensive pre-</a:t>
            </a:r>
            <a:r>
              <a:rPr lang="en-US" sz="2900" dirty="0" err="1"/>
              <a:t>reqs</a:t>
            </a:r>
            <a:r>
              <a:rPr lang="en-US" sz="2900" dirty="0"/>
              <a:t> </a:t>
            </a:r>
          </a:p>
        </p:txBody>
      </p:sp>
      <p:pic>
        <p:nvPicPr>
          <p:cNvPr id="15" name="Picture 14">
            <a:hlinkClick r:id="rId10"/>
            <a:extLst>
              <a:ext uri="{FF2B5EF4-FFF2-40B4-BE49-F238E27FC236}">
                <a16:creationId xmlns:a16="http://schemas.microsoft.com/office/drawing/2014/main" id="{7FA4BBB2-7F5F-B246-AA78-E0CC94012D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0520" y="1955290"/>
            <a:ext cx="2926135" cy="1300914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667AC1C5-90C8-E247-BF92-1E0CB01FCE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183377"/>
            <a:ext cx="4195535" cy="870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B56A0E-10D6-E946-A6FF-9871A30406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431" y="3962167"/>
            <a:ext cx="1847397" cy="619155"/>
          </a:xfrm>
          <a:prstGeom prst="rect">
            <a:avLst/>
          </a:prstGeom>
        </p:spPr>
      </p:pic>
      <p:pic>
        <p:nvPicPr>
          <p:cNvPr id="16" name="Picture 15">
            <a:hlinkClick r:id="rId15"/>
            <a:extLst>
              <a:ext uri="{FF2B5EF4-FFF2-40B4-BE49-F238E27FC236}">
                <a16:creationId xmlns:a16="http://schemas.microsoft.com/office/drawing/2014/main" id="{B1B115DD-E627-0A43-A401-B6A896035D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643" y="4391282"/>
            <a:ext cx="4093029" cy="436143"/>
          </a:xfrm>
          <a:prstGeom prst="rect">
            <a:avLst/>
          </a:prstGeom>
        </p:spPr>
      </p:pic>
      <p:pic>
        <p:nvPicPr>
          <p:cNvPr id="19" name="Picture 18">
            <a:hlinkClick r:id="rId17"/>
            <a:extLst>
              <a:ext uri="{FF2B5EF4-FFF2-40B4-BE49-F238E27FC236}">
                <a16:creationId xmlns:a16="http://schemas.microsoft.com/office/drawing/2014/main" id="{101FDF9C-3478-034D-97AD-F45B996F3A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08914" y="4822830"/>
            <a:ext cx="3052082" cy="1153098"/>
          </a:xfrm>
          <a:prstGeom prst="rect">
            <a:avLst/>
          </a:prstGeom>
        </p:spPr>
      </p:pic>
      <p:pic>
        <p:nvPicPr>
          <p:cNvPr id="20" name="Picture 19">
            <a:hlinkClick r:id="rId19"/>
            <a:extLst>
              <a:ext uri="{FF2B5EF4-FFF2-40B4-BE49-F238E27FC236}">
                <a16:creationId xmlns:a16="http://schemas.microsoft.com/office/drawing/2014/main" id="{E20CBCD8-4D07-B443-AAF6-AAC2251E56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63675" y="5805454"/>
            <a:ext cx="3290478" cy="10180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9CA22F-3AC7-E245-B133-3A92D5E281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2828" y="5013555"/>
            <a:ext cx="2408918" cy="676292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2666163-F055-294C-BE94-6DBE64044225}"/>
              </a:ext>
            </a:extLst>
          </p:cNvPr>
          <p:cNvSpPr txBox="1">
            <a:spLocks/>
          </p:cNvSpPr>
          <p:nvPr/>
        </p:nvSpPr>
        <p:spPr>
          <a:xfrm>
            <a:off x="137431" y="5013555"/>
            <a:ext cx="3636283" cy="148899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900" b="1" dirty="0">
                <a:solidFill>
                  <a:schemeClr val="accent1"/>
                </a:solidFill>
              </a:rPr>
              <a:t>Experiments and Labs</a:t>
            </a:r>
          </a:p>
          <a:p>
            <a:r>
              <a:rPr lang="en-US" sz="2200" dirty="0"/>
              <a:t>Provide presentation opportunities for experiment specific uses of ML</a:t>
            </a:r>
          </a:p>
          <a:p>
            <a:r>
              <a:rPr lang="en-US" sz="2200" dirty="0"/>
              <a:t>Centralize resources (trainings, papers, </a:t>
            </a:r>
            <a:r>
              <a:rPr lang="en-US" sz="2200" dirty="0" err="1"/>
              <a:t>etc</a:t>
            </a:r>
            <a:r>
              <a:rPr lang="en-US" sz="2200" dirty="0"/>
              <a:t>) for groups</a:t>
            </a:r>
          </a:p>
          <a:p>
            <a:r>
              <a:rPr lang="en-US" sz="2200" dirty="0"/>
              <a:t>Support researchers in development of ML methods in their individual experiment</a:t>
            </a:r>
          </a:p>
        </p:txBody>
      </p:sp>
    </p:spTree>
    <p:extLst>
      <p:ext uri="{BB962C8B-B14F-4D97-AF65-F5344CB8AC3E}">
        <p14:creationId xmlns:p14="http://schemas.microsoft.com/office/powerpoint/2010/main" val="263186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E117-84EE-F14F-B224-B48893DC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BE9A9-DFAA-8A4D-A4F5-A6A63C913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12629" cy="4876800"/>
          </a:xfrm>
        </p:spPr>
        <p:txBody>
          <a:bodyPr>
            <a:normAutofit fontScale="92500"/>
          </a:bodyPr>
          <a:lstStyle/>
          <a:p>
            <a:r>
              <a:rPr lang="en-US" dirty="0"/>
              <a:t>What should be included in graduate curriculums? </a:t>
            </a:r>
          </a:p>
          <a:p>
            <a:endParaRPr lang="en-US" sz="1600" dirty="0"/>
          </a:p>
          <a:p>
            <a:r>
              <a:rPr lang="en-US" dirty="0"/>
              <a:t>How can experiments/groups fill the gaps? </a:t>
            </a:r>
          </a:p>
          <a:p>
            <a:endParaRPr lang="en-US" sz="1600" dirty="0"/>
          </a:p>
          <a:p>
            <a:r>
              <a:rPr lang="en-US" dirty="0"/>
              <a:t>What role do summer schools and workshops play? </a:t>
            </a:r>
          </a:p>
          <a:p>
            <a:endParaRPr lang="en-US" sz="1600" dirty="0"/>
          </a:p>
          <a:p>
            <a:r>
              <a:rPr lang="en-US" dirty="0"/>
              <a:t>How can schools with established programs knowledge share? </a:t>
            </a:r>
          </a:p>
          <a:p>
            <a:endParaRPr lang="en-US" sz="1600" dirty="0"/>
          </a:p>
          <a:p>
            <a:r>
              <a:rPr lang="en-US" dirty="0"/>
              <a:t>How can we create centralized resources? </a:t>
            </a:r>
          </a:p>
          <a:p>
            <a:endParaRPr lang="en-US" dirty="0"/>
          </a:p>
          <a:p>
            <a:r>
              <a:rPr lang="en-US" dirty="0"/>
              <a:t>What role should ML experts play in development of the above? 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Key Collaborations</a:t>
            </a:r>
            <a:r>
              <a:rPr lang="en-US" sz="2000" dirty="0"/>
              <a:t>: CommF2 (Career Pipeline &amp; Development), CommF4 (Physics Education), SEC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0C1D7-C84C-C84D-9A09-E942018D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888A3-7085-3644-8DC1-DC659BD1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17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0B381-2891-C04F-8465-5358D17C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3227"/>
            <a:ext cx="8229600" cy="4545376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Outreach and Community Building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8EBD7-A616-AE43-9125-86DACEF6E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3E56E-C8AD-C74C-A8A2-10F7BFFB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5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77E5-F148-6446-9E20-A5994BCE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5ED7B-54F8-984B-AC25-7265704B6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4500"/>
            <a:ext cx="8229600" cy="20565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 effective collaborations with industry and Computer Science ML researchers</a:t>
            </a:r>
          </a:p>
          <a:p>
            <a:endParaRPr lang="en-US" dirty="0"/>
          </a:p>
          <a:p>
            <a:r>
              <a:rPr lang="en-US" dirty="0"/>
              <a:t>Stay up-to-date on new ML methods and results</a:t>
            </a:r>
          </a:p>
          <a:p>
            <a:pPr lvl="1"/>
            <a:r>
              <a:rPr lang="en-US" dirty="0"/>
              <a:t>And help develop/inform them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AB2BC-589C-DE4F-8A18-317FBD66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Savannah Thais  08/11/2020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CF0F3-AC56-DE48-A472-48B30C6B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53CD36-C40F-054A-AC33-44D7B9F80C9F}"/>
              </a:ext>
            </a:extLst>
          </p:cNvPr>
          <p:cNvSpPr txBox="1">
            <a:spLocks/>
          </p:cNvSpPr>
          <p:nvPr/>
        </p:nvSpPr>
        <p:spPr>
          <a:xfrm>
            <a:off x="457200" y="2960479"/>
            <a:ext cx="4354285" cy="507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Share physics-focused results in critical ML venues</a:t>
            </a:r>
          </a:p>
          <a:p>
            <a:endParaRPr lang="en-US" dirty="0"/>
          </a:p>
          <a:p>
            <a:r>
              <a:rPr lang="en-US" dirty="0"/>
              <a:t>Provide enhanced training and development opportunities</a:t>
            </a:r>
          </a:p>
          <a:p>
            <a:pPr lvl="1"/>
            <a:r>
              <a:rPr lang="en-US" dirty="0"/>
              <a:t>Can include internships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58FDE-45FE-824B-B2CB-AA87804AA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485" y="3331030"/>
            <a:ext cx="4134757" cy="27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458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11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8D57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wmass_computing_august2020" id="{C0DB128E-C4F8-394B-97D3-CE98F8B6044E}" vid="{51B3B135-348D-824B-A9D3-26DE3B00EC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38876</TotalTime>
  <Words>1174</Words>
  <Application>Microsoft Macintosh PowerPoint</Application>
  <PresentationFormat>On-screen Show (4:3)</PresentationFormat>
  <Paragraphs>191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Clarity</vt:lpstr>
      <vt:lpstr>Education and Engagement of ML Skills </vt:lpstr>
      <vt:lpstr>Framing</vt:lpstr>
      <vt:lpstr>Knowledge and Training</vt:lpstr>
      <vt:lpstr>Goals</vt:lpstr>
      <vt:lpstr>Resources: Summer Schools + Technical Trainings</vt:lpstr>
      <vt:lpstr>Resources: Within Experiments and Universities </vt:lpstr>
      <vt:lpstr>Questions to Consider</vt:lpstr>
      <vt:lpstr>Outreach and Community Building</vt:lpstr>
      <vt:lpstr>Goals</vt:lpstr>
      <vt:lpstr>Current Activities</vt:lpstr>
      <vt:lpstr>Questions to Consider</vt:lpstr>
      <vt:lpstr>Open/Benchmark Datasets</vt:lpstr>
      <vt:lpstr>Goals</vt:lpstr>
      <vt:lpstr>Current Efforts</vt:lpstr>
      <vt:lpstr>Questions to Consider</vt:lpstr>
      <vt:lpstr>Ethics and Safety of AI</vt:lpstr>
      <vt:lpstr>Ethics and Safety of AI</vt:lpstr>
      <vt:lpstr>Why It Matters for Physicists</vt:lpstr>
      <vt:lpstr>Questions to Consider</vt:lpstr>
      <vt:lpstr>Conclusions</vt:lpstr>
    </vt:vector>
  </TitlesOfParts>
  <Company>The University of Chicago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a Dark Z Boson with Machine Learning at ATLAS</dc:title>
  <dc:creator>Savannah Thais</dc:creator>
  <cp:lastModifiedBy>Thais, Savannah</cp:lastModifiedBy>
  <cp:revision>384</cp:revision>
  <cp:lastPrinted>2018-02-27T15:17:45Z</cp:lastPrinted>
  <dcterms:created xsi:type="dcterms:W3CDTF">2016-10-05T13:35:39Z</dcterms:created>
  <dcterms:modified xsi:type="dcterms:W3CDTF">2020-08-11T17:24:10Z</dcterms:modified>
</cp:coreProperties>
</file>