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467" r:id="rId3"/>
    <p:sldId id="495" r:id="rId4"/>
    <p:sldId id="386" r:id="rId5"/>
    <p:sldId id="483" r:id="rId6"/>
    <p:sldId id="435" r:id="rId7"/>
    <p:sldId id="453" r:id="rId8"/>
    <p:sldId id="454" r:id="rId9"/>
    <p:sldId id="808" r:id="rId10"/>
    <p:sldId id="457" r:id="rId11"/>
    <p:sldId id="458" r:id="rId12"/>
    <p:sldId id="552" r:id="rId13"/>
    <p:sldId id="553" r:id="rId14"/>
    <p:sldId id="554" r:id="rId15"/>
    <p:sldId id="519" r:id="rId16"/>
    <p:sldId id="662" r:id="rId17"/>
    <p:sldId id="692" r:id="rId18"/>
    <p:sldId id="696" r:id="rId19"/>
    <p:sldId id="699" r:id="rId20"/>
    <p:sldId id="783" r:id="rId21"/>
    <p:sldId id="790" r:id="rId22"/>
    <p:sldId id="791" r:id="rId23"/>
    <p:sldId id="805" r:id="rId24"/>
    <p:sldId id="806" r:id="rId25"/>
    <p:sldId id="809" r:id="rId26"/>
    <p:sldId id="7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71D"/>
    <a:srgbClr val="4500FF"/>
    <a:srgbClr val="007D00"/>
    <a:srgbClr val="4E2CA4"/>
    <a:srgbClr val="9933FF"/>
    <a:srgbClr val="FFA73C"/>
    <a:srgbClr val="8F238D"/>
    <a:srgbClr val="7E359B"/>
    <a:srgbClr val="706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0" autoAdjust="0"/>
    <p:restoredTop sz="93324" autoAdjust="0"/>
  </p:normalViewPr>
  <p:slideViewPr>
    <p:cSldViewPr>
      <p:cViewPr varScale="1">
        <p:scale>
          <a:sx n="106" d="100"/>
          <a:sy n="106" d="100"/>
        </p:scale>
        <p:origin x="14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ECA36-14B3-4520-9F52-C8C2D38AEC9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B66E-94BD-4155-A6EA-0B296170F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0B66E-94BD-4155-A6EA-0B296170F8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67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858be56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858be56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581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7858be56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7858be56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778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7858be56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7858be56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10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F8C26-5D69-4050-B0BD-78A999225F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4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F8C26-5D69-4050-B0BD-78A999225F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96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 from others for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4DB6-F927-4749-81DA-03B53511C4C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opportunities for specialization vs general devices at every level: co-design!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B66E-94BD-4155-A6EA-0B296170F8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7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0B66E-94BD-4155-A6EA-0B296170F8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3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0B66E-94BD-4155-A6EA-0B296170F8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2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FEAA4-B967-4FCC-B961-B31E23266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7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FEAA4-B967-4FCC-B961-B31E23266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6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FEAA4-B967-4FCC-B961-B31E23266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Also known as the Quantum Alternating Operator Ansatz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885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7858be56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7858be56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21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666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A509-45E3-4F03-B83A-51A327C8AE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713AA-BDC2-40A4-B1B0-C4CC39BD8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UMD_logo_tra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30158"/>
            <a:ext cx="1752600" cy="171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Z:\labfiles\Users\Shantanu\Gates Lab\Posters and Presentations\DAMOP 2014\pfc_logo_final_v3_trans_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397066"/>
            <a:ext cx="1618263" cy="7842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65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NISQ-era quantum devices for HEP</a:t>
            </a:r>
            <a:endParaRPr lang="it-IT" sz="27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5027" y="140226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Norbert M. </a:t>
            </a:r>
            <a:r>
              <a:rPr lang="en-US" b="1" dirty="0" err="1">
                <a:solidFill>
                  <a:prstClr val="black"/>
                </a:solidFill>
              </a:rPr>
              <a:t>Linke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6208" y="1795046"/>
            <a:ext cx="6109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Joint Quantum Institute, University of Maryland, College Park, MD, USA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1099" y="6135469"/>
            <a:ext cx="2359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QSFS Workshop, online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5 August 2020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EE32A59-0661-4DBA-8883-DF45F1702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34" y="3047777"/>
            <a:ext cx="1733792" cy="1600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D0F8BD-DCE7-4EA5-BD17-8BB03FE1D4AC}"/>
              </a:ext>
            </a:extLst>
          </p:cNvPr>
          <p:cNvSpPr txBox="1"/>
          <p:nvPr/>
        </p:nvSpPr>
        <p:spPr>
          <a:xfrm>
            <a:off x="3156881" y="4724401"/>
            <a:ext cx="2827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CompF06: </a:t>
            </a:r>
            <a:r>
              <a:rPr lang="en-US" sz="1600" dirty="0">
                <a:solidFill>
                  <a:prstClr val="black"/>
                </a:solidFill>
              </a:rPr>
              <a:t>Quantum Computing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</a:rPr>
              <a:t>Quantum control: Full connectivity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7056" y="6151469"/>
            <a:ext cx="306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not limited to local operations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7056" y="6508866"/>
            <a:ext cx="311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NML et al. PNAS </a:t>
            </a:r>
            <a:r>
              <a:rPr lang="en-US" b="1" dirty="0"/>
              <a:t>114</a:t>
            </a:r>
            <a:r>
              <a:rPr lang="en-US" dirty="0"/>
              <a:t>, 13 (2017)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28" y="747338"/>
            <a:ext cx="5334744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ea typeface="+mn-ea"/>
                <a:cs typeface="+mn-cs"/>
              </a:rPr>
              <a:t>Modular architecture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49" y="1505135"/>
            <a:ext cx="6962775" cy="40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 rot="10800000">
            <a:off x="8077200" y="2743200"/>
            <a:ext cx="762000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3783" y="6488668"/>
            <a:ext cx="360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S. </a:t>
            </a:r>
            <a:r>
              <a:rPr lang="en-US" dirty="0" err="1"/>
              <a:t>Debnath</a:t>
            </a:r>
            <a:r>
              <a:rPr lang="en-US" dirty="0"/>
              <a:t> et al. Nature </a:t>
            </a:r>
            <a:r>
              <a:rPr lang="en-US" b="1" dirty="0"/>
              <a:t>536</a:t>
            </a:r>
            <a:r>
              <a:rPr lang="en-US" dirty="0"/>
              <a:t> (2016)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373" y="1623646"/>
            <a:ext cx="2495550" cy="638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7204" y="1760454"/>
            <a:ext cx="273427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i="1" dirty="0">
                <a:solidFill>
                  <a:prstClr val="black"/>
                </a:solidFill>
              </a:rPr>
              <a:t>Grover, Hidden Shift, EC …</a:t>
            </a:r>
          </a:p>
        </p:txBody>
      </p:sp>
    </p:spTree>
    <p:extLst>
      <p:ext uri="{BB962C8B-B14F-4D97-AF65-F5344CB8AC3E}">
        <p14:creationId xmlns:p14="http://schemas.microsoft.com/office/powerpoint/2010/main" val="381367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140628"/>
              </p:ext>
            </p:extLst>
          </p:nvPr>
        </p:nvGraphicFramePr>
        <p:xfrm>
          <a:off x="4724400" y="2057400"/>
          <a:ext cx="2455862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96" name="Equation" r:id="rId4" imgW="1739880" imgH="1828800" progId="Equation.3">
                  <p:embed/>
                </p:oleObj>
              </mc:Choice>
              <mc:Fallback>
                <p:oleObj name="Equation" r:id="rId4" imgW="173988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57400"/>
                        <a:ext cx="2455862" cy="2657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53987" y="2069068"/>
            <a:ext cx="9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C-SWAP</a:t>
            </a:r>
            <a:endParaRPr lang="en-US" b="1" baseline="-250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</a:rPr>
              <a:t>Quantum compiler: </a:t>
            </a:r>
            <a:r>
              <a:rPr lang="en-US" sz="2800" b="1" dirty="0" err="1">
                <a:solidFill>
                  <a:prstClr val="black"/>
                </a:solidFill>
              </a:rPr>
              <a:t>Fredkin</a:t>
            </a:r>
            <a:r>
              <a:rPr lang="en-US" sz="2800" b="1" dirty="0">
                <a:solidFill>
                  <a:prstClr val="black"/>
                </a:solidFill>
              </a:rPr>
              <a:t> 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624487"/>
            <a:ext cx="1366137" cy="15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7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3923" y="6488668"/>
            <a:ext cx="425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NML et al., PR</a:t>
            </a:r>
            <a:r>
              <a:rPr lang="en-GB" dirty="0"/>
              <a:t>A 98, 052334 (2018)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</a:rPr>
              <a:t>Quantum compiler: </a:t>
            </a:r>
            <a:r>
              <a:rPr lang="en-US" sz="2800" b="1" dirty="0" err="1">
                <a:solidFill>
                  <a:prstClr val="black"/>
                </a:solidFill>
              </a:rPr>
              <a:t>Fredkin</a:t>
            </a:r>
            <a:r>
              <a:rPr lang="en-US" sz="2800" b="1" dirty="0">
                <a:solidFill>
                  <a:prstClr val="black"/>
                </a:solidFill>
              </a:rPr>
              <a:t> gate circuit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399"/>
            <a:ext cx="8839200" cy="45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3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</a:rPr>
              <a:t>Quantum compiler: </a:t>
            </a:r>
            <a:r>
              <a:rPr lang="en-US" sz="2800" b="1" dirty="0" err="1">
                <a:solidFill>
                  <a:prstClr val="black"/>
                </a:solidFill>
              </a:rPr>
              <a:t>Fredkin</a:t>
            </a:r>
            <a:r>
              <a:rPr lang="en-US" sz="2800" b="1" dirty="0">
                <a:solidFill>
                  <a:prstClr val="black"/>
                </a:solidFill>
              </a:rPr>
              <a:t> gate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9972" y="5257800"/>
            <a:ext cx="394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Fredkin</a:t>
            </a:r>
            <a:r>
              <a:rPr lang="en-US" b="1" dirty="0"/>
              <a:t> [1,2:4], F=86.8(3)%</a:t>
            </a:r>
          </a:p>
          <a:p>
            <a:endParaRPr lang="en-US" dirty="0"/>
          </a:p>
          <a:p>
            <a:r>
              <a:rPr lang="en-US" dirty="0"/>
              <a:t>(corrected for 2% spam error)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51229"/>
            <a:ext cx="4763538" cy="393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923" y="6488668"/>
            <a:ext cx="425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NML et al., PR</a:t>
            </a:r>
            <a:r>
              <a:rPr lang="en-GB" dirty="0"/>
              <a:t>A 98, 052334 (2018)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5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ea typeface="+mn-ea"/>
                <a:cs typeface="+mn-cs"/>
              </a:rPr>
              <a:t>Modular architecture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49" y="1505135"/>
            <a:ext cx="6962775" cy="40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 rot="10800000">
            <a:off x="8077200" y="1828800"/>
            <a:ext cx="762000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373" y="1623646"/>
            <a:ext cx="2495550" cy="638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7204" y="1760454"/>
            <a:ext cx="273427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i="1" dirty="0">
                <a:solidFill>
                  <a:prstClr val="black"/>
                </a:solidFill>
              </a:rPr>
              <a:t>Grover, Hidden Shift, EC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43783" y="6488668"/>
            <a:ext cx="360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S. </a:t>
            </a:r>
            <a:r>
              <a:rPr lang="en-US" dirty="0" err="1"/>
              <a:t>Debnath</a:t>
            </a:r>
            <a:r>
              <a:rPr lang="en-US" dirty="0"/>
              <a:t> et al. Nature </a:t>
            </a:r>
            <a:r>
              <a:rPr lang="en-US" b="1" dirty="0"/>
              <a:t>536</a:t>
            </a:r>
            <a:r>
              <a:rPr lang="en-US" dirty="0"/>
              <a:t> (2016)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0C8C4C-1A80-413B-82FB-FD80E286A523}"/>
              </a:ext>
            </a:extLst>
          </p:cNvPr>
          <p:cNvSpPr/>
          <p:nvPr/>
        </p:nvSpPr>
        <p:spPr>
          <a:xfrm>
            <a:off x="0" y="6488668"/>
            <a:ext cx="1028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P. Murali et al. ISCA-2019, 527-540</a:t>
            </a:r>
          </a:p>
        </p:txBody>
      </p:sp>
    </p:spTree>
    <p:extLst>
      <p:ext uri="{BB962C8B-B14F-4D97-AF65-F5344CB8AC3E}">
        <p14:creationId xmlns:p14="http://schemas.microsoft.com/office/powerpoint/2010/main" val="68962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20600" cy="7636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ea typeface="+mn-ea"/>
                <a:cs typeface="+mn-cs"/>
              </a:rPr>
              <a:t>Schwinger model – digital simulation example</a:t>
            </a:r>
          </a:p>
        </p:txBody>
      </p:sp>
    </p:spTree>
    <p:extLst>
      <p:ext uri="{BB962C8B-B14F-4D97-AF65-F5344CB8AC3E}">
        <p14:creationId xmlns:p14="http://schemas.microsoft.com/office/powerpoint/2010/main" val="288192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271075" y="990600"/>
            <a:ext cx="7272725" cy="4290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sz="1800" dirty="0">
                <a:latin typeface="+mn-lt"/>
                <a:ea typeface="+mn-ea"/>
                <a:cs typeface="+mn-cs"/>
              </a:rPr>
              <a:t>Lattice Schwinger model (spinless 1+1D QFT, discretized space, normalize) </a:t>
            </a:r>
            <a:endParaRPr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491729"/>
            <a:ext cx="634365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520600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GB" sz="2800" b="1" dirty="0">
                <a:ea typeface="+mn-ea"/>
                <a:cs typeface="+mn-cs"/>
              </a:rPr>
              <a:t>Schwinger model – digital simulation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445558"/>
            <a:ext cx="509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C. </a:t>
            </a:r>
            <a:r>
              <a:rPr lang="fr-FR" dirty="0" err="1"/>
              <a:t>Muschik</a:t>
            </a:r>
            <a:r>
              <a:rPr lang="fr-FR" dirty="0"/>
              <a:t> et al 2017 New J. Phys. 19 103020 (2018)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58190"/>
            <a:ext cx="8232985" cy="40395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67400" y="3375979"/>
            <a:ext cx="2438400" cy="281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219200" y="3375979"/>
            <a:ext cx="2667000" cy="281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74" y="1838550"/>
            <a:ext cx="8038550" cy="11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800" y="5108788"/>
            <a:ext cx="4193186" cy="3776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520600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GB" sz="2800" b="1" dirty="0">
                <a:ea typeface="+mn-ea"/>
                <a:cs typeface="+mn-cs"/>
              </a:rPr>
              <a:t>Schwinger model – digital simulation</a:t>
            </a:r>
          </a:p>
        </p:txBody>
      </p:sp>
      <p:sp>
        <p:nvSpPr>
          <p:cNvPr id="9" name="Google Shape;94;p17"/>
          <p:cNvSpPr txBox="1">
            <a:spLocks/>
          </p:cNvSpPr>
          <p:nvPr/>
        </p:nvSpPr>
        <p:spPr>
          <a:xfrm>
            <a:off x="685800" y="4499746"/>
            <a:ext cx="8034724" cy="4290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GB" sz="1800" dirty="0" err="1">
                <a:latin typeface="+mn-lt"/>
                <a:ea typeface="+mn-ea"/>
                <a:cs typeface="+mn-cs"/>
              </a:rPr>
              <a:t>Trotterize</a:t>
            </a:r>
            <a:r>
              <a:rPr lang="en-GB" sz="1800" dirty="0">
                <a:latin typeface="+mn-lt"/>
                <a:ea typeface="+mn-ea"/>
                <a:cs typeface="+mn-cs"/>
              </a:rPr>
              <a:t>, choose parameters</a:t>
            </a:r>
          </a:p>
        </p:txBody>
      </p:sp>
      <p:sp>
        <p:nvSpPr>
          <p:cNvPr id="10" name="Google Shape;94;p17"/>
          <p:cNvSpPr txBox="1">
            <a:spLocks/>
          </p:cNvSpPr>
          <p:nvPr/>
        </p:nvSpPr>
        <p:spPr>
          <a:xfrm>
            <a:off x="242938" y="1371600"/>
            <a:ext cx="8034724" cy="4290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GB" sz="1800" dirty="0">
                <a:latin typeface="+mn-lt"/>
                <a:ea typeface="+mn-ea"/>
                <a:cs typeface="+mn-cs"/>
              </a:rPr>
              <a:t>Final qubit Hamiltonian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1154" y="3711257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B14182-C274-466D-8E8C-56CF7F94C195}"/>
              </a:ext>
            </a:extLst>
          </p:cNvPr>
          <p:cNvSpPr/>
          <p:nvPr/>
        </p:nvSpPr>
        <p:spPr>
          <a:xfrm>
            <a:off x="1295400" y="3048000"/>
            <a:ext cx="7596554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Fermion mass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,     </a:t>
            </a:r>
            <a:r>
              <a:rPr lang="en-US" dirty="0">
                <a:solidFill>
                  <a:srgbClr val="45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hopping on lattice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,        </a:t>
            </a:r>
            <a:r>
              <a:rPr lang="en-US" dirty="0">
                <a:solidFill>
                  <a:srgbClr val="00871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E-field interaction</a:t>
            </a:r>
          </a:p>
        </p:txBody>
      </p:sp>
    </p:spTree>
    <p:extLst>
      <p:ext uri="{BB962C8B-B14F-4D97-AF65-F5344CB8AC3E}">
        <p14:creationId xmlns:p14="http://schemas.microsoft.com/office/powerpoint/2010/main" val="93372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825" y="838200"/>
            <a:ext cx="6135450" cy="468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520600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GB" sz="2800" b="1" dirty="0">
                <a:ea typeface="+mn-ea"/>
                <a:cs typeface="+mn-cs"/>
              </a:rPr>
              <a:t>Schwinger model – digital simulation</a:t>
            </a:r>
          </a:p>
        </p:txBody>
      </p:sp>
      <p:sp>
        <p:nvSpPr>
          <p:cNvPr id="6" name="Google Shape;94;p17"/>
          <p:cNvSpPr txBox="1">
            <a:spLocks/>
          </p:cNvSpPr>
          <p:nvPr/>
        </p:nvSpPr>
        <p:spPr>
          <a:xfrm>
            <a:off x="242938" y="1139173"/>
            <a:ext cx="8034724" cy="4290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GB" sz="1800" dirty="0">
                <a:latin typeface="+mn-lt"/>
                <a:ea typeface="+mn-ea"/>
                <a:cs typeface="+mn-cs"/>
              </a:rPr>
              <a:t>2-site model circuit</a:t>
            </a:r>
          </a:p>
        </p:txBody>
      </p:sp>
    </p:spTree>
    <p:extLst>
      <p:ext uri="{BB962C8B-B14F-4D97-AF65-F5344CB8AC3E}">
        <p14:creationId xmlns:p14="http://schemas.microsoft.com/office/powerpoint/2010/main" val="52131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quantum computing companies">
            <a:extLst>
              <a:ext uri="{FF2B5EF4-FFF2-40B4-BE49-F238E27FC236}">
                <a16:creationId xmlns:a16="http://schemas.microsoft.com/office/drawing/2014/main" id="{0246DAA3-08EB-4451-BBA4-42576356E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2" b="6831"/>
          <a:stretch/>
        </p:blipFill>
        <p:spPr bwMode="auto">
          <a:xfrm>
            <a:off x="0" y="1912295"/>
            <a:ext cx="6700947" cy="43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943CB9-05E5-4C5E-85C0-F96716801901}"/>
              </a:ext>
            </a:extLst>
          </p:cNvPr>
          <p:cNvSpPr txBox="1"/>
          <p:nvPr/>
        </p:nvSpPr>
        <p:spPr>
          <a:xfrm>
            <a:off x="7080769" y="210739"/>
            <a:ext cx="179661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a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dapted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 from Science, Dec 2016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7881F9-DE51-4E45-AA1C-95FF97131483}"/>
              </a:ext>
            </a:extLst>
          </p:cNvPr>
          <p:cNvSpPr txBox="1"/>
          <p:nvPr/>
        </p:nvSpPr>
        <p:spPr>
          <a:xfrm>
            <a:off x="2869402" y="5176443"/>
            <a:ext cx="530215" cy="2036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Intel, HRL, SQC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C6E8EF-AD2C-4895-84D5-006F4FCE0F99}"/>
              </a:ext>
            </a:extLst>
          </p:cNvPr>
          <p:cNvSpPr txBox="1"/>
          <p:nvPr/>
        </p:nvSpPr>
        <p:spPr>
          <a:xfrm>
            <a:off x="6558085" y="3152003"/>
            <a:ext cx="100136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Neutral atoms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8DB0F-58DF-41FC-9E2A-D3D1819DA1E5}"/>
              </a:ext>
            </a:extLst>
          </p:cNvPr>
          <p:cNvSpPr txBox="1"/>
          <p:nvPr/>
        </p:nvSpPr>
        <p:spPr>
          <a:xfrm>
            <a:off x="6558085" y="3329228"/>
            <a:ext cx="1227400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Neutral atoms store qubits within electronic states. Interactions through Rydberg states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F17E87-A97C-4828-8FBA-27C8507DC886}"/>
              </a:ext>
            </a:extLst>
          </p:cNvPr>
          <p:cNvSpPr txBox="1"/>
          <p:nvPr/>
        </p:nvSpPr>
        <p:spPr>
          <a:xfrm>
            <a:off x="6621456" y="4196720"/>
            <a:ext cx="126841" cy="2056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A38A5F-CA3E-4F2E-8DA7-0515C89486AC}"/>
              </a:ext>
            </a:extLst>
          </p:cNvPr>
          <p:cNvSpPr txBox="1"/>
          <p:nvPr/>
        </p:nvSpPr>
        <p:spPr>
          <a:xfrm>
            <a:off x="6615127" y="4487610"/>
            <a:ext cx="267248" cy="2056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97%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6895BF-6890-4180-AFB9-A5A06E784694}"/>
              </a:ext>
            </a:extLst>
          </p:cNvPr>
          <p:cNvSpPr txBox="1"/>
          <p:nvPr/>
        </p:nvSpPr>
        <p:spPr>
          <a:xfrm>
            <a:off x="6614673" y="4769270"/>
            <a:ext cx="185145" cy="2056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91D8C8-7B30-4A82-8859-DC3CEF608836}"/>
              </a:ext>
            </a:extLst>
          </p:cNvPr>
          <p:cNvSpPr txBox="1"/>
          <p:nvPr/>
        </p:nvSpPr>
        <p:spPr>
          <a:xfrm>
            <a:off x="6536296" y="5437359"/>
            <a:ext cx="1266160" cy="668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Many qubits, 2D and maybe 3D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Lasers needed, spaghetti physics, atoms escape</a:t>
            </a:r>
          </a:p>
        </p:txBody>
      </p:sp>
      <p:pic>
        <p:nvPicPr>
          <p:cNvPr id="23" name="Picture 2" descr="Image result for neutral atom quantum computing">
            <a:extLst>
              <a:ext uri="{FF2B5EF4-FFF2-40B4-BE49-F238E27FC236}">
                <a16:creationId xmlns:a16="http://schemas.microsoft.com/office/drawing/2014/main" id="{B2E0D698-CF50-4963-848B-65FE5CA09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13804"/>
          <a:stretch/>
        </p:blipFill>
        <p:spPr bwMode="auto">
          <a:xfrm>
            <a:off x="6405395" y="2028859"/>
            <a:ext cx="1162099" cy="9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10BA735-8F54-45BF-8251-243A386C81DC}"/>
              </a:ext>
            </a:extLst>
          </p:cNvPr>
          <p:cNvSpPr/>
          <p:nvPr/>
        </p:nvSpPr>
        <p:spPr>
          <a:xfrm>
            <a:off x="6487883" y="2001470"/>
            <a:ext cx="197044" cy="16956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F10E52-80EF-4B9B-ABF4-EA20399EE30D}"/>
              </a:ext>
            </a:extLst>
          </p:cNvPr>
          <p:cNvSpPr txBox="1"/>
          <p:nvPr/>
        </p:nvSpPr>
        <p:spPr>
          <a:xfrm>
            <a:off x="7871749" y="3152003"/>
            <a:ext cx="72244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Photonics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340554-0666-41D1-9D2A-9A5725E5E2BD}"/>
              </a:ext>
            </a:extLst>
          </p:cNvPr>
          <p:cNvSpPr txBox="1"/>
          <p:nvPr/>
        </p:nvSpPr>
        <p:spPr>
          <a:xfrm>
            <a:off x="7871749" y="3332204"/>
            <a:ext cx="1009409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Photonic qubits interact via linear elements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962CEA-C103-4938-8B3F-2B5F0ED77CB5}"/>
              </a:ext>
            </a:extLst>
          </p:cNvPr>
          <p:cNvSpPr txBox="1"/>
          <p:nvPr/>
        </p:nvSpPr>
        <p:spPr>
          <a:xfrm>
            <a:off x="7849960" y="5427760"/>
            <a:ext cx="1162099" cy="668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Linear optical gates, integrated on-chip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No memory, not clear how to scale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F861C7-A54D-4529-8604-D6F97B071270}"/>
              </a:ext>
            </a:extLst>
          </p:cNvPr>
          <p:cNvSpPr/>
          <p:nvPr/>
        </p:nvSpPr>
        <p:spPr>
          <a:xfrm>
            <a:off x="7801546" y="1993953"/>
            <a:ext cx="197044" cy="16956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32" name="Picture 4" descr="Image result for photonic quantum computing">
            <a:extLst>
              <a:ext uri="{FF2B5EF4-FFF2-40B4-BE49-F238E27FC236}">
                <a16:creationId xmlns:a16="http://schemas.microsoft.com/office/drawing/2014/main" id="{3AC36A91-4059-41D8-902A-6835B70FA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2061">
            <a:off x="7683629" y="2241655"/>
            <a:ext cx="1160104" cy="43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0263F8D-F279-4854-8012-C58CBC93CE22}"/>
              </a:ext>
            </a:extLst>
          </p:cNvPr>
          <p:cNvGrpSpPr/>
          <p:nvPr/>
        </p:nvGrpSpPr>
        <p:grpSpPr>
          <a:xfrm>
            <a:off x="389375" y="4427424"/>
            <a:ext cx="8339956" cy="988408"/>
            <a:chOff x="489995" y="4193554"/>
            <a:chExt cx="11235474" cy="133156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05232E1-E0CB-4A97-9D0B-EF7D9CDF3B0D}"/>
                </a:ext>
              </a:extLst>
            </p:cNvPr>
            <p:cNvCxnSpPr/>
            <p:nvPr/>
          </p:nvCxnSpPr>
          <p:spPr>
            <a:xfrm>
              <a:off x="524069" y="4193554"/>
              <a:ext cx="11201400" cy="0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A53B81-D5FC-449A-931D-0CF5401403BA}"/>
                </a:ext>
              </a:extLst>
            </p:cNvPr>
            <p:cNvCxnSpPr/>
            <p:nvPr/>
          </p:nvCxnSpPr>
          <p:spPr>
            <a:xfrm>
              <a:off x="489995" y="4630224"/>
              <a:ext cx="11201400" cy="0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87F59DC-E1FD-4131-9849-DC95C15BCA0B}"/>
                </a:ext>
              </a:extLst>
            </p:cNvPr>
            <p:cNvCxnSpPr/>
            <p:nvPr/>
          </p:nvCxnSpPr>
          <p:spPr>
            <a:xfrm>
              <a:off x="524069" y="5068157"/>
              <a:ext cx="11201400" cy="0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38AA99B-D796-410A-A2A9-0437D81CE357}"/>
                </a:ext>
              </a:extLst>
            </p:cNvPr>
            <p:cNvCxnSpPr/>
            <p:nvPr/>
          </p:nvCxnSpPr>
          <p:spPr>
            <a:xfrm>
              <a:off x="524069" y="5525123"/>
              <a:ext cx="11201400" cy="0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E0FB867-D774-430E-B4A5-9B868B231166}"/>
              </a:ext>
            </a:extLst>
          </p:cNvPr>
          <p:cNvSpPr txBox="1"/>
          <p:nvPr/>
        </p:nvSpPr>
        <p:spPr>
          <a:xfrm>
            <a:off x="1099572" y="5038253"/>
            <a:ext cx="968035" cy="190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Google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,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5A8F21-16C4-49EA-BD09-986E055FD235}"/>
              </a:ext>
            </a:extLst>
          </p:cNvPr>
          <p:cNvSpPr txBox="1"/>
          <p:nvPr/>
        </p:nvSpPr>
        <p:spPr>
          <a:xfrm>
            <a:off x="180984" y="5226865"/>
            <a:ext cx="2467285" cy="1718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     IBM, Rigetti, QCI   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9A7C0F-0374-4080-88F3-1235E5448397}"/>
              </a:ext>
            </a:extLst>
          </p:cNvPr>
          <p:cNvSpPr/>
          <p:nvPr/>
        </p:nvSpPr>
        <p:spPr>
          <a:xfrm>
            <a:off x="358723" y="1787307"/>
            <a:ext cx="1224866" cy="4604174"/>
          </a:xfrm>
          <a:prstGeom prst="rect">
            <a:avLst/>
          </a:prstGeom>
          <a:solidFill>
            <a:srgbClr val="FF0000">
              <a:alpha val="20000"/>
            </a:srgbClr>
          </a:solidFill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C44487-4ADF-40ED-8596-4C035EB749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Quantum computer technologies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7A578-46F4-4B8A-B947-843964EB3CE5}"/>
              </a:ext>
            </a:extLst>
          </p:cNvPr>
          <p:cNvSpPr txBox="1"/>
          <p:nvPr/>
        </p:nvSpPr>
        <p:spPr>
          <a:xfrm>
            <a:off x="1664222" y="5135782"/>
            <a:ext cx="928019" cy="2036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IonQ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, Honeywell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A92BD-B240-47CB-9312-51DFB548D570}"/>
              </a:ext>
            </a:extLst>
          </p:cNvPr>
          <p:cNvSpPr txBox="1"/>
          <p:nvPr/>
        </p:nvSpPr>
        <p:spPr>
          <a:xfrm>
            <a:off x="4081004" y="5118858"/>
            <a:ext cx="530215" cy="2612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Microsoft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2E6675-73CC-4266-88D2-782718B51E97}"/>
              </a:ext>
            </a:extLst>
          </p:cNvPr>
          <p:cNvSpPr txBox="1"/>
          <p:nvPr/>
        </p:nvSpPr>
        <p:spPr>
          <a:xfrm>
            <a:off x="5321227" y="5118857"/>
            <a:ext cx="968035" cy="2612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Diamond Quantum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Calibri" panose="020F0502020204030204"/>
                <a:sym typeface="Calibri"/>
              </a:rPr>
              <a:t>Technologies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272396-6E17-442F-95E1-DC5B26F596E2}"/>
              </a:ext>
            </a:extLst>
          </p:cNvPr>
          <p:cNvSpPr txBox="1"/>
          <p:nvPr/>
        </p:nvSpPr>
        <p:spPr>
          <a:xfrm>
            <a:off x="6580162" y="5111152"/>
            <a:ext cx="969717" cy="2612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Atom Computing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C00000"/>
                </a:solidFill>
                <a:latin typeface="Calibri" panose="020F0502020204030204"/>
                <a:sym typeface="Calibri"/>
              </a:rPr>
              <a:t>QuEra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CF290B-0365-4005-A24F-C37E578F2BCF}"/>
              </a:ext>
            </a:extLst>
          </p:cNvPr>
          <p:cNvSpPr txBox="1"/>
          <p:nvPr/>
        </p:nvSpPr>
        <p:spPr>
          <a:xfrm>
            <a:off x="7913346" y="5118856"/>
            <a:ext cx="530215" cy="2612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PsiCorp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Calibri" panose="020F0502020204030204"/>
                <a:sym typeface="Calibri"/>
              </a:rPr>
              <a:t>Xanadu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D62B55-0845-46BA-B689-C039DDB70BDE}"/>
              </a:ext>
            </a:extLst>
          </p:cNvPr>
          <p:cNvSpPr/>
          <p:nvPr/>
        </p:nvSpPr>
        <p:spPr>
          <a:xfrm>
            <a:off x="1583589" y="1780972"/>
            <a:ext cx="1120364" cy="4604174"/>
          </a:xfrm>
          <a:prstGeom prst="rect">
            <a:avLst/>
          </a:prstGeom>
          <a:solidFill>
            <a:srgbClr val="FF0000">
              <a:alpha val="20000"/>
            </a:srgbClr>
          </a:solidFill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3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520600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GB" sz="2800" b="1" dirty="0">
                <a:ea typeface="+mn-ea"/>
                <a:cs typeface="+mn-cs"/>
              </a:rPr>
              <a:t>Schwinger model – digital simulation</a:t>
            </a:r>
          </a:p>
        </p:txBody>
      </p:sp>
      <p:sp>
        <p:nvSpPr>
          <p:cNvPr id="6" name="Google Shape;94;p17"/>
          <p:cNvSpPr txBox="1">
            <a:spLocks/>
          </p:cNvSpPr>
          <p:nvPr/>
        </p:nvSpPr>
        <p:spPr>
          <a:xfrm>
            <a:off x="242938" y="1139173"/>
            <a:ext cx="8034724" cy="4290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GB" sz="1800" dirty="0">
                <a:latin typeface="+mn-lt"/>
                <a:ea typeface="+mn-ea"/>
                <a:cs typeface="+mn-cs"/>
              </a:rPr>
              <a:t>2-site model circuit</a:t>
            </a:r>
          </a:p>
        </p:txBody>
      </p:sp>
      <p:sp>
        <p:nvSpPr>
          <p:cNvPr id="8" name="Google Shape;94;p17"/>
          <p:cNvSpPr txBox="1">
            <a:spLocks/>
          </p:cNvSpPr>
          <p:nvPr/>
        </p:nvSpPr>
        <p:spPr>
          <a:xfrm>
            <a:off x="485876" y="5896298"/>
            <a:ext cx="8034724" cy="4290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GB" sz="1800" dirty="0">
                <a:latin typeface="+mn-lt"/>
                <a:ea typeface="+mn-ea"/>
                <a:cs typeface="+mn-cs"/>
              </a:rPr>
              <a:t>preliminary</a:t>
            </a:r>
          </a:p>
        </p:txBody>
      </p:sp>
      <p:pic>
        <p:nvPicPr>
          <p:cNvPr id="7" name="image14.png">
            <a:extLst>
              <a:ext uri="{FF2B5EF4-FFF2-40B4-BE49-F238E27FC236}">
                <a16:creationId xmlns:a16="http://schemas.microsoft.com/office/drawing/2014/main" id="{77CE0192-68A1-4929-A5B9-6EAC7833A88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57400" y="1943796"/>
            <a:ext cx="5605145" cy="36734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79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78" descr="DPT_Figure4_v3.pdf">
            <a:extLst>
              <a:ext uri="{FF2B5EF4-FFF2-40B4-BE49-F238E27FC236}">
                <a16:creationId xmlns:a16="http://schemas.microsoft.com/office/drawing/2014/main" id="{34EC209D-1B9C-4728-91B2-D18E2F21C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3" t="49661" r="-562" b="589"/>
          <a:stretch/>
        </p:blipFill>
        <p:spPr>
          <a:xfrm>
            <a:off x="6625410" y="3198485"/>
            <a:ext cx="2094303" cy="2341016"/>
          </a:xfrm>
          <a:prstGeom prst="rect">
            <a:avLst/>
          </a:prstGeom>
          <a:effectLst/>
        </p:spPr>
      </p:pic>
      <p:sp>
        <p:nvSpPr>
          <p:cNvPr id="10" name="CasellaDiTesto 80">
            <a:extLst>
              <a:ext uri="{FF2B5EF4-FFF2-40B4-BE49-F238E27FC236}">
                <a16:creationId xmlns:a16="http://schemas.microsoft.com/office/drawing/2014/main" id="{75E33617-A272-4DFE-A2B8-D2466EEEB742}"/>
              </a:ext>
            </a:extLst>
          </p:cNvPr>
          <p:cNvSpPr txBox="1"/>
          <p:nvPr/>
        </p:nvSpPr>
        <p:spPr>
          <a:xfrm>
            <a:off x="7195532" y="4625946"/>
            <a:ext cx="1846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11" name="Immagine 95" descr="latex-image-1.pdf">
            <a:extLst>
              <a:ext uri="{FF2B5EF4-FFF2-40B4-BE49-F238E27FC236}">
                <a16:creationId xmlns:a16="http://schemas.microsoft.com/office/drawing/2014/main" id="{74805F99-96FA-419B-9A68-EFB8697A0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38" y="1816625"/>
            <a:ext cx="3487105" cy="644608"/>
          </a:xfrm>
          <a:prstGeom prst="rect">
            <a:avLst/>
          </a:prstGeom>
        </p:spPr>
      </p:pic>
      <p:pic>
        <p:nvPicPr>
          <p:cNvPr id="12" name="Immagine 97">
            <a:extLst>
              <a:ext uri="{FF2B5EF4-FFF2-40B4-BE49-F238E27FC236}">
                <a16:creationId xmlns:a16="http://schemas.microsoft.com/office/drawing/2014/main" id="{05CC5ED5-3E47-4BDE-8E54-7F5BB7BEF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3" y="5644685"/>
            <a:ext cx="9144001" cy="399115"/>
          </a:xfrm>
          <a:prstGeom prst="rect">
            <a:avLst/>
          </a:prstGeom>
        </p:spPr>
      </p:pic>
      <p:pic>
        <p:nvPicPr>
          <p:cNvPr id="13" name="Immagine 103" descr="Arxiv version.pdf">
            <a:extLst>
              <a:ext uri="{FF2B5EF4-FFF2-40B4-BE49-F238E27FC236}">
                <a16:creationId xmlns:a16="http://schemas.microsoft.com/office/drawing/2014/main" id="{3949F1CA-C350-4149-BF73-AF5513B73B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t="5115" r="13090" b="71186"/>
          <a:stretch/>
        </p:blipFill>
        <p:spPr>
          <a:xfrm>
            <a:off x="559813" y="1470225"/>
            <a:ext cx="4570095" cy="1912655"/>
          </a:xfrm>
          <a:prstGeom prst="rect">
            <a:avLst/>
          </a:prstGeom>
        </p:spPr>
      </p:pic>
      <p:pic>
        <p:nvPicPr>
          <p:cNvPr id="14" name="Immagine 82">
            <a:extLst>
              <a:ext uri="{FF2B5EF4-FFF2-40B4-BE49-F238E27FC236}">
                <a16:creationId xmlns:a16="http://schemas.microsoft.com/office/drawing/2014/main" id="{116428BC-E9BA-46E3-9135-249C385871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4" y="3250934"/>
            <a:ext cx="2001522" cy="2221509"/>
          </a:xfrm>
          <a:prstGeom prst="rect">
            <a:avLst/>
          </a:prstGeom>
          <a:effectLst/>
        </p:spPr>
      </p:pic>
      <p:pic>
        <p:nvPicPr>
          <p:cNvPr id="15" name="Immagine 83">
            <a:extLst>
              <a:ext uri="{FF2B5EF4-FFF2-40B4-BE49-F238E27FC236}">
                <a16:creationId xmlns:a16="http://schemas.microsoft.com/office/drawing/2014/main" id="{36C44579-699B-42E0-AE12-0EA38E23DD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43" y="3254470"/>
            <a:ext cx="1975083" cy="2187727"/>
          </a:xfrm>
          <a:prstGeom prst="rect">
            <a:avLst/>
          </a:prstGeom>
          <a:effectLst/>
        </p:spPr>
      </p:pic>
      <p:pic>
        <p:nvPicPr>
          <p:cNvPr id="16" name="Immagine 79" descr="DPT_Figure4_v3.pdf">
            <a:extLst>
              <a:ext uri="{FF2B5EF4-FFF2-40B4-BE49-F238E27FC236}">
                <a16:creationId xmlns:a16="http://schemas.microsoft.com/office/drawing/2014/main" id="{C723B1DA-6609-4B24-8FEA-7066482E0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4" r="50163" b="588"/>
          <a:stretch/>
        </p:blipFill>
        <p:spPr>
          <a:xfrm>
            <a:off x="4520227" y="3195472"/>
            <a:ext cx="2067277" cy="2354526"/>
          </a:xfrm>
          <a:prstGeom prst="rect">
            <a:avLst/>
          </a:prstGeom>
          <a:effectLst/>
        </p:spPr>
      </p:pic>
      <p:cxnSp>
        <p:nvCxnSpPr>
          <p:cNvPr id="17" name="Connettore 2 81">
            <a:extLst>
              <a:ext uri="{FF2B5EF4-FFF2-40B4-BE49-F238E27FC236}">
                <a16:creationId xmlns:a16="http://schemas.microsoft.com/office/drawing/2014/main" id="{34E2674D-AE72-4C9C-9DAD-81C70BE611EE}"/>
              </a:ext>
            </a:extLst>
          </p:cNvPr>
          <p:cNvCxnSpPr/>
          <p:nvPr/>
        </p:nvCxnSpPr>
        <p:spPr>
          <a:xfrm>
            <a:off x="358648" y="5540438"/>
            <a:ext cx="863393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04" descr="N.pdf">
            <a:extLst>
              <a:ext uri="{FF2B5EF4-FFF2-40B4-BE49-F238E27FC236}">
                <a16:creationId xmlns:a16="http://schemas.microsoft.com/office/drawing/2014/main" id="{C8385450-A33C-4BF4-B9C9-BBB0E07B8A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36" y="5258756"/>
            <a:ext cx="244457" cy="205029"/>
          </a:xfrm>
          <a:prstGeom prst="rect">
            <a:avLst/>
          </a:prstGeom>
        </p:spPr>
      </p:pic>
      <p:sp>
        <p:nvSpPr>
          <p:cNvPr id="19" name="Rettangolo arrotondato 1">
            <a:extLst>
              <a:ext uri="{FF2B5EF4-FFF2-40B4-BE49-F238E27FC236}">
                <a16:creationId xmlns:a16="http://schemas.microsoft.com/office/drawing/2014/main" id="{7262795E-B13C-1049-9B6D-DBA79048A245}"/>
              </a:ext>
            </a:extLst>
          </p:cNvPr>
          <p:cNvSpPr/>
          <p:nvPr/>
        </p:nvSpPr>
        <p:spPr>
          <a:xfrm>
            <a:off x="5129912" y="2756525"/>
            <a:ext cx="3840007" cy="251676"/>
          </a:xfrm>
          <a:prstGeom prst="roundRect">
            <a:avLst/>
          </a:prstGeom>
          <a:solidFill>
            <a:schemeClr val="tx2">
              <a:lumMod val="60000"/>
              <a:lumOff val="40000"/>
              <a:alpha val="47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0" name="CasellaDiTesto 13">
            <a:extLst>
              <a:ext uri="{FF2B5EF4-FFF2-40B4-BE49-F238E27FC236}">
                <a16:creationId xmlns:a16="http://schemas.microsoft.com/office/drawing/2014/main" id="{ACB516A8-4C3B-734C-8E86-90BCF33C2376}"/>
              </a:ext>
            </a:extLst>
          </p:cNvPr>
          <p:cNvSpPr txBox="1"/>
          <p:nvPr/>
        </p:nvSpPr>
        <p:spPr>
          <a:xfrm>
            <a:off x="5060529" y="2697088"/>
            <a:ext cx="4114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 </a:t>
            </a:r>
            <a:r>
              <a:rPr lang="it-IT" sz="1600" dirty="0" err="1"/>
              <a:t>J</a:t>
            </a:r>
            <a:r>
              <a:rPr lang="it-IT" sz="1600" dirty="0"/>
              <a:t>. Zhang, GP, et al., </a:t>
            </a:r>
            <a:r>
              <a:rPr lang="de-DE" sz="1600" b="1" dirty="0"/>
              <a:t>Nature 551, 601 (2017)  </a:t>
            </a:r>
            <a:endParaRPr lang="it-IT" sz="1600" b="1" dirty="0"/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B76DD13F-25C1-8841-9466-AA649288F06B}"/>
              </a:ext>
            </a:extLst>
          </p:cNvPr>
          <p:cNvSpPr>
            <a:spLocks/>
          </p:cNvSpPr>
          <p:nvPr/>
        </p:nvSpPr>
        <p:spPr bwMode="auto">
          <a:xfrm>
            <a:off x="147838" y="1380721"/>
            <a:ext cx="8697913" cy="57150"/>
          </a:xfrm>
          <a:prstGeom prst="roundRect">
            <a:avLst>
              <a:gd name="adj" fmla="val 25000"/>
            </a:avLst>
          </a:prstGeom>
          <a:solidFill>
            <a:schemeClr val="accent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>
              <a:latin typeface="Palatino"/>
              <a:cs typeface="Palatin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9CA0F-7916-47D1-AF5D-E4B9BA2F42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black"/>
                </a:solidFill>
              </a:rPr>
              <a:t>Trapped-ion analog simulations</a:t>
            </a:r>
          </a:p>
        </p:txBody>
      </p:sp>
    </p:spTree>
    <p:extLst>
      <p:ext uri="{BB962C8B-B14F-4D97-AF65-F5344CB8AC3E}">
        <p14:creationId xmlns:p14="http://schemas.microsoft.com/office/powerpoint/2010/main" val="21951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CA0F-7916-47D1-AF5D-E4B9BA2F42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black"/>
                </a:solidFill>
              </a:rPr>
              <a:t>Analog simulation of the 1+1D Schwinger model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8D3F4110-F80B-2A41-A44F-9CF0875EA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479003"/>
            <a:ext cx="5769602" cy="3040443"/>
          </a:xfrm>
          <a:prstGeom prst="rect">
            <a:avLst/>
          </a:prstGeom>
        </p:spPr>
      </p:pic>
      <p:pic>
        <p:nvPicPr>
          <p:cNvPr id="24" name="Immagine 14">
            <a:extLst>
              <a:ext uri="{FF2B5EF4-FFF2-40B4-BE49-F238E27FC236}">
                <a16:creationId xmlns:a16="http://schemas.microsoft.com/office/drawing/2014/main" id="{654911AE-BBB2-F049-825F-DA6668FD9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3" b="25820"/>
          <a:stretch/>
        </p:blipFill>
        <p:spPr>
          <a:xfrm>
            <a:off x="685800" y="1211461"/>
            <a:ext cx="2940504" cy="1870139"/>
          </a:xfrm>
          <a:prstGeom prst="rect">
            <a:avLst/>
          </a:prstGeom>
        </p:spPr>
      </p:pic>
      <p:sp>
        <p:nvSpPr>
          <p:cNvPr id="25" name="Rettangolo 1">
            <a:extLst>
              <a:ext uri="{FF2B5EF4-FFF2-40B4-BE49-F238E27FC236}">
                <a16:creationId xmlns:a16="http://schemas.microsoft.com/office/drawing/2014/main" id="{824560E4-CCB2-B740-B26F-70E88F15DE31}"/>
              </a:ext>
            </a:extLst>
          </p:cNvPr>
          <p:cNvSpPr/>
          <p:nvPr/>
        </p:nvSpPr>
        <p:spPr>
          <a:xfrm>
            <a:off x="5715000" y="6519446"/>
            <a:ext cx="388976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>
                <a:latin typeface="+mj-lt"/>
              </a:rPr>
              <a:t>Z</a:t>
            </a:r>
            <a:r>
              <a:rPr lang="it-IT" sz="1600" dirty="0">
                <a:latin typeface="+mj-lt"/>
              </a:rPr>
              <a:t>. </a:t>
            </a:r>
            <a:r>
              <a:rPr lang="it-IT" sz="1600" dirty="0" err="1">
                <a:latin typeface="+mj-lt"/>
              </a:rPr>
              <a:t>Davoudi</a:t>
            </a:r>
            <a:r>
              <a:rPr lang="it-IT" sz="1600" dirty="0">
                <a:latin typeface="+mj-lt"/>
              </a:rPr>
              <a:t> et al., </a:t>
            </a:r>
            <a:r>
              <a:rPr lang="en-US" sz="1600" dirty="0"/>
              <a:t>PRR 2, 023015 (2020)</a:t>
            </a:r>
            <a:endParaRPr lang="it-IT" sz="1600" dirty="0">
              <a:latin typeface="+mj-lt"/>
            </a:endParaRPr>
          </a:p>
        </p:txBody>
      </p:sp>
      <p:sp>
        <p:nvSpPr>
          <p:cNvPr id="3" name="Rettangolo 1">
            <a:extLst>
              <a:ext uri="{FF2B5EF4-FFF2-40B4-BE49-F238E27FC236}">
                <a16:creationId xmlns:a16="http://schemas.microsoft.com/office/drawing/2014/main" id="{8B4909BF-BEA0-474C-BAF1-CA68463647AC}"/>
              </a:ext>
            </a:extLst>
          </p:cNvPr>
          <p:cNvSpPr/>
          <p:nvPr/>
        </p:nvSpPr>
        <p:spPr>
          <a:xfrm>
            <a:off x="4354927" y="1450951"/>
            <a:ext cx="388976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A specific device geometry to address a HEP problem</a:t>
            </a:r>
            <a:endParaRPr lang="it-IT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2941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07016" y="1905000"/>
            <a:ext cx="43299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no system will be fully connected for large N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scaling strategies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89475" y="2994950"/>
            <a:ext cx="2971800" cy="381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4152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93425" y="4152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43291" y="4152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43559" y="4152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93693" y="4152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71799" y="4152900"/>
            <a:ext cx="1603093" cy="228600"/>
            <a:chOff x="3505199" y="4152900"/>
            <a:chExt cx="1603093" cy="228600"/>
          </a:xfrm>
        </p:grpSpPr>
        <p:sp>
          <p:nvSpPr>
            <p:cNvPr id="12" name="Oval 11"/>
            <p:cNvSpPr/>
            <p:nvPr/>
          </p:nvSpPr>
          <p:spPr>
            <a:xfrm>
              <a:off x="3505199" y="41529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79424" y="41529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829290" y="41529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529558" y="41529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879692" y="41529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6324600" y="4152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98825" y="4152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48691" y="4152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48959" y="4152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99093" y="4152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49227" y="41529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3" name="Curved Connector 22"/>
          <p:cNvCxnSpPr/>
          <p:nvPr/>
        </p:nvCxnSpPr>
        <p:spPr>
          <a:xfrm rot="5400000" flipH="1" flipV="1">
            <a:off x="8182151" y="3705050"/>
            <a:ext cx="427672" cy="332773"/>
          </a:xfrm>
          <a:prstGeom prst="curvedConnector3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7585" y="57319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D. </a:t>
            </a:r>
            <a:r>
              <a:rPr lang="en-GB" dirty="0" err="1">
                <a:solidFill>
                  <a:prstClr val="black"/>
                </a:solidFill>
              </a:rPr>
              <a:t>Kielpinski</a:t>
            </a:r>
            <a:r>
              <a:rPr lang="en-GB" dirty="0">
                <a:solidFill>
                  <a:prstClr val="black"/>
                </a:solidFill>
              </a:rPr>
              <a:t> et al., Nature </a:t>
            </a:r>
            <a:r>
              <a:rPr lang="en-GB" b="1" dirty="0">
                <a:solidFill>
                  <a:prstClr val="black"/>
                </a:solidFill>
              </a:rPr>
              <a:t>417</a:t>
            </a:r>
            <a:r>
              <a:rPr lang="en-GB" dirty="0">
                <a:solidFill>
                  <a:prstClr val="black"/>
                </a:solidFill>
              </a:rPr>
              <a:t> (2002)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17585" y="6107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C. Monroe et al., Phys. Rev. A </a:t>
            </a:r>
            <a:r>
              <a:rPr lang="en-GB" b="1" dirty="0">
                <a:solidFill>
                  <a:prstClr val="black"/>
                </a:solidFill>
              </a:rPr>
              <a:t>89</a:t>
            </a:r>
            <a:r>
              <a:rPr lang="en-GB" dirty="0">
                <a:solidFill>
                  <a:prstClr val="black"/>
                </a:solidFill>
              </a:rPr>
              <a:t> (2014)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black"/>
                </a:solidFill>
              </a:rPr>
              <a:t>Outlook: How to scale up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01513" y="6107668"/>
            <a:ext cx="385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D. </a:t>
            </a:r>
            <a:r>
              <a:rPr lang="en-US" dirty="0" err="1">
                <a:solidFill>
                  <a:prstClr val="black"/>
                </a:solidFill>
              </a:rPr>
              <a:t>Hucul</a:t>
            </a:r>
            <a:r>
              <a:rPr lang="en-US" dirty="0">
                <a:solidFill>
                  <a:prstClr val="black"/>
                </a:solidFill>
              </a:rPr>
              <a:t>, et al., Nature Phys. </a:t>
            </a:r>
            <a:r>
              <a:rPr lang="en-US" b="1" dirty="0">
                <a:solidFill>
                  <a:prstClr val="black"/>
                </a:solidFill>
              </a:rPr>
              <a:t>11</a:t>
            </a:r>
            <a:r>
              <a:rPr lang="en-US" dirty="0">
                <a:solidFill>
                  <a:prstClr val="black"/>
                </a:solidFill>
              </a:rPr>
              <a:t> (2015)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194F0-AECC-4D14-9AB7-AE5AB6CC6E85}"/>
              </a:ext>
            </a:extLst>
          </p:cNvPr>
          <p:cNvSpPr txBox="1"/>
          <p:nvPr/>
        </p:nvSpPr>
        <p:spPr>
          <a:xfrm>
            <a:off x="5364760" y="6477000"/>
            <a:ext cx="377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L. J. Stephenson, et al., PRL </a:t>
            </a:r>
            <a:r>
              <a:rPr lang="en-US" b="1" dirty="0">
                <a:solidFill>
                  <a:prstClr val="black"/>
                </a:solidFill>
              </a:rPr>
              <a:t>124</a:t>
            </a:r>
            <a:r>
              <a:rPr lang="en-US" dirty="0">
                <a:solidFill>
                  <a:prstClr val="black"/>
                </a:solidFill>
              </a:rPr>
              <a:t> (2020)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71819A-6844-413A-B3C2-66C7D55D9359}"/>
              </a:ext>
            </a:extLst>
          </p:cNvPr>
          <p:cNvSpPr/>
          <p:nvPr/>
        </p:nvSpPr>
        <p:spPr>
          <a:xfrm>
            <a:off x="0" y="6477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J. M. Pino et al., arXiv:2003.01293 (2020)</a:t>
            </a:r>
          </a:p>
        </p:txBody>
      </p:sp>
    </p:spTree>
    <p:extLst>
      <p:ext uri="{BB962C8B-B14F-4D97-AF65-F5344CB8AC3E}">
        <p14:creationId xmlns:p14="http://schemas.microsoft.com/office/powerpoint/2010/main" val="113215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79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9EB5EBE9-0A17-4790-90E0-417FCCEC6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3"/>
          <a:stretch/>
        </p:blipFill>
        <p:spPr bwMode="auto">
          <a:xfrm>
            <a:off x="2971800" y="1066800"/>
            <a:ext cx="2714165" cy="182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black"/>
                </a:solidFill>
              </a:rPr>
              <a:t>Outlook: the future - scaling up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8FC2D1-E030-4769-A7D2-E5CDCD43B1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9949" y="4419599"/>
            <a:ext cx="2413526" cy="14948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FDFC8F-B649-4000-84DF-D905445D4D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598"/>
            <a:ext cx="2657475" cy="149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2335BF-B1EF-472E-8127-8F5FDB28D819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40"/>
          <a:stretch/>
        </p:blipFill>
        <p:spPr bwMode="auto">
          <a:xfrm>
            <a:off x="3590926" y="4419598"/>
            <a:ext cx="2413525" cy="14948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" descr="http://newslink.federallabs.org/wp-content/uploads/2012/01/ts.jpg">
            <a:extLst>
              <a:ext uri="{FF2B5EF4-FFF2-40B4-BE49-F238E27FC236}">
                <a16:creationId xmlns:a16="http://schemas.microsoft.com/office/drawing/2014/main" id="{E1F68DEE-0B1F-4765-9C4C-1A324975D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t="21309" r="26491" b="19586"/>
          <a:stretch/>
        </p:blipFill>
        <p:spPr bwMode="auto">
          <a:xfrm>
            <a:off x="2996682" y="1083089"/>
            <a:ext cx="1034786" cy="41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A2DD76F6-71A7-4D6D-B233-CE290F2DEDBF}"/>
              </a:ext>
            </a:extLst>
          </p:cNvPr>
          <p:cNvSpPr txBox="1">
            <a:spLocks/>
          </p:cNvSpPr>
          <p:nvPr/>
        </p:nvSpPr>
        <p:spPr>
          <a:xfrm>
            <a:off x="2347681" y="2937779"/>
            <a:ext cx="3962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C. Monroe group and </a:t>
            </a:r>
            <a:r>
              <a:rPr lang="fr-FR" dirty="0" err="1">
                <a:solidFill>
                  <a:prstClr val="black"/>
                </a:solidFill>
              </a:rPr>
              <a:t>others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20698829-547C-4826-BE6F-CF31D21B9E9C}"/>
              </a:ext>
            </a:extLst>
          </p:cNvPr>
          <p:cNvSpPr txBox="1">
            <a:spLocks/>
          </p:cNvSpPr>
          <p:nvPr/>
        </p:nvSpPr>
        <p:spPr>
          <a:xfrm>
            <a:off x="4532013" y="1020763"/>
            <a:ext cx="3962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2D surface traps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Google Shape;94;p17">
            <a:extLst>
              <a:ext uri="{FF2B5EF4-FFF2-40B4-BE49-F238E27FC236}">
                <a16:creationId xmlns:a16="http://schemas.microsoft.com/office/drawing/2014/main" id="{9FC99311-BAA4-457E-917D-C7263F1F13A5}"/>
              </a:ext>
            </a:extLst>
          </p:cNvPr>
          <p:cNvSpPr txBox="1">
            <a:spLocks/>
          </p:cNvSpPr>
          <p:nvPr/>
        </p:nvSpPr>
        <p:spPr>
          <a:xfrm>
            <a:off x="514943" y="6008323"/>
            <a:ext cx="8565490" cy="4290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GB" sz="1800" dirty="0">
                <a:latin typeface="+mn-lt"/>
                <a:ea typeface="+mn-ea"/>
                <a:cs typeface="+mn-cs"/>
              </a:rPr>
              <a:t>Monolithic 3D ion trap test pieces by </a:t>
            </a:r>
            <a:r>
              <a:rPr lang="en-GB" sz="1800" dirty="0" err="1">
                <a:latin typeface="+mn-lt"/>
                <a:ea typeface="+mn-ea"/>
                <a:cs typeface="+mn-cs"/>
              </a:rPr>
              <a:t>Translume</a:t>
            </a:r>
            <a:r>
              <a:rPr lang="en-GB" sz="1800" dirty="0">
                <a:latin typeface="+mn-lt"/>
                <a:ea typeface="+mn-ea"/>
                <a:cs typeface="+mn-cs"/>
              </a:rPr>
              <a:t> Inc. in collaboration with G. Pagano (Rice)</a:t>
            </a:r>
          </a:p>
        </p:txBody>
      </p:sp>
    </p:spTree>
    <p:extLst>
      <p:ext uri="{BB962C8B-B14F-4D97-AF65-F5344CB8AC3E}">
        <p14:creationId xmlns:p14="http://schemas.microsoft.com/office/powerpoint/2010/main" val="35927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black"/>
                </a:solidFill>
              </a:rPr>
              <a:t>NISQ-era quantum devices for HEP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CACDB1-51DD-4CBB-972A-31EAF62C433A}"/>
              </a:ext>
            </a:extLst>
          </p:cNvPr>
          <p:cNvSpPr txBox="1"/>
          <p:nvPr/>
        </p:nvSpPr>
        <p:spPr>
          <a:xfrm>
            <a:off x="2561065" y="1905000"/>
            <a:ext cx="4528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access to NISQ systems (devices and layers)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QC literacy through practice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co-design of new devices for HEP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challenge/benchmark for QI science </a:t>
            </a:r>
          </a:p>
        </p:txBody>
      </p:sp>
    </p:spTree>
    <p:extLst>
      <p:ext uri="{BB962C8B-B14F-4D97-AF65-F5344CB8AC3E}">
        <p14:creationId xmlns:p14="http://schemas.microsoft.com/office/powerpoint/2010/main" val="620742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58422" y="3939333"/>
            <a:ext cx="16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Chris Monroe</a:t>
            </a:r>
          </a:p>
          <a:p>
            <a:pPr algn="ctr"/>
            <a:r>
              <a:rPr lang="en-US" dirty="0"/>
              <a:t>(-&gt; Duke)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7" y="1994864"/>
            <a:ext cx="1773236" cy="1819696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0513727-57CA-4D93-A8EB-F8CEAEC67FB2}"/>
              </a:ext>
            </a:extLst>
          </p:cNvPr>
          <p:cNvSpPr txBox="1"/>
          <p:nvPr/>
        </p:nvSpPr>
        <p:spPr>
          <a:xfrm>
            <a:off x="6705600" y="2907268"/>
            <a:ext cx="271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linkelab.umd.edu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6" name="Picture 2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C07A0BE-AB2B-4E53-A3BA-E15B2FE0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57" y="2008820"/>
            <a:ext cx="1229788" cy="1844683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A791B0A-E3EB-4E02-A7FE-D268196F114B}"/>
              </a:ext>
            </a:extLst>
          </p:cNvPr>
          <p:cNvSpPr/>
          <p:nvPr/>
        </p:nvSpPr>
        <p:spPr>
          <a:xfrm>
            <a:off x="3755481" y="3953291"/>
            <a:ext cx="1959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Zohreh</a:t>
            </a:r>
            <a:r>
              <a:rPr lang="en-US" dirty="0"/>
              <a:t> Davoudi</a:t>
            </a:r>
          </a:p>
          <a:p>
            <a:pPr algn="ctr"/>
            <a:r>
              <a:rPr lang="en-US" dirty="0"/>
              <a:t>(UMD)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9CD3D-0E1B-4694-A1BA-7A797358DE3D}"/>
              </a:ext>
            </a:extLst>
          </p:cNvPr>
          <p:cNvSpPr/>
          <p:nvPr/>
        </p:nvSpPr>
        <p:spPr>
          <a:xfrm>
            <a:off x="7157175" y="3964230"/>
            <a:ext cx="1959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Guido Pagano</a:t>
            </a:r>
          </a:p>
          <a:p>
            <a:pPr algn="ctr"/>
            <a:r>
              <a:rPr lang="en-US" dirty="0"/>
              <a:t>(Rice)</a:t>
            </a:r>
          </a:p>
        </p:txBody>
      </p:sp>
      <p:pic>
        <p:nvPicPr>
          <p:cNvPr id="5" name="Picture 4" descr="A person wearing glasses&#10;&#10;Description automatically generated">
            <a:extLst>
              <a:ext uri="{FF2B5EF4-FFF2-40B4-BE49-F238E27FC236}">
                <a16:creationId xmlns:a16="http://schemas.microsoft.com/office/drawing/2014/main" id="{86C478FC-04B9-4EB0-9A13-68B53BD58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70" y="1992616"/>
            <a:ext cx="1485620" cy="1844682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8CFA21-4B11-4017-8A50-E7271AAF2A1C}"/>
              </a:ext>
            </a:extLst>
          </p:cNvPr>
          <p:cNvSpPr/>
          <p:nvPr/>
        </p:nvSpPr>
        <p:spPr>
          <a:xfrm>
            <a:off x="5456328" y="3964230"/>
            <a:ext cx="1959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Yannick </a:t>
            </a:r>
            <a:r>
              <a:rPr lang="en-US" dirty="0" err="1"/>
              <a:t>Meurice</a:t>
            </a:r>
            <a:endParaRPr lang="en-US" dirty="0"/>
          </a:p>
          <a:p>
            <a:pPr algn="ctr"/>
            <a:r>
              <a:rPr lang="en-US" dirty="0"/>
              <a:t>(U Iowa)</a:t>
            </a:r>
          </a:p>
        </p:txBody>
      </p:sp>
      <p:pic>
        <p:nvPicPr>
          <p:cNvPr id="14" name="Picture 1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777AAF2-115D-4FBD-996B-35D5633D98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97" y="2008359"/>
            <a:ext cx="1441306" cy="1835128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8" name="Picture 7" descr="A person wearing a blue shirt and smiling at the camera&#10;&#10;Description automatically generated">
            <a:extLst>
              <a:ext uri="{FF2B5EF4-FFF2-40B4-BE49-F238E27FC236}">
                <a16:creationId xmlns:a16="http://schemas.microsoft.com/office/drawing/2014/main" id="{4BA562B8-3384-4528-8DA5-31579CDC7A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73" y="2008819"/>
            <a:ext cx="1399119" cy="1844681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D81716-73C3-443E-AA15-48446C2FD345}"/>
              </a:ext>
            </a:extLst>
          </p:cNvPr>
          <p:cNvSpPr/>
          <p:nvPr/>
        </p:nvSpPr>
        <p:spPr>
          <a:xfrm>
            <a:off x="2362200" y="3953288"/>
            <a:ext cx="16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NML</a:t>
            </a:r>
          </a:p>
          <a:p>
            <a:pPr algn="ctr"/>
            <a:r>
              <a:rPr lang="en-US" dirty="0"/>
              <a:t>(UMD)</a:t>
            </a:r>
          </a:p>
        </p:txBody>
      </p:sp>
    </p:spTree>
    <p:extLst>
      <p:ext uri="{BB962C8B-B14F-4D97-AF65-F5344CB8AC3E}">
        <p14:creationId xmlns:p14="http://schemas.microsoft.com/office/powerpoint/2010/main" val="291856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jqi.umd.edu/sites/default/files/images/surface_trap-monroe-gallery.jpg">
            <a:extLst>
              <a:ext uri="{FF2B5EF4-FFF2-40B4-BE49-F238E27FC236}">
                <a16:creationId xmlns:a16="http://schemas.microsoft.com/office/drawing/2014/main" id="{FC0F78C6-0E6F-4BC3-9523-231240680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14336" y="1676400"/>
            <a:ext cx="9111558" cy="51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256839-DBA4-401B-A451-88EDBBF2E4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Trapped ions</a:t>
            </a:r>
          </a:p>
        </p:txBody>
      </p:sp>
    </p:spTree>
    <p:extLst>
      <p:ext uri="{BB962C8B-B14F-4D97-AF65-F5344CB8AC3E}">
        <p14:creationId xmlns:p14="http://schemas.microsoft.com/office/powerpoint/2010/main" val="123189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ea typeface="+mn-ea"/>
                <a:cs typeface="+mn-cs"/>
              </a:rPr>
              <a:t>Modular architecture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500" y="1505675"/>
            <a:ext cx="6962775" cy="40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43783" y="6488668"/>
            <a:ext cx="360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S. </a:t>
            </a:r>
            <a:r>
              <a:rPr lang="en-US" dirty="0" err="1"/>
              <a:t>Debnath</a:t>
            </a:r>
            <a:r>
              <a:rPr lang="en-US" dirty="0"/>
              <a:t> et al. Nature </a:t>
            </a:r>
            <a:r>
              <a:rPr lang="en-US" b="1" dirty="0"/>
              <a:t>536</a:t>
            </a:r>
            <a:r>
              <a:rPr lang="en-US" dirty="0"/>
              <a:t> (2016)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8109860" y="4693073"/>
            <a:ext cx="762000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373" y="1623646"/>
            <a:ext cx="2495550" cy="638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7204" y="1760454"/>
            <a:ext cx="273427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i="1" dirty="0">
                <a:solidFill>
                  <a:prstClr val="black"/>
                </a:solidFill>
              </a:rPr>
              <a:t>Grover, Hidden Shift, EC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:\DAMOP2016Talk\Set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296702"/>
            <a:ext cx="8686800" cy="6180298"/>
          </a:xfrm>
          <a:prstGeom prst="rect">
            <a:avLst/>
          </a:prstGeom>
          <a:noFill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ea typeface="+mn-ea"/>
                <a:cs typeface="+mn-cs"/>
              </a:rPr>
              <a:t>Hardware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737766" y="76200"/>
            <a:ext cx="2330034" cy="3896608"/>
            <a:chOff x="367654" y="867331"/>
            <a:chExt cx="2989864" cy="5000069"/>
          </a:xfrm>
        </p:grpSpPr>
        <p:sp>
          <p:nvSpPr>
            <p:cNvPr id="33" name="TextBox 32"/>
            <p:cNvSpPr txBox="1"/>
            <p:nvPr/>
          </p:nvSpPr>
          <p:spPr>
            <a:xfrm>
              <a:off x="3048000" y="1143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34" name="Group 7"/>
            <p:cNvGrpSpPr/>
            <p:nvPr/>
          </p:nvGrpSpPr>
          <p:grpSpPr>
            <a:xfrm>
              <a:off x="367654" y="867331"/>
              <a:ext cx="2989864" cy="5000069"/>
              <a:chOff x="520054" y="990600"/>
              <a:chExt cx="2989864" cy="5000069"/>
            </a:xfrm>
          </p:grpSpPr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576558" y="5292863"/>
                <a:ext cx="1368901" cy="473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aseline="30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S</a:t>
                </a:r>
                <a:r>
                  <a:rPr lang="en-US" baseline="-25000" dirty="0">
                    <a:solidFill>
                      <a:srgbClr val="000000"/>
                    </a:solidFill>
                    <a:latin typeface="Arial" charset="0"/>
                  </a:rPr>
                  <a:t>1/2</a:t>
                </a:r>
                <a:endParaRPr lang="en-US" sz="2400" baseline="-25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38" name="Group 45"/>
              <p:cNvGrpSpPr/>
              <p:nvPr/>
            </p:nvGrpSpPr>
            <p:grpSpPr>
              <a:xfrm>
                <a:off x="520054" y="1447800"/>
                <a:ext cx="2863643" cy="4542869"/>
                <a:chOff x="735954" y="1143000"/>
                <a:chExt cx="2863643" cy="4542869"/>
              </a:xfrm>
            </p:grpSpPr>
            <p:sp>
              <p:nvSpPr>
                <p:cNvPr id="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752600" y="2209800"/>
                  <a:ext cx="4387" cy="2841625"/>
                </a:xfrm>
                <a:prstGeom prst="line">
                  <a:avLst/>
                </a:prstGeom>
                <a:noFill/>
                <a:ln w="38100">
                  <a:solidFill>
                    <a:srgbClr val="9966FF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Line 19"/>
                <p:cNvSpPr>
                  <a:spLocks noChangeShapeType="1"/>
                </p:cNvSpPr>
                <p:nvPr/>
              </p:nvSpPr>
              <p:spPr bwMode="auto">
                <a:xfrm>
                  <a:off x="1747838" y="1423987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35954" y="1143000"/>
                  <a:ext cx="1034290" cy="47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aseline="30000" dirty="0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r>
                    <a:rPr lang="en-US" dirty="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r>
                    <a:rPr lang="en-US" baseline="-25000" dirty="0">
                      <a:solidFill>
                        <a:srgbClr val="000000"/>
                      </a:solidFill>
                      <a:latin typeface="Arial" charset="0"/>
                    </a:rPr>
                    <a:t>3/2</a:t>
                  </a:r>
                  <a:endParaRPr lang="en-US" sz="2400" baseline="-25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Line 21"/>
                <p:cNvSpPr>
                  <a:spLocks noChangeShapeType="1"/>
                </p:cNvSpPr>
                <p:nvPr/>
              </p:nvSpPr>
              <p:spPr bwMode="auto">
                <a:xfrm>
                  <a:off x="1747838" y="2209800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2349500" y="1439091"/>
                  <a:ext cx="0" cy="762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01900" y="2286000"/>
                  <a:ext cx="93641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Symbol" pitchFamily="18" charset="2"/>
                    </a:rPr>
                    <a:t>D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=33 THz</a:t>
                  </a:r>
                </a:p>
              </p:txBody>
            </p:sp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>
                  <a:off x="1752600" y="5043487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Line 7"/>
                <p:cNvSpPr>
                  <a:spLocks noChangeShapeType="1"/>
                </p:cNvSpPr>
                <p:nvPr/>
              </p:nvSpPr>
              <p:spPr bwMode="auto">
                <a:xfrm>
                  <a:off x="1752600" y="5338762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695664" y="5046618"/>
                  <a:ext cx="0" cy="3048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Oval 12"/>
                <p:cNvSpPr>
                  <a:spLocks noChangeArrowheads="1"/>
                </p:cNvSpPr>
                <p:nvPr/>
              </p:nvSpPr>
              <p:spPr bwMode="auto">
                <a:xfrm>
                  <a:off x="2133600" y="4921567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Oval 13"/>
                <p:cNvSpPr>
                  <a:spLocks noChangeArrowheads="1"/>
                </p:cNvSpPr>
                <p:nvPr/>
              </p:nvSpPr>
              <p:spPr bwMode="auto">
                <a:xfrm>
                  <a:off x="2133600" y="522732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  <p:sp>
              <p:nvSpPr>
                <p:cNvPr id="5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274888" y="5316537"/>
                  <a:ext cx="4219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Times New Roman" pitchFamily="18" charset="0"/>
                      <a:sym typeface="Symbol" pitchFamily="18" charset="2"/>
                    </a:rPr>
                    <a:t>|0</a:t>
                  </a:r>
                </a:p>
              </p:txBody>
            </p:sp>
            <p:sp>
              <p:nvSpPr>
                <p:cNvPr id="55" name="Rectangle 16"/>
                <p:cNvSpPr>
                  <a:spLocks noChangeArrowheads="1"/>
                </p:cNvSpPr>
                <p:nvPr/>
              </p:nvSpPr>
              <p:spPr bwMode="auto">
                <a:xfrm>
                  <a:off x="2276530" y="4572000"/>
                  <a:ext cx="45397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Times New Roman" pitchFamily="18" charset="0"/>
                      <a:sym typeface="Symbol" pitchFamily="18" charset="2"/>
                    </a:rPr>
                    <a:t>|</a:t>
                  </a:r>
                  <a:r>
                    <a:rPr lang="en-US" dirty="0">
                      <a:solidFill>
                        <a:srgbClr val="000000"/>
                      </a:solidFill>
                      <a:latin typeface="Verdana" pitchFamily="34" charset="0"/>
                      <a:sym typeface="Symbol" pitchFamily="18" charset="2"/>
                    </a:rPr>
                    <a:t>1</a:t>
                  </a:r>
                </a:p>
              </p:txBody>
            </p:sp>
            <p:sp>
              <p:nvSpPr>
                <p:cNvPr id="5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120900" y="3352800"/>
                  <a:ext cx="1478697" cy="5134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rgbClr val="7030A0"/>
                      </a:solidFill>
                      <a:latin typeface="Arial" charset="0"/>
                    </a:rPr>
                    <a:t>355 nm</a:t>
                  </a:r>
                </a:p>
              </p:txBody>
            </p:sp>
            <p:sp>
              <p:nvSpPr>
                <p:cNvPr id="57" name="Line 8"/>
                <p:cNvSpPr>
                  <a:spLocks noChangeShapeType="1"/>
                </p:cNvSpPr>
                <p:nvPr/>
              </p:nvSpPr>
              <p:spPr bwMode="auto">
                <a:xfrm>
                  <a:off x="1752600" y="2628900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40717" y="2347912"/>
                  <a:ext cx="1029527" cy="47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aseline="30000" dirty="0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r>
                    <a:rPr lang="en-US" dirty="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r>
                    <a:rPr lang="en-US" baseline="-25000" dirty="0">
                      <a:solidFill>
                        <a:srgbClr val="000000"/>
                      </a:solidFill>
                      <a:latin typeface="Arial" charset="0"/>
                    </a:rPr>
                    <a:t>1/2</a:t>
                  </a:r>
                </a:p>
              </p:txBody>
            </p:sp>
          </p:grpSp>
          <p:sp>
            <p:nvSpPr>
              <p:cNvPr id="39" name="Line 18"/>
              <p:cNvSpPr>
                <a:spLocks noChangeShapeType="1"/>
              </p:cNvSpPr>
              <p:nvPr/>
            </p:nvSpPr>
            <p:spPr bwMode="auto">
              <a:xfrm flipV="1">
                <a:off x="1765300" y="2514599"/>
                <a:ext cx="4387" cy="3124200"/>
              </a:xfrm>
              <a:prstGeom prst="line">
                <a:avLst/>
              </a:prstGeom>
              <a:noFill/>
              <a:ln w="38100">
                <a:solidFill>
                  <a:srgbClr val="9966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0" name="Object 7"/>
              <p:cNvGraphicFramePr>
                <a:graphicFrameLocks noChangeAspect="1"/>
              </p:cNvGraphicFramePr>
              <p:nvPr/>
            </p:nvGraphicFramePr>
            <p:xfrm>
              <a:off x="2532018" y="5399310"/>
              <a:ext cx="9779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051" name="Equation" r:id="rId5" imgW="977476" imgH="215806" progId="Equation.3">
                      <p:embed/>
                    </p:oleObj>
                  </mc:Choice>
                  <mc:Fallback>
                    <p:oleObj name="Equation" r:id="rId5" imgW="977476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32018" y="5399310"/>
                            <a:ext cx="977900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" name="Rectangle 40"/>
              <p:cNvSpPr/>
              <p:nvPr/>
            </p:nvSpPr>
            <p:spPr>
              <a:xfrm>
                <a:off x="1523999" y="990600"/>
                <a:ext cx="1399246" cy="592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aseline="30000" dirty="0"/>
                  <a:t>171</a:t>
                </a:r>
                <a:r>
                  <a:rPr lang="en-US" sz="2400" dirty="0"/>
                  <a:t>Yb</a:t>
                </a:r>
                <a:r>
                  <a:rPr lang="en-US" sz="2400" baseline="30000" dirty="0"/>
                  <a:t>+</a:t>
                </a:r>
                <a:endParaRPr lang="en-US" sz="2400" dirty="0"/>
              </a:p>
            </p:txBody>
          </p:sp>
        </p:grp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2133600" y="1828800"/>
              <a:ext cx="9364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=66 THz</a:t>
              </a: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1981200" y="2397036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7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:\DAMOP2016Talk\Set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296702"/>
            <a:ext cx="8686800" cy="6180298"/>
          </a:xfrm>
          <a:prstGeom prst="rect">
            <a:avLst/>
          </a:prstGeom>
          <a:noFill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ea typeface="+mn-ea"/>
                <a:cs typeface="+mn-cs"/>
              </a:rPr>
              <a:t>Hardware: Read-out</a:t>
            </a:r>
          </a:p>
        </p:txBody>
      </p:sp>
      <p:pic>
        <p:nvPicPr>
          <p:cNvPr id="22" name="Picture 21" descr="C:\Users\Monroe Office\Desktop\JAPAN\Hammamatsu-Presentation\PMT-Imaging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3839" y="228600"/>
            <a:ext cx="3172335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87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ea typeface="+mn-ea"/>
                <a:cs typeface="+mn-cs"/>
              </a:rPr>
              <a:t>Modular architecture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49" y="1505135"/>
            <a:ext cx="6962775" cy="40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 rot="10800000">
            <a:off x="8066209" y="3733800"/>
            <a:ext cx="762000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3783" y="6488668"/>
            <a:ext cx="360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S. </a:t>
            </a:r>
            <a:r>
              <a:rPr lang="en-US" dirty="0" err="1"/>
              <a:t>Debnath</a:t>
            </a:r>
            <a:r>
              <a:rPr lang="en-US" dirty="0"/>
              <a:t> et al. Nature </a:t>
            </a:r>
            <a:r>
              <a:rPr lang="en-US" b="1" dirty="0"/>
              <a:t>536</a:t>
            </a:r>
            <a:r>
              <a:rPr lang="en-US" dirty="0"/>
              <a:t> (2016)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373" y="1623646"/>
            <a:ext cx="2495550" cy="638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7204" y="1760454"/>
            <a:ext cx="273427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i="1" dirty="0">
                <a:solidFill>
                  <a:prstClr val="black"/>
                </a:solidFill>
              </a:rPr>
              <a:t>Grover, Hidden Shift, EC …</a:t>
            </a:r>
          </a:p>
        </p:txBody>
      </p:sp>
    </p:spTree>
    <p:extLst>
      <p:ext uri="{BB962C8B-B14F-4D97-AF65-F5344CB8AC3E}">
        <p14:creationId xmlns:p14="http://schemas.microsoft.com/office/powerpoint/2010/main" val="55235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034521" y="457200"/>
            <a:ext cx="1476161" cy="2171385"/>
            <a:chOff x="5305639" y="2934015"/>
            <a:chExt cx="1476161" cy="2171385"/>
          </a:xfrm>
        </p:grpSpPr>
        <p:pic>
          <p:nvPicPr>
            <p:cNvPr id="3081" name="Picture 9" descr="J:\Algorithm Paper\AlgorithmPaperV2\Fig_Setup\Beatnote 1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5639" y="4191000"/>
              <a:ext cx="1476161" cy="914400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6006679" y="461772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610439" y="2934015"/>
              <a:ext cx="957430" cy="1287465"/>
              <a:chOff x="5610439" y="2934015"/>
              <a:chExt cx="957430" cy="1287465"/>
            </a:xfrm>
          </p:grpSpPr>
          <p:pic>
            <p:nvPicPr>
              <p:cNvPr id="3074" name="Picture 2" descr="J:\Algorithm Paper\Fig_Setup\Rotation1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10439" y="3124200"/>
                <a:ext cx="957430" cy="914400"/>
              </a:xfrm>
              <a:prstGeom prst="rect">
                <a:avLst/>
              </a:prstGeom>
              <a:noFill/>
            </p:spPr>
          </p:pic>
          <p:pic>
            <p:nvPicPr>
              <p:cNvPr id="2048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04686" y="2934015"/>
                <a:ext cx="163629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2243" y="4038600"/>
                <a:ext cx="163629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5653288" y="419100"/>
            <a:ext cx="1476161" cy="2178942"/>
            <a:chOff x="7086600" y="2926458"/>
            <a:chExt cx="1476161" cy="2178942"/>
          </a:xfrm>
        </p:grpSpPr>
        <p:pic>
          <p:nvPicPr>
            <p:cNvPr id="3082" name="Picture 10" descr="J:\Algorithm Paper\AlgorithmPaperV2\Fig_Setup\Beatnote 2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4191000"/>
              <a:ext cx="1476161" cy="914400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>
              <a:off x="7787640" y="461772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91400" y="2926458"/>
              <a:ext cx="925384" cy="1302579"/>
              <a:chOff x="7391400" y="2926458"/>
              <a:chExt cx="925384" cy="1302579"/>
            </a:xfrm>
          </p:grpSpPr>
          <p:pic>
            <p:nvPicPr>
              <p:cNvPr id="3075" name="Picture 3" descr="J:\Algorithm Paper\Fig_Setup\Rotation2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91400" y="3124200"/>
                <a:ext cx="925384" cy="914400"/>
              </a:xfrm>
              <a:prstGeom prst="rect">
                <a:avLst/>
              </a:prstGeom>
              <a:noFill/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791399" y="4046157"/>
                <a:ext cx="163629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772400" y="2926458"/>
                <a:ext cx="163629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312535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</a:rPr>
              <a:t>Quantum control</a:t>
            </a:r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2893431" y="2745901"/>
            <a:ext cx="3962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Raman beat note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7" name="Picture 3" descr="V:\labfiles\Users\Shantanu\Gates Lab\Data\201509-XXgate summary\20150904-175200-5ions trapped.png">
            <a:extLst>
              <a:ext uri="{FF2B5EF4-FFF2-40B4-BE49-F238E27FC236}">
                <a16:creationId xmlns:a16="http://schemas.microsoft.com/office/drawing/2014/main" id="{DD6D09BB-0F76-438F-AAF1-C3463DAC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838200"/>
            <a:ext cx="2257425" cy="504825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17A35F0-3DF2-400F-9216-54895329C258}"/>
              </a:ext>
            </a:extLst>
          </p:cNvPr>
          <p:cNvSpPr/>
          <p:nvPr/>
        </p:nvSpPr>
        <p:spPr>
          <a:xfrm>
            <a:off x="1178860" y="896470"/>
            <a:ext cx="381000" cy="381000"/>
          </a:xfrm>
          <a:prstGeom prst="ellipse">
            <a:avLst/>
          </a:prstGeom>
          <a:solidFill>
            <a:srgbClr val="9E8CEC">
              <a:alpha val="49804"/>
            </a:srgbClr>
          </a:solidFill>
          <a:ln>
            <a:solidFill>
              <a:srgbClr val="BD0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1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034521" y="457200"/>
            <a:ext cx="1476161" cy="2171385"/>
            <a:chOff x="5305639" y="2934015"/>
            <a:chExt cx="1476161" cy="2171385"/>
          </a:xfrm>
        </p:grpSpPr>
        <p:pic>
          <p:nvPicPr>
            <p:cNvPr id="3081" name="Picture 9" descr="J:\Algorithm Paper\AlgorithmPaperV2\Fig_Setup\Beatnote 1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5639" y="4191000"/>
              <a:ext cx="1476161" cy="914400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6006679" y="461772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610439" y="2934015"/>
              <a:ext cx="957430" cy="1287465"/>
              <a:chOff x="5610439" y="2934015"/>
              <a:chExt cx="957430" cy="1287465"/>
            </a:xfrm>
          </p:grpSpPr>
          <p:pic>
            <p:nvPicPr>
              <p:cNvPr id="3074" name="Picture 2" descr="J:\Algorithm Paper\Fig_Setup\Rotation1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10439" y="3124200"/>
                <a:ext cx="957430" cy="914400"/>
              </a:xfrm>
              <a:prstGeom prst="rect">
                <a:avLst/>
              </a:prstGeom>
              <a:noFill/>
            </p:spPr>
          </p:pic>
          <p:pic>
            <p:nvPicPr>
              <p:cNvPr id="2048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04686" y="2934015"/>
                <a:ext cx="163629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2243" y="4038600"/>
                <a:ext cx="163629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5653288" y="419100"/>
            <a:ext cx="1476161" cy="2178942"/>
            <a:chOff x="7086600" y="2926458"/>
            <a:chExt cx="1476161" cy="2178942"/>
          </a:xfrm>
        </p:grpSpPr>
        <p:pic>
          <p:nvPicPr>
            <p:cNvPr id="3082" name="Picture 10" descr="J:\Algorithm Paper\AlgorithmPaperV2\Fig_Setup\Beatnote 2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4191000"/>
              <a:ext cx="1476161" cy="914400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>
              <a:off x="7787640" y="461772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91400" y="2926458"/>
              <a:ext cx="925384" cy="1302579"/>
              <a:chOff x="7391400" y="2926458"/>
              <a:chExt cx="925384" cy="1302579"/>
            </a:xfrm>
          </p:grpSpPr>
          <p:pic>
            <p:nvPicPr>
              <p:cNvPr id="3075" name="Picture 3" descr="J:\Algorithm Paper\Fig_Setup\Rotation2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91400" y="3124200"/>
                <a:ext cx="925384" cy="914400"/>
              </a:xfrm>
              <a:prstGeom prst="rect">
                <a:avLst/>
              </a:prstGeom>
              <a:noFill/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791399" y="4046157"/>
                <a:ext cx="163629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772400" y="2926458"/>
                <a:ext cx="163629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312535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</a:rPr>
              <a:t>Quantum control</a:t>
            </a:r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2893431" y="2745901"/>
            <a:ext cx="3962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Raman beat note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7" name="Picture 3" descr="V:\labfiles\Users\Shantanu\Gates Lab\Data\201509-XXgate summary\20150904-175200-5ions trapped.png">
            <a:extLst>
              <a:ext uri="{FF2B5EF4-FFF2-40B4-BE49-F238E27FC236}">
                <a16:creationId xmlns:a16="http://schemas.microsoft.com/office/drawing/2014/main" id="{DD6D09BB-0F76-438F-AAF1-C3463DAC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838200"/>
            <a:ext cx="2257425" cy="504825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17A35F0-3DF2-400F-9216-54895329C258}"/>
              </a:ext>
            </a:extLst>
          </p:cNvPr>
          <p:cNvSpPr/>
          <p:nvPr/>
        </p:nvSpPr>
        <p:spPr>
          <a:xfrm>
            <a:off x="1178860" y="896470"/>
            <a:ext cx="381000" cy="381000"/>
          </a:xfrm>
          <a:prstGeom prst="ellipse">
            <a:avLst/>
          </a:prstGeom>
          <a:solidFill>
            <a:srgbClr val="9E8CEC">
              <a:alpha val="49804"/>
            </a:srgbClr>
          </a:solidFill>
          <a:ln>
            <a:solidFill>
              <a:srgbClr val="BD0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3" descr="V:\labfiles\Users\Shantanu\Gates Lab\Data\201509-XXgate summary\20150904-175200-5ions trapped.png">
            <a:extLst>
              <a:ext uri="{FF2B5EF4-FFF2-40B4-BE49-F238E27FC236}">
                <a16:creationId xmlns:a16="http://schemas.microsoft.com/office/drawing/2014/main" id="{F348E08C-CA6D-4EDE-B581-8E4B97341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006" y="3910493"/>
            <a:ext cx="2257425" cy="504825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DFCE763-FEFC-48A0-A191-65FD5C001F8B}"/>
              </a:ext>
            </a:extLst>
          </p:cNvPr>
          <p:cNvSpPr/>
          <p:nvPr/>
        </p:nvSpPr>
        <p:spPr>
          <a:xfrm>
            <a:off x="1205266" y="3968763"/>
            <a:ext cx="381000" cy="381000"/>
          </a:xfrm>
          <a:prstGeom prst="ellipse">
            <a:avLst/>
          </a:prstGeom>
          <a:solidFill>
            <a:srgbClr val="9E8CEC">
              <a:alpha val="49804"/>
            </a:srgbClr>
          </a:solidFill>
          <a:ln>
            <a:solidFill>
              <a:srgbClr val="BD0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610FD1-0030-4ED5-BCA8-ED53EDAC5B05}"/>
              </a:ext>
            </a:extLst>
          </p:cNvPr>
          <p:cNvSpPr/>
          <p:nvPr/>
        </p:nvSpPr>
        <p:spPr>
          <a:xfrm>
            <a:off x="1922441" y="3977728"/>
            <a:ext cx="381000" cy="381000"/>
          </a:xfrm>
          <a:prstGeom prst="ellipse">
            <a:avLst/>
          </a:prstGeom>
          <a:solidFill>
            <a:srgbClr val="9E8CEC">
              <a:alpha val="49804"/>
            </a:srgbClr>
          </a:solidFill>
          <a:ln>
            <a:solidFill>
              <a:srgbClr val="BD0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id="{B42DF6F6-B713-4D96-AE3C-41F817406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332" y="6172200"/>
            <a:ext cx="19632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B3D4973-5587-4AC2-845C-7AB8AB511B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6832" y="4007031"/>
            <a:ext cx="2876397" cy="163065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F4FE159-B5C5-470F-AE8F-B7AA56A07DAB}"/>
              </a:ext>
            </a:extLst>
          </p:cNvPr>
          <p:cNvSpPr/>
          <p:nvPr/>
        </p:nvSpPr>
        <p:spPr>
          <a:xfrm>
            <a:off x="5578102" y="5685417"/>
            <a:ext cx="35658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</a:rPr>
              <a:t>Laser pulse shape: XX (</a:t>
            </a:r>
            <a:r>
              <a:rPr lang="en-US" sz="1400" dirty="0" err="1">
                <a:solidFill>
                  <a:prstClr val="black"/>
                </a:solidFill>
              </a:rPr>
              <a:t>Ising</a:t>
            </a:r>
            <a:r>
              <a:rPr lang="en-US" sz="1400" dirty="0">
                <a:solidFill>
                  <a:prstClr val="black"/>
                </a:solidFill>
              </a:rPr>
              <a:t>) - interaction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D9D0565-5BC5-4C5E-9C2A-8C0480738235}"/>
              </a:ext>
            </a:extLst>
          </p:cNvPr>
          <p:cNvGrpSpPr/>
          <p:nvPr/>
        </p:nvGrpSpPr>
        <p:grpSpPr>
          <a:xfrm>
            <a:off x="3581400" y="4086706"/>
            <a:ext cx="990600" cy="76200"/>
            <a:chOff x="6248400" y="1143000"/>
            <a:chExt cx="990600" cy="762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94126F7-99D4-499A-A681-9F591FFF3D26}"/>
                </a:ext>
              </a:extLst>
            </p:cNvPr>
            <p:cNvSpPr/>
            <p:nvPr/>
          </p:nvSpPr>
          <p:spPr>
            <a:xfrm>
              <a:off x="6248400" y="1143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28144FC-D453-46EB-A883-E0BCC953E527}"/>
                </a:ext>
              </a:extLst>
            </p:cNvPr>
            <p:cNvSpPr/>
            <p:nvPr/>
          </p:nvSpPr>
          <p:spPr>
            <a:xfrm>
              <a:off x="6477000" y="1143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D7ACCAC-A7D1-40C9-AA76-63CC08FA2006}"/>
                </a:ext>
              </a:extLst>
            </p:cNvPr>
            <p:cNvSpPr/>
            <p:nvPr/>
          </p:nvSpPr>
          <p:spPr>
            <a:xfrm>
              <a:off x="6705600" y="1143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8B151DF-0361-4899-B934-1BDD3EDD0BB7}"/>
                </a:ext>
              </a:extLst>
            </p:cNvPr>
            <p:cNvSpPr/>
            <p:nvPr/>
          </p:nvSpPr>
          <p:spPr>
            <a:xfrm>
              <a:off x="6934200" y="1143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BC5826-97A2-403F-81A7-64A3B0A42BDE}"/>
                </a:ext>
              </a:extLst>
            </p:cNvPr>
            <p:cNvSpPr/>
            <p:nvPr/>
          </p:nvSpPr>
          <p:spPr>
            <a:xfrm>
              <a:off x="7162800" y="1143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C08F27F0-EBCA-48A7-A723-EAFE1CCAE315}"/>
              </a:ext>
            </a:extLst>
          </p:cNvPr>
          <p:cNvSpPr/>
          <p:nvPr/>
        </p:nvSpPr>
        <p:spPr>
          <a:xfrm>
            <a:off x="3581400" y="500110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937AD8B-EC70-4AEC-A7EB-DDCA2E77D4D3}"/>
              </a:ext>
            </a:extLst>
          </p:cNvPr>
          <p:cNvSpPr/>
          <p:nvPr/>
        </p:nvSpPr>
        <p:spPr>
          <a:xfrm>
            <a:off x="3810000" y="500110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FA1B9D6-D109-4FE1-A5C6-C89660343043}"/>
              </a:ext>
            </a:extLst>
          </p:cNvPr>
          <p:cNvSpPr/>
          <p:nvPr/>
        </p:nvSpPr>
        <p:spPr>
          <a:xfrm>
            <a:off x="4038600" y="500110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E55CC6B-4D95-4D48-87B1-7A1625C9B5F5}"/>
              </a:ext>
            </a:extLst>
          </p:cNvPr>
          <p:cNvSpPr/>
          <p:nvPr/>
        </p:nvSpPr>
        <p:spPr>
          <a:xfrm>
            <a:off x="4267200" y="500110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B4E4ADB-B189-4A50-82D8-709670D87B03}"/>
              </a:ext>
            </a:extLst>
          </p:cNvPr>
          <p:cNvSpPr/>
          <p:nvPr/>
        </p:nvSpPr>
        <p:spPr>
          <a:xfrm>
            <a:off x="4495800" y="501212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4746C9-F526-4C29-9811-4F80483024C0}"/>
              </a:ext>
            </a:extLst>
          </p:cNvPr>
          <p:cNvSpPr txBox="1"/>
          <p:nvPr/>
        </p:nvSpPr>
        <p:spPr>
          <a:xfrm rot="5400000">
            <a:off x="4672852" y="548295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12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451E-17 7.40741E-7 L -1.47451E-17 -0.03333 " pathEditMode="fixed" rAng="0" ptsTypes="AA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528 L -3.33333E-6 -0.01805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033 L -3.33333E-6 -0.03078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055 L -3.33333E-6 0.03611 " pathEditMode="fixed" rAng="0" ptsTypes="AA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666 L -3.33333E-6 0.01667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8" grpId="0" animBg="1"/>
      <p:bldP spid="69" grpId="0" animBg="1"/>
      <p:bldP spid="71" grpId="0" animBg="1"/>
      <p:bldP spid="72" grpId="0" animBg="1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38944</TotalTime>
  <Words>683</Words>
  <Application>Microsoft Office PowerPoint</Application>
  <PresentationFormat>On-screen Show (4:3)</PresentationFormat>
  <Paragraphs>137</Paragraphs>
  <Slides>26</Slides>
  <Notes>15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Palatino</vt:lpstr>
      <vt:lpstr>Symbol</vt:lpstr>
      <vt:lpstr>Times New Roman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Modular architecture</vt:lpstr>
      <vt:lpstr>Hardware</vt:lpstr>
      <vt:lpstr>Hardware: Read-out</vt:lpstr>
      <vt:lpstr>Modular architecture</vt:lpstr>
      <vt:lpstr>PowerPoint Presentation</vt:lpstr>
      <vt:lpstr>PowerPoint Presentation</vt:lpstr>
      <vt:lpstr>PowerPoint Presentation</vt:lpstr>
      <vt:lpstr>Modular architecture</vt:lpstr>
      <vt:lpstr>PowerPoint Presentation</vt:lpstr>
      <vt:lpstr>PowerPoint Presentation</vt:lpstr>
      <vt:lpstr>PowerPoint Presentation</vt:lpstr>
      <vt:lpstr>Modular architecture</vt:lpstr>
      <vt:lpstr>Schwinger model – digital simulation example</vt:lpstr>
      <vt:lpstr>Lattice Schwinger model (spinless 1+1D QFT, discretized space, normalize)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algorithms?</dc:title>
  <dc:creator>Monroe Office</dc:creator>
  <cp:lastModifiedBy>Norbert Matthias Linke</cp:lastModifiedBy>
  <cp:revision>1367</cp:revision>
  <dcterms:created xsi:type="dcterms:W3CDTF">2016-07-17T21:32:11Z</dcterms:created>
  <dcterms:modified xsi:type="dcterms:W3CDTF">2020-08-11T18:00:26Z</dcterms:modified>
</cp:coreProperties>
</file>