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678" r:id="rId2"/>
    <p:sldMasterId id="2147483690" r:id="rId3"/>
    <p:sldMasterId id="2147484421" r:id="rId4"/>
    <p:sldMasterId id="2147484662" r:id="rId5"/>
    <p:sldMasterId id="2147484675" r:id="rId6"/>
    <p:sldMasterId id="2147484716" r:id="rId7"/>
    <p:sldMasterId id="2147484729" r:id="rId8"/>
    <p:sldMasterId id="2147484767" r:id="rId9"/>
    <p:sldMasterId id="2147484785" r:id="rId10"/>
  </p:sldMasterIdLst>
  <p:notesMasterIdLst>
    <p:notesMasterId r:id="rId50"/>
  </p:notesMasterIdLst>
  <p:sldIdLst>
    <p:sldId id="621" r:id="rId11"/>
    <p:sldId id="1691" r:id="rId12"/>
    <p:sldId id="1671" r:id="rId13"/>
    <p:sldId id="1665" r:id="rId14"/>
    <p:sldId id="1667" r:id="rId15"/>
    <p:sldId id="1670" r:id="rId16"/>
    <p:sldId id="1679" r:id="rId17"/>
    <p:sldId id="1678" r:id="rId18"/>
    <p:sldId id="1677" r:id="rId19"/>
    <p:sldId id="1674" r:id="rId20"/>
    <p:sldId id="1695" r:id="rId21"/>
    <p:sldId id="1690" r:id="rId22"/>
    <p:sldId id="1694" r:id="rId23"/>
    <p:sldId id="1689" r:id="rId24"/>
    <p:sldId id="1693" r:id="rId25"/>
    <p:sldId id="1696" r:id="rId26"/>
    <p:sldId id="1660" r:id="rId27"/>
    <p:sldId id="500" r:id="rId28"/>
    <p:sldId id="357" r:id="rId29"/>
    <p:sldId id="264" r:id="rId30"/>
    <p:sldId id="623" r:id="rId31"/>
    <p:sldId id="293" r:id="rId32"/>
    <p:sldId id="285" r:id="rId33"/>
    <p:sldId id="1659" r:id="rId34"/>
    <p:sldId id="1625" r:id="rId35"/>
    <p:sldId id="1663" r:id="rId36"/>
    <p:sldId id="1662" r:id="rId37"/>
    <p:sldId id="1661" r:id="rId38"/>
    <p:sldId id="291" r:id="rId39"/>
    <p:sldId id="1664" r:id="rId40"/>
    <p:sldId id="1606" r:id="rId41"/>
    <p:sldId id="628" r:id="rId42"/>
    <p:sldId id="1668" r:id="rId43"/>
    <p:sldId id="1672" r:id="rId44"/>
    <p:sldId id="1676" r:id="rId45"/>
    <p:sldId id="1688" r:id="rId46"/>
    <p:sldId id="1680" r:id="rId47"/>
    <p:sldId id="1685" r:id="rId48"/>
    <p:sldId id="1686" r:id="rId49"/>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66FFFF"/>
    <a:srgbClr val="A7FDFB"/>
    <a:srgbClr val="000066"/>
    <a:srgbClr val="00003E"/>
    <a:srgbClr val="031A6D"/>
    <a:srgbClr val="AADAFF"/>
    <a:srgbClr val="800000"/>
    <a:srgbClr val="66FF66"/>
    <a:srgbClr val="010A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6" autoAdjust="0"/>
    <p:restoredTop sz="93647" autoAdjust="0"/>
  </p:normalViewPr>
  <p:slideViewPr>
    <p:cSldViewPr snapToGrid="0">
      <p:cViewPr varScale="1">
        <p:scale>
          <a:sx n="111" d="100"/>
          <a:sy n="111" d="100"/>
        </p:scale>
        <p:origin x="96" y="1162"/>
      </p:cViewPr>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795AA-06A9-4054-9AAA-5684146E3BA5}" type="datetimeFigureOut">
              <a:rPr lang="en-US" smtClean="0"/>
              <a:t>8/10/2020</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82300-9E82-49D0-8973-8C000C114ED0}" type="slidenum">
              <a:rPr lang="en-US" smtClean="0"/>
              <a:t>‹#›</a:t>
            </a:fld>
            <a:endParaRPr lang="en-US"/>
          </a:p>
        </p:txBody>
      </p:sp>
    </p:spTree>
    <p:extLst>
      <p:ext uri="{BB962C8B-B14F-4D97-AF65-F5344CB8AC3E}">
        <p14:creationId xmlns:p14="http://schemas.microsoft.com/office/powerpoint/2010/main" val="3723225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13B783-1437-4855-82EE-A30CE9A7D92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85988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95927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24141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88845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80109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78368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80574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58433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91658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459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23661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90749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7963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8F721672-7434-4FCB-94A7-A91570EA1AC4}" type="slidenum">
              <a:rPr lang="en-US" smtClean="0">
                <a:solidFill>
                  <a:prstClr val="black"/>
                </a:solidFill>
                <a:latin typeface="Arial" charset="0"/>
              </a:rPr>
              <a:pPr fontAlgn="base">
                <a:spcBef>
                  <a:spcPct val="0"/>
                </a:spcBef>
                <a:spcAft>
                  <a:spcPct val="0"/>
                </a:spcAft>
                <a:defRPr/>
              </a:pPr>
              <a:t>21</a:t>
            </a:fld>
            <a:endParaRPr lang="en-US">
              <a:solidFill>
                <a:prstClr val="black"/>
              </a:solidFill>
              <a:latin typeface="Arial" charset="0"/>
            </a:endParaRPr>
          </a:p>
        </p:txBody>
      </p:sp>
    </p:spTree>
    <p:extLst>
      <p:ext uri="{BB962C8B-B14F-4D97-AF65-F5344CB8AC3E}">
        <p14:creationId xmlns:p14="http://schemas.microsoft.com/office/powerpoint/2010/main" val="431576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90746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43635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71446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0D0867-F36A-480D-BE37-DE4D91194A8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30152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30133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1677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218826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42438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13036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40930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01212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8F721672-7434-4FCB-94A7-A91570EA1AC4}" type="slidenum">
              <a:rPr lang="en-US" smtClean="0">
                <a:solidFill>
                  <a:prstClr val="black"/>
                </a:solidFill>
                <a:latin typeface="Arial" charset="0"/>
              </a:rPr>
              <a:pPr fontAlgn="base">
                <a:spcBef>
                  <a:spcPct val="0"/>
                </a:spcBef>
                <a:spcAft>
                  <a:spcPct val="0"/>
                </a:spcAft>
                <a:defRPr/>
              </a:pPr>
              <a:t>32</a:t>
            </a:fld>
            <a:endParaRPr lang="en-US">
              <a:solidFill>
                <a:prstClr val="black"/>
              </a:solidFill>
              <a:latin typeface="Arial" charset="0"/>
            </a:endParaRPr>
          </a:p>
        </p:txBody>
      </p:sp>
    </p:spTree>
    <p:extLst>
      <p:ext uri="{BB962C8B-B14F-4D97-AF65-F5344CB8AC3E}">
        <p14:creationId xmlns:p14="http://schemas.microsoft.com/office/powerpoint/2010/main" val="3700551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26684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8620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760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471807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82577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32320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32825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44623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94820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56427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06719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60588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721672-7434-4FCB-94A7-A91570EA1A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1649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9"/>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a:lnSpc>
                <a:spcPct val="95000"/>
              </a:lnSpc>
              <a:spcBef>
                <a:spcPct val="20000"/>
              </a:spcBef>
              <a:buFont typeface="Wingdings" pitchFamily="2" charset="2"/>
              <a:buChar char="r"/>
              <a:defRPr/>
            </a:pPr>
            <a:endParaRPr lang="en-US" sz="2000" b="1">
              <a:solidFill>
                <a:srgbClr val="FFFFFF"/>
              </a:solidFill>
              <a:latin typeface="Arial"/>
              <a:cs typeface="Arial" pitchFamily="34" charset="0"/>
            </a:endParaRPr>
          </a:p>
        </p:txBody>
      </p:sp>
      <p:sp>
        <p:nvSpPr>
          <p:cNvPr id="5" name="Text Box 1031"/>
          <p:cNvSpPr txBox="1">
            <a:spLocks noChangeArrowheads="1"/>
          </p:cNvSpPr>
          <p:nvPr/>
        </p:nvSpPr>
        <p:spPr bwMode="auto">
          <a:xfrm>
            <a:off x="8331200" y="120650"/>
            <a:ext cx="914401" cy="1098550"/>
          </a:xfrm>
          <a:prstGeom prst="rect">
            <a:avLst/>
          </a:prstGeom>
          <a:noFill/>
          <a:ln w="9525">
            <a:noFill/>
            <a:miter lim="800000"/>
            <a:headEnd/>
            <a:tailEnd/>
          </a:ln>
          <a:effectLst/>
        </p:spPr>
        <p:txBody>
          <a:bodyPr>
            <a:spAutoFit/>
          </a:bodyPr>
          <a:lstStyle/>
          <a:p>
            <a:pPr>
              <a:defRPr/>
            </a:pPr>
            <a:endParaRPr lang="en-US" sz="6600">
              <a:solidFill>
                <a:srgbClr val="FFFFFF"/>
              </a:solidFill>
              <a:latin typeface="FermiLgo" pitchFamily="2" charset="0"/>
              <a:cs typeface="Arial" pitchFamily="34" charset="0"/>
            </a:endParaRPr>
          </a:p>
        </p:txBody>
      </p:sp>
      <p:sp>
        <p:nvSpPr>
          <p:cNvPr id="579586" name="Rectangle 1026"/>
          <p:cNvSpPr>
            <a:spLocks noGrp="1" noChangeArrowheads="1"/>
          </p:cNvSpPr>
          <p:nvPr>
            <p:ph type="ctrTitle"/>
          </p:nvPr>
        </p:nvSpPr>
        <p:spPr>
          <a:xfrm>
            <a:off x="742950" y="2286000"/>
            <a:ext cx="8420100" cy="1143000"/>
          </a:xfrm>
        </p:spPr>
        <p:txBody>
          <a:bodyPr/>
          <a:lstStyle>
            <a:lvl1pPr>
              <a:defRPr/>
            </a:lvl1pPr>
          </a:lstStyle>
          <a:p>
            <a:r>
              <a:rPr lang="en-US"/>
              <a:t>Click to edit Master title style</a:t>
            </a:r>
          </a:p>
        </p:txBody>
      </p:sp>
      <p:sp>
        <p:nvSpPr>
          <p:cNvPr id="579587" name="Rectangle 1027"/>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t>Click to edit Master subtitle style</a:t>
            </a:r>
          </a:p>
        </p:txBody>
      </p:sp>
      <p:sp>
        <p:nvSpPr>
          <p:cNvPr id="6" name="Rectangle 1028"/>
          <p:cNvSpPr>
            <a:spLocks noGrp="1" noChangeArrowheads="1"/>
          </p:cNvSpPr>
          <p:nvPr>
            <p:ph type="sldNum" sz="quarter" idx="10"/>
          </p:nvPr>
        </p:nvSpPr>
        <p:spPr>
          <a:xfrm>
            <a:off x="7099300" y="6248400"/>
            <a:ext cx="2063750" cy="457200"/>
          </a:xfrm>
        </p:spPr>
        <p:txBody>
          <a:bodyPr/>
          <a:lstStyle>
            <a:lvl1pPr>
              <a:defRPr/>
            </a:lvl1pPr>
          </a:lstStyle>
          <a:p>
            <a:pPr>
              <a:defRPr/>
            </a:pPr>
            <a:fld id="{4A31F26B-CFAC-4E9D-98E7-CC4A5867AA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03098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CBF6966-5062-4D98-B5C1-DCB72FE3AC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346720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F05D071E-2A67-49CE-B315-6592279D7CF3}"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29898500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8"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4"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448780D4-0DE5-4A5F-BAFB-C1E84EB5A027}"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89818728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ext, full screen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742950" y="1189037"/>
            <a:ext cx="8667750" cy="4525963"/>
          </a:xfrm>
        </p:spPr>
        <p:txBody>
          <a:bodyPr>
            <a:normAutofit/>
          </a:bodyPr>
          <a:lstStyle>
            <a:lvl1pPr>
              <a:buClr>
                <a:srgbClr val="FFC000"/>
              </a:buClr>
              <a:buFont typeface="Wingdings" pitchFamily="2" charset="2"/>
              <a:buChar char="u"/>
              <a:defRPr sz="2200">
                <a:solidFill>
                  <a:srgbClr val="FFD54F"/>
                </a:solidFill>
              </a:defRPr>
            </a:lvl1pPr>
            <a:lvl2pPr>
              <a:buClr>
                <a:srgbClr val="FFC000"/>
              </a:buClr>
              <a:buFont typeface="Wingdings" pitchFamily="2" charset="2"/>
              <a:buChar char="r"/>
              <a:defRPr sz="2000" b="1">
                <a:solidFill>
                  <a:srgbClr val="FFD54F"/>
                </a:solidFill>
              </a:defRPr>
            </a:lvl2pPr>
            <a:lvl3pPr>
              <a:buClr>
                <a:srgbClr val="FFC000"/>
              </a:buClr>
              <a:buFont typeface="Wingdings" pitchFamily="2" charset="2"/>
              <a:buChar char="r"/>
              <a:defRPr sz="2000" b="1">
                <a:solidFill>
                  <a:srgbClr val="FFD54F"/>
                </a:solidFill>
              </a:defRPr>
            </a:lvl3pPr>
            <a:lvl4pPr>
              <a:buClr>
                <a:srgbClr val="FFC000"/>
              </a:buClr>
              <a:buFont typeface="Wingdings" pitchFamily="2" charset="2"/>
              <a:buChar char="r"/>
              <a:defRPr sz="2000" b="1">
                <a:solidFill>
                  <a:srgbClr val="FFD54F"/>
                </a:solidFill>
              </a:defRPr>
            </a:lvl4pPr>
            <a:lvl5pPr>
              <a:buClr>
                <a:srgbClr val="FFC000"/>
              </a:buClr>
              <a:buFont typeface="Wingdings" pitchFamily="2" charset="2"/>
              <a:buChar char="r"/>
              <a:defRPr sz="2000" b="1">
                <a:solidFill>
                  <a:srgbClr val="FFD5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92560" y="260698"/>
            <a:ext cx="7704856" cy="715089"/>
          </a:xfrm>
        </p:spPr>
        <p:txBody>
          <a:bodyPr>
            <a:normAutofit/>
          </a:bodyPr>
          <a:lstStyle>
            <a:lvl1pPr marL="57150" indent="0" algn="ctr">
              <a:defRPr sz="3600">
                <a:solidFill>
                  <a:srgbClr val="FFD54F"/>
                </a:solidFill>
              </a:defRPr>
            </a:lvl1pPr>
          </a:lstStyle>
          <a:p>
            <a:r>
              <a:rPr lang="en-US" dirty="0"/>
              <a:t>Click to edit Master title style</a:t>
            </a:r>
          </a:p>
        </p:txBody>
      </p:sp>
      <p:sp>
        <p:nvSpPr>
          <p:cNvPr id="4" name="Date Placeholder 3"/>
          <p:cNvSpPr>
            <a:spLocks noGrp="1"/>
          </p:cNvSpPr>
          <p:nvPr>
            <p:ph type="dt" sz="half" idx="10"/>
          </p:nvPr>
        </p:nvSpPr>
        <p:spPr>
          <a:xfrm>
            <a:off x="495300" y="6356394"/>
            <a:ext cx="3136900" cy="365125"/>
          </a:xfrm>
          <a:prstGeom prst="rect">
            <a:avLst/>
          </a:prstGeom>
        </p:spPr>
        <p:txBody>
          <a:bodyPr/>
          <a:lstStyle>
            <a:lvl1pPr>
              <a:defRPr>
                <a:solidFill>
                  <a:srgbClr val="FFFFFF"/>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FC19E2F-681F-4B20-895A-926C390EA838}" type="slidenum">
              <a:rPr kumimoji="0" lang="en-US" sz="1800" b="0" i="0" u="none" strike="noStrike" kern="1200" cap="none" spc="0" normalizeH="0" baseline="0" noProof="0">
                <a:ln>
                  <a:noFill/>
                </a:ln>
                <a:solidFill>
                  <a:srgbClr val="FFFFFF"/>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a:t>
            </a:fld>
            <a:r>
              <a:rPr kumimoji="0" lang="en-US" sz="1800" b="0" i="0" u="none" strike="noStrike" kern="1200" cap="none" spc="0" normalizeH="0" baseline="0" noProof="0">
                <a:ln>
                  <a:noFill/>
                </a:ln>
                <a:solidFill>
                  <a:srgbClr val="FFFFFF"/>
                </a:solidFill>
                <a:effectLst/>
                <a:uLnTx/>
                <a:uFillTx/>
                <a:latin typeface="Arial"/>
                <a:ea typeface="+mn-ea"/>
                <a:cs typeface="Arial"/>
              </a:rPr>
              <a:t> – </a:t>
            </a:r>
            <a:fld id="{5A0B35D2-FBEF-4171-B389-326B3C4AB542}" type="datetime1">
              <a:rPr kumimoji="0" lang="en-US" sz="1800" b="0" i="0" u="none" strike="noStrike" kern="1200" cap="none" spc="0" normalizeH="0" baseline="0" noProof="0">
                <a:ln>
                  <a:noFill/>
                </a:ln>
                <a:solidFill>
                  <a:srgbClr val="FFFFFF"/>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8/10/2020</a:t>
            </a:fld>
            <a:r>
              <a:rPr kumimoji="0" lang="en-US" sz="1800" b="0" i="0" u="none" strike="noStrike" kern="1200" cap="none" spc="0" normalizeH="0" baseline="0" noProof="0">
                <a:ln>
                  <a:noFill/>
                </a:ln>
                <a:solidFill>
                  <a:srgbClr val="FFFFFF"/>
                </a:solidFill>
                <a:effectLst/>
                <a:uLnTx/>
                <a:uFillTx/>
                <a:latin typeface="Arial"/>
                <a:ea typeface="+mn-ea"/>
                <a:cs typeface="Arial"/>
              </a:rPr>
              <a:t>, © 2009 Internet2</a:t>
            </a:r>
          </a:p>
        </p:txBody>
      </p:sp>
    </p:spTree>
    <p:extLst>
      <p:ext uri="{BB962C8B-B14F-4D97-AF65-F5344CB8AC3E}">
        <p14:creationId xmlns:p14="http://schemas.microsoft.com/office/powerpoint/2010/main" val="114504838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9"/>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a:lnSpc>
                <a:spcPct val="95000"/>
              </a:lnSpc>
              <a:spcBef>
                <a:spcPct val="20000"/>
              </a:spcBef>
              <a:buFont typeface="Wingdings" pitchFamily="2" charset="2"/>
              <a:buChar char="r"/>
              <a:defRPr/>
            </a:pPr>
            <a:endParaRPr lang="en-US" sz="2000" b="1">
              <a:solidFill>
                <a:srgbClr val="FFFFFF"/>
              </a:solidFill>
              <a:latin typeface="Arial"/>
              <a:cs typeface="Arial" pitchFamily="34" charset="0"/>
            </a:endParaRPr>
          </a:p>
        </p:txBody>
      </p:sp>
      <p:sp>
        <p:nvSpPr>
          <p:cNvPr id="5" name="Text Box 1031"/>
          <p:cNvSpPr txBox="1">
            <a:spLocks noChangeArrowheads="1"/>
          </p:cNvSpPr>
          <p:nvPr/>
        </p:nvSpPr>
        <p:spPr bwMode="auto">
          <a:xfrm>
            <a:off x="8331199" y="120650"/>
            <a:ext cx="914401" cy="1098550"/>
          </a:xfrm>
          <a:prstGeom prst="rect">
            <a:avLst/>
          </a:prstGeom>
          <a:noFill/>
          <a:ln w="9525">
            <a:noFill/>
            <a:miter lim="800000"/>
            <a:headEnd/>
            <a:tailEnd/>
          </a:ln>
          <a:effectLst/>
        </p:spPr>
        <p:txBody>
          <a:bodyPr>
            <a:spAutoFit/>
          </a:bodyPr>
          <a:lstStyle/>
          <a:p>
            <a:pPr>
              <a:defRPr/>
            </a:pPr>
            <a:endParaRPr lang="en-US" sz="6600">
              <a:solidFill>
                <a:srgbClr val="FFFFFF"/>
              </a:solidFill>
              <a:latin typeface="FermiLgo" pitchFamily="2" charset="0"/>
              <a:cs typeface="Arial" pitchFamily="34" charset="0"/>
            </a:endParaRPr>
          </a:p>
        </p:txBody>
      </p:sp>
      <p:sp>
        <p:nvSpPr>
          <p:cNvPr id="579586" name="Rectangle 1026"/>
          <p:cNvSpPr>
            <a:spLocks noGrp="1" noChangeArrowheads="1"/>
          </p:cNvSpPr>
          <p:nvPr>
            <p:ph type="ctrTitle"/>
          </p:nvPr>
        </p:nvSpPr>
        <p:spPr>
          <a:xfrm>
            <a:off x="742950" y="2286000"/>
            <a:ext cx="8420100" cy="1143000"/>
          </a:xfrm>
        </p:spPr>
        <p:txBody>
          <a:bodyPr/>
          <a:lstStyle>
            <a:lvl1pPr>
              <a:defRPr/>
            </a:lvl1pPr>
          </a:lstStyle>
          <a:p>
            <a:r>
              <a:rPr lang="en-US"/>
              <a:t>Click to edit Master title style</a:t>
            </a:r>
          </a:p>
        </p:txBody>
      </p:sp>
      <p:sp>
        <p:nvSpPr>
          <p:cNvPr id="579587" name="Rectangle 1027"/>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t>Click to edit Master subtitle style</a:t>
            </a:r>
          </a:p>
        </p:txBody>
      </p:sp>
      <p:sp>
        <p:nvSpPr>
          <p:cNvPr id="6" name="Rectangle 1028"/>
          <p:cNvSpPr>
            <a:spLocks noGrp="1" noChangeArrowheads="1"/>
          </p:cNvSpPr>
          <p:nvPr>
            <p:ph type="sldNum" sz="quarter" idx="10"/>
          </p:nvPr>
        </p:nvSpPr>
        <p:spPr>
          <a:xfrm>
            <a:off x="7099300" y="6248400"/>
            <a:ext cx="2063750" cy="457200"/>
          </a:xfrm>
        </p:spPr>
        <p:txBody>
          <a:bodyPr/>
          <a:lstStyle>
            <a:lvl1pPr>
              <a:defRPr/>
            </a:lvl1pPr>
          </a:lstStyle>
          <a:p>
            <a:pPr>
              <a:defRPr/>
            </a:pPr>
            <a:fld id="{4A31F26B-CFAC-4E9D-98E7-CC4A5867AA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036741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CCFFF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11F"/>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318C9F2-55A8-454F-A9AF-DE445D6514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573591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4"/>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8B5CFA-00A9-4077-AFCA-CFE9619525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794636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2953"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199"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40C72C6-FBCD-47EB-901A-D1CCB7D20B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566188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83"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83"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B8857D3F-CA82-4497-8771-A592E02CC9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956597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9153FB9-AACB-447C-917A-032EAB60B2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941052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2D267DE-9859-4CAE-9F20-FFE70E3D53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70169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8"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4"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BDFC430-2866-41E7-BF30-CD820338DD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042021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7"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499" y="273063"/>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7"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3875311-8DBF-4AC7-B91A-917D014D0F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917781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73474F7-5718-486C-801D-5B7FBD8BC3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612135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CBF6966-5062-4D98-B5C1-DCB72FE3AC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200237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7"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3"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BDFC430-2866-41E7-BF30-CD820338DD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644029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Content Placeholder 2"/>
          <p:cNvSpPr>
            <a:spLocks noGrp="1"/>
          </p:cNvSpPr>
          <p:nvPr>
            <p:ph sz="half" idx="1"/>
          </p:nvPr>
        </p:nvSpPr>
        <p:spPr>
          <a:xfrm>
            <a:off x="742953"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199"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AC7F2396-2445-4649-AFC8-394EB037A6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278845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Text Placeholder 2"/>
          <p:cNvSpPr>
            <a:spLocks noGrp="1"/>
          </p:cNvSpPr>
          <p:nvPr>
            <p:ph type="body" sz="half" idx="1"/>
          </p:nvPr>
        </p:nvSpPr>
        <p:spPr>
          <a:xfrm>
            <a:off x="742953"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199"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EBC7B75B-2A53-464E-8A55-151944A26F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371761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94107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49696" y="6520259"/>
            <a:ext cx="660400" cy="365125"/>
          </a:xfrm>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8" name="Content Placeholder 2"/>
          <p:cNvSpPr>
            <a:spLocks noGrp="1"/>
          </p:cNvSpPr>
          <p:nvPr>
            <p:ph idx="13"/>
          </p:nvPr>
        </p:nvSpPr>
        <p:spPr>
          <a:xfrm>
            <a:off x="228600" y="5410200"/>
            <a:ext cx="94107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797551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16510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503555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a:xfrm>
            <a:off x="9410700" y="75"/>
            <a:ext cx="495300" cy="365125"/>
          </a:xfrm>
        </p:spPr>
        <p:txBody>
          <a:bodyPr/>
          <a:lstStyle/>
          <a:p>
            <a:fld id="{72AC53DF-4216-466D-99A7-94400E6C2A25}" type="slidenum">
              <a:rPr lang="en-US" smtClean="0">
                <a:solidFill>
                  <a:srgbClr val="FFFFFF"/>
                </a:solidFill>
              </a:rPr>
              <a:pPr/>
              <a:t>‹#›</a:t>
            </a:fld>
            <a:endParaRPr lang="en-US">
              <a:solidFill>
                <a:srgbClr val="FFFFFF"/>
              </a:solidFill>
            </a:endParaRPr>
          </a:p>
        </p:txBody>
      </p:sp>
      <p:sp>
        <p:nvSpPr>
          <p:cNvPr id="8" name="Content Placeholder 2"/>
          <p:cNvSpPr>
            <a:spLocks noGrp="1"/>
          </p:cNvSpPr>
          <p:nvPr>
            <p:ph sz="half" idx="13"/>
          </p:nvPr>
        </p:nvSpPr>
        <p:spPr>
          <a:xfrm>
            <a:off x="200472" y="5551905"/>
            <a:ext cx="9577064" cy="1117455"/>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120260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4201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080924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5" name="Content Placeholder 2"/>
          <p:cNvSpPr>
            <a:spLocks noGrp="1"/>
          </p:cNvSpPr>
          <p:nvPr>
            <p:ph idx="13"/>
          </p:nvPr>
        </p:nvSpPr>
        <p:spPr>
          <a:xfrm>
            <a:off x="495300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049008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Content Placeholder 2"/>
          <p:cNvSpPr>
            <a:spLocks noGrp="1"/>
          </p:cNvSpPr>
          <p:nvPr>
            <p:ph sz="half" idx="1"/>
          </p:nvPr>
        </p:nvSpPr>
        <p:spPr>
          <a:xfrm>
            <a:off x="742954"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00"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AC7F2396-2445-4649-AFC8-394EB037A6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398979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9"/>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a:lnSpc>
                <a:spcPct val="95000"/>
              </a:lnSpc>
              <a:spcBef>
                <a:spcPct val="20000"/>
              </a:spcBef>
              <a:buFont typeface="Wingdings" pitchFamily="2" charset="2"/>
              <a:buChar char="r"/>
              <a:defRPr/>
            </a:pPr>
            <a:endParaRPr lang="en-US" sz="2000" b="1">
              <a:solidFill>
                <a:srgbClr val="FFFFFF"/>
              </a:solidFill>
              <a:latin typeface="Arial"/>
              <a:cs typeface="Arial" pitchFamily="34" charset="0"/>
            </a:endParaRPr>
          </a:p>
        </p:txBody>
      </p:sp>
      <p:sp>
        <p:nvSpPr>
          <p:cNvPr id="5" name="Text Box 1031"/>
          <p:cNvSpPr txBox="1">
            <a:spLocks noChangeArrowheads="1"/>
          </p:cNvSpPr>
          <p:nvPr/>
        </p:nvSpPr>
        <p:spPr bwMode="auto">
          <a:xfrm>
            <a:off x="8331199" y="120650"/>
            <a:ext cx="914401" cy="1098550"/>
          </a:xfrm>
          <a:prstGeom prst="rect">
            <a:avLst/>
          </a:prstGeom>
          <a:noFill/>
          <a:ln w="9525">
            <a:noFill/>
            <a:miter lim="800000"/>
            <a:headEnd/>
            <a:tailEnd/>
          </a:ln>
          <a:effectLst/>
        </p:spPr>
        <p:txBody>
          <a:bodyPr>
            <a:spAutoFit/>
          </a:bodyPr>
          <a:lstStyle/>
          <a:p>
            <a:pPr>
              <a:defRPr/>
            </a:pPr>
            <a:endParaRPr lang="en-US" sz="6600">
              <a:solidFill>
                <a:srgbClr val="FFFFFF"/>
              </a:solidFill>
              <a:latin typeface="FermiLgo" pitchFamily="2" charset="0"/>
              <a:cs typeface="Arial" pitchFamily="34" charset="0"/>
            </a:endParaRPr>
          </a:p>
        </p:txBody>
      </p:sp>
      <p:sp>
        <p:nvSpPr>
          <p:cNvPr id="579586" name="Rectangle 1026"/>
          <p:cNvSpPr>
            <a:spLocks noGrp="1" noChangeArrowheads="1"/>
          </p:cNvSpPr>
          <p:nvPr>
            <p:ph type="ctrTitle"/>
          </p:nvPr>
        </p:nvSpPr>
        <p:spPr>
          <a:xfrm>
            <a:off x="742950" y="2286000"/>
            <a:ext cx="8420100" cy="1143000"/>
          </a:xfrm>
        </p:spPr>
        <p:txBody>
          <a:bodyPr/>
          <a:lstStyle>
            <a:lvl1pPr>
              <a:defRPr/>
            </a:lvl1pPr>
          </a:lstStyle>
          <a:p>
            <a:r>
              <a:rPr lang="en-US"/>
              <a:t>Click to edit Master title style</a:t>
            </a:r>
          </a:p>
        </p:txBody>
      </p:sp>
      <p:sp>
        <p:nvSpPr>
          <p:cNvPr id="579587" name="Rectangle 1027"/>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t>Click to edit Master subtitle style</a:t>
            </a:r>
          </a:p>
        </p:txBody>
      </p:sp>
      <p:sp>
        <p:nvSpPr>
          <p:cNvPr id="6" name="Rectangle 1028"/>
          <p:cNvSpPr>
            <a:spLocks noGrp="1" noChangeArrowheads="1"/>
          </p:cNvSpPr>
          <p:nvPr>
            <p:ph type="sldNum" sz="quarter" idx="10"/>
          </p:nvPr>
        </p:nvSpPr>
        <p:spPr>
          <a:xfrm>
            <a:off x="7099300" y="6248400"/>
            <a:ext cx="2063750" cy="457200"/>
          </a:xfrm>
        </p:spPr>
        <p:txBody>
          <a:bodyPr/>
          <a:lstStyle>
            <a:lvl1pPr>
              <a:defRPr/>
            </a:lvl1pPr>
          </a:lstStyle>
          <a:p>
            <a:pPr>
              <a:defRPr/>
            </a:pPr>
            <a:fld id="{4A31F26B-CFAC-4E9D-98E7-CC4A5867AA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87196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CCFFF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11F"/>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318C9F2-55A8-454F-A9AF-DE445D6514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182427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4"/>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8B5CFA-00A9-4077-AFCA-CFE9619525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063390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2953"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199"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40C72C6-FBCD-47EB-901A-D1CCB7D20B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845710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83"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83"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B8857D3F-CA82-4497-8771-A592E02CC9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716770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9153FB9-AACB-447C-917A-032EAB60B2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946033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2D267DE-9859-4CAE-9F20-FFE70E3D53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774287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7"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499" y="273063"/>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7"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3875311-8DBF-4AC7-B91A-917D014D0F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603603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73474F7-5718-486C-801D-5B7FBD8BC3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962749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CBF6966-5062-4D98-B5C1-DCB72FE3AC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883212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Text Placeholder 2"/>
          <p:cNvSpPr>
            <a:spLocks noGrp="1"/>
          </p:cNvSpPr>
          <p:nvPr>
            <p:ph type="body" sz="half" idx="1"/>
          </p:nvPr>
        </p:nvSpPr>
        <p:spPr>
          <a:xfrm>
            <a:off x="742954"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EBC7B75B-2A53-464E-8A55-151944A26F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504160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7"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3"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BDFC430-2866-41E7-BF30-CD820338DD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641165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Content Placeholder 2"/>
          <p:cNvSpPr>
            <a:spLocks noGrp="1"/>
          </p:cNvSpPr>
          <p:nvPr>
            <p:ph sz="half" idx="1"/>
          </p:nvPr>
        </p:nvSpPr>
        <p:spPr>
          <a:xfrm>
            <a:off x="742953"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199"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AC7F2396-2445-4649-AFC8-394EB037A6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661660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Text Placeholder 2"/>
          <p:cNvSpPr>
            <a:spLocks noGrp="1"/>
          </p:cNvSpPr>
          <p:nvPr>
            <p:ph type="body" sz="half" idx="1"/>
          </p:nvPr>
        </p:nvSpPr>
        <p:spPr>
          <a:xfrm>
            <a:off x="742953"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199"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EBC7B75B-2A53-464E-8A55-151944A26F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866278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94107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49696" y="6520259"/>
            <a:ext cx="660400" cy="365125"/>
          </a:xfrm>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8" name="Content Placeholder 2"/>
          <p:cNvSpPr>
            <a:spLocks noGrp="1"/>
          </p:cNvSpPr>
          <p:nvPr>
            <p:ph idx="13"/>
          </p:nvPr>
        </p:nvSpPr>
        <p:spPr>
          <a:xfrm>
            <a:off x="228600" y="5410200"/>
            <a:ext cx="94107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036707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16510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503555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a:xfrm>
            <a:off x="9410700" y="75"/>
            <a:ext cx="495300" cy="365125"/>
          </a:xfrm>
        </p:spPr>
        <p:txBody>
          <a:bodyPr/>
          <a:lstStyle/>
          <a:p>
            <a:fld id="{72AC53DF-4216-466D-99A7-94400E6C2A25}" type="slidenum">
              <a:rPr lang="en-US" smtClean="0">
                <a:solidFill>
                  <a:srgbClr val="FFFFFF"/>
                </a:solidFill>
              </a:rPr>
              <a:pPr/>
              <a:t>‹#›</a:t>
            </a:fld>
            <a:endParaRPr lang="en-US">
              <a:solidFill>
                <a:srgbClr val="FFFFFF"/>
              </a:solidFill>
            </a:endParaRPr>
          </a:p>
        </p:txBody>
      </p:sp>
      <p:sp>
        <p:nvSpPr>
          <p:cNvPr id="8" name="Content Placeholder 2"/>
          <p:cNvSpPr>
            <a:spLocks noGrp="1"/>
          </p:cNvSpPr>
          <p:nvPr>
            <p:ph sz="half" idx="13"/>
          </p:nvPr>
        </p:nvSpPr>
        <p:spPr>
          <a:xfrm>
            <a:off x="200472" y="5551905"/>
            <a:ext cx="9577064" cy="1117455"/>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895841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4201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749974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5" name="Content Placeholder 2"/>
          <p:cNvSpPr>
            <a:spLocks noGrp="1"/>
          </p:cNvSpPr>
          <p:nvPr>
            <p:ph idx="13"/>
          </p:nvPr>
        </p:nvSpPr>
        <p:spPr>
          <a:xfrm>
            <a:off x="495300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878937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94107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49696" y="6520261"/>
            <a:ext cx="660400" cy="365125"/>
          </a:xfrm>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8" name="Content Placeholder 2"/>
          <p:cNvSpPr>
            <a:spLocks noGrp="1"/>
          </p:cNvSpPr>
          <p:nvPr>
            <p:ph idx="13"/>
          </p:nvPr>
        </p:nvSpPr>
        <p:spPr>
          <a:xfrm>
            <a:off x="228600" y="5410200"/>
            <a:ext cx="94107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539328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16510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503555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a:xfrm>
            <a:off x="9410700" y="77"/>
            <a:ext cx="495300" cy="365125"/>
          </a:xfrm>
        </p:spPr>
        <p:txBody>
          <a:bodyPr/>
          <a:lstStyle/>
          <a:p>
            <a:fld id="{72AC53DF-4216-466D-99A7-94400E6C2A25}" type="slidenum">
              <a:rPr lang="en-US" smtClean="0">
                <a:solidFill>
                  <a:srgbClr val="FFFFFF"/>
                </a:solidFill>
              </a:rPr>
              <a:pPr/>
              <a:t>‹#›</a:t>
            </a:fld>
            <a:endParaRPr lang="en-US">
              <a:solidFill>
                <a:srgbClr val="FFFFFF"/>
              </a:solidFill>
            </a:endParaRPr>
          </a:p>
        </p:txBody>
      </p:sp>
      <p:sp>
        <p:nvSpPr>
          <p:cNvPr id="8" name="Content Placeholder 2"/>
          <p:cNvSpPr>
            <a:spLocks noGrp="1"/>
          </p:cNvSpPr>
          <p:nvPr>
            <p:ph sz="half" idx="13"/>
          </p:nvPr>
        </p:nvSpPr>
        <p:spPr>
          <a:xfrm>
            <a:off x="200472" y="5551907"/>
            <a:ext cx="9577064" cy="1117455"/>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853496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4201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337841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5" name="Content Placeholder 2"/>
          <p:cNvSpPr>
            <a:spLocks noGrp="1"/>
          </p:cNvSpPr>
          <p:nvPr>
            <p:ph idx="13"/>
          </p:nvPr>
        </p:nvSpPr>
        <p:spPr>
          <a:xfrm>
            <a:off x="495300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466063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1"/>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pPr>
              <a:defRPr/>
            </a:pPr>
            <a:fld id="{EFF29AFF-2CC0-4B8C-8135-DFABF937F5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189762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Content Placeholder 2"/>
          <p:cNvSpPr>
            <a:spLocks noGrp="1"/>
          </p:cNvSpPr>
          <p:nvPr>
            <p:ph idx="1"/>
          </p:nvPr>
        </p:nvSpPr>
        <p:spPr/>
        <p:txBody>
          <a:bodyPr/>
          <a:lstStyle>
            <a:lvl1pPr>
              <a:spcBef>
                <a:spcPts val="300"/>
              </a:spcBef>
              <a:defRPr sz="2000"/>
            </a:lvl1pPr>
            <a:lvl2pPr>
              <a:spcBef>
                <a:spcPts val="300"/>
              </a:spcBef>
              <a:defRPr b="1"/>
            </a:lvl2pPr>
            <a:lvl3pPr>
              <a:spcBef>
                <a:spcPts val="300"/>
              </a:spcBef>
              <a:defRPr/>
            </a:lvl3pPr>
            <a:lvl4pPr>
              <a:spcBef>
                <a:spcPts val="300"/>
              </a:spcBef>
              <a:defRPr/>
            </a:lvl4pPr>
            <a:lvl5pPr>
              <a:spcBef>
                <a:spcPts val="3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pPr>
              <a:defRPr/>
            </a:pPr>
            <a:fld id="{2D0FA482-2D62-4AF0-A071-13C1CF560B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452187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318C9F2-55A8-454F-A9AF-DE445D6514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98285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2895600"/>
            <a:ext cx="8420100" cy="1676399"/>
          </a:xfrm>
        </p:spPr>
        <p:txBody>
          <a:bodyPr anchor="t"/>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82638" y="4572000"/>
            <a:ext cx="8420100" cy="12954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8EF6935E-2FBB-4254-9CC7-8D538E5953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17043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Content Placeholder 2"/>
          <p:cNvSpPr>
            <a:spLocks noGrp="1"/>
          </p:cNvSpPr>
          <p:nvPr>
            <p:ph sz="half" idx="1"/>
          </p:nvPr>
        </p:nvSpPr>
        <p:spPr>
          <a:xfrm>
            <a:off x="228601" y="1295400"/>
            <a:ext cx="4648202" cy="51816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1295400"/>
            <a:ext cx="4724401" cy="51816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a:lvl1pPr>
          </a:lstStyle>
          <a:p>
            <a:pPr>
              <a:defRPr/>
            </a:pPr>
            <a:fld id="{87653CC0-4C92-49B2-B6AB-9A8B7FC8E4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509857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868362"/>
          </a:xfrm>
        </p:spPr>
        <p:txBody>
          <a:bodyPr/>
          <a:lstStyle>
            <a:lvl1pPr algn="l">
              <a:defRPr sz="2800"/>
            </a:lvl1pPr>
          </a:lstStyle>
          <a:p>
            <a:r>
              <a:rPr lang="en-US" dirty="0"/>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a:defRPr/>
            </a:pPr>
            <a:fld id="{53AB978C-D577-4BF9-A113-31B9EC0AE3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292856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2340FAA2-8C91-410B-874F-482B9F331C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796679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71D1676B-D094-404A-9E92-B45DA11BF5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613986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5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5E3151D3-08F5-4815-B512-72ED44AF0C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329583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1478564A-E9FE-428A-996E-BFB43FCBC5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898516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50615A63-B02A-435A-8BA1-69E4D43770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144134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8"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2"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32A4E150-099C-44A2-8A25-EF227CB5C6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961584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1"/>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pPr>
              <a:defRPr/>
            </a:pPr>
            <a:fld id="{EFF29AFF-2CC0-4B8C-8135-DFABF937F5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716232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6"/>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8B5CFA-00A9-4077-AFCA-CFE9619525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091090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Content Placeholder 2"/>
          <p:cNvSpPr>
            <a:spLocks noGrp="1"/>
          </p:cNvSpPr>
          <p:nvPr>
            <p:ph idx="1"/>
          </p:nvPr>
        </p:nvSpPr>
        <p:spPr/>
        <p:txBody>
          <a:bodyPr/>
          <a:lstStyle>
            <a:lvl1pPr>
              <a:spcBef>
                <a:spcPts val="300"/>
              </a:spcBef>
              <a:defRPr sz="2000"/>
            </a:lvl1pPr>
            <a:lvl2pPr>
              <a:spcBef>
                <a:spcPts val="300"/>
              </a:spcBef>
              <a:defRPr b="1"/>
            </a:lvl2pPr>
            <a:lvl3pPr>
              <a:spcBef>
                <a:spcPts val="300"/>
              </a:spcBef>
              <a:defRPr/>
            </a:lvl3pPr>
            <a:lvl4pPr>
              <a:spcBef>
                <a:spcPts val="300"/>
              </a:spcBef>
              <a:defRPr/>
            </a:lvl4pPr>
            <a:lvl5pPr>
              <a:spcBef>
                <a:spcPts val="3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pPr>
              <a:defRPr/>
            </a:pPr>
            <a:fld id="{2D0FA482-2D62-4AF0-A071-13C1CF560B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991338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2895600"/>
            <a:ext cx="8420100" cy="1676399"/>
          </a:xfrm>
        </p:spPr>
        <p:txBody>
          <a:bodyPr anchor="t"/>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82638" y="4572000"/>
            <a:ext cx="8420100" cy="12954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8EF6935E-2FBB-4254-9CC7-8D538E5953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395121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Content Placeholder 2"/>
          <p:cNvSpPr>
            <a:spLocks noGrp="1"/>
          </p:cNvSpPr>
          <p:nvPr>
            <p:ph sz="half" idx="1"/>
          </p:nvPr>
        </p:nvSpPr>
        <p:spPr>
          <a:xfrm>
            <a:off x="228601" y="1295400"/>
            <a:ext cx="4648202" cy="51816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1295400"/>
            <a:ext cx="4724401" cy="51816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a:lvl1pPr>
          </a:lstStyle>
          <a:p>
            <a:pPr>
              <a:defRPr/>
            </a:pPr>
            <a:fld id="{87653CC0-4C92-49B2-B6AB-9A8B7FC8E4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181741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868362"/>
          </a:xfrm>
        </p:spPr>
        <p:txBody>
          <a:bodyPr/>
          <a:lstStyle>
            <a:lvl1pPr algn="l">
              <a:defRPr sz="2800"/>
            </a:lvl1pPr>
          </a:lstStyle>
          <a:p>
            <a:r>
              <a:rPr lang="en-US" dirty="0"/>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a:defRPr/>
            </a:pPr>
            <a:fld id="{53AB978C-D577-4BF9-A113-31B9EC0AE3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128611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2340FAA2-8C91-410B-874F-482B9F331C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721512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71D1676B-D094-404A-9E92-B45DA11BF5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272036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5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5E3151D3-08F5-4815-B512-72ED44AF0C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631211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1478564A-E9FE-428A-996E-BFB43FCBC5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787314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50615A63-B02A-435A-8BA1-69E4D43770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860550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8"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2"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32A4E150-099C-44A2-8A25-EF227CB5C6D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685867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2954"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40C72C6-FBCD-47EB-901A-D1CCB7D20B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520771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9"/>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5" name="Text Box 1031"/>
          <p:cNvSpPr txBox="1">
            <a:spLocks noChangeArrowheads="1"/>
          </p:cNvSpPr>
          <p:nvPr/>
        </p:nvSpPr>
        <p:spPr bwMode="auto">
          <a:xfrm>
            <a:off x="8331199" y="120650"/>
            <a:ext cx="914401" cy="1098550"/>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cs typeface="Arial" pitchFamily="34" charset="0"/>
            </a:endParaRPr>
          </a:p>
        </p:txBody>
      </p:sp>
      <p:sp>
        <p:nvSpPr>
          <p:cNvPr id="579586" name="Rectangle 1026"/>
          <p:cNvSpPr>
            <a:spLocks noGrp="1" noChangeArrowheads="1"/>
          </p:cNvSpPr>
          <p:nvPr>
            <p:ph type="ctrTitle"/>
          </p:nvPr>
        </p:nvSpPr>
        <p:spPr>
          <a:xfrm>
            <a:off x="742950" y="2286000"/>
            <a:ext cx="8420100" cy="1143000"/>
          </a:xfrm>
        </p:spPr>
        <p:txBody>
          <a:bodyPr/>
          <a:lstStyle>
            <a:lvl1pPr>
              <a:defRPr/>
            </a:lvl1pPr>
          </a:lstStyle>
          <a:p>
            <a:r>
              <a:rPr lang="en-US"/>
              <a:t>Click to edit Master title style</a:t>
            </a:r>
          </a:p>
        </p:txBody>
      </p:sp>
      <p:sp>
        <p:nvSpPr>
          <p:cNvPr id="579587" name="Rectangle 1027"/>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t>Click to edit Master subtitle style</a:t>
            </a:r>
          </a:p>
        </p:txBody>
      </p:sp>
      <p:sp>
        <p:nvSpPr>
          <p:cNvPr id="6" name="Rectangle 1028"/>
          <p:cNvSpPr>
            <a:spLocks noGrp="1" noChangeArrowheads="1"/>
          </p:cNvSpPr>
          <p:nvPr>
            <p:ph type="sldNum" sz="quarter" idx="10"/>
          </p:nvPr>
        </p:nvSpPr>
        <p:spPr>
          <a:xfrm>
            <a:off x="7099300" y="6248400"/>
            <a:ext cx="2063750" cy="457200"/>
          </a:xfrm>
        </p:spPr>
        <p:txBody>
          <a:bodyPr/>
          <a:lstStyle>
            <a:lvl1pPr>
              <a:defRPr/>
            </a:lvl1pPr>
          </a:lstStyle>
          <a:p>
            <a:pPr>
              <a:defRPr/>
            </a:pPr>
            <a:fld id="{4A31F26B-CFAC-4E9D-98E7-CC4A5867AA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349244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CCFFF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FFF11F"/>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318C9F2-55A8-454F-A9AF-DE445D6514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127845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4"/>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18B5CFA-00A9-4077-AFCA-CFE9619525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974981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2953"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199"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940C72C6-FBCD-47EB-901A-D1CCB7D20B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758198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83"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83"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B8857D3F-CA82-4497-8771-A592E02CC9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373850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9153FB9-AACB-447C-917A-032EAB60B2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526196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2D267DE-9859-4CAE-9F20-FFE70E3D53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033832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7"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499" y="273063"/>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7"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3875311-8DBF-4AC7-B91A-917D014D0F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903654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73474F7-5718-486C-801D-5B7FBD8BC3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860697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CBF6966-5062-4D98-B5C1-DCB72FE3AC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09019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84"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84"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B8857D3F-CA82-4497-8771-A592E02CC9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525396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7"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3"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BDFC430-2866-41E7-BF30-CD820338DD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194517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Content Placeholder 2"/>
          <p:cNvSpPr>
            <a:spLocks noGrp="1"/>
          </p:cNvSpPr>
          <p:nvPr>
            <p:ph sz="half" idx="1"/>
          </p:nvPr>
        </p:nvSpPr>
        <p:spPr>
          <a:xfrm>
            <a:off x="742953"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199"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AC7F2396-2445-4649-AFC8-394EB037A6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694781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0400" y="304800"/>
            <a:ext cx="7797800" cy="1143000"/>
          </a:xfrm>
        </p:spPr>
        <p:txBody>
          <a:bodyPr/>
          <a:lstStyle/>
          <a:p>
            <a:r>
              <a:rPr lang="en-US"/>
              <a:t>Click to edit Master title style</a:t>
            </a:r>
          </a:p>
        </p:txBody>
      </p:sp>
      <p:sp>
        <p:nvSpPr>
          <p:cNvPr id="3" name="Text Placeholder 2"/>
          <p:cNvSpPr>
            <a:spLocks noGrp="1"/>
          </p:cNvSpPr>
          <p:nvPr>
            <p:ph type="body" sz="half" idx="1"/>
          </p:nvPr>
        </p:nvSpPr>
        <p:spPr>
          <a:xfrm>
            <a:off x="742953"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199" y="1600200"/>
            <a:ext cx="413385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EBC7B75B-2A53-464E-8A55-151944A26F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456659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9410700" cy="4267200"/>
          </a:xfrm>
        </p:spPr>
        <p:txBody>
          <a:bodyPr/>
          <a:lstStyle>
            <a:lvl1pPr>
              <a:defRPr>
                <a:solidFill>
                  <a:schemeClr val="bg1"/>
                </a:solidFill>
              </a:defRPr>
            </a:lvl1pPr>
            <a:lvl2pPr>
              <a:defRPr>
                <a:solidFill>
                  <a:srgbClr val="800000"/>
                </a:solidFill>
              </a:defRPr>
            </a:lvl2pPr>
            <a:lvl3pPr>
              <a:defRPr>
                <a:solidFill>
                  <a:schemeClr val="bg1"/>
                </a:solidFill>
              </a:defRPr>
            </a:lvl3pPr>
            <a:lvl4pPr>
              <a:defRPr>
                <a:solidFill>
                  <a:srgbClr val="00009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9249696" y="6520259"/>
            <a:ext cx="660400" cy="365125"/>
          </a:xfrm>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8" name="Content Placeholder 2"/>
          <p:cNvSpPr>
            <a:spLocks noGrp="1"/>
          </p:cNvSpPr>
          <p:nvPr>
            <p:ph idx="13"/>
          </p:nvPr>
        </p:nvSpPr>
        <p:spPr>
          <a:xfrm>
            <a:off x="228600" y="5410200"/>
            <a:ext cx="9410700" cy="1447800"/>
          </a:xfrm>
        </p:spPr>
        <p:txBody>
          <a:bodyPr>
            <a:no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938899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16510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5035550" y="1196752"/>
            <a:ext cx="4705350" cy="4248472"/>
          </a:xfrm>
        </p:spPr>
        <p:txBody>
          <a:bodyPr>
            <a:normAutofit/>
          </a:bodyPr>
          <a:lstStyle>
            <a:lvl1pPr marL="91440" indent="-182880">
              <a:defRPr sz="2400">
                <a:latin typeface="Arial" pitchFamily="34" charset="0"/>
                <a:cs typeface="Arial" pitchFamily="34" charset="0"/>
              </a:defRPr>
            </a:lvl1pPr>
            <a:lvl2pPr marL="548640" indent="-182880">
              <a:defRPr sz="2000">
                <a:latin typeface="Arial" pitchFamily="34" charset="0"/>
                <a:cs typeface="Arial" pitchFamily="34" charset="0"/>
              </a:defRPr>
            </a:lvl2pPr>
            <a:lvl3pPr marL="822960" indent="-182880">
              <a:defRPr sz="1800">
                <a:latin typeface="Arial" pitchFamily="34" charset="0"/>
                <a:cs typeface="Arial" pitchFamily="34" charset="0"/>
              </a:defRPr>
            </a:lvl3pPr>
            <a:lvl4pPr marL="1097280" indent="-182880">
              <a:defRPr sz="1600">
                <a:latin typeface="Arial" pitchFamily="34" charset="0"/>
                <a:cs typeface="Arial" pitchFamily="34" charset="0"/>
              </a:defRPr>
            </a:lvl4pPr>
            <a:lvl5pPr marL="1371600" indent="-182880">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6"/>
          <p:cNvSpPr>
            <a:spLocks noGrp="1"/>
          </p:cNvSpPr>
          <p:nvPr>
            <p:ph type="sldNum" sz="quarter" idx="10"/>
          </p:nvPr>
        </p:nvSpPr>
        <p:spPr>
          <a:xfrm>
            <a:off x="9410700" y="75"/>
            <a:ext cx="495300" cy="365125"/>
          </a:xfrm>
        </p:spPr>
        <p:txBody>
          <a:bodyPr/>
          <a:lstStyle/>
          <a:p>
            <a:fld id="{72AC53DF-4216-466D-99A7-94400E6C2A25}" type="slidenum">
              <a:rPr lang="en-US" smtClean="0">
                <a:solidFill>
                  <a:srgbClr val="FFFFFF"/>
                </a:solidFill>
              </a:rPr>
              <a:pPr/>
              <a:t>‹#›</a:t>
            </a:fld>
            <a:endParaRPr lang="en-US">
              <a:solidFill>
                <a:srgbClr val="FFFFFF"/>
              </a:solidFill>
            </a:endParaRPr>
          </a:p>
        </p:txBody>
      </p:sp>
      <p:sp>
        <p:nvSpPr>
          <p:cNvPr id="8" name="Content Placeholder 2"/>
          <p:cNvSpPr>
            <a:spLocks noGrp="1"/>
          </p:cNvSpPr>
          <p:nvPr>
            <p:ph sz="half" idx="13"/>
          </p:nvPr>
        </p:nvSpPr>
        <p:spPr>
          <a:xfrm>
            <a:off x="200472" y="5551905"/>
            <a:ext cx="9577064" cy="1117455"/>
          </a:xfrm>
        </p:spPr>
        <p:txBody>
          <a:bodyPr/>
          <a:lstStyle>
            <a:lvl1pPr marL="91440" indent="-182880">
              <a:defRPr sz="2000">
                <a:latin typeface="Arial" pitchFamily="34" charset="0"/>
                <a:cs typeface="Arial" pitchFamily="34" charset="0"/>
              </a:defRPr>
            </a:lvl1pPr>
            <a:lvl2pPr marL="548640" indent="-182880">
              <a:defRPr sz="1800">
                <a:latin typeface="Arial" pitchFamily="34" charset="0"/>
                <a:cs typeface="Arial" pitchFamily="34" charset="0"/>
              </a:defRPr>
            </a:lvl2pPr>
            <a:lvl3pPr marL="822960" indent="-182880">
              <a:defRPr sz="1600">
                <a:latin typeface="Arial" pitchFamily="34" charset="0"/>
                <a:cs typeface="Arial" pitchFamily="34" charset="0"/>
              </a:defRPr>
            </a:lvl3pPr>
            <a:lvl4pPr marL="1097280" indent="-182880">
              <a:defRPr sz="1400">
                <a:latin typeface="Arial" pitchFamily="34" charset="0"/>
                <a:cs typeface="Arial" pitchFamily="34" charset="0"/>
              </a:defRPr>
            </a:lvl4pPr>
            <a:lvl5pPr marL="1371600" indent="-182880">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344963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420100" cy="762000"/>
          </a:xfrm>
          <a:prstGeom prst="rect">
            <a:avLst/>
          </a:prstGeom>
        </p:spPr>
        <p:txBody>
          <a:bodyPr anchor="ctr">
            <a:noAutofit/>
          </a:bodyPr>
          <a:lstStyle>
            <a:lvl1pPr>
              <a:defRPr sz="4800">
                <a:solidFill>
                  <a:schemeClr val="bg1"/>
                </a:solidFill>
                <a:effectLst>
                  <a:outerShdw blurRad="50800" dist="50800" dir="2700000" algn="tl" rotWithShape="0">
                    <a:srgbClr val="000000">
                      <a:alpha val="43137"/>
                    </a:srgbClr>
                  </a:outerShdw>
                  <a:reflection blurRad="6350" stA="55000" endA="300" endPos="45500" dir="5400000" sy="-100000" algn="bl" rotWithShape="0"/>
                </a:effectLst>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AD93096-5B34-4342-9326-69289CEAE4C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16380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AD93096-5B34-4342-9326-69289CEAE4C2}" type="slidenum">
              <a:rPr lang="en-US" smtClean="0">
                <a:solidFill>
                  <a:srgbClr val="FFFFFF"/>
                </a:solidFill>
              </a:rPr>
              <a:pPr/>
              <a:t>‹#›</a:t>
            </a:fld>
            <a:endParaRPr lang="en-US">
              <a:solidFill>
                <a:srgbClr val="FFFFFF"/>
              </a:solidFill>
            </a:endParaRPr>
          </a:p>
        </p:txBody>
      </p:sp>
      <p:sp>
        <p:nvSpPr>
          <p:cNvPr id="7" name="Title Placeholder 28"/>
          <p:cNvSpPr>
            <a:spLocks noGrp="1"/>
          </p:cNvSpPr>
          <p:nvPr>
            <p:ph type="title"/>
          </p:nvPr>
        </p:nvSpPr>
        <p:spPr>
          <a:xfrm>
            <a:off x="908050" y="0"/>
            <a:ext cx="8255000" cy="914400"/>
          </a:xfrm>
          <a:prstGeom prst="rect">
            <a:avLst/>
          </a:prstGeom>
        </p:spPr>
        <p:txBody>
          <a:bodyPr vert="horz" lIns="91407" tIns="45704" rIns="91407" bIns="45704" rtlCol="0" anchor="ctr">
            <a:normAutofit/>
          </a:bodyPr>
          <a:lstStyle>
            <a:lvl1pPr>
              <a:defRPr sz="4400">
                <a:solidFill>
                  <a:srgbClr val="0D0D0D"/>
                </a:solidFill>
                <a:effectLst>
                  <a:reflection blurRad="6350" stA="55000" endA="300" endPos="45500" dir="5400000" sy="-100000" algn="bl" rotWithShape="0"/>
                </a:effectLst>
              </a:defRPr>
            </a:lvl1pPr>
          </a:lstStyle>
          <a:p>
            <a:r>
              <a:rPr lang="en-US" dirty="0"/>
              <a:t>Click to edit Master title style</a:t>
            </a:r>
          </a:p>
        </p:txBody>
      </p:sp>
      <p:sp>
        <p:nvSpPr>
          <p:cNvPr id="5" name="Content Placeholder 2"/>
          <p:cNvSpPr>
            <a:spLocks noGrp="1"/>
          </p:cNvSpPr>
          <p:nvPr>
            <p:ph idx="13"/>
          </p:nvPr>
        </p:nvSpPr>
        <p:spPr>
          <a:xfrm>
            <a:off x="4953000" y="990600"/>
            <a:ext cx="4629150" cy="5562600"/>
          </a:xfrm>
        </p:spPr>
        <p:txBody>
          <a:bodyPr>
            <a:normAutofit/>
          </a:bodyPr>
          <a:lstStyle>
            <a:lvl1pPr>
              <a:defRPr sz="2800">
                <a:solidFill>
                  <a:schemeClr val="bg1"/>
                </a:solidFill>
              </a:defRPr>
            </a:lvl1pPr>
            <a:lvl2pPr>
              <a:defRPr sz="2400">
                <a:solidFill>
                  <a:srgbClr val="800000"/>
                </a:solidFill>
              </a:defRPr>
            </a:lvl2pPr>
            <a:lvl3pPr>
              <a:defRPr sz="2000">
                <a:solidFill>
                  <a:schemeClr val="bg1"/>
                </a:solidFill>
              </a:defRPr>
            </a:lvl3pPr>
            <a:lvl4pPr>
              <a:defRPr sz="2000">
                <a:solidFill>
                  <a:srgbClr val="000090"/>
                </a:solidFill>
              </a:defRPr>
            </a:lvl4pPr>
            <a:lvl5pPr>
              <a:defRPr sz="18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037766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77"/>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53D5E2D4-B14A-41E4-8067-B634B62E2B61}"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27269365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300"/>
              </a:spcBef>
              <a:defRPr/>
            </a:lvl1pPr>
            <a:lvl2pPr>
              <a:spcBef>
                <a:spcPts val="300"/>
              </a:spcBef>
              <a:defRPr/>
            </a:lvl2pPr>
            <a:lvl3pPr>
              <a:spcBef>
                <a:spcPts val="300"/>
              </a:spcBef>
              <a:defRPr/>
            </a:lvl3pPr>
            <a:lvl4pPr>
              <a:spcBef>
                <a:spcPts val="300"/>
              </a:spcBef>
              <a:defRPr/>
            </a:lvl4pPr>
            <a:lvl5pPr>
              <a:spcBef>
                <a:spcPts val="3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1B3AD46F-EF61-415A-9AD5-5B53AD99604B}"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13503293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2895600"/>
            <a:ext cx="8420100" cy="1676399"/>
          </a:xfrm>
        </p:spPr>
        <p:txBody>
          <a:bodyPr anchor="t"/>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82638" y="4572000"/>
            <a:ext cx="8420100" cy="12954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A04605B0-E793-42BD-B9F6-10C34B7AACAB}"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5756864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9153FB9-AACB-447C-917A-032EAB60B2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598289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2954"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95F31815-9DDB-4AA6-8CBB-16B88B9E5995}"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23126685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403"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403"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F8B60B0F-AE5D-411F-9DAE-9D4C6E8676DF}"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61247856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58337CAC-F1C4-4F50-82CA-A9A27202CB0C}"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95878897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366AEFC4-E1B3-4274-96E1-00B3405A6ED7}"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73519045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10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9"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2FA99EB6-45BC-4D15-B55D-0C0EFEF5A14E}"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89431743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E1E4C2B5-425F-4C61-B045-B9F477EC47F2}"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8766887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F05D071E-2A67-49CE-B315-6592279D7CF3}"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80303402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8"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4"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448780D4-0DE5-4A5F-BAFB-C1E84EB5A027}"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0976992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ext, full screen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742950" y="1189037"/>
            <a:ext cx="8667750" cy="4525963"/>
          </a:xfrm>
        </p:spPr>
        <p:txBody>
          <a:bodyPr>
            <a:normAutofit/>
          </a:bodyPr>
          <a:lstStyle>
            <a:lvl1pPr>
              <a:buClr>
                <a:srgbClr val="FFC000"/>
              </a:buClr>
              <a:buFont typeface="Wingdings" pitchFamily="2" charset="2"/>
              <a:buChar char="u"/>
              <a:defRPr sz="2200">
                <a:solidFill>
                  <a:srgbClr val="FFD54F"/>
                </a:solidFill>
              </a:defRPr>
            </a:lvl1pPr>
            <a:lvl2pPr>
              <a:buClr>
                <a:srgbClr val="FFC000"/>
              </a:buClr>
              <a:buFont typeface="Wingdings" pitchFamily="2" charset="2"/>
              <a:buChar char="r"/>
              <a:defRPr sz="2000" b="1">
                <a:solidFill>
                  <a:srgbClr val="FFD54F"/>
                </a:solidFill>
              </a:defRPr>
            </a:lvl2pPr>
            <a:lvl3pPr>
              <a:buClr>
                <a:srgbClr val="FFC000"/>
              </a:buClr>
              <a:buFont typeface="Wingdings" pitchFamily="2" charset="2"/>
              <a:buChar char="r"/>
              <a:defRPr sz="2000" b="1">
                <a:solidFill>
                  <a:srgbClr val="FFD54F"/>
                </a:solidFill>
              </a:defRPr>
            </a:lvl3pPr>
            <a:lvl4pPr>
              <a:buClr>
                <a:srgbClr val="FFC000"/>
              </a:buClr>
              <a:buFont typeface="Wingdings" pitchFamily="2" charset="2"/>
              <a:buChar char="r"/>
              <a:defRPr sz="2000" b="1">
                <a:solidFill>
                  <a:srgbClr val="FFD54F"/>
                </a:solidFill>
              </a:defRPr>
            </a:lvl4pPr>
            <a:lvl5pPr>
              <a:buClr>
                <a:srgbClr val="FFC000"/>
              </a:buClr>
              <a:buFont typeface="Wingdings" pitchFamily="2" charset="2"/>
              <a:buChar char="r"/>
              <a:defRPr sz="2000" b="1">
                <a:solidFill>
                  <a:srgbClr val="FFD5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992560" y="260698"/>
            <a:ext cx="7704856" cy="715089"/>
          </a:xfrm>
        </p:spPr>
        <p:txBody>
          <a:bodyPr>
            <a:normAutofit/>
          </a:bodyPr>
          <a:lstStyle>
            <a:lvl1pPr marL="57150" indent="0" algn="ctr">
              <a:defRPr sz="3600">
                <a:solidFill>
                  <a:srgbClr val="FFD54F"/>
                </a:solidFill>
              </a:defRPr>
            </a:lvl1pPr>
          </a:lstStyle>
          <a:p>
            <a:r>
              <a:rPr lang="en-US" dirty="0"/>
              <a:t>Click to edit Master title style</a:t>
            </a:r>
          </a:p>
        </p:txBody>
      </p:sp>
      <p:sp>
        <p:nvSpPr>
          <p:cNvPr id="4" name="Date Placeholder 3"/>
          <p:cNvSpPr>
            <a:spLocks noGrp="1"/>
          </p:cNvSpPr>
          <p:nvPr>
            <p:ph type="dt" sz="half" idx="10"/>
          </p:nvPr>
        </p:nvSpPr>
        <p:spPr>
          <a:xfrm>
            <a:off x="495300" y="6356394"/>
            <a:ext cx="3136900" cy="365125"/>
          </a:xfrm>
          <a:prstGeom prst="rect">
            <a:avLst/>
          </a:prstGeom>
        </p:spPr>
        <p:txBody>
          <a:bodyPr/>
          <a:lstStyle>
            <a:lvl1pPr>
              <a:defRPr>
                <a:solidFill>
                  <a:srgbClr val="FFFFFF"/>
                </a:solidFill>
                <a:latin typeface="+mn-lt"/>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FC19E2F-681F-4B20-895A-926C390EA838}" type="slidenum">
              <a:rPr kumimoji="0" lang="en-US" sz="1800" b="0" i="0" u="none" strike="noStrike" kern="1200" cap="none" spc="0" normalizeH="0" baseline="0" noProof="0">
                <a:ln>
                  <a:noFill/>
                </a:ln>
                <a:solidFill>
                  <a:srgbClr val="FFFFFF"/>
                </a:solidFill>
                <a:effectLst/>
                <a:uLnTx/>
                <a:uFillTx/>
                <a:latin typeface="Arial"/>
                <a:ea typeface="+mn-ea"/>
                <a:cs typeface="Arial"/>
              </a:rPr>
              <a:pPr marL="0" marR="0" lvl="0" indent="0" algn="l" defTabSz="914400" rtl="0" eaLnBrk="1" fontAlgn="base" latinLnBrk="0" hangingPunct="1">
                <a:lnSpc>
                  <a:spcPct val="100000"/>
                </a:lnSpc>
                <a:spcBef>
                  <a:spcPct val="0"/>
                </a:spcBef>
                <a:spcAft>
                  <a:spcPct val="0"/>
                </a:spcAft>
                <a:buClrTx/>
                <a:buSzTx/>
                <a:buFontTx/>
                <a:buNone/>
                <a:tabLst/>
                <a:defRPr/>
              </a:pPr>
              <a:t>‹#›</a:t>
            </a:fld>
            <a:r>
              <a:rPr kumimoji="0" lang="en-US" sz="1800" b="0" i="0" u="none" strike="noStrike" kern="1200" cap="none" spc="0" normalizeH="0" baseline="0" noProof="0">
                <a:ln>
                  <a:noFill/>
                </a:ln>
                <a:solidFill>
                  <a:srgbClr val="FFFFFF"/>
                </a:solidFill>
                <a:effectLst/>
                <a:uLnTx/>
                <a:uFillTx/>
                <a:latin typeface="Arial"/>
                <a:ea typeface="+mn-ea"/>
                <a:cs typeface="Arial"/>
              </a:rPr>
              <a:t> – </a:t>
            </a:r>
            <a:fld id="{5A0B35D2-FBEF-4171-B389-326B3C4AB542}" type="datetime1">
              <a:rPr kumimoji="0" lang="en-US" sz="1800" b="0" i="0" u="none" strike="noStrike" kern="1200" cap="none" spc="0" normalizeH="0" baseline="0" noProof="0">
                <a:ln>
                  <a:noFill/>
                </a:ln>
                <a:solidFill>
                  <a:srgbClr val="FFFFFF"/>
                </a:solidFill>
                <a:effectLst/>
                <a:uLnTx/>
                <a:uFillTx/>
                <a:latin typeface="Arial"/>
                <a:ea typeface="+mn-ea"/>
                <a:cs typeface="Arial"/>
              </a:rPr>
              <a:pPr marL="0" marR="0" lvl="0" indent="0" algn="l" defTabSz="914400" rtl="0" eaLnBrk="1" fontAlgn="base" latinLnBrk="0" hangingPunct="1">
                <a:lnSpc>
                  <a:spcPct val="100000"/>
                </a:lnSpc>
                <a:spcBef>
                  <a:spcPct val="0"/>
                </a:spcBef>
                <a:spcAft>
                  <a:spcPct val="0"/>
                </a:spcAft>
                <a:buClrTx/>
                <a:buSzTx/>
                <a:buFontTx/>
                <a:buNone/>
                <a:tabLst/>
                <a:defRPr/>
              </a:pPr>
              <a:t>8/10/2020</a:t>
            </a:fld>
            <a:r>
              <a:rPr kumimoji="0" lang="en-US" sz="1800" b="0" i="0" u="none" strike="noStrike" kern="1200" cap="none" spc="0" normalizeH="0" baseline="0" noProof="0">
                <a:ln>
                  <a:noFill/>
                </a:ln>
                <a:solidFill>
                  <a:srgbClr val="FFFFFF"/>
                </a:solidFill>
                <a:effectLst/>
                <a:uLnTx/>
                <a:uFillTx/>
                <a:latin typeface="Arial"/>
                <a:ea typeface="+mn-ea"/>
                <a:cs typeface="Arial"/>
              </a:rPr>
              <a:t>, © 2009 Internet2</a:t>
            </a:r>
          </a:p>
        </p:txBody>
      </p:sp>
    </p:spTree>
    <p:extLst>
      <p:ext uri="{BB962C8B-B14F-4D97-AF65-F5344CB8AC3E}">
        <p14:creationId xmlns:p14="http://schemas.microsoft.com/office/powerpoint/2010/main" val="174941353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3"/>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EFF29AFF-2CC0-4B8C-8135-DFABF937F5D1}"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91491691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2D267DE-9859-4CAE-9F20-FFE70E3D53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622001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Content Placeholder 2"/>
          <p:cNvSpPr>
            <a:spLocks noGrp="1"/>
          </p:cNvSpPr>
          <p:nvPr>
            <p:ph idx="1"/>
          </p:nvPr>
        </p:nvSpPr>
        <p:spPr/>
        <p:txBody>
          <a:bodyPr/>
          <a:lstStyle>
            <a:lvl1pPr>
              <a:spcBef>
                <a:spcPts val="300"/>
              </a:spcBef>
              <a:defRPr sz="2000"/>
            </a:lvl1pPr>
            <a:lvl2pPr>
              <a:spcBef>
                <a:spcPts val="300"/>
              </a:spcBef>
              <a:defRPr b="1"/>
            </a:lvl2pPr>
            <a:lvl3pPr>
              <a:spcBef>
                <a:spcPts val="300"/>
              </a:spcBef>
              <a:defRPr/>
            </a:lvl3pPr>
            <a:lvl4pPr>
              <a:spcBef>
                <a:spcPts val="300"/>
              </a:spcBef>
              <a:defRPr/>
            </a:lvl4pPr>
            <a:lvl5pPr>
              <a:spcBef>
                <a:spcPts val="3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2D0FA482-2D62-4AF0-A071-13C1CF560BE6}"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59005702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2895600"/>
            <a:ext cx="8420100" cy="1676399"/>
          </a:xfrm>
        </p:spPr>
        <p:txBody>
          <a:bodyPr anchor="t"/>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82638" y="4572000"/>
            <a:ext cx="8420100" cy="12954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8EF6935E-2FBB-4254-9CC7-8D538E5953D6}"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35441208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Content Placeholder 2"/>
          <p:cNvSpPr>
            <a:spLocks noGrp="1"/>
          </p:cNvSpPr>
          <p:nvPr>
            <p:ph sz="half" idx="1"/>
          </p:nvPr>
        </p:nvSpPr>
        <p:spPr>
          <a:xfrm>
            <a:off x="228601" y="1295400"/>
            <a:ext cx="4648202" cy="51816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1" y="1295400"/>
            <a:ext cx="4724401" cy="51816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87653CC0-4C92-49B2-B6AB-9A8B7FC8E4E8}"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63253859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868362"/>
          </a:xfrm>
        </p:spPr>
        <p:txBody>
          <a:bodyPr/>
          <a:lstStyle>
            <a:lvl1pPr algn="l">
              <a:defRPr sz="2800"/>
            </a:lvl1pPr>
          </a:lstStyle>
          <a:p>
            <a:r>
              <a:rPr lang="en-US" dirty="0"/>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53AB978C-D577-4BF9-A113-31B9EC0AE302}"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47009969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2340FAA2-8C91-410B-874F-482B9F331C2A}"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35972687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71D1676B-D094-404A-9E92-B45DA11BF565}"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97747234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1" y="273058"/>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5E3151D3-08F5-4815-B512-72ED44AF0CAC}"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34361323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1478564A-E9FE-428A-996E-BFB43FCBC5E6}"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424618574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50615A63-B02A-435A-8BA1-69E4D43770A8}"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95089296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89" y="304800"/>
            <a:ext cx="2125663"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3" y="304800"/>
            <a:ext cx="6224589"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32A4E150-099C-44A2-8A25-EF227CB5C6D9}"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03443854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065"/>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3875311-8DBF-4AC7-B91A-917D014D0F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1457700"/>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200" b="1">
                <a:solidFill>
                  <a:srgbClr val="D3F3F9"/>
                </a:solidFill>
              </a:defRPr>
            </a:lvl1pPr>
          </a:lstStyle>
          <a:p>
            <a:r>
              <a:rPr lang="en-US" dirty="0"/>
              <a:t>Click to edit Master title style</a:t>
            </a:r>
          </a:p>
        </p:txBody>
      </p:sp>
      <p:sp>
        <p:nvSpPr>
          <p:cNvPr id="3" name="Content Placeholder 2"/>
          <p:cNvSpPr>
            <a:spLocks noGrp="1"/>
          </p:cNvSpPr>
          <p:nvPr>
            <p:ph idx="1" hasCustomPrompt="1"/>
          </p:nvPr>
        </p:nvSpPr>
        <p:spPr/>
        <p:txBody>
          <a:bodyPr/>
          <a:lstStyle>
            <a:lvl1pPr marL="257175" indent="-257175">
              <a:spcBef>
                <a:spcPts val="225"/>
              </a:spcBef>
              <a:buClr>
                <a:srgbClr val="FFFF00"/>
              </a:buClr>
              <a:buFont typeface="Wingdings" panose="05000000000000000000" pitchFamily="2" charset="2"/>
              <a:buChar char=""/>
              <a:defRPr sz="2200">
                <a:solidFill>
                  <a:srgbClr val="D3F3F9"/>
                </a:solidFill>
              </a:defRPr>
            </a:lvl1pPr>
            <a:lvl2pPr marL="557213" indent="-214313">
              <a:spcBef>
                <a:spcPts val="225"/>
              </a:spcBef>
              <a:buClr>
                <a:srgbClr val="FFFF00"/>
              </a:buClr>
              <a:buFont typeface="Wingdings" panose="05000000000000000000" pitchFamily="2" charset="2"/>
              <a:buChar char=""/>
              <a:defRPr sz="2200" b="1">
                <a:solidFill>
                  <a:srgbClr val="FFED13"/>
                </a:solidFill>
              </a:defRPr>
            </a:lvl2pPr>
            <a:lvl3pPr marL="857250" indent="-171450">
              <a:spcBef>
                <a:spcPts val="225"/>
              </a:spcBef>
              <a:buClr>
                <a:srgbClr val="FFFF00"/>
              </a:buClr>
              <a:buFont typeface="Wingdings" panose="05000000000000000000" pitchFamily="2" charset="2"/>
              <a:buChar char=""/>
              <a:defRPr sz="2000">
                <a:solidFill>
                  <a:srgbClr val="FFED13"/>
                </a:solidFill>
              </a:defRPr>
            </a:lvl3pPr>
            <a:lvl4pPr>
              <a:spcBef>
                <a:spcPts val="225"/>
              </a:spcBef>
              <a:defRPr sz="2000">
                <a:solidFill>
                  <a:srgbClr val="D3F3F9"/>
                </a:solidFill>
              </a:defRPr>
            </a:lvl4pPr>
            <a:lvl5pPr>
              <a:spcBef>
                <a:spcPts val="225"/>
              </a:spcBef>
              <a:defRPr sz="2000">
                <a:solidFill>
                  <a:srgbClr val="D3F3F9"/>
                </a:solidFill>
              </a:defRPr>
            </a:lvl5pPr>
          </a:lstStyle>
          <a:p>
            <a:pPr lvl="0"/>
            <a:r>
              <a:rPr lang="en-US" dirty="0"/>
              <a:t> Click to edit Master text styles</a:t>
            </a:r>
          </a:p>
          <a:p>
            <a:pPr lvl="1"/>
            <a:r>
              <a:rPr lang="en-US" dirty="0"/>
              <a:t> Second level</a:t>
            </a:r>
          </a:p>
          <a:p>
            <a:pPr lvl="2"/>
            <a:r>
              <a:rPr lang="en-US" dirty="0"/>
              <a:t> 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2D0FA482-2D62-4AF0-A071-13C1CF560BE6}" type="slidenum">
              <a:rPr kumimoji="0" lang="en-US" sz="105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80490718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8"/>
            <a:ext cx="8420100" cy="1470025"/>
          </a:xfrm>
        </p:spPr>
        <p:txBody>
          <a:bodyPr/>
          <a:lstStyle>
            <a:lvl1pPr>
              <a:defRPr sz="3200"/>
            </a:lvl1pPr>
          </a:lstStyle>
          <a:p>
            <a:r>
              <a:rPr lang="en-US" dirty="0"/>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EFF29AFF-2CC0-4B8C-8135-DFABF937F5D1}" type="slidenum">
              <a:rPr kumimoji="0" lang="en-US" sz="105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01777272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2895600"/>
            <a:ext cx="8420100" cy="1676399"/>
          </a:xfrm>
        </p:spPr>
        <p:txBody>
          <a:bodyPr anchor="t"/>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82638" y="4572000"/>
            <a:ext cx="8420100" cy="1295400"/>
          </a:xfrm>
        </p:spPr>
        <p:txBody>
          <a:bodyPr anchor="b"/>
          <a:lstStyle>
            <a:lvl1pPr marL="0" indent="0">
              <a:buNone/>
              <a:defRPr sz="20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8EF6935E-2FBB-4254-9CC7-8D538E5953D6}" type="slidenum">
              <a:rPr kumimoji="0" lang="en-US" sz="105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96851248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00"/>
            </a:lvl1pPr>
          </a:lstStyle>
          <a:p>
            <a:r>
              <a:rPr lang="en-US" dirty="0"/>
              <a:t>Click to edit Master title style</a:t>
            </a:r>
          </a:p>
        </p:txBody>
      </p:sp>
      <p:sp>
        <p:nvSpPr>
          <p:cNvPr id="3" name="Content Placeholder 2"/>
          <p:cNvSpPr>
            <a:spLocks noGrp="1"/>
          </p:cNvSpPr>
          <p:nvPr>
            <p:ph sz="half" idx="1"/>
          </p:nvPr>
        </p:nvSpPr>
        <p:spPr>
          <a:xfrm>
            <a:off x="228601" y="1295400"/>
            <a:ext cx="4648202" cy="5181600"/>
          </a:xfrm>
        </p:spPr>
        <p:txBody>
          <a:bodyPr/>
          <a:lstStyle>
            <a:lvl1pPr>
              <a:defRPr sz="2000"/>
            </a:lvl1pPr>
            <a:lvl2pPr>
              <a:defRPr sz="2000"/>
            </a:lvl2pPr>
            <a:lvl3pPr>
              <a:defRPr sz="2000"/>
            </a:lvl3pPr>
            <a:lvl4pPr>
              <a:defRPr sz="2000"/>
            </a:lvl4pPr>
            <a:lvl5pPr>
              <a:defRPr sz="18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4" y="1295400"/>
            <a:ext cx="4724400" cy="5181600"/>
          </a:xfrm>
        </p:spPr>
        <p:txBody>
          <a:bodyPr/>
          <a:lstStyle>
            <a:lvl1pPr>
              <a:defRPr sz="2000"/>
            </a:lvl1pPr>
            <a:lvl2pPr>
              <a:defRPr sz="2000"/>
            </a:lvl2pPr>
            <a:lvl3pPr>
              <a:defRPr sz="2000"/>
            </a:lvl3pPr>
            <a:lvl4pPr>
              <a:defRPr sz="1800"/>
            </a:lvl4pPr>
            <a:lvl5pPr>
              <a:defRPr sz="18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87653CC0-4C92-49B2-B6AB-9A8B7FC8E4E8}" type="slidenum">
              <a:rPr kumimoji="0" lang="en-US" sz="105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23423842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868362"/>
          </a:xfrm>
        </p:spPr>
        <p:txBody>
          <a:bodyPr/>
          <a:lstStyle>
            <a:lvl1pPr algn="l">
              <a:defRPr sz="2100"/>
            </a:lvl1pPr>
          </a:lstStyle>
          <a:p>
            <a:r>
              <a:rPr lang="en-US" dirty="0"/>
              <a:t>Click to edit Master title style</a:t>
            </a:r>
          </a:p>
        </p:txBody>
      </p:sp>
      <p:sp>
        <p:nvSpPr>
          <p:cNvPr id="3" name="Text Placeholder 2"/>
          <p:cNvSpPr>
            <a:spLocks noGrp="1"/>
          </p:cNvSpPr>
          <p:nvPr>
            <p:ph type="body" idx="1"/>
          </p:nvPr>
        </p:nvSpPr>
        <p:spPr>
          <a:xfrm>
            <a:off x="495301" y="1535113"/>
            <a:ext cx="437673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95301" y="2174875"/>
            <a:ext cx="437673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381" y="1535113"/>
            <a:ext cx="437832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032381" y="2174875"/>
            <a:ext cx="437832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53AB978C-D577-4BF9-A113-31B9EC0AE302}" type="slidenum">
              <a:rPr kumimoji="0" lang="en-US" sz="105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81991926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100"/>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2340FAA2-8C91-410B-874F-482B9F331C2A}" type="slidenum">
              <a:rPr kumimoji="0" lang="en-US" sz="105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0614522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71D1676B-D094-404A-9E92-B45DA11BF565}" type="slidenum">
              <a:rPr kumimoji="0" lang="en-US" sz="105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41075200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5" y="273050"/>
            <a:ext cx="3259138"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873502" y="273063"/>
            <a:ext cx="5537202"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5" y="1435103"/>
            <a:ext cx="3259138"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5E3151D3-08F5-4815-B512-72ED44AF0CAC}" type="slidenum">
              <a:rPr kumimoji="0" lang="en-US" sz="105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86908012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1478564A-E9FE-428A-996E-BFB43FCBC5E6}" type="slidenum">
              <a:rPr kumimoji="0" lang="en-US" sz="105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830369176"/>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50615A63-B02A-435A-8BA1-69E4D43770A8}" type="slidenum">
              <a:rPr kumimoji="0" lang="en-US" sz="105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17494930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73474F7-5718-486C-801D-5B7FBD8BC3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119415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7390" y="304800"/>
            <a:ext cx="2125664"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0405" y="304800"/>
            <a:ext cx="622459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32A4E150-099C-44A2-8A25-EF227CB5C6D9}" type="slidenum">
              <a:rPr kumimoji="0" lang="en-US" sz="105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70448289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77"/>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53D5E2D4-B14A-41E4-8067-B634B62E2B61}"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56437167"/>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300"/>
              </a:spcBef>
              <a:defRPr/>
            </a:lvl1pPr>
            <a:lvl2pPr>
              <a:spcBef>
                <a:spcPts val="300"/>
              </a:spcBef>
              <a:defRPr/>
            </a:lvl2pPr>
            <a:lvl3pPr>
              <a:spcBef>
                <a:spcPts val="300"/>
              </a:spcBef>
              <a:defRPr/>
            </a:lvl3pPr>
            <a:lvl4pPr>
              <a:spcBef>
                <a:spcPts val="300"/>
              </a:spcBef>
              <a:defRPr/>
            </a:lvl4pPr>
            <a:lvl5pPr>
              <a:spcBef>
                <a:spcPts val="3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1B3AD46F-EF61-415A-9AD5-5B53AD99604B}"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830191881"/>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2895600"/>
            <a:ext cx="8420100" cy="1676399"/>
          </a:xfrm>
        </p:spPr>
        <p:txBody>
          <a:bodyPr anchor="t"/>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782638" y="4572000"/>
            <a:ext cx="8420100" cy="12954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A04605B0-E793-42BD-B9F6-10C34B7AACAB}"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92731220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2954"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1600200"/>
            <a:ext cx="4133851"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95F31815-9DDB-4AA6-8CBB-16B88B9E5995}"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12624065"/>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403"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403"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F8B60B0F-AE5D-411F-9DAE-9D4C6E8676DF}"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9533106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58337CAC-F1C4-4F50-82CA-A9A27202CB0C}"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365970049"/>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366AEFC4-E1B3-4274-96E1-00B3405A6ED7}"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170524003"/>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9"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500" y="27310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9"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2FA99EB6-45BC-4D15-B55D-0C0EFEF5A14E}"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58880425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fontAlgn="auto">
              <a:spcAft>
                <a:spcPts val="0"/>
              </a:spcAft>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E1E4C2B5-425F-4C61-B045-B9F477EC47F2}"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155399978"/>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theme" Target="../theme/theme10.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image" Target="../media/image2.png"/><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2.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3.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4.pn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theme" Target="../theme/theme9.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image" Target="../media/image2.png"/><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1D3A"/>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60400" y="304800"/>
            <a:ext cx="7797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24579" name="Rectangle 3"/>
          <p:cNvSpPr>
            <a:spLocks noGrp="1" noChangeArrowheads="1"/>
          </p:cNvSpPr>
          <p:nvPr>
            <p:ph type="body" idx="1"/>
          </p:nvPr>
        </p:nvSpPr>
        <p:spPr bwMode="auto">
          <a:xfrm>
            <a:off x="742950" y="1600200"/>
            <a:ext cx="84201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6" name="Rectangle 6"/>
          <p:cNvSpPr>
            <a:spLocks noGrp="1" noChangeArrowheads="1"/>
          </p:cNvSpPr>
          <p:nvPr>
            <p:ph type="sldNum" sz="quarter" idx="4"/>
          </p:nvPr>
        </p:nvSpPr>
        <p:spPr bwMode="auto">
          <a:xfrm>
            <a:off x="8077200" y="64008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latin typeface="Arial" pitchFamily="34" charset="0"/>
              </a:defRPr>
            </a:lvl1pPr>
          </a:lstStyle>
          <a:p>
            <a:pPr>
              <a:defRPr/>
            </a:pPr>
            <a:fld id="{0B5C3069-23AC-4463-853C-506EA0EFE42B}" type="slidenum">
              <a:rPr lang="en-US">
                <a:solidFill>
                  <a:srgbClr val="FFFFFF"/>
                </a:solidFill>
                <a:cs typeface="Arial" pitchFamily="34" charset="0"/>
              </a:rPr>
              <a:pPr>
                <a:defRPr/>
              </a:pPr>
              <a:t>‹#›</a:t>
            </a:fld>
            <a:endParaRPr lang="en-US">
              <a:solidFill>
                <a:srgbClr val="FFFFFF"/>
              </a:solidFill>
              <a:cs typeface="Arial" pitchFamily="34" charset="0"/>
            </a:endParaRPr>
          </a:p>
        </p:txBody>
      </p:sp>
      <p:sp>
        <p:nvSpPr>
          <p:cNvPr id="373767" name="Line 7"/>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a:lnSpc>
                <a:spcPct val="95000"/>
              </a:lnSpc>
              <a:spcBef>
                <a:spcPct val="20000"/>
              </a:spcBef>
              <a:buFont typeface="Wingdings" pitchFamily="2" charset="2"/>
              <a:buChar char="r"/>
              <a:defRPr/>
            </a:pPr>
            <a:endParaRPr lang="en-US" sz="2000" b="1">
              <a:solidFill>
                <a:srgbClr val="FFFFFF"/>
              </a:solidFill>
              <a:latin typeface="Arial"/>
              <a:cs typeface="Arial" pitchFamily="34" charset="0"/>
            </a:endParaRPr>
          </a:p>
        </p:txBody>
      </p:sp>
      <p:sp>
        <p:nvSpPr>
          <p:cNvPr id="373768" name="Line 8"/>
          <p:cNvSpPr>
            <a:spLocks noChangeShapeType="1"/>
          </p:cNvSpPr>
          <p:nvPr/>
        </p:nvSpPr>
        <p:spPr bwMode="auto">
          <a:xfrm>
            <a:off x="742950" y="6400800"/>
            <a:ext cx="8420100" cy="0"/>
          </a:xfrm>
          <a:prstGeom prst="line">
            <a:avLst/>
          </a:prstGeom>
          <a:noFill/>
          <a:ln w="9525">
            <a:solidFill>
              <a:schemeClr val="tx1"/>
            </a:solidFill>
            <a:round/>
            <a:headEnd/>
            <a:tailEnd/>
          </a:ln>
          <a:effectLst/>
        </p:spPr>
        <p:txBody>
          <a:bodyPr/>
          <a:lstStyle/>
          <a:p>
            <a:pPr>
              <a:lnSpc>
                <a:spcPct val="95000"/>
              </a:lnSpc>
              <a:spcBef>
                <a:spcPct val="20000"/>
              </a:spcBef>
              <a:buFont typeface="Wingdings" pitchFamily="2" charset="2"/>
              <a:buChar char="r"/>
              <a:defRPr/>
            </a:pPr>
            <a:endParaRPr lang="en-US" sz="2000" b="1">
              <a:solidFill>
                <a:srgbClr val="FFFFFF"/>
              </a:solidFill>
              <a:latin typeface="Arial"/>
              <a:cs typeface="Arial" pitchFamily="34" charset="0"/>
            </a:endParaRPr>
          </a:p>
        </p:txBody>
      </p:sp>
      <p:sp>
        <p:nvSpPr>
          <p:cNvPr id="373769" name="Text Box 9"/>
          <p:cNvSpPr txBox="1">
            <a:spLocks noChangeArrowheads="1"/>
          </p:cNvSpPr>
          <p:nvPr/>
        </p:nvSpPr>
        <p:spPr bwMode="auto">
          <a:xfrm>
            <a:off x="8331200" y="120650"/>
            <a:ext cx="914401" cy="1098550"/>
          </a:xfrm>
          <a:prstGeom prst="rect">
            <a:avLst/>
          </a:prstGeom>
          <a:noFill/>
          <a:ln w="9525">
            <a:noFill/>
            <a:miter lim="800000"/>
            <a:headEnd/>
            <a:tailEnd/>
          </a:ln>
          <a:effectLst/>
        </p:spPr>
        <p:txBody>
          <a:bodyPr>
            <a:spAutoFit/>
          </a:bodyPr>
          <a:lstStyle/>
          <a:p>
            <a:pPr>
              <a:defRPr/>
            </a:pPr>
            <a:endParaRPr lang="en-US" sz="6600">
              <a:solidFill>
                <a:srgbClr val="FFFFFF"/>
              </a:solidFill>
              <a:latin typeface="FermiLgo" pitchFamily="2" charset="0"/>
              <a:cs typeface="Arial" pitchFamily="34" charset="0"/>
            </a:endParaRPr>
          </a:p>
        </p:txBody>
      </p:sp>
    </p:spTree>
    <p:extLst>
      <p:ext uri="{BB962C8B-B14F-4D97-AF65-F5344CB8AC3E}">
        <p14:creationId xmlns:p14="http://schemas.microsoft.com/office/powerpoint/2010/main" val="90126639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p:titleStyle>
    <p:bodyStyle>
      <a:lvl1pPr marL="342900" indent="-342900" algn="l" rtl="0" eaLnBrk="0" fontAlgn="base" hangingPunct="0">
        <a:spcBef>
          <a:spcPct val="20000"/>
        </a:spcBef>
        <a:spcAft>
          <a:spcPct val="0"/>
        </a:spcAft>
        <a:buChar char="•"/>
        <a:defRPr sz="28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defRPr>
      </a:lvl5pPr>
      <a:lvl6pPr marL="2514600" indent="-228600" algn="l" rtl="0" fontAlgn="base">
        <a:spcBef>
          <a:spcPct val="20000"/>
        </a:spcBef>
        <a:spcAft>
          <a:spcPct val="0"/>
        </a:spcAft>
        <a:buChar char="»"/>
        <a:defRPr sz="2000">
          <a:solidFill>
            <a:schemeClr val="tx1"/>
          </a:solidFill>
          <a:latin typeface="Arial Unicode MS" pitchFamily="34" charset="-128"/>
        </a:defRPr>
      </a:lvl6pPr>
      <a:lvl7pPr marL="2971800" indent="-228600" algn="l" rtl="0" fontAlgn="base">
        <a:spcBef>
          <a:spcPct val="20000"/>
        </a:spcBef>
        <a:spcAft>
          <a:spcPct val="0"/>
        </a:spcAft>
        <a:buChar char="»"/>
        <a:defRPr sz="2000">
          <a:solidFill>
            <a:schemeClr val="tx1"/>
          </a:solidFill>
          <a:latin typeface="Arial Unicode MS" pitchFamily="34" charset="-128"/>
        </a:defRPr>
      </a:lvl7pPr>
      <a:lvl8pPr marL="3429000" indent="-228600" algn="l" rtl="0" fontAlgn="base">
        <a:spcBef>
          <a:spcPct val="20000"/>
        </a:spcBef>
        <a:spcAft>
          <a:spcPct val="0"/>
        </a:spcAft>
        <a:buChar char="»"/>
        <a:defRPr sz="2000">
          <a:solidFill>
            <a:schemeClr val="tx1"/>
          </a:solidFill>
          <a:latin typeface="Arial Unicode MS" pitchFamily="34" charset="-128"/>
        </a:defRPr>
      </a:lvl8pPr>
      <a:lvl9pPr marL="3886200" indent="-228600"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1D3A"/>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60400" y="304800"/>
            <a:ext cx="7797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24579" name="Rectangle 3"/>
          <p:cNvSpPr>
            <a:spLocks noGrp="1" noChangeArrowheads="1"/>
          </p:cNvSpPr>
          <p:nvPr>
            <p:ph type="body" idx="1"/>
          </p:nvPr>
        </p:nvSpPr>
        <p:spPr bwMode="auto">
          <a:xfrm>
            <a:off x="742950" y="1600200"/>
            <a:ext cx="84201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6" name="Rectangle 6"/>
          <p:cNvSpPr>
            <a:spLocks noGrp="1" noChangeArrowheads="1"/>
          </p:cNvSpPr>
          <p:nvPr>
            <p:ph type="sldNum" sz="quarter" idx="4"/>
          </p:nvPr>
        </p:nvSpPr>
        <p:spPr bwMode="auto">
          <a:xfrm>
            <a:off x="8077200" y="64008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latin typeface="Arial" pitchFamily="34" charset="0"/>
              </a:defRPr>
            </a:lvl1pPr>
          </a:lstStyle>
          <a:p>
            <a:pPr>
              <a:defRPr/>
            </a:pPr>
            <a:fld id="{0B5C3069-23AC-4463-853C-506EA0EFE42B}" type="slidenum">
              <a:rPr lang="en-US">
                <a:solidFill>
                  <a:srgbClr val="FFFFFF"/>
                </a:solidFill>
                <a:cs typeface="Arial" pitchFamily="34" charset="0"/>
              </a:rPr>
              <a:pPr>
                <a:defRPr/>
              </a:pPr>
              <a:t>‹#›</a:t>
            </a:fld>
            <a:endParaRPr lang="en-US">
              <a:solidFill>
                <a:srgbClr val="FFFFFF"/>
              </a:solidFill>
              <a:cs typeface="Arial" pitchFamily="34" charset="0"/>
            </a:endParaRPr>
          </a:p>
        </p:txBody>
      </p:sp>
      <p:sp>
        <p:nvSpPr>
          <p:cNvPr id="373767" name="Line 7"/>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a:lnSpc>
                <a:spcPct val="95000"/>
              </a:lnSpc>
              <a:spcBef>
                <a:spcPct val="20000"/>
              </a:spcBef>
              <a:buFont typeface="Wingdings" pitchFamily="2" charset="2"/>
              <a:buChar char="r"/>
              <a:defRPr/>
            </a:pPr>
            <a:endParaRPr lang="en-US" sz="2000" b="1">
              <a:solidFill>
                <a:srgbClr val="FFFFFF"/>
              </a:solidFill>
              <a:latin typeface="Arial"/>
              <a:cs typeface="Arial" pitchFamily="34" charset="0"/>
            </a:endParaRPr>
          </a:p>
        </p:txBody>
      </p:sp>
      <p:sp>
        <p:nvSpPr>
          <p:cNvPr id="373768" name="Line 8"/>
          <p:cNvSpPr>
            <a:spLocks noChangeShapeType="1"/>
          </p:cNvSpPr>
          <p:nvPr/>
        </p:nvSpPr>
        <p:spPr bwMode="auto">
          <a:xfrm>
            <a:off x="742950" y="6400800"/>
            <a:ext cx="8420100" cy="0"/>
          </a:xfrm>
          <a:prstGeom prst="line">
            <a:avLst/>
          </a:prstGeom>
          <a:noFill/>
          <a:ln w="9525">
            <a:solidFill>
              <a:schemeClr val="tx1"/>
            </a:solidFill>
            <a:round/>
            <a:headEnd/>
            <a:tailEnd/>
          </a:ln>
          <a:effectLst/>
        </p:spPr>
        <p:txBody>
          <a:bodyPr/>
          <a:lstStyle/>
          <a:p>
            <a:pPr>
              <a:lnSpc>
                <a:spcPct val="95000"/>
              </a:lnSpc>
              <a:spcBef>
                <a:spcPct val="20000"/>
              </a:spcBef>
              <a:buFont typeface="Wingdings" pitchFamily="2" charset="2"/>
              <a:buChar char="r"/>
              <a:defRPr/>
            </a:pPr>
            <a:endParaRPr lang="en-US" sz="2000" b="1">
              <a:solidFill>
                <a:srgbClr val="FFFFFF"/>
              </a:solidFill>
              <a:latin typeface="Arial"/>
              <a:cs typeface="Arial" pitchFamily="34" charset="0"/>
            </a:endParaRPr>
          </a:p>
        </p:txBody>
      </p:sp>
      <p:sp>
        <p:nvSpPr>
          <p:cNvPr id="373769" name="Text Box 9"/>
          <p:cNvSpPr txBox="1">
            <a:spLocks noChangeArrowheads="1"/>
          </p:cNvSpPr>
          <p:nvPr/>
        </p:nvSpPr>
        <p:spPr bwMode="auto">
          <a:xfrm>
            <a:off x="8331199" y="120650"/>
            <a:ext cx="914401" cy="1098550"/>
          </a:xfrm>
          <a:prstGeom prst="rect">
            <a:avLst/>
          </a:prstGeom>
          <a:noFill/>
          <a:ln w="9525">
            <a:noFill/>
            <a:miter lim="800000"/>
            <a:headEnd/>
            <a:tailEnd/>
          </a:ln>
          <a:effectLst/>
        </p:spPr>
        <p:txBody>
          <a:bodyPr>
            <a:spAutoFit/>
          </a:bodyPr>
          <a:lstStyle/>
          <a:p>
            <a:pPr>
              <a:defRPr/>
            </a:pPr>
            <a:endParaRPr lang="en-US" sz="6600">
              <a:solidFill>
                <a:srgbClr val="FFFFFF"/>
              </a:solidFill>
              <a:latin typeface="FermiLgo" pitchFamily="2" charset="0"/>
              <a:cs typeface="Arial" pitchFamily="34" charset="0"/>
            </a:endParaRPr>
          </a:p>
        </p:txBody>
      </p:sp>
      <p:pic>
        <p:nvPicPr>
          <p:cNvPr id="24584" name="Picture 16"/>
          <p:cNvPicPr>
            <a:picLocks noChangeAspect="1" noChangeArrowheads="1"/>
          </p:cNvPicPr>
          <p:nvPr/>
        </p:nvPicPr>
        <p:blipFill>
          <a:blip r:embed="rId19" cstate="print"/>
          <a:srcRect/>
          <a:stretch>
            <a:fillRect/>
          </a:stretch>
        </p:blipFill>
        <p:spPr bwMode="auto">
          <a:xfrm>
            <a:off x="9034464" y="76201"/>
            <a:ext cx="642938" cy="685800"/>
          </a:xfrm>
          <a:prstGeom prst="rect">
            <a:avLst/>
          </a:prstGeom>
          <a:noFill/>
          <a:ln w="9525">
            <a:noFill/>
            <a:miter lim="800000"/>
            <a:headEnd/>
            <a:tailEnd/>
          </a:ln>
        </p:spPr>
      </p:pic>
    </p:spTree>
    <p:extLst>
      <p:ext uri="{BB962C8B-B14F-4D97-AF65-F5344CB8AC3E}">
        <p14:creationId xmlns:p14="http://schemas.microsoft.com/office/powerpoint/2010/main" val="390597504"/>
      </p:ext>
    </p:extLst>
  </p:cSld>
  <p:clrMap bg1="dk2" tx1="lt1" bg2="dk1" tx2="lt2" accent1="accent1" accent2="accent2" accent3="accent3" accent4="accent4" accent5="accent5" accent6="accent6" hlink="hlink" folHlink="folHlink"/>
  <p:sldLayoutIdLst>
    <p:sldLayoutId id="2147484786"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 id="2147484797" r:id="rId12"/>
    <p:sldLayoutId id="2147484798" r:id="rId13"/>
    <p:sldLayoutId id="2147484799" r:id="rId14"/>
    <p:sldLayoutId id="2147484800" r:id="rId15"/>
    <p:sldLayoutId id="2147484801" r:id="rId16"/>
    <p:sldLayoutId id="2147484802" r:id="rId17"/>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p:titleStyle>
    <p:bodyStyle>
      <a:lvl1pPr marL="342900" indent="-342900" algn="l" rtl="0" eaLnBrk="0" fontAlgn="base" hangingPunct="0">
        <a:spcBef>
          <a:spcPct val="20000"/>
        </a:spcBef>
        <a:spcAft>
          <a:spcPct val="0"/>
        </a:spcAft>
        <a:buChar char="•"/>
        <a:defRPr sz="28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defRPr>
      </a:lvl5pPr>
      <a:lvl6pPr marL="2514600" indent="-228600" algn="l" rtl="0" fontAlgn="base">
        <a:spcBef>
          <a:spcPct val="20000"/>
        </a:spcBef>
        <a:spcAft>
          <a:spcPct val="0"/>
        </a:spcAft>
        <a:buChar char="»"/>
        <a:defRPr sz="2000">
          <a:solidFill>
            <a:schemeClr val="tx1"/>
          </a:solidFill>
          <a:latin typeface="Arial Unicode MS" pitchFamily="34" charset="-128"/>
        </a:defRPr>
      </a:lvl6pPr>
      <a:lvl7pPr marL="2971800" indent="-228600" algn="l" rtl="0" fontAlgn="base">
        <a:spcBef>
          <a:spcPct val="20000"/>
        </a:spcBef>
        <a:spcAft>
          <a:spcPct val="0"/>
        </a:spcAft>
        <a:buChar char="»"/>
        <a:defRPr sz="2000">
          <a:solidFill>
            <a:schemeClr val="tx1"/>
          </a:solidFill>
          <a:latin typeface="Arial Unicode MS" pitchFamily="34" charset="-128"/>
        </a:defRPr>
      </a:lvl7pPr>
      <a:lvl8pPr marL="3429000" indent="-228600" algn="l" rtl="0" fontAlgn="base">
        <a:spcBef>
          <a:spcPct val="20000"/>
        </a:spcBef>
        <a:spcAft>
          <a:spcPct val="0"/>
        </a:spcAft>
        <a:buChar char="»"/>
        <a:defRPr sz="2000">
          <a:solidFill>
            <a:schemeClr val="tx1"/>
          </a:solidFill>
          <a:latin typeface="Arial Unicode MS" pitchFamily="34" charset="-128"/>
        </a:defRPr>
      </a:lvl8pPr>
      <a:lvl9pPr marL="3886200" indent="-228600"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1D3A"/>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117602" y="0"/>
            <a:ext cx="7137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6147" name="Rectangle 3"/>
          <p:cNvSpPr>
            <a:spLocks noGrp="1" noChangeArrowheads="1"/>
          </p:cNvSpPr>
          <p:nvPr>
            <p:ph type="body" idx="1"/>
          </p:nvPr>
        </p:nvSpPr>
        <p:spPr bwMode="auto">
          <a:xfrm>
            <a:off x="76201" y="1143000"/>
            <a:ext cx="9753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3766" name="Rectangle 6"/>
          <p:cNvSpPr>
            <a:spLocks noGrp="1" noChangeArrowheads="1"/>
          </p:cNvSpPr>
          <p:nvPr>
            <p:ph type="sldNum" sz="quarter" idx="4"/>
          </p:nvPr>
        </p:nvSpPr>
        <p:spPr bwMode="auto">
          <a:xfrm>
            <a:off x="8585200" y="65532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smtClean="0">
                <a:latin typeface="+mn-lt"/>
                <a:cs typeface="+mn-cs"/>
              </a:defRPr>
            </a:lvl1pPr>
          </a:lstStyle>
          <a:p>
            <a:pPr>
              <a:defRPr/>
            </a:pPr>
            <a:fld id="{18DAF25F-D335-49FF-87D5-21A6FF280749}" type="slidenum">
              <a:rPr lang="en-US">
                <a:solidFill>
                  <a:srgbClr val="FFFFFF"/>
                </a:solidFill>
              </a:rPr>
              <a:pPr>
                <a:defRPr/>
              </a:pPr>
              <a:t>‹#›</a:t>
            </a:fld>
            <a:endParaRPr lang="en-US">
              <a:solidFill>
                <a:srgbClr val="FFFFFF"/>
              </a:solidFill>
            </a:endParaRPr>
          </a:p>
        </p:txBody>
      </p:sp>
      <p:sp>
        <p:nvSpPr>
          <p:cNvPr id="373767" name="Line 7"/>
          <p:cNvSpPr>
            <a:spLocks noChangeShapeType="1"/>
          </p:cNvSpPr>
          <p:nvPr/>
        </p:nvSpPr>
        <p:spPr bwMode="auto">
          <a:xfrm>
            <a:off x="742950" y="1143000"/>
            <a:ext cx="8420100" cy="0"/>
          </a:xfrm>
          <a:prstGeom prst="line">
            <a:avLst/>
          </a:prstGeom>
          <a:noFill/>
          <a:ln w="25400">
            <a:solidFill>
              <a:schemeClr val="tx1"/>
            </a:solidFill>
            <a:round/>
            <a:headEnd/>
            <a:tailEnd/>
          </a:ln>
          <a:effectLst/>
        </p:spPr>
        <p:txBody>
          <a:bodyPr/>
          <a:lstStyle/>
          <a:p>
            <a:pPr>
              <a:lnSpc>
                <a:spcPct val="95000"/>
              </a:lnSpc>
              <a:spcBef>
                <a:spcPct val="20000"/>
              </a:spcBef>
              <a:buFont typeface="Wingdings" pitchFamily="2" charset="2"/>
              <a:buChar char="r"/>
              <a:defRPr/>
            </a:pPr>
            <a:endParaRPr lang="en-US" sz="2000" b="1">
              <a:solidFill>
                <a:srgbClr val="FFFFFF"/>
              </a:solidFill>
              <a:latin typeface="Arial" pitchFamily="34" charset="0"/>
              <a:cs typeface="Arial"/>
            </a:endParaRPr>
          </a:p>
        </p:txBody>
      </p:sp>
      <p:sp>
        <p:nvSpPr>
          <p:cNvPr id="373769" name="Text Box 9"/>
          <p:cNvSpPr txBox="1">
            <a:spLocks noChangeArrowheads="1"/>
          </p:cNvSpPr>
          <p:nvPr/>
        </p:nvSpPr>
        <p:spPr bwMode="auto">
          <a:xfrm>
            <a:off x="8331200" y="120650"/>
            <a:ext cx="914401" cy="1098550"/>
          </a:xfrm>
          <a:prstGeom prst="rect">
            <a:avLst/>
          </a:prstGeom>
          <a:noFill/>
          <a:ln w="9525">
            <a:noFill/>
            <a:miter lim="800000"/>
            <a:headEnd/>
            <a:tailEnd/>
          </a:ln>
          <a:effectLst/>
        </p:spPr>
        <p:txBody>
          <a:bodyPr>
            <a:spAutoFit/>
          </a:bodyPr>
          <a:lstStyle/>
          <a:p>
            <a:pPr>
              <a:defRPr/>
            </a:pPr>
            <a:endParaRPr lang="en-US" sz="6600">
              <a:solidFill>
                <a:srgbClr val="FFFFFF"/>
              </a:solidFill>
              <a:latin typeface="FermiLgo" pitchFamily="2" charset="0"/>
              <a:cs typeface="Arial"/>
            </a:endParaRPr>
          </a:p>
        </p:txBody>
      </p:sp>
    </p:spTree>
    <p:extLst>
      <p:ext uri="{BB962C8B-B14F-4D97-AF65-F5344CB8AC3E}">
        <p14:creationId xmlns:p14="http://schemas.microsoft.com/office/powerpoint/2010/main" val="4042559436"/>
      </p:ext>
    </p:extLst>
  </p:cSld>
  <p:clrMap bg1="dk2" tx1="lt1" bg2="dk1"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ctr" rtl="0" fontAlgn="base">
        <a:spcBef>
          <a:spcPct val="0"/>
        </a:spcBef>
        <a:spcAft>
          <a:spcPct val="0"/>
        </a:spcAft>
        <a:defRPr sz="3200" b="1">
          <a:solidFill>
            <a:srgbClr val="FFCC00"/>
          </a:solidFill>
          <a:latin typeface="+mj-lt"/>
          <a:ea typeface="+mj-ea"/>
          <a:cs typeface="+mj-cs"/>
        </a:defRPr>
      </a:lvl1pPr>
      <a:lvl2pPr algn="l" rtl="0" fontAlgn="base">
        <a:spcBef>
          <a:spcPct val="0"/>
        </a:spcBef>
        <a:spcAft>
          <a:spcPct val="0"/>
        </a:spcAft>
        <a:defRPr sz="3600" b="1">
          <a:solidFill>
            <a:srgbClr val="FFCC00"/>
          </a:solidFill>
          <a:latin typeface="Arial" charset="0"/>
          <a:cs typeface="Arial" charset="0"/>
        </a:defRPr>
      </a:lvl2pPr>
      <a:lvl3pPr algn="l" rtl="0" fontAlgn="base">
        <a:spcBef>
          <a:spcPct val="0"/>
        </a:spcBef>
        <a:spcAft>
          <a:spcPct val="0"/>
        </a:spcAft>
        <a:defRPr sz="3600" b="1">
          <a:solidFill>
            <a:srgbClr val="FFCC00"/>
          </a:solidFill>
          <a:latin typeface="Arial" charset="0"/>
          <a:cs typeface="Arial" charset="0"/>
        </a:defRPr>
      </a:lvl3pPr>
      <a:lvl4pPr algn="l" rtl="0" fontAlgn="base">
        <a:spcBef>
          <a:spcPct val="0"/>
        </a:spcBef>
        <a:spcAft>
          <a:spcPct val="0"/>
        </a:spcAft>
        <a:defRPr sz="3600" b="1">
          <a:solidFill>
            <a:srgbClr val="FFCC00"/>
          </a:solidFill>
          <a:latin typeface="Arial" charset="0"/>
          <a:cs typeface="Arial" charset="0"/>
        </a:defRPr>
      </a:lvl4pPr>
      <a:lvl5pPr algn="l" rtl="0" fontAlgn="base">
        <a:spcBef>
          <a:spcPct val="0"/>
        </a:spcBef>
        <a:spcAft>
          <a:spcPct val="0"/>
        </a:spcAft>
        <a:defRPr sz="3600" b="1">
          <a:solidFill>
            <a:srgbClr val="FFCC00"/>
          </a:solidFill>
          <a:latin typeface="Arial" charset="0"/>
          <a:cs typeface="Arial" charset="0"/>
        </a:defRPr>
      </a:lvl5pPr>
      <a:lvl6pPr marL="457200" algn="l" rtl="0" fontAlgn="base">
        <a:spcBef>
          <a:spcPct val="0"/>
        </a:spcBef>
        <a:spcAft>
          <a:spcPct val="0"/>
        </a:spcAft>
        <a:defRPr sz="3600" b="1">
          <a:solidFill>
            <a:srgbClr val="FFCC00"/>
          </a:solidFill>
          <a:latin typeface="Arial" charset="0"/>
          <a:cs typeface="Arial" charset="0"/>
        </a:defRPr>
      </a:lvl6pPr>
      <a:lvl7pPr marL="914400" algn="l" rtl="0" fontAlgn="base">
        <a:spcBef>
          <a:spcPct val="0"/>
        </a:spcBef>
        <a:spcAft>
          <a:spcPct val="0"/>
        </a:spcAft>
        <a:defRPr sz="3600" b="1">
          <a:solidFill>
            <a:srgbClr val="FFCC00"/>
          </a:solidFill>
          <a:latin typeface="Arial" charset="0"/>
          <a:cs typeface="Arial" charset="0"/>
        </a:defRPr>
      </a:lvl7pPr>
      <a:lvl8pPr marL="1371600" algn="l" rtl="0" fontAlgn="base">
        <a:spcBef>
          <a:spcPct val="0"/>
        </a:spcBef>
        <a:spcAft>
          <a:spcPct val="0"/>
        </a:spcAft>
        <a:defRPr sz="3600" b="1">
          <a:solidFill>
            <a:srgbClr val="FFCC00"/>
          </a:solidFill>
          <a:latin typeface="Arial" charset="0"/>
          <a:cs typeface="Arial" charset="0"/>
        </a:defRPr>
      </a:lvl8pPr>
      <a:lvl9pPr marL="1828800" algn="l" rtl="0" fontAlgn="base">
        <a:spcBef>
          <a:spcPct val="0"/>
        </a:spcBef>
        <a:spcAft>
          <a:spcPct val="0"/>
        </a:spcAft>
        <a:defRPr sz="3600" b="1">
          <a:solidFill>
            <a:srgbClr val="FFCC00"/>
          </a:solidFill>
          <a:latin typeface="Arial" charset="0"/>
          <a:cs typeface="Arial" charset="0"/>
        </a:defRPr>
      </a:lvl9pPr>
    </p:titleStyle>
    <p:bodyStyle>
      <a:lvl1pPr marL="342900" indent="-342900" algn="l" rtl="0" fontAlgn="base">
        <a:spcBef>
          <a:spcPct val="20000"/>
        </a:spcBef>
        <a:spcAft>
          <a:spcPct val="0"/>
        </a:spcAft>
        <a:buChar char="•"/>
        <a:defRPr sz="2000" b="1">
          <a:solidFill>
            <a:schemeClr val="accent2"/>
          </a:solidFill>
          <a:latin typeface="+mn-lt"/>
          <a:ea typeface="+mn-ea"/>
          <a:cs typeface="+mn-cs"/>
        </a:defRPr>
      </a:lvl1pPr>
      <a:lvl2pPr marL="742950" indent="-285750" algn="l" rtl="0" fontAlgn="base">
        <a:spcBef>
          <a:spcPct val="20000"/>
        </a:spcBef>
        <a:spcAft>
          <a:spcPct val="0"/>
        </a:spcAft>
        <a:buChar char="–"/>
        <a:defRPr sz="2000" b="1">
          <a:solidFill>
            <a:schemeClr val="tx1"/>
          </a:solidFill>
          <a:latin typeface="+mn-lt"/>
          <a:cs typeface="+mn-cs"/>
        </a:defRPr>
      </a:lvl2pPr>
      <a:lvl3pPr marL="1143000" indent="-228600" algn="l" rtl="0" fontAlgn="base">
        <a:spcBef>
          <a:spcPct val="20000"/>
        </a:spcBef>
        <a:spcAft>
          <a:spcPct val="0"/>
        </a:spcAft>
        <a:buChar char="•"/>
        <a:defRPr sz="20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Arial Unicode MS" pitchFamily="34" charset="-128"/>
          <a:cs typeface="+mn-cs"/>
        </a:defRPr>
      </a:lvl4pPr>
      <a:lvl5pPr marL="2057400" indent="-228600" algn="l" rtl="0" fontAlgn="base">
        <a:spcBef>
          <a:spcPct val="200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1D3A"/>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117602" y="0"/>
            <a:ext cx="7137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6147" name="Rectangle 3"/>
          <p:cNvSpPr>
            <a:spLocks noGrp="1" noChangeArrowheads="1"/>
          </p:cNvSpPr>
          <p:nvPr>
            <p:ph type="body" idx="1"/>
          </p:nvPr>
        </p:nvSpPr>
        <p:spPr bwMode="auto">
          <a:xfrm>
            <a:off x="76201" y="1143000"/>
            <a:ext cx="9753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3766" name="Rectangle 6"/>
          <p:cNvSpPr>
            <a:spLocks noGrp="1" noChangeArrowheads="1"/>
          </p:cNvSpPr>
          <p:nvPr>
            <p:ph type="sldNum" sz="quarter" idx="4"/>
          </p:nvPr>
        </p:nvSpPr>
        <p:spPr bwMode="auto">
          <a:xfrm>
            <a:off x="8585200" y="65532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smtClean="0">
                <a:latin typeface="+mn-lt"/>
                <a:cs typeface="+mn-cs"/>
              </a:defRPr>
            </a:lvl1pPr>
          </a:lstStyle>
          <a:p>
            <a:pPr>
              <a:defRPr/>
            </a:pPr>
            <a:fld id="{18DAF25F-D335-49FF-87D5-21A6FF280749}" type="slidenum">
              <a:rPr lang="en-US">
                <a:solidFill>
                  <a:srgbClr val="FFFFFF"/>
                </a:solidFill>
              </a:rPr>
              <a:pPr>
                <a:defRPr/>
              </a:pPr>
              <a:t>‹#›</a:t>
            </a:fld>
            <a:endParaRPr lang="en-US">
              <a:solidFill>
                <a:srgbClr val="FFFFFF"/>
              </a:solidFill>
            </a:endParaRPr>
          </a:p>
        </p:txBody>
      </p:sp>
      <p:sp>
        <p:nvSpPr>
          <p:cNvPr id="373767" name="Line 7"/>
          <p:cNvSpPr>
            <a:spLocks noChangeShapeType="1"/>
          </p:cNvSpPr>
          <p:nvPr/>
        </p:nvSpPr>
        <p:spPr bwMode="auto">
          <a:xfrm>
            <a:off x="742950" y="1143000"/>
            <a:ext cx="8420100" cy="0"/>
          </a:xfrm>
          <a:prstGeom prst="line">
            <a:avLst/>
          </a:prstGeom>
          <a:noFill/>
          <a:ln w="25400">
            <a:solidFill>
              <a:schemeClr val="tx1"/>
            </a:solidFill>
            <a:round/>
            <a:headEnd/>
            <a:tailEnd/>
          </a:ln>
          <a:effectLst/>
        </p:spPr>
        <p:txBody>
          <a:bodyPr/>
          <a:lstStyle/>
          <a:p>
            <a:pPr algn="l">
              <a:lnSpc>
                <a:spcPct val="95000"/>
              </a:lnSpc>
              <a:spcBef>
                <a:spcPct val="20000"/>
              </a:spcBef>
              <a:buFont typeface="Wingdings" pitchFamily="2" charset="2"/>
              <a:buChar char="r"/>
              <a:defRPr/>
            </a:pPr>
            <a:endParaRPr lang="en-US" sz="2000" b="1">
              <a:solidFill>
                <a:srgbClr val="FFFFFF"/>
              </a:solidFill>
              <a:cs typeface="Arial"/>
            </a:endParaRPr>
          </a:p>
        </p:txBody>
      </p:sp>
      <p:sp>
        <p:nvSpPr>
          <p:cNvPr id="373769" name="Text Box 9"/>
          <p:cNvSpPr txBox="1">
            <a:spLocks noChangeArrowheads="1"/>
          </p:cNvSpPr>
          <p:nvPr/>
        </p:nvSpPr>
        <p:spPr bwMode="auto">
          <a:xfrm>
            <a:off x="8331200" y="120650"/>
            <a:ext cx="914401" cy="1098550"/>
          </a:xfrm>
          <a:prstGeom prst="rect">
            <a:avLst/>
          </a:prstGeom>
          <a:noFill/>
          <a:ln w="9525">
            <a:noFill/>
            <a:miter lim="800000"/>
            <a:headEnd/>
            <a:tailEnd/>
          </a:ln>
          <a:effectLst/>
        </p:spPr>
        <p:txBody>
          <a:bodyPr>
            <a:spAutoFit/>
          </a:bodyPr>
          <a:lstStyle/>
          <a:p>
            <a:pPr algn="l">
              <a:defRPr/>
            </a:pPr>
            <a:endParaRPr lang="en-US" sz="6600">
              <a:solidFill>
                <a:srgbClr val="FFFFFF"/>
              </a:solidFill>
              <a:latin typeface="FermiLgo" pitchFamily="2" charset="0"/>
              <a:cs typeface="Arial"/>
            </a:endParaRPr>
          </a:p>
        </p:txBody>
      </p:sp>
    </p:spTree>
    <p:extLst>
      <p:ext uri="{BB962C8B-B14F-4D97-AF65-F5344CB8AC3E}">
        <p14:creationId xmlns:p14="http://schemas.microsoft.com/office/powerpoint/2010/main" val="2417600594"/>
      </p:ext>
    </p:extLst>
  </p:cSld>
  <p:clrMap bg1="dk2" tx1="lt1" bg2="dk1"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ctr" rtl="0" fontAlgn="base">
        <a:spcBef>
          <a:spcPct val="0"/>
        </a:spcBef>
        <a:spcAft>
          <a:spcPct val="0"/>
        </a:spcAft>
        <a:defRPr sz="3200" b="1">
          <a:solidFill>
            <a:srgbClr val="FFCC00"/>
          </a:solidFill>
          <a:latin typeface="+mj-lt"/>
          <a:ea typeface="+mj-ea"/>
          <a:cs typeface="+mj-cs"/>
        </a:defRPr>
      </a:lvl1pPr>
      <a:lvl2pPr algn="l" rtl="0" fontAlgn="base">
        <a:spcBef>
          <a:spcPct val="0"/>
        </a:spcBef>
        <a:spcAft>
          <a:spcPct val="0"/>
        </a:spcAft>
        <a:defRPr sz="3600" b="1">
          <a:solidFill>
            <a:srgbClr val="FFCC00"/>
          </a:solidFill>
          <a:latin typeface="Arial" charset="0"/>
          <a:cs typeface="Arial" charset="0"/>
        </a:defRPr>
      </a:lvl2pPr>
      <a:lvl3pPr algn="l" rtl="0" fontAlgn="base">
        <a:spcBef>
          <a:spcPct val="0"/>
        </a:spcBef>
        <a:spcAft>
          <a:spcPct val="0"/>
        </a:spcAft>
        <a:defRPr sz="3600" b="1">
          <a:solidFill>
            <a:srgbClr val="FFCC00"/>
          </a:solidFill>
          <a:latin typeface="Arial" charset="0"/>
          <a:cs typeface="Arial" charset="0"/>
        </a:defRPr>
      </a:lvl3pPr>
      <a:lvl4pPr algn="l" rtl="0" fontAlgn="base">
        <a:spcBef>
          <a:spcPct val="0"/>
        </a:spcBef>
        <a:spcAft>
          <a:spcPct val="0"/>
        </a:spcAft>
        <a:defRPr sz="3600" b="1">
          <a:solidFill>
            <a:srgbClr val="FFCC00"/>
          </a:solidFill>
          <a:latin typeface="Arial" charset="0"/>
          <a:cs typeface="Arial" charset="0"/>
        </a:defRPr>
      </a:lvl4pPr>
      <a:lvl5pPr algn="l" rtl="0" fontAlgn="base">
        <a:spcBef>
          <a:spcPct val="0"/>
        </a:spcBef>
        <a:spcAft>
          <a:spcPct val="0"/>
        </a:spcAft>
        <a:defRPr sz="3600" b="1">
          <a:solidFill>
            <a:srgbClr val="FFCC00"/>
          </a:solidFill>
          <a:latin typeface="Arial" charset="0"/>
          <a:cs typeface="Arial" charset="0"/>
        </a:defRPr>
      </a:lvl5pPr>
      <a:lvl6pPr marL="457200" algn="l" rtl="0" fontAlgn="base">
        <a:spcBef>
          <a:spcPct val="0"/>
        </a:spcBef>
        <a:spcAft>
          <a:spcPct val="0"/>
        </a:spcAft>
        <a:defRPr sz="3600" b="1">
          <a:solidFill>
            <a:srgbClr val="FFCC00"/>
          </a:solidFill>
          <a:latin typeface="Arial" charset="0"/>
          <a:cs typeface="Arial" charset="0"/>
        </a:defRPr>
      </a:lvl6pPr>
      <a:lvl7pPr marL="914400" algn="l" rtl="0" fontAlgn="base">
        <a:spcBef>
          <a:spcPct val="0"/>
        </a:spcBef>
        <a:spcAft>
          <a:spcPct val="0"/>
        </a:spcAft>
        <a:defRPr sz="3600" b="1">
          <a:solidFill>
            <a:srgbClr val="FFCC00"/>
          </a:solidFill>
          <a:latin typeface="Arial" charset="0"/>
          <a:cs typeface="Arial" charset="0"/>
        </a:defRPr>
      </a:lvl7pPr>
      <a:lvl8pPr marL="1371600" algn="l" rtl="0" fontAlgn="base">
        <a:spcBef>
          <a:spcPct val="0"/>
        </a:spcBef>
        <a:spcAft>
          <a:spcPct val="0"/>
        </a:spcAft>
        <a:defRPr sz="3600" b="1">
          <a:solidFill>
            <a:srgbClr val="FFCC00"/>
          </a:solidFill>
          <a:latin typeface="Arial" charset="0"/>
          <a:cs typeface="Arial" charset="0"/>
        </a:defRPr>
      </a:lvl8pPr>
      <a:lvl9pPr marL="1828800" algn="l" rtl="0" fontAlgn="base">
        <a:spcBef>
          <a:spcPct val="0"/>
        </a:spcBef>
        <a:spcAft>
          <a:spcPct val="0"/>
        </a:spcAft>
        <a:defRPr sz="3600" b="1">
          <a:solidFill>
            <a:srgbClr val="FFCC00"/>
          </a:solidFill>
          <a:latin typeface="Arial" charset="0"/>
          <a:cs typeface="Arial" charset="0"/>
        </a:defRPr>
      </a:lvl9pPr>
    </p:titleStyle>
    <p:bodyStyle>
      <a:lvl1pPr marL="342900" indent="-342900" algn="l" rtl="0" fontAlgn="base">
        <a:spcBef>
          <a:spcPct val="20000"/>
        </a:spcBef>
        <a:spcAft>
          <a:spcPct val="0"/>
        </a:spcAft>
        <a:buChar char="•"/>
        <a:defRPr sz="2000" b="1">
          <a:solidFill>
            <a:schemeClr val="accent2"/>
          </a:solidFill>
          <a:latin typeface="+mn-lt"/>
          <a:ea typeface="+mn-ea"/>
          <a:cs typeface="+mn-cs"/>
        </a:defRPr>
      </a:lvl1pPr>
      <a:lvl2pPr marL="742950" indent="-285750" algn="l" rtl="0" fontAlgn="base">
        <a:spcBef>
          <a:spcPct val="20000"/>
        </a:spcBef>
        <a:spcAft>
          <a:spcPct val="0"/>
        </a:spcAft>
        <a:buChar char="–"/>
        <a:defRPr sz="2000" b="1">
          <a:solidFill>
            <a:schemeClr val="tx1"/>
          </a:solidFill>
          <a:latin typeface="+mn-lt"/>
          <a:cs typeface="+mn-cs"/>
        </a:defRPr>
      </a:lvl2pPr>
      <a:lvl3pPr marL="1143000" indent="-228600" algn="l" rtl="0" fontAlgn="base">
        <a:spcBef>
          <a:spcPct val="20000"/>
        </a:spcBef>
        <a:spcAft>
          <a:spcPct val="0"/>
        </a:spcAft>
        <a:buChar char="•"/>
        <a:defRPr sz="20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Arial Unicode MS" pitchFamily="34" charset="-128"/>
          <a:cs typeface="+mn-cs"/>
        </a:defRPr>
      </a:lvl4pPr>
      <a:lvl5pPr marL="2057400" indent="-228600" algn="l" rtl="0" fontAlgn="base">
        <a:spcBef>
          <a:spcPct val="200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1D3A"/>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60400" y="304800"/>
            <a:ext cx="7797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24579" name="Rectangle 3"/>
          <p:cNvSpPr>
            <a:spLocks noGrp="1" noChangeArrowheads="1"/>
          </p:cNvSpPr>
          <p:nvPr>
            <p:ph type="body" idx="1"/>
          </p:nvPr>
        </p:nvSpPr>
        <p:spPr bwMode="auto">
          <a:xfrm>
            <a:off x="742950" y="1600200"/>
            <a:ext cx="84201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6" name="Rectangle 6"/>
          <p:cNvSpPr>
            <a:spLocks noGrp="1" noChangeArrowheads="1"/>
          </p:cNvSpPr>
          <p:nvPr>
            <p:ph type="sldNum" sz="quarter" idx="4"/>
          </p:nvPr>
        </p:nvSpPr>
        <p:spPr bwMode="auto">
          <a:xfrm>
            <a:off x="8077200" y="64008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latin typeface="Arial" pitchFamily="34" charset="0"/>
              </a:defRPr>
            </a:lvl1pPr>
          </a:lstStyle>
          <a:p>
            <a:pPr fontAlgn="base">
              <a:spcAft>
                <a:spcPct val="0"/>
              </a:spcAft>
              <a:defRPr/>
            </a:pPr>
            <a:fld id="{0B5C3069-23AC-4463-853C-506EA0EFE42B}" type="slidenum">
              <a:rPr lang="en-US">
                <a:solidFill>
                  <a:srgbClr val="FFFFFF"/>
                </a:solidFill>
                <a:cs typeface="Arial" pitchFamily="34" charset="0"/>
              </a:rPr>
              <a:pPr fontAlgn="base">
                <a:spcAft>
                  <a:spcPct val="0"/>
                </a:spcAft>
                <a:defRPr/>
              </a:pPr>
              <a:t>‹#›</a:t>
            </a:fld>
            <a:endParaRPr lang="en-US">
              <a:solidFill>
                <a:srgbClr val="FFFFFF"/>
              </a:solidFill>
              <a:cs typeface="Arial" pitchFamily="34" charset="0"/>
            </a:endParaRPr>
          </a:p>
        </p:txBody>
      </p:sp>
      <p:sp>
        <p:nvSpPr>
          <p:cNvPr id="373767" name="Line 7"/>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373768" name="Line 8"/>
          <p:cNvSpPr>
            <a:spLocks noChangeShapeType="1"/>
          </p:cNvSpPr>
          <p:nvPr/>
        </p:nvSpPr>
        <p:spPr bwMode="auto">
          <a:xfrm>
            <a:off x="742950" y="6400800"/>
            <a:ext cx="8420100" cy="0"/>
          </a:xfrm>
          <a:prstGeom prst="line">
            <a:avLst/>
          </a:prstGeom>
          <a:noFill/>
          <a:ln w="9525">
            <a:solidFill>
              <a:schemeClr val="tx1"/>
            </a:solidFill>
            <a:round/>
            <a:headEnd/>
            <a:tailEnd/>
          </a:ln>
          <a:effectLst/>
        </p:spPr>
        <p:txBody>
          <a:bodyPr/>
          <a:lstStyle/>
          <a:p>
            <a:pPr fontAlgn="base">
              <a:lnSpc>
                <a:spcPct val="95000"/>
              </a:lnSpc>
              <a:spcBef>
                <a:spcPct val="20000"/>
              </a:spcBef>
              <a:spcAft>
                <a:spcPct val="0"/>
              </a:spcAft>
              <a:buFont typeface="Wingdings" pitchFamily="2" charset="2"/>
              <a:buChar char="r"/>
              <a:defRPr/>
            </a:pPr>
            <a:endParaRPr lang="en-US" sz="2000" b="1">
              <a:solidFill>
                <a:srgbClr val="FFFFFF"/>
              </a:solidFill>
              <a:cs typeface="Arial" pitchFamily="34" charset="0"/>
            </a:endParaRPr>
          </a:p>
        </p:txBody>
      </p:sp>
      <p:sp>
        <p:nvSpPr>
          <p:cNvPr id="373769" name="Text Box 9"/>
          <p:cNvSpPr txBox="1">
            <a:spLocks noChangeArrowheads="1"/>
          </p:cNvSpPr>
          <p:nvPr/>
        </p:nvSpPr>
        <p:spPr bwMode="auto">
          <a:xfrm>
            <a:off x="8331199" y="120650"/>
            <a:ext cx="914401" cy="1098550"/>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6600">
              <a:solidFill>
                <a:srgbClr val="FFFFFF"/>
              </a:solidFill>
              <a:latin typeface="FermiLgo" pitchFamily="2" charset="0"/>
              <a:cs typeface="Arial" pitchFamily="34" charset="0"/>
            </a:endParaRPr>
          </a:p>
        </p:txBody>
      </p:sp>
      <p:pic>
        <p:nvPicPr>
          <p:cNvPr id="24584" name="Picture 16"/>
          <p:cNvPicPr>
            <a:picLocks noChangeAspect="1" noChangeArrowheads="1"/>
          </p:cNvPicPr>
          <p:nvPr/>
        </p:nvPicPr>
        <p:blipFill>
          <a:blip r:embed="rId19" cstate="print"/>
          <a:srcRect/>
          <a:stretch>
            <a:fillRect/>
          </a:stretch>
        </p:blipFill>
        <p:spPr bwMode="auto">
          <a:xfrm>
            <a:off x="9034464" y="76201"/>
            <a:ext cx="642938" cy="685800"/>
          </a:xfrm>
          <a:prstGeom prst="rect">
            <a:avLst/>
          </a:prstGeom>
          <a:noFill/>
          <a:ln w="9525">
            <a:noFill/>
            <a:miter lim="800000"/>
            <a:headEnd/>
            <a:tailEnd/>
          </a:ln>
        </p:spPr>
      </p:pic>
    </p:spTree>
    <p:extLst>
      <p:ext uri="{BB962C8B-B14F-4D97-AF65-F5344CB8AC3E}">
        <p14:creationId xmlns:p14="http://schemas.microsoft.com/office/powerpoint/2010/main" val="1461093815"/>
      </p:ext>
    </p:extLst>
  </p:cSld>
  <p:clrMap bg1="dk2" tx1="lt1" bg2="dk1" tx2="lt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 id="2147484433" r:id="rId12"/>
    <p:sldLayoutId id="2147484434" r:id="rId13"/>
    <p:sldLayoutId id="2147484435" r:id="rId14"/>
    <p:sldLayoutId id="2147484436" r:id="rId15"/>
    <p:sldLayoutId id="2147484437" r:id="rId16"/>
    <p:sldLayoutId id="2147484438" r:id="rId17"/>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p:titleStyle>
    <p:bodyStyle>
      <a:lvl1pPr marL="342900" indent="-342900" algn="l" rtl="0" eaLnBrk="0" fontAlgn="base" hangingPunct="0">
        <a:spcBef>
          <a:spcPct val="20000"/>
        </a:spcBef>
        <a:spcAft>
          <a:spcPct val="0"/>
        </a:spcAft>
        <a:buChar char="•"/>
        <a:defRPr sz="28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defRPr>
      </a:lvl5pPr>
      <a:lvl6pPr marL="2514600" indent="-228600" algn="l" rtl="0" fontAlgn="base">
        <a:spcBef>
          <a:spcPct val="20000"/>
        </a:spcBef>
        <a:spcAft>
          <a:spcPct val="0"/>
        </a:spcAft>
        <a:buChar char="»"/>
        <a:defRPr sz="2000">
          <a:solidFill>
            <a:schemeClr val="tx1"/>
          </a:solidFill>
          <a:latin typeface="Arial Unicode MS" pitchFamily="34" charset="-128"/>
        </a:defRPr>
      </a:lvl6pPr>
      <a:lvl7pPr marL="2971800" indent="-228600" algn="l" rtl="0" fontAlgn="base">
        <a:spcBef>
          <a:spcPct val="20000"/>
        </a:spcBef>
        <a:spcAft>
          <a:spcPct val="0"/>
        </a:spcAft>
        <a:buChar char="»"/>
        <a:defRPr sz="2000">
          <a:solidFill>
            <a:schemeClr val="tx1"/>
          </a:solidFill>
          <a:latin typeface="Arial Unicode MS" pitchFamily="34" charset="-128"/>
        </a:defRPr>
      </a:lvl7pPr>
      <a:lvl8pPr marL="3429000" indent="-228600" algn="l" rtl="0" fontAlgn="base">
        <a:spcBef>
          <a:spcPct val="20000"/>
        </a:spcBef>
        <a:spcAft>
          <a:spcPct val="0"/>
        </a:spcAft>
        <a:buChar char="»"/>
        <a:defRPr sz="2000">
          <a:solidFill>
            <a:schemeClr val="tx1"/>
          </a:solidFill>
          <a:latin typeface="Arial Unicode MS" pitchFamily="34" charset="-128"/>
        </a:defRPr>
      </a:lvl8pPr>
      <a:lvl9pPr marL="3886200" indent="-228600"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1D3A"/>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1117606" y="0"/>
            <a:ext cx="755015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23555" name="Rectangle 3"/>
          <p:cNvSpPr>
            <a:spLocks noGrp="1" noChangeArrowheads="1"/>
          </p:cNvSpPr>
          <p:nvPr>
            <p:ph type="body" idx="1"/>
          </p:nvPr>
        </p:nvSpPr>
        <p:spPr bwMode="auto">
          <a:xfrm>
            <a:off x="247650" y="1219200"/>
            <a:ext cx="949325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6" name="Rectangle 6"/>
          <p:cNvSpPr>
            <a:spLocks noGrp="1" noChangeArrowheads="1"/>
          </p:cNvSpPr>
          <p:nvPr>
            <p:ph type="sldNum" sz="quarter" idx="4"/>
          </p:nvPr>
        </p:nvSpPr>
        <p:spPr bwMode="auto">
          <a:xfrm>
            <a:off x="8585200" y="65532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FFFFFF"/>
                </a:solidFill>
                <a:latin typeface="+mn-lt"/>
                <a:cs typeface="+mn-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9D0598-C4DB-4777-AD2C-307DA99AE4C2}"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
        <p:nvSpPr>
          <p:cNvPr id="373767" name="Line 7"/>
          <p:cNvSpPr>
            <a:spLocks noChangeShapeType="1"/>
          </p:cNvSpPr>
          <p:nvPr/>
        </p:nvSpPr>
        <p:spPr bwMode="auto">
          <a:xfrm>
            <a:off x="742950" y="1143000"/>
            <a:ext cx="8420100" cy="0"/>
          </a:xfrm>
          <a:prstGeom prst="line">
            <a:avLst/>
          </a:prstGeom>
          <a:noFill/>
          <a:ln w="25400">
            <a:solidFill>
              <a:schemeClr val="tx1"/>
            </a:solidFill>
            <a:round/>
            <a:headEnd/>
            <a:tailEnd/>
          </a:ln>
          <a:effectLst/>
        </p:spPr>
        <p:txBody>
          <a:bodyP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FFFFFF"/>
              </a:solidFill>
              <a:effectLst/>
              <a:uLnTx/>
              <a:uFillTx/>
              <a:latin typeface="Arial"/>
              <a:ea typeface="+mn-ea"/>
              <a:cs typeface="Arial"/>
            </a:endParaRPr>
          </a:p>
        </p:txBody>
      </p:sp>
      <p:sp>
        <p:nvSpPr>
          <p:cNvPr id="373768" name="Line 8"/>
          <p:cNvSpPr>
            <a:spLocks noChangeShapeType="1"/>
          </p:cNvSpPr>
          <p:nvPr/>
        </p:nvSpPr>
        <p:spPr bwMode="auto">
          <a:xfrm>
            <a:off x="742950" y="6553200"/>
            <a:ext cx="8420100" cy="0"/>
          </a:xfrm>
          <a:prstGeom prst="line">
            <a:avLst/>
          </a:prstGeom>
          <a:noFill/>
          <a:ln w="9525">
            <a:solidFill>
              <a:schemeClr val="tx1"/>
            </a:solidFill>
            <a:round/>
            <a:headEnd/>
            <a:tailEnd/>
          </a:ln>
          <a:effectLst/>
        </p:spPr>
        <p:txBody>
          <a:bodyP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2000" b="1" i="0" u="none" strike="noStrike" kern="1200" cap="none" spc="0" normalizeH="0" baseline="0" noProof="0">
              <a:ln>
                <a:noFill/>
              </a:ln>
              <a:solidFill>
                <a:srgbClr val="FFFFFF"/>
              </a:solidFill>
              <a:effectLst/>
              <a:uLnTx/>
              <a:uFillTx/>
              <a:latin typeface="Arial"/>
              <a:ea typeface="+mn-ea"/>
              <a:cs typeface="Arial"/>
            </a:endParaRPr>
          </a:p>
        </p:txBody>
      </p:sp>
      <p:sp>
        <p:nvSpPr>
          <p:cNvPr id="373769" name="Text Box 9"/>
          <p:cNvSpPr txBox="1">
            <a:spLocks noChangeArrowheads="1"/>
          </p:cNvSpPr>
          <p:nvPr/>
        </p:nvSpPr>
        <p:spPr bwMode="auto">
          <a:xfrm>
            <a:off x="8331200" y="120650"/>
            <a:ext cx="914401" cy="109855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600" b="0" i="0" u="none" strike="noStrike" kern="1200" cap="none" spc="0" normalizeH="0" baseline="0" noProof="0">
              <a:ln>
                <a:noFill/>
              </a:ln>
              <a:solidFill>
                <a:srgbClr val="FFFFFF"/>
              </a:solidFill>
              <a:effectLst/>
              <a:uLnTx/>
              <a:uFillTx/>
              <a:latin typeface="FermiLgo" pitchFamily="2" charset="0"/>
              <a:ea typeface="+mn-ea"/>
              <a:cs typeface="Arial"/>
            </a:endParaRPr>
          </a:p>
        </p:txBody>
      </p:sp>
      <p:pic>
        <p:nvPicPr>
          <p:cNvPr id="23560" name="Picture 16"/>
          <p:cNvPicPr>
            <a:picLocks noChangeAspect="1" noChangeArrowheads="1"/>
          </p:cNvPicPr>
          <p:nvPr/>
        </p:nvPicPr>
        <p:blipFill>
          <a:blip r:embed="rId14" cstate="print"/>
          <a:srcRect/>
          <a:stretch>
            <a:fillRect/>
          </a:stretch>
        </p:blipFill>
        <p:spPr bwMode="auto">
          <a:xfrm>
            <a:off x="24" y="0"/>
            <a:ext cx="1122363" cy="1066800"/>
          </a:xfrm>
          <a:prstGeom prst="rect">
            <a:avLst/>
          </a:prstGeom>
          <a:noFill/>
          <a:ln w="9525">
            <a:noFill/>
            <a:miter lim="800000"/>
            <a:headEnd/>
            <a:tailEnd/>
          </a:ln>
        </p:spPr>
      </p:pic>
      <p:pic>
        <p:nvPicPr>
          <p:cNvPr id="23561" name="Picture 5" descr="icfalogo"/>
          <p:cNvPicPr>
            <a:picLocks noChangeAspect="1" noChangeArrowheads="1"/>
          </p:cNvPicPr>
          <p:nvPr/>
        </p:nvPicPr>
        <p:blipFill>
          <a:blip r:embed="rId15" cstate="print"/>
          <a:srcRect l="28235" r="28235" b="28799"/>
          <a:stretch>
            <a:fillRect/>
          </a:stretch>
        </p:blipFill>
        <p:spPr bwMode="auto">
          <a:xfrm>
            <a:off x="8886835" y="269576"/>
            <a:ext cx="854065" cy="568625"/>
          </a:xfrm>
          <a:prstGeom prst="rect">
            <a:avLst/>
          </a:prstGeom>
          <a:noFill/>
          <a:ln w="9525">
            <a:noFill/>
            <a:miter lim="800000"/>
            <a:headEnd/>
            <a:tailEnd/>
          </a:ln>
        </p:spPr>
      </p:pic>
    </p:spTree>
    <p:extLst>
      <p:ext uri="{BB962C8B-B14F-4D97-AF65-F5344CB8AC3E}">
        <p14:creationId xmlns:p14="http://schemas.microsoft.com/office/powerpoint/2010/main" val="2515048653"/>
      </p:ext>
    </p:extLst>
  </p:cSld>
  <p:clrMap bg1="dk2" tx1="lt1" bg2="dk1" tx2="lt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 id="2147484674" r:id="rId12"/>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ctr" rtl="0" eaLnBrk="0" fontAlgn="base" hangingPunct="0">
        <a:spcBef>
          <a:spcPct val="0"/>
        </a:spcBef>
        <a:spcAft>
          <a:spcPct val="0"/>
        </a:spcAft>
        <a:defRPr sz="3600" b="1">
          <a:solidFill>
            <a:srgbClr val="FFCC00"/>
          </a:solidFill>
          <a:latin typeface="+mj-lt"/>
          <a:ea typeface="+mj-ea"/>
          <a:cs typeface="+mj-cs"/>
        </a:defRPr>
      </a:lvl1pPr>
      <a:lvl2pPr algn="ctr" rtl="0" eaLnBrk="0" fontAlgn="base" hangingPunct="0">
        <a:spcBef>
          <a:spcPct val="0"/>
        </a:spcBef>
        <a:spcAft>
          <a:spcPct val="0"/>
        </a:spcAft>
        <a:defRPr sz="3600" b="1">
          <a:solidFill>
            <a:srgbClr val="FFCC00"/>
          </a:solidFill>
          <a:latin typeface="Arial" charset="0"/>
          <a:cs typeface="Arial" charset="0"/>
        </a:defRPr>
      </a:lvl2pPr>
      <a:lvl3pPr algn="ctr" rtl="0" eaLnBrk="0" fontAlgn="base" hangingPunct="0">
        <a:spcBef>
          <a:spcPct val="0"/>
        </a:spcBef>
        <a:spcAft>
          <a:spcPct val="0"/>
        </a:spcAft>
        <a:defRPr sz="3600" b="1">
          <a:solidFill>
            <a:srgbClr val="FFCC00"/>
          </a:solidFill>
          <a:latin typeface="Arial" charset="0"/>
          <a:cs typeface="Arial" charset="0"/>
        </a:defRPr>
      </a:lvl3pPr>
      <a:lvl4pPr algn="ctr" rtl="0" eaLnBrk="0" fontAlgn="base" hangingPunct="0">
        <a:spcBef>
          <a:spcPct val="0"/>
        </a:spcBef>
        <a:spcAft>
          <a:spcPct val="0"/>
        </a:spcAft>
        <a:defRPr sz="3600" b="1">
          <a:solidFill>
            <a:srgbClr val="FFCC00"/>
          </a:solidFill>
          <a:latin typeface="Arial" charset="0"/>
          <a:cs typeface="Arial" charset="0"/>
        </a:defRPr>
      </a:lvl4pPr>
      <a:lvl5pPr algn="ctr" rtl="0" eaLnBrk="0" fontAlgn="base" hangingPunct="0">
        <a:spcBef>
          <a:spcPct val="0"/>
        </a:spcBef>
        <a:spcAft>
          <a:spcPct val="0"/>
        </a:spcAft>
        <a:defRPr sz="3600" b="1">
          <a:solidFill>
            <a:srgbClr val="FFCC00"/>
          </a:solidFill>
          <a:latin typeface="Arial" charset="0"/>
          <a:cs typeface="Arial" charset="0"/>
        </a:defRPr>
      </a:lvl5pPr>
      <a:lvl6pPr marL="457200" algn="l" rtl="0" fontAlgn="base">
        <a:spcBef>
          <a:spcPct val="0"/>
        </a:spcBef>
        <a:spcAft>
          <a:spcPct val="0"/>
        </a:spcAft>
        <a:defRPr sz="3600" b="1">
          <a:solidFill>
            <a:srgbClr val="FFCC00"/>
          </a:solidFill>
          <a:latin typeface="Arial" charset="0"/>
          <a:cs typeface="Arial" charset="0"/>
        </a:defRPr>
      </a:lvl6pPr>
      <a:lvl7pPr marL="914400" algn="l" rtl="0" fontAlgn="base">
        <a:spcBef>
          <a:spcPct val="0"/>
        </a:spcBef>
        <a:spcAft>
          <a:spcPct val="0"/>
        </a:spcAft>
        <a:defRPr sz="3600" b="1">
          <a:solidFill>
            <a:srgbClr val="FFCC00"/>
          </a:solidFill>
          <a:latin typeface="Arial" charset="0"/>
          <a:cs typeface="Arial" charset="0"/>
        </a:defRPr>
      </a:lvl7pPr>
      <a:lvl8pPr marL="1371600" algn="l" rtl="0" fontAlgn="base">
        <a:spcBef>
          <a:spcPct val="0"/>
        </a:spcBef>
        <a:spcAft>
          <a:spcPct val="0"/>
        </a:spcAft>
        <a:defRPr sz="3600" b="1">
          <a:solidFill>
            <a:srgbClr val="FFCC00"/>
          </a:solidFill>
          <a:latin typeface="Arial" charset="0"/>
          <a:cs typeface="Arial" charset="0"/>
        </a:defRPr>
      </a:lvl8pPr>
      <a:lvl9pPr marL="1828800" algn="l" rtl="0" fontAlgn="base">
        <a:spcBef>
          <a:spcPct val="0"/>
        </a:spcBef>
        <a:spcAft>
          <a:spcPct val="0"/>
        </a:spcAft>
        <a:defRPr sz="3600" b="1">
          <a:solidFill>
            <a:srgbClr val="FFCC00"/>
          </a:solidFill>
          <a:latin typeface="Arial" charset="0"/>
          <a:cs typeface="Arial" charset="0"/>
        </a:defRPr>
      </a:lvl9pPr>
    </p:titleStyle>
    <p:bodyStyle>
      <a:lvl1pPr marL="342900" indent="-342900" algn="l" rtl="0" eaLnBrk="0" fontAlgn="base" hangingPunct="0">
        <a:spcBef>
          <a:spcPct val="20000"/>
        </a:spcBef>
        <a:spcAft>
          <a:spcPct val="0"/>
        </a:spcAft>
        <a:buChar char="•"/>
        <a:defRPr sz="24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1D3A"/>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117602" y="0"/>
            <a:ext cx="7137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6147" name="Rectangle 3"/>
          <p:cNvSpPr>
            <a:spLocks noGrp="1" noChangeArrowheads="1"/>
          </p:cNvSpPr>
          <p:nvPr>
            <p:ph type="body" idx="1"/>
          </p:nvPr>
        </p:nvSpPr>
        <p:spPr bwMode="auto">
          <a:xfrm>
            <a:off x="76202" y="1143000"/>
            <a:ext cx="9753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3766" name="Rectangle 6"/>
          <p:cNvSpPr>
            <a:spLocks noGrp="1" noChangeArrowheads="1"/>
          </p:cNvSpPr>
          <p:nvPr>
            <p:ph type="sldNum" sz="quarter" idx="4"/>
          </p:nvPr>
        </p:nvSpPr>
        <p:spPr bwMode="auto">
          <a:xfrm>
            <a:off x="8585200" y="65532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smtClean="0">
                <a:latin typeface="+mn-lt"/>
                <a:cs typeface="+mn-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18DAF25F-D335-49FF-87D5-21A6FF280749}"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
        <p:nvSpPr>
          <p:cNvPr id="373767" name="Line 7"/>
          <p:cNvSpPr>
            <a:spLocks noChangeShapeType="1"/>
          </p:cNvSpPr>
          <p:nvPr/>
        </p:nvSpPr>
        <p:spPr bwMode="auto">
          <a:xfrm>
            <a:off x="742950" y="1143000"/>
            <a:ext cx="8420100" cy="0"/>
          </a:xfrm>
          <a:prstGeom prst="line">
            <a:avLst/>
          </a:prstGeom>
          <a:noFill/>
          <a:ln w="25400">
            <a:solidFill>
              <a:schemeClr val="tx1"/>
            </a:solidFill>
            <a:round/>
            <a:headEnd/>
            <a:tailEnd/>
          </a:ln>
          <a:effectLst/>
        </p:spPr>
        <p:txBody>
          <a:bodyPr/>
          <a:lstStyle/>
          <a:p>
            <a:pPr marL="0" marR="0" lvl="0" indent="0" algn="l" defTabSz="914400" rtl="0" eaLnBrk="1" fontAlgn="auto" latinLnBrk="0" hangingPunct="1">
              <a:lnSpc>
                <a:spcPct val="95000"/>
              </a:lnSpc>
              <a:spcBef>
                <a:spcPct val="20000"/>
              </a:spcBef>
              <a:spcAft>
                <a:spcPts val="0"/>
              </a:spcAft>
              <a:buClrTx/>
              <a:buSzTx/>
              <a:buFont typeface="Wingdings" pitchFamily="2" charset="2"/>
              <a:buChar char="r"/>
              <a:tabLst/>
              <a:defRPr/>
            </a:pPr>
            <a:endParaRPr kumimoji="0" lang="en-US" sz="2000" b="1" i="0" u="none" strike="noStrike" kern="1200" cap="none" spc="0" normalizeH="0" baseline="0" noProof="0">
              <a:ln>
                <a:noFill/>
              </a:ln>
              <a:solidFill>
                <a:srgbClr val="FFFFFF"/>
              </a:solidFill>
              <a:effectLst/>
              <a:uLnTx/>
              <a:uFillTx/>
              <a:latin typeface="Arial"/>
              <a:ea typeface="+mn-ea"/>
              <a:cs typeface="Arial"/>
            </a:endParaRPr>
          </a:p>
        </p:txBody>
      </p:sp>
      <p:sp>
        <p:nvSpPr>
          <p:cNvPr id="373769" name="Text Box 9"/>
          <p:cNvSpPr txBox="1">
            <a:spLocks noChangeArrowheads="1"/>
          </p:cNvSpPr>
          <p:nvPr/>
        </p:nvSpPr>
        <p:spPr bwMode="auto">
          <a:xfrm>
            <a:off x="8331201" y="120650"/>
            <a:ext cx="914401" cy="109855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FFFFFF"/>
              </a:solidFill>
              <a:effectLst/>
              <a:uLnTx/>
              <a:uFillTx/>
              <a:latin typeface="FermiLgo" pitchFamily="2" charset="0"/>
              <a:ea typeface="+mn-ea"/>
              <a:cs typeface="Arial"/>
            </a:endParaRPr>
          </a:p>
        </p:txBody>
      </p:sp>
    </p:spTree>
    <p:extLst>
      <p:ext uri="{BB962C8B-B14F-4D97-AF65-F5344CB8AC3E}">
        <p14:creationId xmlns:p14="http://schemas.microsoft.com/office/powerpoint/2010/main" val="1326894775"/>
      </p:ext>
    </p:extLst>
  </p:cSld>
  <p:clrMap bg1="dk2" tx1="lt1" bg2="dk1" tx2="lt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ctr" rtl="0" fontAlgn="base">
        <a:spcBef>
          <a:spcPct val="0"/>
        </a:spcBef>
        <a:spcAft>
          <a:spcPct val="0"/>
        </a:spcAft>
        <a:defRPr sz="3200" b="1">
          <a:solidFill>
            <a:srgbClr val="FFCC00"/>
          </a:solidFill>
          <a:latin typeface="+mj-lt"/>
          <a:ea typeface="+mj-ea"/>
          <a:cs typeface="+mj-cs"/>
        </a:defRPr>
      </a:lvl1pPr>
      <a:lvl2pPr algn="l" rtl="0" fontAlgn="base">
        <a:spcBef>
          <a:spcPct val="0"/>
        </a:spcBef>
        <a:spcAft>
          <a:spcPct val="0"/>
        </a:spcAft>
        <a:defRPr sz="3600" b="1">
          <a:solidFill>
            <a:srgbClr val="FFCC00"/>
          </a:solidFill>
          <a:latin typeface="Arial" charset="0"/>
          <a:cs typeface="Arial" charset="0"/>
        </a:defRPr>
      </a:lvl2pPr>
      <a:lvl3pPr algn="l" rtl="0" fontAlgn="base">
        <a:spcBef>
          <a:spcPct val="0"/>
        </a:spcBef>
        <a:spcAft>
          <a:spcPct val="0"/>
        </a:spcAft>
        <a:defRPr sz="3600" b="1">
          <a:solidFill>
            <a:srgbClr val="FFCC00"/>
          </a:solidFill>
          <a:latin typeface="Arial" charset="0"/>
          <a:cs typeface="Arial" charset="0"/>
        </a:defRPr>
      </a:lvl3pPr>
      <a:lvl4pPr algn="l" rtl="0" fontAlgn="base">
        <a:spcBef>
          <a:spcPct val="0"/>
        </a:spcBef>
        <a:spcAft>
          <a:spcPct val="0"/>
        </a:spcAft>
        <a:defRPr sz="3600" b="1">
          <a:solidFill>
            <a:srgbClr val="FFCC00"/>
          </a:solidFill>
          <a:latin typeface="Arial" charset="0"/>
          <a:cs typeface="Arial" charset="0"/>
        </a:defRPr>
      </a:lvl4pPr>
      <a:lvl5pPr algn="l" rtl="0" fontAlgn="base">
        <a:spcBef>
          <a:spcPct val="0"/>
        </a:spcBef>
        <a:spcAft>
          <a:spcPct val="0"/>
        </a:spcAft>
        <a:defRPr sz="3600" b="1">
          <a:solidFill>
            <a:srgbClr val="FFCC00"/>
          </a:solidFill>
          <a:latin typeface="Arial" charset="0"/>
          <a:cs typeface="Arial" charset="0"/>
        </a:defRPr>
      </a:lvl5pPr>
      <a:lvl6pPr marL="457200" algn="l" rtl="0" fontAlgn="base">
        <a:spcBef>
          <a:spcPct val="0"/>
        </a:spcBef>
        <a:spcAft>
          <a:spcPct val="0"/>
        </a:spcAft>
        <a:defRPr sz="3600" b="1">
          <a:solidFill>
            <a:srgbClr val="FFCC00"/>
          </a:solidFill>
          <a:latin typeface="Arial" charset="0"/>
          <a:cs typeface="Arial" charset="0"/>
        </a:defRPr>
      </a:lvl6pPr>
      <a:lvl7pPr marL="914400" algn="l" rtl="0" fontAlgn="base">
        <a:spcBef>
          <a:spcPct val="0"/>
        </a:spcBef>
        <a:spcAft>
          <a:spcPct val="0"/>
        </a:spcAft>
        <a:defRPr sz="3600" b="1">
          <a:solidFill>
            <a:srgbClr val="FFCC00"/>
          </a:solidFill>
          <a:latin typeface="Arial" charset="0"/>
          <a:cs typeface="Arial" charset="0"/>
        </a:defRPr>
      </a:lvl7pPr>
      <a:lvl8pPr marL="1371600" algn="l" rtl="0" fontAlgn="base">
        <a:spcBef>
          <a:spcPct val="0"/>
        </a:spcBef>
        <a:spcAft>
          <a:spcPct val="0"/>
        </a:spcAft>
        <a:defRPr sz="3600" b="1">
          <a:solidFill>
            <a:srgbClr val="FFCC00"/>
          </a:solidFill>
          <a:latin typeface="Arial" charset="0"/>
          <a:cs typeface="Arial" charset="0"/>
        </a:defRPr>
      </a:lvl8pPr>
      <a:lvl9pPr marL="1828800" algn="l" rtl="0" fontAlgn="base">
        <a:spcBef>
          <a:spcPct val="0"/>
        </a:spcBef>
        <a:spcAft>
          <a:spcPct val="0"/>
        </a:spcAft>
        <a:defRPr sz="3600" b="1">
          <a:solidFill>
            <a:srgbClr val="FFCC00"/>
          </a:solidFill>
          <a:latin typeface="Arial" charset="0"/>
          <a:cs typeface="Arial" charset="0"/>
        </a:defRPr>
      </a:lvl9pPr>
    </p:titleStyle>
    <p:bodyStyle>
      <a:lvl1pPr marL="342900" indent="-342900" algn="l" rtl="0" fontAlgn="base">
        <a:spcBef>
          <a:spcPct val="20000"/>
        </a:spcBef>
        <a:spcAft>
          <a:spcPct val="0"/>
        </a:spcAft>
        <a:buChar char="•"/>
        <a:defRPr sz="2000" b="1">
          <a:solidFill>
            <a:schemeClr val="accent2"/>
          </a:solidFill>
          <a:latin typeface="+mn-lt"/>
          <a:ea typeface="+mn-ea"/>
          <a:cs typeface="+mn-cs"/>
        </a:defRPr>
      </a:lvl1pPr>
      <a:lvl2pPr marL="742950" indent="-285750" algn="l" rtl="0" fontAlgn="base">
        <a:spcBef>
          <a:spcPct val="20000"/>
        </a:spcBef>
        <a:spcAft>
          <a:spcPct val="0"/>
        </a:spcAft>
        <a:buChar char="–"/>
        <a:defRPr sz="2000" b="1">
          <a:solidFill>
            <a:schemeClr val="tx1"/>
          </a:solidFill>
          <a:latin typeface="+mn-lt"/>
          <a:cs typeface="+mn-cs"/>
        </a:defRPr>
      </a:lvl2pPr>
      <a:lvl3pPr marL="1143000" indent="-228600" algn="l" rtl="0" fontAlgn="base">
        <a:spcBef>
          <a:spcPct val="20000"/>
        </a:spcBef>
        <a:spcAft>
          <a:spcPct val="0"/>
        </a:spcAft>
        <a:buChar char="•"/>
        <a:defRPr sz="20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Arial Unicode MS" pitchFamily="34" charset="-128"/>
          <a:cs typeface="+mn-cs"/>
        </a:defRPr>
      </a:lvl4pPr>
      <a:lvl5pPr marL="2057400" indent="-228600" algn="l" rtl="0" fontAlgn="base">
        <a:spcBef>
          <a:spcPct val="200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01D3A"/>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117603" y="0"/>
            <a:ext cx="7137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6147" name="Rectangle 3"/>
          <p:cNvSpPr>
            <a:spLocks noGrp="1" noChangeArrowheads="1"/>
          </p:cNvSpPr>
          <p:nvPr>
            <p:ph type="body" idx="1"/>
          </p:nvPr>
        </p:nvSpPr>
        <p:spPr bwMode="auto">
          <a:xfrm>
            <a:off x="76203" y="1143000"/>
            <a:ext cx="9753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 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373766" name="Rectangle 6"/>
          <p:cNvSpPr>
            <a:spLocks noGrp="1" noChangeArrowheads="1"/>
          </p:cNvSpPr>
          <p:nvPr>
            <p:ph type="sldNum" sz="quarter" idx="4"/>
          </p:nvPr>
        </p:nvSpPr>
        <p:spPr bwMode="auto">
          <a:xfrm>
            <a:off x="8585200" y="65532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050" b="0" smtClean="0">
                <a:latin typeface="+mn-lt"/>
                <a:cs typeface="+mn-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DAF25F-D335-49FF-87D5-21A6FF280749}" type="slidenum">
              <a:rPr kumimoji="0" lang="en-US" sz="105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50" b="0" i="0" u="none" strike="noStrike" kern="1200" cap="none" spc="0" normalizeH="0" baseline="0" noProof="0">
              <a:ln>
                <a:noFill/>
              </a:ln>
              <a:solidFill>
                <a:srgbClr val="FFFFFF"/>
              </a:solidFill>
              <a:effectLst/>
              <a:uLnTx/>
              <a:uFillTx/>
              <a:latin typeface="Arial"/>
              <a:ea typeface="+mn-ea"/>
              <a:cs typeface="Arial"/>
            </a:endParaRPr>
          </a:p>
        </p:txBody>
      </p:sp>
      <p:sp>
        <p:nvSpPr>
          <p:cNvPr id="373767" name="Line 7"/>
          <p:cNvSpPr>
            <a:spLocks noChangeShapeType="1"/>
          </p:cNvSpPr>
          <p:nvPr/>
        </p:nvSpPr>
        <p:spPr bwMode="auto">
          <a:xfrm>
            <a:off x="742950" y="1143000"/>
            <a:ext cx="8420100" cy="0"/>
          </a:xfrm>
          <a:prstGeom prst="line">
            <a:avLst/>
          </a:prstGeom>
          <a:noFill/>
          <a:ln w="25400">
            <a:solidFill>
              <a:schemeClr val="tx1"/>
            </a:solidFill>
            <a:round/>
            <a:headEnd/>
            <a:tailEnd/>
          </a:ln>
          <a:effectLst/>
        </p:spPr>
        <p:txBody>
          <a:bodyPr/>
          <a:lstStyle/>
          <a:p>
            <a:pPr marL="0" marR="0" lvl="0" indent="0" algn="l" defTabSz="914400" rtl="0" eaLnBrk="1" fontAlgn="base" latinLnBrk="0" hangingPunct="1">
              <a:lnSpc>
                <a:spcPct val="95000"/>
              </a:lnSpc>
              <a:spcBef>
                <a:spcPct val="20000"/>
              </a:spcBef>
              <a:spcAft>
                <a:spcPct val="0"/>
              </a:spcAft>
              <a:buClrTx/>
              <a:buSzTx/>
              <a:buFont typeface="Wingdings" pitchFamily="2" charset="2"/>
              <a:buChar char="r"/>
              <a:tabLst/>
              <a:defRPr/>
            </a:pPr>
            <a:endParaRPr kumimoji="0" lang="en-US" sz="1500" b="1" i="0" u="none" strike="noStrike" kern="1200" cap="none" spc="0" normalizeH="0" baseline="0" noProof="0">
              <a:ln>
                <a:noFill/>
              </a:ln>
              <a:solidFill>
                <a:srgbClr val="FFFFFF"/>
              </a:solidFill>
              <a:effectLst/>
              <a:uLnTx/>
              <a:uFillTx/>
              <a:latin typeface="Arial"/>
              <a:ea typeface="+mn-ea"/>
              <a:cs typeface="Arial"/>
            </a:endParaRPr>
          </a:p>
        </p:txBody>
      </p:sp>
      <p:sp>
        <p:nvSpPr>
          <p:cNvPr id="373769" name="Text Box 9"/>
          <p:cNvSpPr txBox="1">
            <a:spLocks noChangeArrowheads="1"/>
          </p:cNvSpPr>
          <p:nvPr/>
        </p:nvSpPr>
        <p:spPr bwMode="auto">
          <a:xfrm>
            <a:off x="8331202" y="120650"/>
            <a:ext cx="914402" cy="85408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950" b="0" i="0" u="none" strike="noStrike" kern="1200" cap="none" spc="0" normalizeH="0" baseline="0" noProof="0">
              <a:ln>
                <a:noFill/>
              </a:ln>
              <a:solidFill>
                <a:srgbClr val="FFFFFF"/>
              </a:solidFill>
              <a:effectLst/>
              <a:uLnTx/>
              <a:uFillTx/>
              <a:latin typeface="FermiLgo" pitchFamily="2" charset="0"/>
              <a:ea typeface="+mn-ea"/>
              <a:cs typeface="Arial"/>
            </a:endParaRPr>
          </a:p>
        </p:txBody>
      </p:sp>
    </p:spTree>
    <p:extLst>
      <p:ext uri="{BB962C8B-B14F-4D97-AF65-F5344CB8AC3E}">
        <p14:creationId xmlns:p14="http://schemas.microsoft.com/office/powerpoint/2010/main" val="487657624"/>
      </p:ext>
    </p:extLst>
  </p:cSld>
  <p:clrMap bg1="dk2" tx1="lt1" bg2="dk1" tx2="lt2" accent1="accent1" accent2="accent2" accent3="accent3" accent4="accent4" accent5="accent5" accent6="accent6" hlink="hlink" folHlink="folHlink"/>
  <p:sldLayoutIdLst>
    <p:sldLayoutId id="2147484717" r:id="rId1"/>
    <p:sldLayoutId id="2147484718" r:id="rId2"/>
    <p:sldLayoutId id="2147484719" r:id="rId3"/>
    <p:sldLayoutId id="2147484720" r:id="rId4"/>
    <p:sldLayoutId id="2147484721" r:id="rId5"/>
    <p:sldLayoutId id="2147484722" r:id="rId6"/>
    <p:sldLayoutId id="2147484723" r:id="rId7"/>
    <p:sldLayoutId id="2147484724" r:id="rId8"/>
    <p:sldLayoutId id="2147484725" r:id="rId9"/>
    <p:sldLayoutId id="2147484726" r:id="rId10"/>
    <p:sldLayoutId id="2147484727" r:id="rId11"/>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ctr" rtl="0" fontAlgn="base">
        <a:spcBef>
          <a:spcPct val="0"/>
        </a:spcBef>
        <a:spcAft>
          <a:spcPct val="0"/>
        </a:spcAft>
        <a:defRPr sz="3200" b="1">
          <a:solidFill>
            <a:srgbClr val="D3F3F9"/>
          </a:solidFill>
          <a:latin typeface="+mj-lt"/>
          <a:ea typeface="+mj-ea"/>
          <a:cs typeface="+mj-cs"/>
        </a:defRPr>
      </a:lvl1pPr>
      <a:lvl2pPr algn="l" rtl="0" fontAlgn="base">
        <a:spcBef>
          <a:spcPct val="0"/>
        </a:spcBef>
        <a:spcAft>
          <a:spcPct val="0"/>
        </a:spcAft>
        <a:defRPr sz="2700" b="1">
          <a:solidFill>
            <a:srgbClr val="FFCC00"/>
          </a:solidFill>
          <a:latin typeface="Arial" charset="0"/>
          <a:cs typeface="Arial" charset="0"/>
        </a:defRPr>
      </a:lvl2pPr>
      <a:lvl3pPr algn="l" rtl="0" fontAlgn="base">
        <a:spcBef>
          <a:spcPct val="0"/>
        </a:spcBef>
        <a:spcAft>
          <a:spcPct val="0"/>
        </a:spcAft>
        <a:defRPr sz="2700" b="1">
          <a:solidFill>
            <a:srgbClr val="FFCC00"/>
          </a:solidFill>
          <a:latin typeface="Arial" charset="0"/>
          <a:cs typeface="Arial" charset="0"/>
        </a:defRPr>
      </a:lvl3pPr>
      <a:lvl4pPr algn="l" rtl="0" fontAlgn="base">
        <a:spcBef>
          <a:spcPct val="0"/>
        </a:spcBef>
        <a:spcAft>
          <a:spcPct val="0"/>
        </a:spcAft>
        <a:defRPr sz="2700" b="1">
          <a:solidFill>
            <a:srgbClr val="FFCC00"/>
          </a:solidFill>
          <a:latin typeface="Arial" charset="0"/>
          <a:cs typeface="Arial" charset="0"/>
        </a:defRPr>
      </a:lvl4pPr>
      <a:lvl5pPr algn="l" rtl="0" fontAlgn="base">
        <a:spcBef>
          <a:spcPct val="0"/>
        </a:spcBef>
        <a:spcAft>
          <a:spcPct val="0"/>
        </a:spcAft>
        <a:defRPr sz="2700" b="1">
          <a:solidFill>
            <a:srgbClr val="FFCC00"/>
          </a:solidFill>
          <a:latin typeface="Arial" charset="0"/>
          <a:cs typeface="Arial" charset="0"/>
        </a:defRPr>
      </a:lvl5pPr>
      <a:lvl6pPr marL="342900" algn="l" rtl="0" fontAlgn="base">
        <a:spcBef>
          <a:spcPct val="0"/>
        </a:spcBef>
        <a:spcAft>
          <a:spcPct val="0"/>
        </a:spcAft>
        <a:defRPr sz="2700" b="1">
          <a:solidFill>
            <a:srgbClr val="FFCC00"/>
          </a:solidFill>
          <a:latin typeface="Arial" charset="0"/>
          <a:cs typeface="Arial" charset="0"/>
        </a:defRPr>
      </a:lvl6pPr>
      <a:lvl7pPr marL="685800" algn="l" rtl="0" fontAlgn="base">
        <a:spcBef>
          <a:spcPct val="0"/>
        </a:spcBef>
        <a:spcAft>
          <a:spcPct val="0"/>
        </a:spcAft>
        <a:defRPr sz="2700" b="1">
          <a:solidFill>
            <a:srgbClr val="FFCC00"/>
          </a:solidFill>
          <a:latin typeface="Arial" charset="0"/>
          <a:cs typeface="Arial" charset="0"/>
        </a:defRPr>
      </a:lvl7pPr>
      <a:lvl8pPr marL="1028700" algn="l" rtl="0" fontAlgn="base">
        <a:spcBef>
          <a:spcPct val="0"/>
        </a:spcBef>
        <a:spcAft>
          <a:spcPct val="0"/>
        </a:spcAft>
        <a:defRPr sz="2700" b="1">
          <a:solidFill>
            <a:srgbClr val="FFCC00"/>
          </a:solidFill>
          <a:latin typeface="Arial" charset="0"/>
          <a:cs typeface="Arial" charset="0"/>
        </a:defRPr>
      </a:lvl8pPr>
      <a:lvl9pPr marL="1371600" algn="l" rtl="0" fontAlgn="base">
        <a:spcBef>
          <a:spcPct val="0"/>
        </a:spcBef>
        <a:spcAft>
          <a:spcPct val="0"/>
        </a:spcAft>
        <a:defRPr sz="2700" b="1">
          <a:solidFill>
            <a:srgbClr val="FFCC00"/>
          </a:solidFill>
          <a:latin typeface="Arial" charset="0"/>
          <a:cs typeface="Arial" charset="0"/>
        </a:defRPr>
      </a:lvl9pPr>
    </p:titleStyle>
    <p:bodyStyle>
      <a:lvl1pPr marL="257175" indent="-257175" algn="l" rtl="0" fontAlgn="base">
        <a:spcBef>
          <a:spcPct val="20000"/>
        </a:spcBef>
        <a:spcAft>
          <a:spcPct val="0"/>
        </a:spcAft>
        <a:buClr>
          <a:srgbClr val="FFFF00"/>
        </a:buClr>
        <a:buFont typeface="Wingdings" panose="05000000000000000000" pitchFamily="2" charset="2"/>
        <a:buChar char=""/>
        <a:defRPr sz="2200" b="1">
          <a:solidFill>
            <a:srgbClr val="D3F3F9"/>
          </a:solidFill>
          <a:latin typeface="+mn-lt"/>
          <a:ea typeface="+mn-ea"/>
          <a:cs typeface="+mn-cs"/>
        </a:defRPr>
      </a:lvl1pPr>
      <a:lvl2pPr marL="557213" indent="-214313" algn="l" rtl="0" fontAlgn="base">
        <a:spcBef>
          <a:spcPct val="20000"/>
        </a:spcBef>
        <a:spcAft>
          <a:spcPct val="0"/>
        </a:spcAft>
        <a:buClr>
          <a:srgbClr val="FFFF00"/>
        </a:buClr>
        <a:buFont typeface="Wingdings" panose="05000000000000000000" pitchFamily="2" charset="2"/>
        <a:buChar char=""/>
        <a:defRPr sz="2200" b="1">
          <a:solidFill>
            <a:srgbClr val="FFED13"/>
          </a:solidFill>
          <a:latin typeface="+mn-lt"/>
          <a:cs typeface="+mn-cs"/>
        </a:defRPr>
      </a:lvl2pPr>
      <a:lvl3pPr marL="857250" indent="-171450" algn="l" rtl="0" fontAlgn="base">
        <a:spcBef>
          <a:spcPct val="20000"/>
        </a:spcBef>
        <a:spcAft>
          <a:spcPct val="0"/>
        </a:spcAft>
        <a:buClr>
          <a:srgbClr val="FFFF00"/>
        </a:buClr>
        <a:buFont typeface="Wingdings" panose="05000000000000000000" pitchFamily="2" charset="2"/>
        <a:buChar char=""/>
        <a:defRPr lang="en-US" sz="2200" b="1" dirty="0" smtClean="0">
          <a:solidFill>
            <a:srgbClr val="FFED13"/>
          </a:solidFill>
          <a:latin typeface="+mn-lt"/>
          <a:cs typeface="+mn-cs"/>
        </a:defRPr>
      </a:lvl3pPr>
      <a:lvl4pPr marL="1200150" indent="-171450" algn="l" rtl="0" fontAlgn="base">
        <a:spcBef>
          <a:spcPct val="20000"/>
        </a:spcBef>
        <a:spcAft>
          <a:spcPct val="0"/>
        </a:spcAft>
        <a:buChar char="–"/>
        <a:defRPr sz="2000">
          <a:solidFill>
            <a:srgbClr val="D3F3F9"/>
          </a:solidFill>
          <a:latin typeface="Arial Unicode MS" pitchFamily="34" charset="-128"/>
          <a:cs typeface="+mn-cs"/>
        </a:defRPr>
      </a:lvl4pPr>
      <a:lvl5pPr marL="1543050" indent="-171450" algn="l" rtl="0" fontAlgn="base">
        <a:spcBef>
          <a:spcPct val="20000"/>
        </a:spcBef>
        <a:spcAft>
          <a:spcPct val="0"/>
        </a:spcAft>
        <a:buChar char="»"/>
        <a:defRPr sz="2000">
          <a:solidFill>
            <a:srgbClr val="D3F3F9"/>
          </a:solidFill>
          <a:latin typeface="Arial Unicode MS" pitchFamily="34" charset="-128"/>
          <a:cs typeface="+mn-cs"/>
        </a:defRPr>
      </a:lvl5pPr>
      <a:lvl6pPr marL="1885950" indent="-171450" algn="l" rtl="0" fontAlgn="base">
        <a:spcBef>
          <a:spcPct val="20000"/>
        </a:spcBef>
        <a:spcAft>
          <a:spcPct val="0"/>
        </a:spcAft>
        <a:buChar char="»"/>
        <a:defRPr sz="1500">
          <a:solidFill>
            <a:schemeClr val="tx1"/>
          </a:solidFill>
          <a:latin typeface="Arial Unicode MS" pitchFamily="34" charset="-128"/>
          <a:cs typeface="+mn-cs"/>
        </a:defRPr>
      </a:lvl6pPr>
      <a:lvl7pPr marL="2228850" indent="-171450" algn="l" rtl="0" fontAlgn="base">
        <a:spcBef>
          <a:spcPct val="20000"/>
        </a:spcBef>
        <a:spcAft>
          <a:spcPct val="0"/>
        </a:spcAft>
        <a:buChar char="»"/>
        <a:defRPr sz="1500">
          <a:solidFill>
            <a:schemeClr val="tx1"/>
          </a:solidFill>
          <a:latin typeface="Arial Unicode MS" pitchFamily="34" charset="-128"/>
          <a:cs typeface="+mn-cs"/>
        </a:defRPr>
      </a:lvl7pPr>
      <a:lvl8pPr marL="2571750" indent="-171450" algn="l" rtl="0" fontAlgn="base">
        <a:spcBef>
          <a:spcPct val="20000"/>
        </a:spcBef>
        <a:spcAft>
          <a:spcPct val="0"/>
        </a:spcAft>
        <a:buChar char="»"/>
        <a:defRPr sz="1500">
          <a:solidFill>
            <a:schemeClr val="tx1"/>
          </a:solidFill>
          <a:latin typeface="Arial Unicode MS" pitchFamily="34" charset="-128"/>
          <a:cs typeface="+mn-cs"/>
        </a:defRPr>
      </a:lvl8pPr>
      <a:lvl9pPr marL="2914650" indent="-171450" algn="l" rtl="0" fontAlgn="base">
        <a:spcBef>
          <a:spcPct val="20000"/>
        </a:spcBef>
        <a:spcAft>
          <a:spcPct val="0"/>
        </a:spcAft>
        <a:buChar char="»"/>
        <a:defRPr sz="1500">
          <a:solidFill>
            <a:schemeClr val="tx1"/>
          </a:solidFill>
          <a:latin typeface="Arial Unicode MS" pitchFamily="34" charset="-128"/>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1D3A"/>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1117606" y="0"/>
            <a:ext cx="755015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23555" name="Rectangle 3"/>
          <p:cNvSpPr>
            <a:spLocks noGrp="1" noChangeArrowheads="1"/>
          </p:cNvSpPr>
          <p:nvPr>
            <p:ph type="body" idx="1"/>
          </p:nvPr>
        </p:nvSpPr>
        <p:spPr bwMode="auto">
          <a:xfrm>
            <a:off x="247650" y="1219200"/>
            <a:ext cx="949325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6" name="Rectangle 6"/>
          <p:cNvSpPr>
            <a:spLocks noGrp="1" noChangeArrowheads="1"/>
          </p:cNvSpPr>
          <p:nvPr>
            <p:ph type="sldNum" sz="quarter" idx="4"/>
          </p:nvPr>
        </p:nvSpPr>
        <p:spPr bwMode="auto">
          <a:xfrm>
            <a:off x="8585200" y="65532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rgbClr val="FFFFFF"/>
                </a:solidFill>
                <a:latin typeface="+mn-lt"/>
                <a:cs typeface="+mn-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fld id="{FD9D0598-C4DB-4777-AD2C-307DA99AE4C2}" type="slidenum">
              <a:rPr kumimoji="0" lang="en-US" sz="1400" b="0" i="0" u="none" strike="noStrike" kern="1200" cap="none" spc="0" normalizeH="0" baseline="0" noProof="0">
                <a:ln>
                  <a:noFill/>
                </a:ln>
                <a:solidFill>
                  <a:srgbClr val="FFFFFF"/>
                </a:solidFill>
                <a:effectLst/>
                <a:uLnTx/>
                <a:uFillTx/>
                <a:latin typeface="Arial"/>
                <a:ea typeface="+mn-ea"/>
                <a:cs typeface="Arial"/>
              </a:rPr>
              <a:pPr marL="0" marR="0" lvl="0" indent="0" algn="r" defTabSz="914400" rtl="0" eaLnBrk="1" fontAlgn="auto" latinLnBrk="0" hangingPunct="1">
                <a:lnSpc>
                  <a:spcPct val="100000"/>
                </a:lnSpc>
                <a:spcBef>
                  <a:spcPct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Arial"/>
              <a:ea typeface="+mn-ea"/>
              <a:cs typeface="Arial"/>
            </a:endParaRPr>
          </a:p>
        </p:txBody>
      </p:sp>
      <p:sp>
        <p:nvSpPr>
          <p:cNvPr id="373767" name="Line 7"/>
          <p:cNvSpPr>
            <a:spLocks noChangeShapeType="1"/>
          </p:cNvSpPr>
          <p:nvPr/>
        </p:nvSpPr>
        <p:spPr bwMode="auto">
          <a:xfrm>
            <a:off x="742950" y="1143000"/>
            <a:ext cx="8420100" cy="0"/>
          </a:xfrm>
          <a:prstGeom prst="line">
            <a:avLst/>
          </a:prstGeom>
          <a:noFill/>
          <a:ln w="25400">
            <a:solidFill>
              <a:schemeClr val="tx1"/>
            </a:solidFill>
            <a:round/>
            <a:headEnd/>
            <a:tailEnd/>
          </a:ln>
          <a:effectLst/>
        </p:spPr>
        <p:txBody>
          <a:bodyPr/>
          <a:lstStyle/>
          <a:p>
            <a:pPr marL="0" marR="0" lvl="0" indent="0" algn="l" defTabSz="914400" rtl="0" eaLnBrk="1" fontAlgn="auto" latinLnBrk="0" hangingPunct="1">
              <a:lnSpc>
                <a:spcPct val="95000"/>
              </a:lnSpc>
              <a:spcBef>
                <a:spcPct val="20000"/>
              </a:spcBef>
              <a:spcAft>
                <a:spcPts val="0"/>
              </a:spcAft>
              <a:buClrTx/>
              <a:buSzTx/>
              <a:buFont typeface="Wingdings" pitchFamily="2" charset="2"/>
              <a:buChar char="r"/>
              <a:tabLst/>
              <a:defRPr/>
            </a:pPr>
            <a:endParaRPr kumimoji="0" lang="en-US" sz="2000" b="1" i="0" u="none" strike="noStrike" kern="1200" cap="none" spc="0" normalizeH="0" baseline="0" noProof="0">
              <a:ln>
                <a:noFill/>
              </a:ln>
              <a:solidFill>
                <a:srgbClr val="FFFFFF"/>
              </a:solidFill>
              <a:effectLst/>
              <a:uLnTx/>
              <a:uFillTx/>
              <a:latin typeface="Arial"/>
              <a:ea typeface="+mn-ea"/>
              <a:cs typeface="Arial"/>
            </a:endParaRPr>
          </a:p>
        </p:txBody>
      </p:sp>
      <p:sp>
        <p:nvSpPr>
          <p:cNvPr id="373768" name="Line 8"/>
          <p:cNvSpPr>
            <a:spLocks noChangeShapeType="1"/>
          </p:cNvSpPr>
          <p:nvPr/>
        </p:nvSpPr>
        <p:spPr bwMode="auto">
          <a:xfrm>
            <a:off x="742950" y="6553200"/>
            <a:ext cx="8420100" cy="0"/>
          </a:xfrm>
          <a:prstGeom prst="line">
            <a:avLst/>
          </a:prstGeom>
          <a:noFill/>
          <a:ln w="9525">
            <a:solidFill>
              <a:schemeClr val="tx1"/>
            </a:solidFill>
            <a:round/>
            <a:headEnd/>
            <a:tailEnd/>
          </a:ln>
          <a:effectLst/>
        </p:spPr>
        <p:txBody>
          <a:bodyPr/>
          <a:lstStyle/>
          <a:p>
            <a:pPr marL="0" marR="0" lvl="0" indent="0" algn="l" defTabSz="914400" rtl="0" eaLnBrk="1" fontAlgn="auto" latinLnBrk="0" hangingPunct="1">
              <a:lnSpc>
                <a:spcPct val="95000"/>
              </a:lnSpc>
              <a:spcBef>
                <a:spcPct val="20000"/>
              </a:spcBef>
              <a:spcAft>
                <a:spcPts val="0"/>
              </a:spcAft>
              <a:buClrTx/>
              <a:buSzTx/>
              <a:buFont typeface="Wingdings" pitchFamily="2" charset="2"/>
              <a:buChar char="r"/>
              <a:tabLst/>
              <a:defRPr/>
            </a:pPr>
            <a:endParaRPr kumimoji="0" lang="en-US" sz="2000" b="1" i="0" u="none" strike="noStrike" kern="1200" cap="none" spc="0" normalizeH="0" baseline="0" noProof="0">
              <a:ln>
                <a:noFill/>
              </a:ln>
              <a:solidFill>
                <a:srgbClr val="FFFFFF"/>
              </a:solidFill>
              <a:effectLst/>
              <a:uLnTx/>
              <a:uFillTx/>
              <a:latin typeface="Arial"/>
              <a:ea typeface="+mn-ea"/>
              <a:cs typeface="Arial"/>
            </a:endParaRPr>
          </a:p>
        </p:txBody>
      </p:sp>
      <p:sp>
        <p:nvSpPr>
          <p:cNvPr id="373769" name="Text Box 9"/>
          <p:cNvSpPr txBox="1">
            <a:spLocks noChangeArrowheads="1"/>
          </p:cNvSpPr>
          <p:nvPr/>
        </p:nvSpPr>
        <p:spPr bwMode="auto">
          <a:xfrm>
            <a:off x="8331200" y="120650"/>
            <a:ext cx="914401" cy="109855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a:ln>
                <a:noFill/>
              </a:ln>
              <a:solidFill>
                <a:srgbClr val="FFFFFF"/>
              </a:solidFill>
              <a:effectLst/>
              <a:uLnTx/>
              <a:uFillTx/>
              <a:latin typeface="FermiLgo" pitchFamily="2" charset="0"/>
              <a:ea typeface="+mn-ea"/>
              <a:cs typeface="Arial"/>
            </a:endParaRPr>
          </a:p>
        </p:txBody>
      </p:sp>
      <p:pic>
        <p:nvPicPr>
          <p:cNvPr id="23560" name="Picture 16"/>
          <p:cNvPicPr>
            <a:picLocks noChangeAspect="1" noChangeArrowheads="1"/>
          </p:cNvPicPr>
          <p:nvPr/>
        </p:nvPicPr>
        <p:blipFill>
          <a:blip r:embed="rId14" cstate="print"/>
          <a:srcRect/>
          <a:stretch>
            <a:fillRect/>
          </a:stretch>
        </p:blipFill>
        <p:spPr bwMode="auto">
          <a:xfrm>
            <a:off x="222230" y="152470"/>
            <a:ext cx="881858" cy="838201"/>
          </a:xfrm>
          <a:prstGeom prst="rect">
            <a:avLst/>
          </a:prstGeom>
          <a:noFill/>
          <a:ln w="9525">
            <a:noFill/>
            <a:miter lim="800000"/>
            <a:headEnd/>
            <a:tailEnd/>
          </a:ln>
        </p:spPr>
      </p:pic>
      <p:pic>
        <p:nvPicPr>
          <p:cNvPr id="2" name="Picture 1"/>
          <p:cNvPicPr>
            <a:picLocks noChangeAspect="1"/>
          </p:cNvPicPr>
          <p:nvPr userDrawn="1"/>
        </p:nvPicPr>
        <p:blipFill>
          <a:blip r:embed="rId15"/>
          <a:stretch>
            <a:fillRect/>
          </a:stretch>
        </p:blipFill>
        <p:spPr>
          <a:xfrm>
            <a:off x="8788399" y="120649"/>
            <a:ext cx="876300" cy="876300"/>
          </a:xfrm>
          <a:prstGeom prst="rect">
            <a:avLst/>
          </a:prstGeom>
        </p:spPr>
      </p:pic>
    </p:spTree>
    <p:extLst>
      <p:ext uri="{BB962C8B-B14F-4D97-AF65-F5344CB8AC3E}">
        <p14:creationId xmlns:p14="http://schemas.microsoft.com/office/powerpoint/2010/main" val="1591920964"/>
      </p:ext>
    </p:extLst>
  </p:cSld>
  <p:clrMap bg1="dk2" tx1="lt1" bg2="dk1" tx2="lt2" accent1="accent1" accent2="accent2" accent3="accent3" accent4="accent4" accent5="accent5" accent6="accent6" hlink="hlink" folHlink="folHlink"/>
  <p:sldLayoutIdLst>
    <p:sldLayoutId id="2147484730" r:id="rId1"/>
    <p:sldLayoutId id="2147484731" r:id="rId2"/>
    <p:sldLayoutId id="2147484732" r:id="rId3"/>
    <p:sldLayoutId id="2147484733" r:id="rId4"/>
    <p:sldLayoutId id="2147484734" r:id="rId5"/>
    <p:sldLayoutId id="2147484735" r:id="rId6"/>
    <p:sldLayoutId id="2147484736" r:id="rId7"/>
    <p:sldLayoutId id="2147484737" r:id="rId8"/>
    <p:sldLayoutId id="2147484738" r:id="rId9"/>
    <p:sldLayoutId id="2147484739" r:id="rId10"/>
    <p:sldLayoutId id="2147484740" r:id="rId11"/>
    <p:sldLayoutId id="2147484741" r:id="rId12"/>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ctr" rtl="0" eaLnBrk="0" fontAlgn="base" hangingPunct="0">
        <a:spcBef>
          <a:spcPct val="0"/>
        </a:spcBef>
        <a:spcAft>
          <a:spcPct val="0"/>
        </a:spcAft>
        <a:defRPr sz="3600" b="1">
          <a:solidFill>
            <a:srgbClr val="CFFDFD"/>
          </a:solidFill>
          <a:latin typeface="+mj-lt"/>
          <a:ea typeface="+mj-ea"/>
          <a:cs typeface="+mj-cs"/>
        </a:defRPr>
      </a:lvl1pPr>
      <a:lvl2pPr algn="ctr" rtl="0" eaLnBrk="0" fontAlgn="base" hangingPunct="0">
        <a:spcBef>
          <a:spcPct val="0"/>
        </a:spcBef>
        <a:spcAft>
          <a:spcPct val="0"/>
        </a:spcAft>
        <a:defRPr sz="3600" b="1">
          <a:solidFill>
            <a:srgbClr val="FFCC00"/>
          </a:solidFill>
          <a:latin typeface="Arial" charset="0"/>
          <a:cs typeface="Arial" charset="0"/>
        </a:defRPr>
      </a:lvl2pPr>
      <a:lvl3pPr algn="ctr" rtl="0" eaLnBrk="0" fontAlgn="base" hangingPunct="0">
        <a:spcBef>
          <a:spcPct val="0"/>
        </a:spcBef>
        <a:spcAft>
          <a:spcPct val="0"/>
        </a:spcAft>
        <a:defRPr sz="3600" b="1">
          <a:solidFill>
            <a:srgbClr val="FFCC00"/>
          </a:solidFill>
          <a:latin typeface="Arial" charset="0"/>
          <a:cs typeface="Arial" charset="0"/>
        </a:defRPr>
      </a:lvl3pPr>
      <a:lvl4pPr algn="ctr" rtl="0" eaLnBrk="0" fontAlgn="base" hangingPunct="0">
        <a:spcBef>
          <a:spcPct val="0"/>
        </a:spcBef>
        <a:spcAft>
          <a:spcPct val="0"/>
        </a:spcAft>
        <a:defRPr sz="3600" b="1">
          <a:solidFill>
            <a:srgbClr val="FFCC00"/>
          </a:solidFill>
          <a:latin typeface="Arial" charset="0"/>
          <a:cs typeface="Arial" charset="0"/>
        </a:defRPr>
      </a:lvl4pPr>
      <a:lvl5pPr algn="ctr" rtl="0" eaLnBrk="0" fontAlgn="base" hangingPunct="0">
        <a:spcBef>
          <a:spcPct val="0"/>
        </a:spcBef>
        <a:spcAft>
          <a:spcPct val="0"/>
        </a:spcAft>
        <a:defRPr sz="3600" b="1">
          <a:solidFill>
            <a:srgbClr val="FFCC00"/>
          </a:solidFill>
          <a:latin typeface="Arial" charset="0"/>
          <a:cs typeface="Arial" charset="0"/>
        </a:defRPr>
      </a:lvl5pPr>
      <a:lvl6pPr marL="457200" algn="l" rtl="0" fontAlgn="base">
        <a:spcBef>
          <a:spcPct val="0"/>
        </a:spcBef>
        <a:spcAft>
          <a:spcPct val="0"/>
        </a:spcAft>
        <a:defRPr sz="3600" b="1">
          <a:solidFill>
            <a:srgbClr val="FFCC00"/>
          </a:solidFill>
          <a:latin typeface="Arial" charset="0"/>
          <a:cs typeface="Arial" charset="0"/>
        </a:defRPr>
      </a:lvl6pPr>
      <a:lvl7pPr marL="914400" algn="l" rtl="0" fontAlgn="base">
        <a:spcBef>
          <a:spcPct val="0"/>
        </a:spcBef>
        <a:spcAft>
          <a:spcPct val="0"/>
        </a:spcAft>
        <a:defRPr sz="3600" b="1">
          <a:solidFill>
            <a:srgbClr val="FFCC00"/>
          </a:solidFill>
          <a:latin typeface="Arial" charset="0"/>
          <a:cs typeface="Arial" charset="0"/>
        </a:defRPr>
      </a:lvl7pPr>
      <a:lvl8pPr marL="1371600" algn="l" rtl="0" fontAlgn="base">
        <a:spcBef>
          <a:spcPct val="0"/>
        </a:spcBef>
        <a:spcAft>
          <a:spcPct val="0"/>
        </a:spcAft>
        <a:defRPr sz="3600" b="1">
          <a:solidFill>
            <a:srgbClr val="FFCC00"/>
          </a:solidFill>
          <a:latin typeface="Arial" charset="0"/>
          <a:cs typeface="Arial" charset="0"/>
        </a:defRPr>
      </a:lvl8pPr>
      <a:lvl9pPr marL="1828800" algn="l" rtl="0" fontAlgn="base">
        <a:spcBef>
          <a:spcPct val="0"/>
        </a:spcBef>
        <a:spcAft>
          <a:spcPct val="0"/>
        </a:spcAft>
        <a:defRPr sz="3600" b="1">
          <a:solidFill>
            <a:srgbClr val="FFCC00"/>
          </a:solidFill>
          <a:latin typeface="Arial" charset="0"/>
          <a:cs typeface="Arial" charset="0"/>
        </a:defRPr>
      </a:lvl9pPr>
    </p:titleStyle>
    <p:bodyStyle>
      <a:lvl1pPr marL="342900" indent="-342900" algn="l" rtl="0" eaLnBrk="0" fontAlgn="base" hangingPunct="0">
        <a:spcBef>
          <a:spcPct val="20000"/>
        </a:spcBef>
        <a:spcAft>
          <a:spcPct val="0"/>
        </a:spcAft>
        <a:buChar char="•"/>
        <a:defRPr sz="24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1D3A"/>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60400" y="304800"/>
            <a:ext cx="7797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24579" name="Rectangle 3"/>
          <p:cNvSpPr>
            <a:spLocks noGrp="1" noChangeArrowheads="1"/>
          </p:cNvSpPr>
          <p:nvPr>
            <p:ph type="body" idx="1"/>
          </p:nvPr>
        </p:nvSpPr>
        <p:spPr bwMode="auto">
          <a:xfrm>
            <a:off x="742950" y="1600200"/>
            <a:ext cx="84201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6" name="Rectangle 6"/>
          <p:cNvSpPr>
            <a:spLocks noGrp="1" noChangeArrowheads="1"/>
          </p:cNvSpPr>
          <p:nvPr>
            <p:ph type="sldNum" sz="quarter" idx="4"/>
          </p:nvPr>
        </p:nvSpPr>
        <p:spPr bwMode="auto">
          <a:xfrm>
            <a:off x="8077200" y="6400800"/>
            <a:ext cx="123825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latin typeface="Arial" pitchFamily="34" charset="0"/>
              </a:defRPr>
            </a:lvl1pPr>
          </a:lstStyle>
          <a:p>
            <a:pPr>
              <a:defRPr/>
            </a:pPr>
            <a:fld id="{0B5C3069-23AC-4463-853C-506EA0EFE42B}" type="slidenum">
              <a:rPr lang="en-US">
                <a:solidFill>
                  <a:srgbClr val="FFFFFF"/>
                </a:solidFill>
                <a:cs typeface="Arial" pitchFamily="34" charset="0"/>
              </a:rPr>
              <a:pPr>
                <a:defRPr/>
              </a:pPr>
              <a:t>‹#›</a:t>
            </a:fld>
            <a:endParaRPr lang="en-US">
              <a:solidFill>
                <a:srgbClr val="FFFFFF"/>
              </a:solidFill>
              <a:cs typeface="Arial" pitchFamily="34" charset="0"/>
            </a:endParaRPr>
          </a:p>
        </p:txBody>
      </p:sp>
      <p:sp>
        <p:nvSpPr>
          <p:cNvPr id="373767" name="Line 7"/>
          <p:cNvSpPr>
            <a:spLocks noChangeShapeType="1"/>
          </p:cNvSpPr>
          <p:nvPr/>
        </p:nvSpPr>
        <p:spPr bwMode="auto">
          <a:xfrm>
            <a:off x="742950" y="1295400"/>
            <a:ext cx="8420100" cy="0"/>
          </a:xfrm>
          <a:prstGeom prst="line">
            <a:avLst/>
          </a:prstGeom>
          <a:noFill/>
          <a:ln w="25400">
            <a:solidFill>
              <a:schemeClr val="tx1"/>
            </a:solidFill>
            <a:round/>
            <a:headEnd/>
            <a:tailEnd/>
          </a:ln>
          <a:effectLst/>
        </p:spPr>
        <p:txBody>
          <a:bodyPr/>
          <a:lstStyle/>
          <a:p>
            <a:pPr>
              <a:lnSpc>
                <a:spcPct val="95000"/>
              </a:lnSpc>
              <a:spcBef>
                <a:spcPct val="20000"/>
              </a:spcBef>
              <a:buFont typeface="Wingdings" pitchFamily="2" charset="2"/>
              <a:buChar char="r"/>
              <a:defRPr/>
            </a:pPr>
            <a:endParaRPr lang="en-US" sz="2000" b="1">
              <a:solidFill>
                <a:srgbClr val="FFFFFF"/>
              </a:solidFill>
              <a:latin typeface="Arial"/>
              <a:cs typeface="Arial" pitchFamily="34" charset="0"/>
            </a:endParaRPr>
          </a:p>
        </p:txBody>
      </p:sp>
      <p:sp>
        <p:nvSpPr>
          <p:cNvPr id="373768" name="Line 8"/>
          <p:cNvSpPr>
            <a:spLocks noChangeShapeType="1"/>
          </p:cNvSpPr>
          <p:nvPr/>
        </p:nvSpPr>
        <p:spPr bwMode="auto">
          <a:xfrm>
            <a:off x="742950" y="6400800"/>
            <a:ext cx="8420100" cy="0"/>
          </a:xfrm>
          <a:prstGeom prst="line">
            <a:avLst/>
          </a:prstGeom>
          <a:noFill/>
          <a:ln w="9525">
            <a:solidFill>
              <a:schemeClr val="tx1"/>
            </a:solidFill>
            <a:round/>
            <a:headEnd/>
            <a:tailEnd/>
          </a:ln>
          <a:effectLst/>
        </p:spPr>
        <p:txBody>
          <a:bodyPr/>
          <a:lstStyle/>
          <a:p>
            <a:pPr>
              <a:lnSpc>
                <a:spcPct val="95000"/>
              </a:lnSpc>
              <a:spcBef>
                <a:spcPct val="20000"/>
              </a:spcBef>
              <a:buFont typeface="Wingdings" pitchFamily="2" charset="2"/>
              <a:buChar char="r"/>
              <a:defRPr/>
            </a:pPr>
            <a:endParaRPr lang="en-US" sz="2000" b="1">
              <a:solidFill>
                <a:srgbClr val="FFFFFF"/>
              </a:solidFill>
              <a:latin typeface="Arial"/>
              <a:cs typeface="Arial" pitchFamily="34" charset="0"/>
            </a:endParaRPr>
          </a:p>
        </p:txBody>
      </p:sp>
      <p:sp>
        <p:nvSpPr>
          <p:cNvPr id="373769" name="Text Box 9"/>
          <p:cNvSpPr txBox="1">
            <a:spLocks noChangeArrowheads="1"/>
          </p:cNvSpPr>
          <p:nvPr/>
        </p:nvSpPr>
        <p:spPr bwMode="auto">
          <a:xfrm>
            <a:off x="8331199" y="120650"/>
            <a:ext cx="914401" cy="1098550"/>
          </a:xfrm>
          <a:prstGeom prst="rect">
            <a:avLst/>
          </a:prstGeom>
          <a:noFill/>
          <a:ln w="9525">
            <a:noFill/>
            <a:miter lim="800000"/>
            <a:headEnd/>
            <a:tailEnd/>
          </a:ln>
          <a:effectLst/>
        </p:spPr>
        <p:txBody>
          <a:bodyPr>
            <a:spAutoFit/>
          </a:bodyPr>
          <a:lstStyle/>
          <a:p>
            <a:pPr>
              <a:defRPr/>
            </a:pPr>
            <a:endParaRPr lang="en-US" sz="6600">
              <a:solidFill>
                <a:srgbClr val="FFFFFF"/>
              </a:solidFill>
              <a:latin typeface="FermiLgo" pitchFamily="2" charset="0"/>
              <a:cs typeface="Arial" pitchFamily="34" charset="0"/>
            </a:endParaRPr>
          </a:p>
        </p:txBody>
      </p:sp>
      <p:pic>
        <p:nvPicPr>
          <p:cNvPr id="24584" name="Picture 16"/>
          <p:cNvPicPr>
            <a:picLocks noChangeAspect="1" noChangeArrowheads="1"/>
          </p:cNvPicPr>
          <p:nvPr/>
        </p:nvPicPr>
        <p:blipFill>
          <a:blip r:embed="rId19" cstate="print"/>
          <a:srcRect/>
          <a:stretch>
            <a:fillRect/>
          </a:stretch>
        </p:blipFill>
        <p:spPr bwMode="auto">
          <a:xfrm>
            <a:off x="8899109" y="76200"/>
            <a:ext cx="778293" cy="830179"/>
          </a:xfrm>
          <a:prstGeom prst="rect">
            <a:avLst/>
          </a:prstGeom>
          <a:noFill/>
          <a:ln w="9525">
            <a:noFill/>
            <a:miter lim="800000"/>
            <a:headEnd/>
            <a:tailEnd/>
          </a:ln>
        </p:spPr>
      </p:pic>
    </p:spTree>
    <p:extLst>
      <p:ext uri="{BB962C8B-B14F-4D97-AF65-F5344CB8AC3E}">
        <p14:creationId xmlns:p14="http://schemas.microsoft.com/office/powerpoint/2010/main" val="2183871172"/>
      </p:ext>
    </p:extLst>
  </p:cSld>
  <p:clrMap bg1="dk2" tx1="lt1" bg2="dk1" tx2="lt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 id="2147484779" r:id="rId12"/>
    <p:sldLayoutId id="2147484780" r:id="rId13"/>
    <p:sldLayoutId id="2147484781" r:id="rId14"/>
    <p:sldLayoutId id="2147484782" r:id="rId15"/>
    <p:sldLayoutId id="2147484783" r:id="rId16"/>
    <p:sldLayoutId id="2147484784" r:id="rId17"/>
  </p:sldLayoutIdLst>
  <mc:AlternateContent xmlns:mc="http://schemas.openxmlformats.org/markup-compatibility/2006" xmlns:p14="http://schemas.microsoft.com/office/powerpoint/2010/main">
    <mc:Choice Requires="p14">
      <p:transition spd="slow" p14:dur="6500"/>
    </mc:Choice>
    <mc:Fallback xmlns="">
      <p:transition spd="slow"/>
    </mc:Fallback>
  </mc:AlternateContent>
  <p:hf hdr="0" ftr="0" dt="0"/>
  <p:txStyles>
    <p:title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p:titleStyle>
    <p:bodyStyle>
      <a:lvl1pPr marL="342900" indent="-342900" algn="l" rtl="0" eaLnBrk="0" fontAlgn="base" hangingPunct="0">
        <a:spcBef>
          <a:spcPct val="20000"/>
        </a:spcBef>
        <a:spcAft>
          <a:spcPct val="0"/>
        </a:spcAft>
        <a:buChar char="•"/>
        <a:defRPr sz="28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Unicode MS" pitchFamily="34" charset="-128"/>
        </a:defRPr>
      </a:lvl4pPr>
      <a:lvl5pPr marL="2057400" indent="-228600" algn="l" rtl="0" eaLnBrk="0" fontAlgn="base" hangingPunct="0">
        <a:spcBef>
          <a:spcPct val="20000"/>
        </a:spcBef>
        <a:spcAft>
          <a:spcPct val="0"/>
        </a:spcAft>
        <a:buChar char="»"/>
        <a:defRPr sz="2000">
          <a:solidFill>
            <a:schemeClr val="tx1"/>
          </a:solidFill>
          <a:latin typeface="Arial Unicode MS" pitchFamily="34" charset="-128"/>
        </a:defRPr>
      </a:lvl5pPr>
      <a:lvl6pPr marL="2514600" indent="-228600" algn="l" rtl="0" fontAlgn="base">
        <a:spcBef>
          <a:spcPct val="20000"/>
        </a:spcBef>
        <a:spcAft>
          <a:spcPct val="0"/>
        </a:spcAft>
        <a:buChar char="»"/>
        <a:defRPr sz="2000">
          <a:solidFill>
            <a:schemeClr val="tx1"/>
          </a:solidFill>
          <a:latin typeface="Arial Unicode MS" pitchFamily="34" charset="-128"/>
        </a:defRPr>
      </a:lvl6pPr>
      <a:lvl7pPr marL="2971800" indent="-228600" algn="l" rtl="0" fontAlgn="base">
        <a:spcBef>
          <a:spcPct val="20000"/>
        </a:spcBef>
        <a:spcAft>
          <a:spcPct val="0"/>
        </a:spcAft>
        <a:buChar char="»"/>
        <a:defRPr sz="2000">
          <a:solidFill>
            <a:schemeClr val="tx1"/>
          </a:solidFill>
          <a:latin typeface="Arial Unicode MS" pitchFamily="34" charset="-128"/>
        </a:defRPr>
      </a:lvl7pPr>
      <a:lvl8pPr marL="3429000" indent="-228600" algn="l" rtl="0" fontAlgn="base">
        <a:spcBef>
          <a:spcPct val="20000"/>
        </a:spcBef>
        <a:spcAft>
          <a:spcPct val="0"/>
        </a:spcAft>
        <a:buChar char="»"/>
        <a:defRPr sz="2000">
          <a:solidFill>
            <a:schemeClr val="tx1"/>
          </a:solidFill>
          <a:latin typeface="Arial Unicode MS" pitchFamily="34" charset="-128"/>
        </a:defRPr>
      </a:lvl8pPr>
      <a:lvl9pPr marL="3886200" indent="-228600" algn="l" rtl="0" fontAlgn="base">
        <a:spcBef>
          <a:spcPct val="20000"/>
        </a:spcBef>
        <a:spcAft>
          <a:spcPct val="0"/>
        </a:spcAft>
        <a:buChar char="»"/>
        <a:defRPr sz="2000">
          <a:solidFill>
            <a:schemeClr val="tx1"/>
          </a:solidFill>
          <a:latin typeface="Arial Unicode MS"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newman@hep.Caltech.edu"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0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hyperlink" Target="https://www.researchgate.net/deref/http%3A%2F%2Fdx.doi.org%2F10.1088%2F2040-8978%2F18%2F9%2F093005?_sg%5B0%5D=cTlAxaD7D4_F-WfOkukq0Fgm1k7RujSpzjXVXkrTO7j269Gd12L2tbNUTdtJVyUjzngIgt_7uN5vcQB6Z4ZeOFhpew.FlL74vgAhXQz3uEo0XcgynSJre6un7gkx4Yb_R6ED1dKJVibov0f-u_lz7JilulhuqFbXQQXHzA0ex3jYJU3Vw" TargetMode="External"/><Relationship Id="rId2" Type="http://schemas.openxmlformats.org/officeDocument/2006/relationships/notesSlide" Target="../notesSlides/notesSlide11.xml"/><Relationship Id="rId1" Type="http://schemas.openxmlformats.org/officeDocument/2006/relationships/slideLayout" Target="../slideLayouts/slideLayout10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0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04.xml"/><Relationship Id="rId6" Type="http://schemas.openxmlformats.org/officeDocument/2006/relationships/hyperlink" Target="https://www.mdpi.com/journal/symmetry"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04.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hyperlink" Target="https://www.nature.com/articles/s41565-020-0724-3" TargetMode="External"/><Relationship Id="rId13" Type="http://schemas.openxmlformats.org/officeDocument/2006/relationships/hyperlink" Target="https://www.extremetech.com/computing/290450-chiplets-are-both-solution-and-symptom-to-a-larger-problem" TargetMode="External"/><Relationship Id="rId18" Type="http://schemas.openxmlformats.org/officeDocument/2006/relationships/hyperlink" Target="https://spectrum.ieee.org/tech-talk/computing/networks/terahertz-linkdiscovery" TargetMode="External"/><Relationship Id="rId3" Type="http://schemas.openxmlformats.org/officeDocument/2006/relationships/image" Target="../media/image2.png"/><Relationship Id="rId21" Type="http://schemas.openxmlformats.org/officeDocument/2006/relationships/hyperlink" Target="https://www.dropbox.com/s/tpgqip0wlc2kvdu/Sixth_Generation_6G_Wireless_Networks_Vision_Resea%281%29.pdf?dl=0" TargetMode="External"/><Relationship Id="rId7" Type="http://schemas.openxmlformats.org/officeDocument/2006/relationships/hyperlink" Target="https://www.nereid-h2020.eu/roadmap" TargetMode="External"/><Relationship Id="rId12" Type="http://schemas.openxmlformats.org/officeDocument/2006/relationships/hyperlink" Target="https://www.extremetech.com/computing/309946-chiplets-do-not-reinstate-moores-law" TargetMode="External"/><Relationship Id="rId17" Type="http://schemas.openxmlformats.org/officeDocument/2006/relationships/hyperlink" Target="http://dx.doi.org/10.1038/nphoton.2016.65" TargetMode="External"/><Relationship Id="rId2" Type="http://schemas.openxmlformats.org/officeDocument/2006/relationships/notesSlide" Target="../notesSlides/notesSlide16.xml"/><Relationship Id="rId16" Type="http://schemas.openxmlformats.org/officeDocument/2006/relationships/hyperlink" Target="https://doi.org/10.1088/1361-648X/aa8bdd" TargetMode="External"/><Relationship Id="rId20" Type="http://schemas.openxmlformats.org/officeDocument/2006/relationships/hyperlink" Target="https://spectrum.ieee.org/tech-talk/telecom/internet/network-2030-wants-to-address-the-problems-5g-could-bring-to-our-communications-systems" TargetMode="External"/><Relationship Id="rId1" Type="http://schemas.openxmlformats.org/officeDocument/2006/relationships/slideLayout" Target="../slideLayouts/slideLayout19.xml"/><Relationship Id="rId6" Type="http://schemas.openxmlformats.org/officeDocument/2006/relationships/hyperlink" Target="https://irds.ieee.org/images/files/pdf/2020/2020IRDS_ES.pdf" TargetMode="External"/><Relationship Id="rId11" Type="http://schemas.openxmlformats.org/officeDocument/2006/relationships/hyperlink" Target="https://www.extremetech.com/extreme/281684-intel-meso-device-offers-efficiency-density-scaling-far-beyond-cmos" TargetMode="External"/><Relationship Id="rId5" Type="http://schemas.openxmlformats.org/officeDocument/2006/relationships/hyperlink" Target="https://www.dropbox.com/s/v62qtb7bdb0uho6/IRDSBeyondCMOSIEEE_2020Edition.pdf?dl=0" TargetMode="External"/><Relationship Id="rId15" Type="http://schemas.openxmlformats.org/officeDocument/2006/relationships/hyperlink" Target="https://spectrum.ieee.org/telecom/internet/wireless-industrys-newest-gambit-terahertz-communication-bands" TargetMode="External"/><Relationship Id="rId23" Type="http://schemas.openxmlformats.org/officeDocument/2006/relationships/hyperlink" Target="https://arxiv.org/abs/1912.06040" TargetMode="External"/><Relationship Id="rId10" Type="http://schemas.openxmlformats.org/officeDocument/2006/relationships/hyperlink" Target="https://www.extremetech.com/computing/309889-tsmc-starts-development-on-2nm-process-node" TargetMode="External"/><Relationship Id="rId19" Type="http://schemas.openxmlformats.org/officeDocument/2006/relationships/hyperlink" Target="https://spectrum.ieee.org/nanoclast/computing/hardware/terahertz-chip" TargetMode="External"/><Relationship Id="rId4" Type="http://schemas.openxmlformats.org/officeDocument/2006/relationships/hyperlink" Target="https://ieee.irds.org/" TargetMode="External"/><Relationship Id="rId9" Type="http://schemas.openxmlformats.org/officeDocument/2006/relationships/hyperlink" Target="https://www.extremetech.com/computing/291507-samsung-unveils-3nm-gate-all-around-design-tools" TargetMode="External"/><Relationship Id="rId14" Type="http://schemas.openxmlformats.org/officeDocument/2006/relationships/hyperlink" Target="https://doi.org/10.1038/s41377-020-0325-9" TargetMode="External"/><Relationship Id="rId22" Type="http://schemas.openxmlformats.org/officeDocument/2006/relationships/hyperlink" Target="https://doi.org/10.1038/s41928-019-0355-6"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doi.org/10.1038/s41586-019-1573-9" TargetMode="External"/><Relationship Id="rId13" Type="http://schemas.openxmlformats.org/officeDocument/2006/relationships/hyperlink" Target="https://nanohub.org/resources/7670/download/Introduction_to_Nanophotonics.pdf" TargetMode="External"/><Relationship Id="rId18" Type="http://schemas.openxmlformats.org/officeDocument/2006/relationships/hyperlink" Target="https://www.researchgate.net/deref/http%3A%2F%2Fdx.doi.org%2F10.1088%2F2040-8986%2Fab0e66?_sg%5B0%5D=nOtvz405uNtgPu48Z9X_pponvFdQs3TI42QQ0NN9qSYPbqYbhXNa6_p1XI8k1nScbJ--IMi91jv8nWZqoUJ7OWYaXA.v8obcfpsEY4USZmvNWchCLJgCreHVsLbdhxIJ4F7k_YnLz5Q5LCaiMDc_-6HE3GiXwlzfNbVNQ9QpnCLH9BQOg" TargetMode="External"/><Relationship Id="rId3" Type="http://schemas.openxmlformats.org/officeDocument/2006/relationships/image" Target="../media/image2.png"/><Relationship Id="rId21" Type="http://schemas.openxmlformats.org/officeDocument/2006/relationships/hyperlink" Target="https://iopscience.iop.org/article/10.1088/2040-8978/18/9/093005" TargetMode="External"/><Relationship Id="rId7" Type="http://schemas.openxmlformats.org/officeDocument/2006/relationships/hyperlink" Target="https://www.sgnog.net/SGNOG7/B.2%20Optical%20Comm%20Trends%20in%20Data%20Centers_20190712%20(wide).pdf" TargetMode="External"/><Relationship Id="rId12" Type="http://schemas.openxmlformats.org/officeDocument/2006/relationships/hyperlink" Target="https://doi.org/10.1038/s41928-020-0435-7" TargetMode="External"/><Relationship Id="rId17" Type="http://schemas.openxmlformats.org/officeDocument/2006/relationships/hyperlink" Target="https://iopscience.iop.org/article/10.1088/2040-8978/18/6/063002/pdf" TargetMode="External"/><Relationship Id="rId2" Type="http://schemas.openxmlformats.org/officeDocument/2006/relationships/notesSlide" Target="../notesSlides/notesSlide17.xml"/><Relationship Id="rId16" Type="http://schemas.openxmlformats.org/officeDocument/2006/relationships/hyperlink" Target="https://www.sciencedirect.com/topics/physics-and-astronomy/nanophotonics" TargetMode="External"/><Relationship Id="rId20" Type="http://schemas.openxmlformats.org/officeDocument/2006/relationships/hyperlink" Target="https://www.researchgate.net/publication/310492971_Plasmonic_circuits_for_manipulating_optical_information" TargetMode="External"/><Relationship Id="rId1" Type="http://schemas.openxmlformats.org/officeDocument/2006/relationships/slideLayout" Target="../slideLayouts/slideLayout19.xml"/><Relationship Id="rId6" Type="http://schemas.openxmlformats.org/officeDocument/2006/relationships/hyperlink" Target="https://ethernetalliance.org/technology/2020-roadmap/" TargetMode="External"/><Relationship Id="rId11" Type="http://schemas.openxmlformats.org/officeDocument/2006/relationships/hyperlink" Target="https://doi.org/10.1088/1361-6633/aa518f" TargetMode="External"/><Relationship Id="rId5" Type="http://schemas.openxmlformats.org/officeDocument/2006/relationships/hyperlink" Target="https://cmte.ieee.org/futuredirections/2020/07/28/a-momentous-shift-ahead/" TargetMode="External"/><Relationship Id="rId15" Type="http://schemas.openxmlformats.org/officeDocument/2006/relationships/hyperlink" Target="https://arxiv.org/ftp/arxiv/papers/1802/1802.09120.pdf" TargetMode="External"/><Relationship Id="rId10" Type="http://schemas.openxmlformats.org/officeDocument/2006/relationships/hyperlink" Target="https://doi.org/10.1088/2040-8986/ab161d" TargetMode="External"/><Relationship Id="rId19" Type="http://schemas.openxmlformats.org/officeDocument/2006/relationships/hyperlink" Target="https://www.researchgate.net/publication/333180540_Roadmap_on_all-optical_processing" TargetMode="External"/><Relationship Id="rId4" Type="http://schemas.openxmlformats.org/officeDocument/2006/relationships/hyperlink" Target="https://cmte.ieee.org/futuredirections/2019/12/06/present-and-future-of-communications-ii/" TargetMode="External"/><Relationship Id="rId9" Type="http://schemas.openxmlformats.org/officeDocument/2006/relationships/hyperlink" Target="https://doi.org/10.1038/s41578-018-0040-9" TargetMode="External"/><Relationship Id="rId14" Type="http://schemas.openxmlformats.org/officeDocument/2006/relationships/hyperlink" Target="https://www.laserfocusworld.com/fiber-optics/article/16556311/fiberoptic-communications-fiber-bandwidth-pushes-closer-to-nonlinear-shannon-limit" TargetMode="External"/><Relationship Id="rId22" Type="http://schemas.openxmlformats.org/officeDocument/2006/relationships/hyperlink" Target="https://doi.org/10.1063/1.4953786"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0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04.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04.xm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www.intel.com/content/dam/www/programmable/us/en/pdfs/literature/wp/wp-01251-enabling-nextgen-with-3d-system-in-package.pdf" TargetMode="External"/><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2.png"/><Relationship Id="rId4" Type="http://schemas.openxmlformats.org/officeDocument/2006/relationships/hyperlink" Target="https://www.anandtech.com/show/13252/hot-chips-2018-nanotubes-as-dram-by-nantero-live-blo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4.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0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hyperlink" Target="https://www.lightwaveonline.com/articles/2018/06/oif-launches-cei-112g-xsr-project-enabling-intra-package-interconnects.html" TargetMode="External"/><Relationship Id="rId2" Type="http://schemas.openxmlformats.org/officeDocument/2006/relationships/notesSlide" Target="../notesSlides/notesSlide31.xml"/><Relationship Id="rId1" Type="http://schemas.openxmlformats.org/officeDocument/2006/relationships/slideLayout" Target="../slideLayouts/slideLayout104.xml"/><Relationship Id="rId5" Type="http://schemas.openxmlformats.org/officeDocument/2006/relationships/hyperlink" Target="https://www.infinera.com/moving-at-the-speed-of-light-three-key-things-to-know-about-ICE6" TargetMode="External"/><Relationship Id="rId4" Type="http://schemas.openxmlformats.org/officeDocument/2006/relationships/hyperlink" Target="https://www.laserfocusworld.com/articles/print/volume-50/issue-04/world-news/multimode-fiber-optic-components-multimode-silicon-photonics-gains-wdm-compatible-multiplexer.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04.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04.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hyperlink" Target="https://www.nature.com/nature" TargetMode="External"/><Relationship Id="rId7"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0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hyperlink" Target="http://www.6gsummit.com/2019/" TargetMode="External"/><Relationship Id="rId7"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104.xml"/><Relationship Id="rId6" Type="http://schemas.openxmlformats.org/officeDocument/2006/relationships/hyperlink" Target="http://www.6gsummit.com/2019/wp-content/uploads/2019/04/Day3_Session1_Vetter_Nokia_Bell_Labs.pdf"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0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104.xml"/><Relationship Id="rId5" Type="http://schemas.openxmlformats.org/officeDocument/2006/relationships/image" Target="../media/image76.png"/><Relationship Id="rId4" Type="http://schemas.openxmlformats.org/officeDocument/2006/relationships/hyperlink" Target="https://spectrum.ieee.org/telecom/internet/wireless-industrys-newest-gambit-terahertz-communication-ban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04.xml"/><Relationship Id="rId5" Type="http://schemas.openxmlformats.org/officeDocument/2006/relationships/hyperlink" Target="https://www.laserfocusworld.com/articles/print/volume-52/issue-03/columns/future-optics/undersea-fiber-optics-connect-the-world-today-and-tomorrow.html" TargetMode="Externa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hyperlink" Target="https://www.kddi-research.jp/english" TargetMode="External"/><Relationship Id="rId2" Type="http://schemas.openxmlformats.org/officeDocument/2006/relationships/notesSlide" Target="../notesSlides/notesSlide5.xml"/><Relationship Id="rId1" Type="http://schemas.openxmlformats.org/officeDocument/2006/relationships/slideLayout" Target="../slideLayouts/slideLayout104.xml"/><Relationship Id="rId5" Type="http://schemas.openxmlformats.org/officeDocument/2006/relationships/image" Target="../media/image13.png"/><Relationship Id="rId4" Type="http://schemas.openxmlformats.org/officeDocument/2006/relationships/hyperlink" Target="http://global-sei.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04.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0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hyperlink" Target="https://irds.ieee.org/editions/2018/more-moore" TargetMode="External"/><Relationship Id="rId2" Type="http://schemas.openxmlformats.org/officeDocument/2006/relationships/notesSlide" Target="../notesSlides/notesSlide8.xml"/><Relationship Id="rId1" Type="http://schemas.openxmlformats.org/officeDocument/2006/relationships/slideLayout" Target="../slideLayouts/slideLayout104.xml"/><Relationship Id="rId5" Type="http://schemas.openxmlformats.org/officeDocument/2006/relationships/image" Target="../media/image19.jpg"/><Relationship Id="rId4" Type="http://schemas.openxmlformats.org/officeDocument/2006/relationships/hyperlink" Target="https://www.extremetech.com/computing/250424-ibm-announces-5nm-breakthrough-claims-silicon-nanosheet-technology-will-drive-future-performance-power-efficiency-improvement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0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
          <p:cNvSpPr txBox="1">
            <a:spLocks noChangeArrowheads="1"/>
          </p:cNvSpPr>
          <p:nvPr/>
        </p:nvSpPr>
        <p:spPr bwMode="auto">
          <a:xfrm>
            <a:off x="-101100" y="5311375"/>
            <a:ext cx="9937298" cy="1518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90000"/>
              </a:lnSpc>
              <a:spcBef>
                <a:spcPts val="0"/>
              </a:spcBef>
              <a:spcAft>
                <a:spcPts val="300"/>
              </a:spcAft>
              <a:buClrTx/>
              <a:buSzTx/>
              <a:buFontTx/>
              <a:buNone/>
              <a:tabLst/>
              <a:defRPr/>
            </a:pPr>
            <a:r>
              <a:rPr kumimoji="0" lang="en-US" sz="3000" b="1" i="0" u="none" strike="noStrike" kern="0" cap="none" spc="0" normalizeH="0" baseline="0" noProof="0" dirty="0">
                <a:ln>
                  <a:noFill/>
                </a:ln>
                <a:solidFill>
                  <a:srgbClr val="CCECFF"/>
                </a:solidFill>
                <a:effectLst/>
                <a:uLnTx/>
                <a:uFillTx/>
                <a:latin typeface="Arial"/>
                <a:ea typeface="+mn-ea"/>
                <a:cs typeface="Arial"/>
              </a:rPr>
              <a:t>   </a:t>
            </a:r>
            <a:r>
              <a:rPr kumimoji="0" lang="en-US" sz="3200" b="1" i="0" u="none" strike="noStrike" kern="0" cap="none" spc="0" normalizeH="0" baseline="0" noProof="0" dirty="0">
                <a:ln>
                  <a:noFill/>
                </a:ln>
                <a:solidFill>
                  <a:srgbClr val="99F3F5"/>
                </a:solidFill>
                <a:effectLst/>
                <a:uLnTx/>
                <a:uFillTx/>
                <a:latin typeface="Arial"/>
                <a:ea typeface="+mn-ea"/>
                <a:cs typeface="Arial"/>
              </a:rPr>
              <a:t>Harvey Newman, Caltech</a:t>
            </a:r>
          </a:p>
          <a:p>
            <a:pPr marL="0" marR="0" lvl="0" indent="0" algn="ctr" defTabSz="914400" rtl="0" eaLnBrk="1" fontAlgn="base" latinLnBrk="0" hangingPunct="1">
              <a:lnSpc>
                <a:spcPct val="90000"/>
              </a:lnSpc>
              <a:spcBef>
                <a:spcPts val="0"/>
              </a:spcBef>
              <a:spcAft>
                <a:spcPts val="30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mn-ea"/>
                <a:cs typeface="Arial"/>
              </a:rPr>
              <a:t>Snowmass Computational Frontier Workshop</a:t>
            </a:r>
            <a:br>
              <a:rPr kumimoji="0" lang="en-US" sz="2400" b="1" i="0" u="none" strike="noStrike" kern="0" cap="none" spc="0" normalizeH="0" baseline="0" noProof="0" dirty="0">
                <a:ln>
                  <a:noFill/>
                </a:ln>
                <a:solidFill>
                  <a:srgbClr val="FFFFFF"/>
                </a:solidFill>
                <a:effectLst/>
                <a:uLnTx/>
                <a:uFillTx/>
                <a:latin typeface="Arial"/>
                <a:ea typeface="+mn-ea"/>
                <a:cs typeface="Arial"/>
              </a:rPr>
            </a:br>
            <a:r>
              <a:rPr kumimoji="0" lang="en-US" sz="2400" b="1" i="0" u="none" strike="noStrike" kern="0" cap="none" spc="0" normalizeH="0" baseline="0" noProof="0" dirty="0">
                <a:ln>
                  <a:noFill/>
                </a:ln>
                <a:solidFill>
                  <a:srgbClr val="FFFFFF"/>
                </a:solidFill>
                <a:effectLst/>
                <a:uLnTx/>
                <a:uFillTx/>
                <a:latin typeface="Arial"/>
                <a:ea typeface="+mn-ea"/>
                <a:cs typeface="Arial"/>
              </a:rPr>
              <a:t>August 11, 2020 </a:t>
            </a:r>
            <a:br>
              <a:rPr kumimoji="0" lang="en-US" sz="2000" b="1" i="0" u="none" strike="noStrike" kern="0" cap="none" spc="0" normalizeH="0" baseline="0" noProof="0" dirty="0">
                <a:ln>
                  <a:noFill/>
                </a:ln>
                <a:solidFill>
                  <a:srgbClr val="FFFF00"/>
                </a:solidFill>
                <a:effectLst/>
                <a:uLnTx/>
                <a:uFillTx/>
                <a:latin typeface="Arial"/>
                <a:ea typeface="+mn-ea"/>
                <a:cs typeface="Arial"/>
                <a:hlinkClick r:id="rId3"/>
              </a:rPr>
            </a:br>
            <a:r>
              <a:rPr kumimoji="0" lang="en-US" sz="2000" b="1" i="0" u="none" strike="noStrike" kern="0" cap="none" spc="0" normalizeH="0" baseline="0" noProof="0" dirty="0">
                <a:ln>
                  <a:noFill/>
                </a:ln>
                <a:solidFill>
                  <a:srgbClr val="FFFF00"/>
                </a:solidFill>
                <a:effectLst/>
                <a:uLnTx/>
                <a:uFillTx/>
                <a:latin typeface="Arial"/>
                <a:ea typeface="+mn-ea"/>
                <a:cs typeface="Arial"/>
                <a:hlinkClick r:id="rId3"/>
              </a:rPr>
              <a:t>newman@hep.Caltech.edu</a:t>
            </a:r>
            <a:endParaRPr kumimoji="0" lang="en-US" sz="2000" b="1" i="0" u="none" strike="noStrike" kern="0" cap="none" spc="0" normalizeH="0" baseline="0" noProof="0" dirty="0">
              <a:ln>
                <a:noFill/>
              </a:ln>
              <a:solidFill>
                <a:srgbClr val="FFFF00"/>
              </a:solidFill>
              <a:effectLst/>
              <a:uLnTx/>
              <a:uFillTx/>
              <a:latin typeface="Arial"/>
              <a:ea typeface="+mn-ea"/>
              <a:cs typeface="Arial"/>
            </a:endParaRPr>
          </a:p>
        </p:txBody>
      </p:sp>
      <p:pic>
        <p:nvPicPr>
          <p:cNvPr id="19" name="Picture 16"/>
          <p:cNvPicPr>
            <a:picLocks noChangeAspect="1" noChangeArrowheads="1"/>
          </p:cNvPicPr>
          <p:nvPr/>
        </p:nvPicPr>
        <p:blipFill>
          <a:blip r:embed="rId4" cstate="print"/>
          <a:srcRect/>
          <a:stretch>
            <a:fillRect/>
          </a:stretch>
        </p:blipFill>
        <p:spPr bwMode="auto">
          <a:xfrm>
            <a:off x="8747981" y="5459508"/>
            <a:ext cx="908789" cy="851440"/>
          </a:xfrm>
          <a:prstGeom prst="rect">
            <a:avLst/>
          </a:prstGeom>
          <a:noFill/>
          <a:ln w="9525">
            <a:noFill/>
            <a:miter lim="800000"/>
            <a:headEnd/>
            <a:tailEnd/>
          </a:ln>
        </p:spPr>
      </p:pic>
      <p:pic>
        <p:nvPicPr>
          <p:cNvPr id="15" name="Picture 4118" descr="icfalogo"/>
          <p:cNvPicPr>
            <a:picLocks noChangeAspect="1" noChangeArrowheads="1"/>
          </p:cNvPicPr>
          <p:nvPr/>
        </p:nvPicPr>
        <p:blipFill>
          <a:blip r:embed="rId5" cstate="print"/>
          <a:srcRect l="28235" r="28235" b="28799"/>
          <a:stretch>
            <a:fillRect/>
          </a:stretch>
        </p:blipFill>
        <p:spPr bwMode="auto">
          <a:xfrm>
            <a:off x="249230" y="5535245"/>
            <a:ext cx="937922" cy="676085"/>
          </a:xfrm>
          <a:prstGeom prst="rect">
            <a:avLst/>
          </a:prstGeom>
          <a:noFill/>
          <a:ln w="9525">
            <a:noFill/>
            <a:miter lim="800000"/>
            <a:headEnd/>
            <a:tailEnd/>
          </a:ln>
        </p:spPr>
      </p:pic>
      <p:grpSp>
        <p:nvGrpSpPr>
          <p:cNvPr id="4" name="Group 3">
            <a:extLst>
              <a:ext uri="{FF2B5EF4-FFF2-40B4-BE49-F238E27FC236}">
                <a16:creationId xmlns:a16="http://schemas.microsoft.com/office/drawing/2014/main" id="{9B2FE5A0-6F60-4585-B614-06ED79036C30}"/>
              </a:ext>
            </a:extLst>
          </p:cNvPr>
          <p:cNvGrpSpPr/>
          <p:nvPr/>
        </p:nvGrpSpPr>
        <p:grpSpPr>
          <a:xfrm>
            <a:off x="69802" y="199354"/>
            <a:ext cx="9718339" cy="5154164"/>
            <a:chOff x="69802" y="199354"/>
            <a:chExt cx="9718339" cy="5045271"/>
          </a:xfrm>
        </p:grpSpPr>
        <p:sp>
          <p:nvSpPr>
            <p:cNvPr id="21" name="Rectangle 2"/>
            <p:cNvSpPr txBox="1">
              <a:spLocks noChangeArrowheads="1"/>
            </p:cNvSpPr>
            <p:nvPr/>
          </p:nvSpPr>
          <p:spPr bwMode="auto">
            <a:xfrm>
              <a:off x="81679" y="199354"/>
              <a:ext cx="9706461" cy="874637"/>
            </a:xfrm>
            <a:prstGeom prst="rect">
              <a:avLst/>
            </a:prstGeom>
            <a:solidFill>
              <a:srgbClr val="001D3A"/>
            </a:solidFill>
            <a:ln w="22225">
              <a:solidFill>
                <a:srgbClr val="FFDB08"/>
              </a:solid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600" b="1">
                  <a:solidFill>
                    <a:srgbClr val="FFCC00"/>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900" b="1" i="0" u="none" strike="noStrike" kern="0" cap="none" spc="0" normalizeH="0" baseline="0" noProof="0" dirty="0">
                  <a:ln>
                    <a:noFill/>
                  </a:ln>
                  <a:solidFill>
                    <a:srgbClr val="01FFFF"/>
                  </a:solidFill>
                  <a:effectLst/>
                  <a:uLnTx/>
                  <a:uFillTx/>
                  <a:latin typeface="Arial"/>
                  <a:ea typeface="+mj-ea"/>
                  <a:cs typeface="+mj-cs"/>
                </a:rPr>
                <a:t>Future Information &amp; Communications Technologies </a:t>
              </a:r>
              <a:br>
                <a:rPr kumimoji="0" lang="en-US" sz="2900" b="1" i="0" u="none" strike="noStrike" kern="0" cap="none" spc="0" normalizeH="0" baseline="0" noProof="0" dirty="0">
                  <a:ln>
                    <a:noFill/>
                  </a:ln>
                  <a:solidFill>
                    <a:srgbClr val="01FFFF"/>
                  </a:solidFill>
                  <a:effectLst/>
                  <a:uLnTx/>
                  <a:uFillTx/>
                  <a:latin typeface="Arial"/>
                  <a:ea typeface="+mj-ea"/>
                  <a:cs typeface="+mj-cs"/>
                </a:rPr>
              </a:br>
              <a:r>
                <a:rPr kumimoji="0" lang="en-US" sz="2800" b="1" i="0" u="none" strike="noStrike" kern="0" cap="none" spc="0" normalizeH="0" baseline="0" noProof="0" dirty="0">
                  <a:ln>
                    <a:noFill/>
                  </a:ln>
                  <a:solidFill>
                    <a:schemeClr val="tx1"/>
                  </a:solidFill>
                  <a:effectLst/>
                  <a:uLnTx/>
                  <a:uFillTx/>
                  <a:latin typeface="Arial"/>
                  <a:ea typeface="+mj-ea"/>
                  <a:cs typeface="+mj-cs"/>
                </a:rPr>
                <a:t>for the HL-LHC Era: </a:t>
              </a:r>
              <a:r>
                <a:rPr kumimoji="0" lang="en-US" sz="2800" b="1" i="0" u="none" strike="noStrike" kern="0" cap="none" spc="0" normalizeH="0" baseline="0" noProof="0" dirty="0">
                  <a:ln>
                    <a:noFill/>
                  </a:ln>
                  <a:solidFill>
                    <a:srgbClr val="FFFF00"/>
                  </a:solidFill>
                  <a:effectLst/>
                  <a:uLnTx/>
                  <a:uFillTx/>
                  <a:latin typeface="Arial"/>
                  <a:ea typeface="+mj-ea"/>
                  <a:cs typeface="+mj-cs"/>
                </a:rPr>
                <a:t>2020-2030, 2030-38 and Beyond</a:t>
              </a:r>
              <a:endParaRPr kumimoji="0" lang="en-US" sz="2900" b="1" i="1" u="none" strike="noStrike" kern="0" cap="none" spc="0" normalizeH="0" baseline="0" noProof="0" dirty="0">
                <a:ln>
                  <a:noFill/>
                </a:ln>
                <a:solidFill>
                  <a:srgbClr val="FFFF00"/>
                </a:solidFill>
                <a:effectLst/>
                <a:uLnTx/>
                <a:uFillTx/>
                <a:latin typeface="Arial"/>
                <a:ea typeface="+mj-ea"/>
                <a:cs typeface="+mj-cs"/>
              </a:endParaRPr>
            </a:p>
          </p:txBody>
        </p:sp>
        <p:pic>
          <p:nvPicPr>
            <p:cNvPr id="9" name="Picture 8"/>
            <p:cNvPicPr>
              <a:picLocks noChangeAspect="1"/>
            </p:cNvPicPr>
            <p:nvPr/>
          </p:nvPicPr>
          <p:blipFill rotWithShape="1">
            <a:blip r:embed="rId6"/>
            <a:srcRect b="2092"/>
            <a:stretch/>
          </p:blipFill>
          <p:spPr>
            <a:xfrm>
              <a:off x="69802" y="1073991"/>
              <a:ext cx="7638020" cy="4170634"/>
            </a:xfrm>
            <a:prstGeom prst="rect">
              <a:avLst/>
            </a:prstGeom>
          </p:spPr>
        </p:pic>
        <p:sp>
          <p:nvSpPr>
            <p:cNvPr id="12" name="Rectangle 2"/>
            <p:cNvSpPr>
              <a:spLocks noChangeArrowheads="1"/>
            </p:cNvSpPr>
            <p:nvPr/>
          </p:nvSpPr>
          <p:spPr bwMode="auto">
            <a:xfrm>
              <a:off x="7707823" y="1059800"/>
              <a:ext cx="2080317" cy="3490514"/>
            </a:xfrm>
            <a:prstGeom prst="rect">
              <a:avLst/>
            </a:prstGeom>
            <a:solidFill>
              <a:srgbClr val="00004B"/>
            </a:solidFill>
            <a:ln w="19050">
              <a:solidFill>
                <a:srgbClr val="FFDE00"/>
              </a:solidFill>
              <a:miter lim="800000"/>
              <a:headEnd/>
              <a:tailEnd/>
            </a:ln>
          </p:spPr>
          <p:txBody>
            <a:bodyPr lIns="0" rIns="0" anchor="ctr"/>
            <a:lstStyle/>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en-US" sz="2200" b="1" i="0" u="none" strike="noStrike" kern="1200" cap="none" spc="0" normalizeH="0" baseline="0" noProof="0" dirty="0">
                  <a:ln>
                    <a:noFill/>
                  </a:ln>
                  <a:solidFill>
                    <a:srgbClr val="B0FEFC"/>
                  </a:solidFill>
                  <a:effectLst/>
                  <a:uLnTx/>
                  <a:uFillTx/>
                  <a:latin typeface="Arial"/>
                  <a:ea typeface="+mn-ea"/>
                  <a:cs typeface="Arial"/>
                </a:rPr>
                <a:t>LHC Run3 </a:t>
              </a:r>
              <a:br>
                <a:rPr kumimoji="0" lang="en-US" sz="2200" b="1" i="0" u="none" strike="noStrike" kern="1200" cap="none" spc="0" normalizeH="0" baseline="0" noProof="0" dirty="0">
                  <a:ln>
                    <a:noFill/>
                  </a:ln>
                  <a:solidFill>
                    <a:srgbClr val="B0FEFC"/>
                  </a:solidFill>
                  <a:effectLst/>
                  <a:uLnTx/>
                  <a:uFillTx/>
                  <a:latin typeface="Arial"/>
                  <a:ea typeface="+mn-ea"/>
                  <a:cs typeface="Arial"/>
                </a:rPr>
              </a:br>
              <a:r>
                <a:rPr kumimoji="0" lang="en-US" sz="2200" b="1" i="0" u="none" strike="noStrike" kern="1200" cap="none" spc="0" normalizeH="0" baseline="0" noProof="0" dirty="0">
                  <a:ln>
                    <a:noFill/>
                  </a:ln>
                  <a:solidFill>
                    <a:srgbClr val="B0FEFC"/>
                  </a:solidFill>
                  <a:effectLst/>
                  <a:uLnTx/>
                  <a:uFillTx/>
                  <a:latin typeface="Arial"/>
                  <a:ea typeface="+mn-ea"/>
                  <a:cs typeface="Arial"/>
                </a:rPr>
                <a:t>and HL-LHC</a:t>
              </a:r>
            </a:p>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en-US" sz="2200" b="1" i="0" u="none" strike="noStrike" kern="1200" cap="none" spc="0" normalizeH="0" baseline="0" noProof="0" dirty="0">
                  <a:ln>
                    <a:noFill/>
                  </a:ln>
                  <a:solidFill>
                    <a:srgbClr val="B0FEFC"/>
                  </a:solidFill>
                  <a:effectLst/>
                  <a:uLnTx/>
                  <a:uFillTx/>
                  <a:latin typeface="Arial"/>
                  <a:ea typeface="+mn-ea"/>
                  <a:cs typeface="Arial"/>
                </a:rPr>
                <a:t>DUNE</a:t>
              </a:r>
            </a:p>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en-US" sz="2200" b="1" i="0" u="none" strike="noStrike" kern="1200" cap="none" spc="0" normalizeH="0" baseline="0" noProof="0" dirty="0">
                  <a:ln>
                    <a:noFill/>
                  </a:ln>
                  <a:solidFill>
                    <a:srgbClr val="B0FEFC"/>
                  </a:solidFill>
                  <a:effectLst/>
                  <a:uLnTx/>
                  <a:uFillTx/>
                  <a:latin typeface="Arial"/>
                  <a:ea typeface="+mn-ea"/>
                  <a:cs typeface="Arial"/>
                </a:rPr>
                <a:t>LSST   SKA</a:t>
              </a:r>
            </a:p>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en-US" sz="2200" b="1" i="0" u="none" strike="noStrike" kern="1200" cap="none" spc="0" normalizeH="0" baseline="0" noProof="0" dirty="0" err="1">
                  <a:ln>
                    <a:noFill/>
                  </a:ln>
                  <a:solidFill>
                    <a:srgbClr val="FFFFFF"/>
                  </a:solidFill>
                  <a:effectLst/>
                  <a:uLnTx/>
                  <a:uFillTx/>
                  <a:latin typeface="Arial"/>
                  <a:ea typeface="+mn-ea"/>
                  <a:cs typeface="Arial"/>
                </a:rPr>
                <a:t>BioInformatics</a:t>
              </a:r>
              <a:endParaRPr kumimoji="0" lang="en-US" sz="22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base" latinLnBrk="0" hangingPunct="1">
                <a:lnSpc>
                  <a:spcPct val="100000"/>
                </a:lnSpc>
                <a:spcBef>
                  <a:spcPct val="0"/>
                </a:spcBef>
                <a:spcAft>
                  <a:spcPts val="1200"/>
                </a:spcAft>
                <a:buClrTx/>
                <a:buSzTx/>
                <a:buFontTx/>
                <a:buNone/>
                <a:tabLst/>
                <a:defRPr/>
              </a:pPr>
              <a:r>
                <a:rPr kumimoji="0" lang="en-US" sz="2200" b="1" i="0" u="none" strike="noStrike" kern="1200" cap="none" spc="0" normalizeH="0" baseline="0" noProof="0" dirty="0">
                  <a:ln>
                    <a:noFill/>
                  </a:ln>
                  <a:solidFill>
                    <a:srgbClr val="B0FEFC"/>
                  </a:solidFill>
                  <a:effectLst/>
                  <a:uLnTx/>
                  <a:uFillTx/>
                  <a:latin typeface="Arial"/>
                  <a:ea typeface="+mn-ea"/>
                  <a:cs typeface="Arial"/>
                </a:rPr>
                <a:t>Earth Observation</a:t>
              </a:r>
            </a:p>
          </p:txBody>
        </p:sp>
        <p:sp>
          <p:nvSpPr>
            <p:cNvPr id="13" name="Rectangle 2"/>
            <p:cNvSpPr>
              <a:spLocks noChangeArrowheads="1"/>
            </p:cNvSpPr>
            <p:nvPr/>
          </p:nvSpPr>
          <p:spPr bwMode="auto">
            <a:xfrm>
              <a:off x="7707823" y="4459291"/>
              <a:ext cx="2080318" cy="757612"/>
            </a:xfrm>
            <a:prstGeom prst="rect">
              <a:avLst/>
            </a:prstGeom>
            <a:solidFill>
              <a:srgbClr val="00004B"/>
            </a:solidFill>
            <a:ln w="19050">
              <a:solidFill>
                <a:srgbClr val="FFDE00"/>
              </a:solidFill>
              <a:miter lim="800000"/>
              <a:headEnd/>
              <a:tailEnd/>
            </a:ln>
          </p:spPr>
          <p:txBody>
            <a:bodyPr lIns="0" rIns="0" anchor="ctr"/>
            <a:lstStyle/>
            <a:p>
              <a:pPr marL="0" marR="0" lvl="0" indent="0" algn="ctr" defTabSz="914400" rtl="0" eaLnBrk="1" fontAlgn="base" latinLnBrk="0" hangingPunct="1">
                <a:lnSpc>
                  <a:spcPct val="90000"/>
                </a:lnSpc>
                <a:spcBef>
                  <a:spcPct val="0"/>
                </a:spcBef>
                <a:spcAft>
                  <a:spcPts val="120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Arial"/>
                  <a:ea typeface="+mn-ea"/>
                  <a:cs typeface="Arial"/>
                </a:rPr>
                <a:t>Gateways</a:t>
              </a:r>
              <a:br>
                <a:rPr kumimoji="0" lang="en-US" sz="2400" b="1" i="1" u="none" strike="noStrike" kern="1200" cap="none" spc="0" normalizeH="0" baseline="0" noProof="0" dirty="0">
                  <a:ln>
                    <a:noFill/>
                  </a:ln>
                  <a:solidFill>
                    <a:srgbClr val="00FFFF"/>
                  </a:solidFill>
                  <a:effectLst/>
                  <a:uLnTx/>
                  <a:uFillTx/>
                  <a:latin typeface="Arial"/>
                  <a:ea typeface="+mn-ea"/>
                  <a:cs typeface="Arial"/>
                </a:rPr>
              </a:br>
              <a:r>
                <a:rPr kumimoji="0" lang="en-US" sz="2400" b="1" i="1" u="none" strike="noStrike" kern="1200" cap="none" spc="0" normalizeH="0" baseline="0" noProof="0" dirty="0">
                  <a:ln>
                    <a:noFill/>
                  </a:ln>
                  <a:solidFill>
                    <a:srgbClr val="00FFFF"/>
                  </a:solidFill>
                  <a:effectLst/>
                  <a:uLnTx/>
                  <a:uFillTx/>
                  <a:latin typeface="Arial"/>
                  <a:ea typeface="+mn-ea"/>
                  <a:cs typeface="Arial"/>
                </a:rPr>
                <a:t>to a New Era</a:t>
              </a:r>
            </a:p>
          </p:txBody>
        </p:sp>
        <p:pic>
          <p:nvPicPr>
            <p:cNvPr id="2" name="Picture 1"/>
            <p:cNvPicPr>
              <a:picLocks noChangeAspect="1"/>
            </p:cNvPicPr>
            <p:nvPr/>
          </p:nvPicPr>
          <p:blipFill>
            <a:blip r:embed="rId7"/>
            <a:stretch>
              <a:fillRect/>
            </a:stretch>
          </p:blipFill>
          <p:spPr>
            <a:xfrm>
              <a:off x="2449756" y="3819732"/>
              <a:ext cx="2368987" cy="942546"/>
            </a:xfrm>
            <a:prstGeom prst="rect">
              <a:avLst/>
            </a:prstGeom>
            <a:ln w="22225">
              <a:solidFill>
                <a:schemeClr val="tx1"/>
              </a:solidFill>
            </a:ln>
          </p:spPr>
        </p:pic>
        <p:sp>
          <p:nvSpPr>
            <p:cNvPr id="3" name="Rectangle 2"/>
            <p:cNvSpPr/>
            <p:nvPr/>
          </p:nvSpPr>
          <p:spPr bwMode="auto">
            <a:xfrm>
              <a:off x="2414208" y="4765811"/>
              <a:ext cx="2404534" cy="437560"/>
            </a:xfrm>
            <a:prstGeom prst="rect">
              <a:avLst/>
            </a:prstGeom>
            <a:solidFill>
              <a:srgbClr val="000054"/>
            </a:solidFill>
            <a:ln w="254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95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LBNF/DUNE</a:t>
              </a:r>
            </a:p>
          </p:txBody>
        </p:sp>
        <p:sp>
          <p:nvSpPr>
            <p:cNvPr id="11" name="Rectangle 10"/>
            <p:cNvSpPr/>
            <p:nvPr/>
          </p:nvSpPr>
          <p:spPr bwMode="auto">
            <a:xfrm>
              <a:off x="2449757" y="2335104"/>
              <a:ext cx="2368986" cy="475282"/>
            </a:xfrm>
            <a:prstGeom prst="rect">
              <a:avLst/>
            </a:prstGeom>
            <a:solidFill>
              <a:srgbClr val="000054"/>
            </a:solidFill>
            <a:ln w="254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95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mn-ea"/>
                  <a:cs typeface="+mn-cs"/>
                </a:rPr>
                <a:t>LSST</a:t>
              </a:r>
            </a:p>
          </p:txBody>
        </p:sp>
        <p:pic>
          <p:nvPicPr>
            <p:cNvPr id="1032" name="Picture 1031"/>
            <p:cNvPicPr>
              <a:picLocks noChangeAspect="1"/>
            </p:cNvPicPr>
            <p:nvPr/>
          </p:nvPicPr>
          <p:blipFill>
            <a:blip r:embed="rId8"/>
            <a:stretch>
              <a:fillRect/>
            </a:stretch>
          </p:blipFill>
          <p:spPr>
            <a:xfrm>
              <a:off x="2449757" y="2811818"/>
              <a:ext cx="2368986" cy="1015633"/>
            </a:xfrm>
            <a:prstGeom prst="rect">
              <a:avLst/>
            </a:prstGeom>
            <a:ln w="22225">
              <a:solidFill>
                <a:srgbClr val="FFFF00"/>
              </a:solidFill>
            </a:ln>
          </p:spPr>
        </p:pic>
      </p:grpSp>
    </p:spTree>
    <p:extLst>
      <p:ext uri="{BB962C8B-B14F-4D97-AF65-F5344CB8AC3E}">
        <p14:creationId xmlns:p14="http://schemas.microsoft.com/office/powerpoint/2010/main" val="2985176974"/>
      </p:ext>
    </p:extLst>
  </p:cSld>
  <p:clrMapOvr>
    <a:masterClrMapping/>
  </p:clrMapOvr>
  <mc:AlternateContent xmlns:mc="http://schemas.openxmlformats.org/markup-compatibility/2006" xmlns:p14="http://schemas.microsoft.com/office/powerpoint/2010/main">
    <mc:Choice Requires="p14">
      <p:transition spd="slow" p14:dur="65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94924" y="24981"/>
            <a:ext cx="9060901" cy="79608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a:lnSpc>
                <a:spcPct val="90000"/>
              </a:lnSpc>
            </a:pPr>
            <a:r>
              <a:rPr lang="en-US" sz="2400" b="1" dirty="0"/>
              <a:t>IEEE IRDS 2020 </a:t>
            </a:r>
            <a:r>
              <a:rPr lang="en-US" sz="2400" b="1" dirty="0">
                <a:solidFill>
                  <a:srgbClr val="FFFF00"/>
                </a:solidFill>
              </a:rPr>
              <a:t>Beyond CMOS </a:t>
            </a:r>
            <a:r>
              <a:rPr lang="en-US" sz="2400" b="1" dirty="0"/>
              <a:t>Volume </a:t>
            </a:r>
            <a:br>
              <a:rPr lang="en-US" sz="2000" b="1" dirty="0"/>
            </a:br>
            <a:r>
              <a:rPr lang="en-US" sz="1800" b="1" dirty="0"/>
              <a:t>2013 Survey Evaluation of Emerging Memory and Logic Device Alternatives</a:t>
            </a:r>
          </a:p>
          <a:p>
            <a:pPr>
              <a:lnSpc>
                <a:spcPct val="90000"/>
              </a:lnSpc>
            </a:pPr>
            <a:r>
              <a:rPr lang="en-US" sz="1400" b="1" dirty="0"/>
              <a:t>https://www.dropbox.com/s/v62qtb7bdb0uho6/</a:t>
            </a:r>
            <a:r>
              <a:rPr lang="en-US" sz="1400" b="1" dirty="0">
                <a:solidFill>
                  <a:srgbClr val="FFFF00"/>
                </a:solidFill>
              </a:rPr>
              <a:t>IRDSBeyondCMOSIEEE_2020Edition.pdf</a:t>
            </a:r>
            <a:r>
              <a:rPr lang="en-US" sz="1400" b="1" dirty="0"/>
              <a:t>?dl=0</a:t>
            </a:r>
          </a:p>
        </p:txBody>
      </p:sp>
      <p:sp>
        <p:nvSpPr>
          <p:cNvPr id="9" name="Content Placeholder 2">
            <a:extLst>
              <a:ext uri="{FF2B5EF4-FFF2-40B4-BE49-F238E27FC236}">
                <a16:creationId xmlns:a16="http://schemas.microsoft.com/office/drawing/2014/main" id="{EDE95176-70CB-417B-B1E6-EE6F119D88AE}"/>
              </a:ext>
            </a:extLst>
          </p:cNvPr>
          <p:cNvSpPr txBox="1">
            <a:spLocks/>
          </p:cNvSpPr>
          <p:nvPr/>
        </p:nvSpPr>
        <p:spPr bwMode="auto">
          <a:xfrm>
            <a:off x="135810" y="886228"/>
            <a:ext cx="9491010" cy="5881631"/>
          </a:xfrm>
          <a:prstGeom prst="rect">
            <a:avLst/>
          </a:prstGeom>
          <a:solidFill>
            <a:srgbClr val="001D3A"/>
          </a:solidFill>
          <a:ln w="19050">
            <a:solidFill>
              <a:srgbClr val="FFED1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r>
              <a:rPr lang="en-US" sz="1600" dirty="0">
                <a:solidFill>
                  <a:srgbClr val="FFFF00"/>
                </a:solidFill>
              </a:rPr>
              <a:t>Criteria:</a:t>
            </a:r>
            <a:r>
              <a:rPr lang="en-US" sz="1600" dirty="0"/>
              <a:t> </a:t>
            </a:r>
            <a:r>
              <a:rPr lang="en-US" sz="1500" dirty="0">
                <a:solidFill>
                  <a:schemeClr val="tx1"/>
                </a:solidFill>
              </a:rPr>
              <a:t>1) </a:t>
            </a:r>
            <a:r>
              <a:rPr lang="en-US" sz="1500" dirty="0">
                <a:solidFill>
                  <a:srgbClr val="A7FDFB"/>
                </a:solidFill>
              </a:rPr>
              <a:t>Scalability, </a:t>
            </a:r>
            <a:r>
              <a:rPr lang="en-US" sz="1500" dirty="0">
                <a:solidFill>
                  <a:schemeClr val="tx1"/>
                </a:solidFill>
              </a:rPr>
              <a:t>2) </a:t>
            </a:r>
            <a:r>
              <a:rPr lang="en-US" sz="1500" dirty="0">
                <a:solidFill>
                  <a:srgbClr val="A7FDFB"/>
                </a:solidFill>
              </a:rPr>
              <a:t>Speed</a:t>
            </a:r>
            <a:r>
              <a:rPr lang="en-US" sz="1500" dirty="0">
                <a:solidFill>
                  <a:schemeClr val="tx1"/>
                </a:solidFill>
              </a:rPr>
              <a:t>, 3) </a:t>
            </a:r>
            <a:r>
              <a:rPr lang="en-US" sz="1500" dirty="0">
                <a:solidFill>
                  <a:srgbClr val="A7FDFB"/>
                </a:solidFill>
              </a:rPr>
              <a:t>Energy Efficiency</a:t>
            </a:r>
            <a:r>
              <a:rPr lang="en-US" sz="1500" dirty="0">
                <a:solidFill>
                  <a:schemeClr val="tx1"/>
                </a:solidFill>
              </a:rPr>
              <a:t>, 4) </a:t>
            </a:r>
            <a:r>
              <a:rPr lang="en-US" sz="1500" dirty="0">
                <a:solidFill>
                  <a:srgbClr val="A7FDFB"/>
                </a:solidFill>
              </a:rPr>
              <a:t>Gain (Logic) or ON/OFF Ratio (Memory), </a:t>
            </a:r>
            <a:br>
              <a:rPr lang="en-US" sz="1500" dirty="0">
                <a:solidFill>
                  <a:srgbClr val="A7FDFB"/>
                </a:solidFill>
              </a:rPr>
            </a:br>
            <a:r>
              <a:rPr lang="en-US" sz="1500" dirty="0">
                <a:solidFill>
                  <a:schemeClr val="tx1"/>
                </a:solidFill>
              </a:rPr>
              <a:t>5) </a:t>
            </a:r>
            <a:r>
              <a:rPr lang="en-US" sz="1500" dirty="0">
                <a:solidFill>
                  <a:srgbClr val="A7FDFB"/>
                </a:solidFill>
              </a:rPr>
              <a:t>Operational Reliability, </a:t>
            </a:r>
            <a:r>
              <a:rPr lang="en-US" sz="1500" dirty="0">
                <a:solidFill>
                  <a:schemeClr val="tx1"/>
                </a:solidFill>
              </a:rPr>
              <a:t>6) </a:t>
            </a:r>
            <a:r>
              <a:rPr lang="en-US" sz="1500" dirty="0">
                <a:solidFill>
                  <a:srgbClr val="A7FDFB"/>
                </a:solidFill>
              </a:rPr>
              <a:t>Operational Temperature</a:t>
            </a:r>
            <a:r>
              <a:rPr lang="en-US" sz="1500" dirty="0">
                <a:solidFill>
                  <a:schemeClr val="tx1"/>
                </a:solidFill>
              </a:rPr>
              <a:t>, 7) </a:t>
            </a:r>
            <a:r>
              <a:rPr lang="en-US" sz="1500" dirty="0">
                <a:solidFill>
                  <a:srgbClr val="A7FDFB"/>
                </a:solidFill>
              </a:rPr>
              <a:t>CMOS Technological Compatibility, </a:t>
            </a:r>
            <a:br>
              <a:rPr lang="en-US" sz="1500" dirty="0">
                <a:solidFill>
                  <a:schemeClr val="tx1"/>
                </a:solidFill>
              </a:rPr>
            </a:br>
            <a:r>
              <a:rPr lang="en-US" sz="1500" dirty="0">
                <a:solidFill>
                  <a:schemeClr val="tx1"/>
                </a:solidFill>
              </a:rPr>
              <a:t>and 8) </a:t>
            </a:r>
            <a:r>
              <a:rPr lang="en-US" sz="1500" dirty="0">
                <a:solidFill>
                  <a:srgbClr val="A7FDFB"/>
                </a:solidFill>
              </a:rPr>
              <a:t>CMOS Architectural Compatibility</a:t>
            </a:r>
            <a:r>
              <a:rPr lang="en-US" sz="1500" dirty="0">
                <a:solidFill>
                  <a:schemeClr val="tx1"/>
                </a:solidFill>
              </a:rPr>
              <a:t>.</a:t>
            </a:r>
            <a:br>
              <a:rPr lang="en-US" sz="1500" dirty="0">
                <a:solidFill>
                  <a:schemeClr val="tx1"/>
                </a:solidFill>
              </a:rPr>
            </a:br>
            <a:endParaRPr kumimoji="0" lang="en-US" sz="1500" b="1" i="0" u="none" strike="noStrike" kern="0" cap="none" spc="0" normalizeH="0" baseline="0" noProof="0" dirty="0">
              <a:ln>
                <a:noFill/>
              </a:ln>
              <a:solidFill>
                <a:schemeClr val="tx1"/>
              </a:solidFill>
              <a:effectLst/>
              <a:uLnTx/>
              <a:uFillTx/>
              <a:latin typeface="Arial"/>
              <a:cs typeface="Arial"/>
            </a:endParaRPr>
          </a:p>
        </p:txBody>
      </p:sp>
      <p:pic>
        <p:nvPicPr>
          <p:cNvPr id="6" name="Picture 5">
            <a:extLst>
              <a:ext uri="{FF2B5EF4-FFF2-40B4-BE49-F238E27FC236}">
                <a16:creationId xmlns:a16="http://schemas.microsoft.com/office/drawing/2014/main" id="{9080CC31-66EE-4787-B84E-C0627E67658E}"/>
              </a:ext>
            </a:extLst>
          </p:cNvPr>
          <p:cNvPicPr>
            <a:picLocks noChangeAspect="1"/>
          </p:cNvPicPr>
          <p:nvPr/>
        </p:nvPicPr>
        <p:blipFill>
          <a:blip r:embed="rId3"/>
          <a:stretch>
            <a:fillRect/>
          </a:stretch>
        </p:blipFill>
        <p:spPr>
          <a:xfrm>
            <a:off x="485452" y="1676701"/>
            <a:ext cx="4339335" cy="2322357"/>
          </a:xfrm>
          <a:prstGeom prst="rect">
            <a:avLst/>
          </a:prstGeom>
          <a:ln w="22225">
            <a:solidFill>
              <a:srgbClr val="66FFFF"/>
            </a:solidFill>
          </a:ln>
        </p:spPr>
      </p:pic>
      <p:pic>
        <p:nvPicPr>
          <p:cNvPr id="8" name="Picture 7">
            <a:extLst>
              <a:ext uri="{FF2B5EF4-FFF2-40B4-BE49-F238E27FC236}">
                <a16:creationId xmlns:a16="http://schemas.microsoft.com/office/drawing/2014/main" id="{C440EDB7-4D10-4D82-B9AD-58AD38BDA0EA}"/>
              </a:ext>
            </a:extLst>
          </p:cNvPr>
          <p:cNvPicPr>
            <a:picLocks noChangeAspect="1"/>
          </p:cNvPicPr>
          <p:nvPr/>
        </p:nvPicPr>
        <p:blipFill>
          <a:blip r:embed="rId4"/>
          <a:stretch>
            <a:fillRect/>
          </a:stretch>
        </p:blipFill>
        <p:spPr>
          <a:xfrm>
            <a:off x="5289397" y="1652129"/>
            <a:ext cx="3872814" cy="2346929"/>
          </a:xfrm>
          <a:prstGeom prst="rect">
            <a:avLst/>
          </a:prstGeom>
          <a:ln w="22225">
            <a:solidFill>
              <a:srgbClr val="66FFFF"/>
            </a:solidFill>
          </a:ln>
        </p:spPr>
      </p:pic>
      <p:pic>
        <p:nvPicPr>
          <p:cNvPr id="12" name="Picture 11">
            <a:extLst>
              <a:ext uri="{FF2B5EF4-FFF2-40B4-BE49-F238E27FC236}">
                <a16:creationId xmlns:a16="http://schemas.microsoft.com/office/drawing/2014/main" id="{C276E025-E21B-4F99-85B8-658279DE223D}"/>
              </a:ext>
            </a:extLst>
          </p:cNvPr>
          <p:cNvPicPr>
            <a:picLocks noChangeAspect="1"/>
          </p:cNvPicPr>
          <p:nvPr/>
        </p:nvPicPr>
        <p:blipFill>
          <a:blip r:embed="rId5"/>
          <a:stretch>
            <a:fillRect/>
          </a:stretch>
        </p:blipFill>
        <p:spPr>
          <a:xfrm>
            <a:off x="5289397" y="3999058"/>
            <a:ext cx="3872814" cy="2702078"/>
          </a:xfrm>
          <a:prstGeom prst="rect">
            <a:avLst/>
          </a:prstGeom>
          <a:ln w="22225">
            <a:solidFill>
              <a:srgbClr val="66FFFF"/>
            </a:solidFill>
          </a:ln>
        </p:spPr>
      </p:pic>
      <p:sp>
        <p:nvSpPr>
          <p:cNvPr id="13" name="Content Placeholder 2">
            <a:extLst>
              <a:ext uri="{FF2B5EF4-FFF2-40B4-BE49-F238E27FC236}">
                <a16:creationId xmlns:a16="http://schemas.microsoft.com/office/drawing/2014/main" id="{EA3C4B80-0995-4A95-AA9B-923A0881CDD1}"/>
              </a:ext>
            </a:extLst>
          </p:cNvPr>
          <p:cNvSpPr txBox="1">
            <a:spLocks/>
          </p:cNvSpPr>
          <p:nvPr/>
        </p:nvSpPr>
        <p:spPr bwMode="auto">
          <a:xfrm>
            <a:off x="3040606" y="1741790"/>
            <a:ext cx="1715389" cy="486033"/>
          </a:xfrm>
          <a:prstGeom prst="rect">
            <a:avLst/>
          </a:prstGeom>
          <a:solidFill>
            <a:srgbClr val="001D3A"/>
          </a:solidFill>
          <a:ln w="9525">
            <a:solidFill>
              <a:srgbClr val="FFED13"/>
            </a:solidFill>
            <a:miter lim="800000"/>
            <a:headEnd/>
            <a:tailEnd/>
          </a:ln>
        </p:spPr>
        <p:txBody>
          <a:bodyPr vert="horz" wrap="square" lIns="0" tIns="45720" rIns="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55563" marR="0" lvl="0" indent="0" algn="ctr" defTabSz="914400" rtl="0" eaLnBrk="1" fontAlgn="base" latinLnBrk="0" hangingPunct="1">
              <a:lnSpc>
                <a:spcPct val="88000"/>
              </a:lnSpc>
              <a:spcBef>
                <a:spcPts val="0"/>
              </a:spcBef>
              <a:spcAft>
                <a:spcPts val="600"/>
              </a:spcAft>
              <a:buClrTx/>
              <a:buSzTx/>
              <a:buNone/>
              <a:tabLst/>
              <a:defRPr/>
            </a:pPr>
            <a:r>
              <a:rPr kumimoji="0" lang="en-US" sz="1400" b="1" i="0" u="none" strike="noStrike" kern="0" cap="none" spc="0" normalizeH="0" baseline="0" noProof="0" dirty="0">
                <a:ln>
                  <a:noFill/>
                </a:ln>
                <a:solidFill>
                  <a:srgbClr val="99F3F5"/>
                </a:solidFill>
                <a:effectLst/>
                <a:uLnTx/>
                <a:uFillTx/>
                <a:latin typeface="Arial"/>
                <a:ea typeface="+mn-ea"/>
                <a:cs typeface="Arial"/>
              </a:rPr>
              <a:t>Emerging Memory Devices</a:t>
            </a:r>
            <a:endParaRPr kumimoji="0" lang="en-US" sz="1400" b="1" i="0" u="none" strike="noStrike" kern="0" cap="none" spc="0" normalizeH="0" baseline="0" noProof="0" dirty="0">
              <a:ln>
                <a:noFill/>
              </a:ln>
              <a:solidFill>
                <a:srgbClr val="CCFFFF"/>
              </a:solidFill>
              <a:effectLst/>
              <a:uLnTx/>
              <a:uFillTx/>
              <a:latin typeface="Arial"/>
              <a:ea typeface="+mn-ea"/>
              <a:cs typeface="Arial"/>
            </a:endParaRPr>
          </a:p>
        </p:txBody>
      </p:sp>
      <p:sp>
        <p:nvSpPr>
          <p:cNvPr id="17" name="Content Placeholder 2">
            <a:extLst>
              <a:ext uri="{FF2B5EF4-FFF2-40B4-BE49-F238E27FC236}">
                <a16:creationId xmlns:a16="http://schemas.microsoft.com/office/drawing/2014/main" id="{D01F3B3B-C222-4DD6-80E6-6DA77A4061DA}"/>
              </a:ext>
            </a:extLst>
          </p:cNvPr>
          <p:cNvSpPr txBox="1">
            <a:spLocks/>
          </p:cNvSpPr>
          <p:nvPr/>
        </p:nvSpPr>
        <p:spPr bwMode="auto">
          <a:xfrm>
            <a:off x="7911431" y="3130606"/>
            <a:ext cx="1715389" cy="486033"/>
          </a:xfrm>
          <a:prstGeom prst="rect">
            <a:avLst/>
          </a:prstGeom>
          <a:solidFill>
            <a:srgbClr val="001D3A"/>
          </a:solidFill>
          <a:ln w="9525">
            <a:solidFill>
              <a:srgbClr val="FFED13"/>
            </a:solidFill>
            <a:miter lim="800000"/>
            <a:headEnd/>
            <a:tailEnd/>
          </a:ln>
        </p:spPr>
        <p:txBody>
          <a:bodyPr vert="horz" wrap="square" lIns="0" tIns="45720" rIns="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55563" marR="0" lvl="0" indent="0" algn="ctr" defTabSz="914400" rtl="0" eaLnBrk="1" fontAlgn="base" latinLnBrk="0" hangingPunct="1">
              <a:lnSpc>
                <a:spcPct val="88000"/>
              </a:lnSpc>
              <a:spcBef>
                <a:spcPts val="0"/>
              </a:spcBef>
              <a:spcAft>
                <a:spcPts val="600"/>
              </a:spcAft>
              <a:buClrTx/>
              <a:buSzTx/>
              <a:buNone/>
              <a:tabLst/>
              <a:defRPr/>
            </a:pPr>
            <a:r>
              <a:rPr kumimoji="0" lang="en-US" sz="1400" b="1" i="0" u="none" strike="noStrike" kern="0" cap="none" spc="0" normalizeH="0" baseline="0" noProof="0" dirty="0">
                <a:ln>
                  <a:noFill/>
                </a:ln>
                <a:solidFill>
                  <a:srgbClr val="99F3F5"/>
                </a:solidFill>
                <a:effectLst/>
                <a:uLnTx/>
                <a:uFillTx/>
                <a:latin typeface="Arial"/>
                <a:ea typeface="+mn-ea"/>
                <a:cs typeface="Arial"/>
              </a:rPr>
              <a:t>CMOS Extension  Logic Devices</a:t>
            </a:r>
            <a:endParaRPr kumimoji="0" lang="en-US" sz="1400" b="1" i="0" u="none" strike="noStrike" kern="0" cap="none" spc="0" normalizeH="0" baseline="0" noProof="0" dirty="0">
              <a:ln>
                <a:noFill/>
              </a:ln>
              <a:solidFill>
                <a:srgbClr val="CCFFFF"/>
              </a:solidFill>
              <a:effectLst/>
              <a:uLnTx/>
              <a:uFillTx/>
              <a:latin typeface="Arial"/>
              <a:ea typeface="+mn-ea"/>
              <a:cs typeface="Arial"/>
            </a:endParaRPr>
          </a:p>
        </p:txBody>
      </p:sp>
      <p:sp>
        <p:nvSpPr>
          <p:cNvPr id="21" name="Content Placeholder 2">
            <a:extLst>
              <a:ext uri="{FF2B5EF4-FFF2-40B4-BE49-F238E27FC236}">
                <a16:creationId xmlns:a16="http://schemas.microsoft.com/office/drawing/2014/main" id="{87820C5C-D378-4C58-915C-54044DA04CAA}"/>
              </a:ext>
            </a:extLst>
          </p:cNvPr>
          <p:cNvSpPr txBox="1">
            <a:spLocks/>
          </p:cNvSpPr>
          <p:nvPr/>
        </p:nvSpPr>
        <p:spPr bwMode="auto">
          <a:xfrm>
            <a:off x="7911430" y="5954264"/>
            <a:ext cx="1715389" cy="644923"/>
          </a:xfrm>
          <a:prstGeom prst="rect">
            <a:avLst/>
          </a:prstGeom>
          <a:solidFill>
            <a:srgbClr val="001D3A"/>
          </a:solidFill>
          <a:ln w="9525">
            <a:solidFill>
              <a:srgbClr val="FFED13"/>
            </a:solidFill>
            <a:miter lim="800000"/>
            <a:headEnd/>
            <a:tailEnd/>
          </a:ln>
        </p:spPr>
        <p:txBody>
          <a:bodyPr vert="horz" wrap="square" lIns="0" tIns="45720" rIns="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55563" marR="0" lvl="0" indent="0" algn="ctr" defTabSz="914400" rtl="0" eaLnBrk="1" fontAlgn="base" latinLnBrk="0" hangingPunct="1">
              <a:lnSpc>
                <a:spcPct val="88000"/>
              </a:lnSpc>
              <a:spcBef>
                <a:spcPts val="0"/>
              </a:spcBef>
              <a:spcAft>
                <a:spcPts val="600"/>
              </a:spcAft>
              <a:buClrTx/>
              <a:buSzTx/>
              <a:buNone/>
              <a:tabLst/>
              <a:defRPr/>
            </a:pPr>
            <a:r>
              <a:rPr kumimoji="0" lang="en-US" sz="1400" b="1" i="0" u="none" strike="noStrike" kern="0" cap="none" spc="0" normalizeH="0" baseline="0" noProof="0" dirty="0">
                <a:ln>
                  <a:noFill/>
                </a:ln>
                <a:solidFill>
                  <a:srgbClr val="99F3F5"/>
                </a:solidFill>
                <a:effectLst/>
                <a:uLnTx/>
                <a:uFillTx/>
                <a:latin typeface="Arial"/>
                <a:ea typeface="+mn-ea"/>
                <a:cs typeface="Arial"/>
              </a:rPr>
              <a:t>Charge-Based Beyond CMOS </a:t>
            </a:r>
            <a:br>
              <a:rPr kumimoji="0" lang="en-US" sz="1400" b="1" i="0" u="none" strike="noStrike" kern="0" cap="none" spc="0" normalizeH="0" baseline="0" noProof="0" dirty="0">
                <a:ln>
                  <a:noFill/>
                </a:ln>
                <a:solidFill>
                  <a:srgbClr val="99F3F5"/>
                </a:solidFill>
                <a:effectLst/>
                <a:uLnTx/>
                <a:uFillTx/>
                <a:latin typeface="Arial"/>
                <a:ea typeface="+mn-ea"/>
                <a:cs typeface="Arial"/>
              </a:rPr>
            </a:br>
            <a:r>
              <a:rPr kumimoji="0" lang="en-US" sz="1400" b="1" i="0" u="none" strike="noStrike" kern="0" cap="none" spc="0" normalizeH="0" baseline="0" noProof="0" dirty="0">
                <a:ln>
                  <a:noFill/>
                </a:ln>
                <a:solidFill>
                  <a:srgbClr val="99F3F5"/>
                </a:solidFill>
                <a:effectLst/>
                <a:uLnTx/>
                <a:uFillTx/>
                <a:latin typeface="Arial"/>
                <a:ea typeface="+mn-ea"/>
                <a:cs typeface="Arial"/>
              </a:rPr>
              <a:t>Logic Devices</a:t>
            </a:r>
            <a:endParaRPr kumimoji="0" lang="en-US" sz="1400" b="1" i="0" u="none" strike="noStrike" kern="0" cap="none" spc="0" normalizeH="0" baseline="0" noProof="0" dirty="0">
              <a:ln>
                <a:noFill/>
              </a:ln>
              <a:solidFill>
                <a:srgbClr val="CCFFFF"/>
              </a:solidFill>
              <a:effectLst/>
              <a:uLnTx/>
              <a:uFillTx/>
              <a:latin typeface="Arial"/>
              <a:ea typeface="+mn-ea"/>
              <a:cs typeface="Arial"/>
            </a:endParaRPr>
          </a:p>
        </p:txBody>
      </p:sp>
      <p:pic>
        <p:nvPicPr>
          <p:cNvPr id="22" name="Picture 21">
            <a:extLst>
              <a:ext uri="{FF2B5EF4-FFF2-40B4-BE49-F238E27FC236}">
                <a16:creationId xmlns:a16="http://schemas.microsoft.com/office/drawing/2014/main" id="{E6228123-D5ED-4074-986F-7FDC0698F00B}"/>
              </a:ext>
            </a:extLst>
          </p:cNvPr>
          <p:cNvPicPr>
            <a:picLocks noChangeAspect="1"/>
          </p:cNvPicPr>
          <p:nvPr/>
        </p:nvPicPr>
        <p:blipFill rotWithShape="1">
          <a:blip r:embed="rId6"/>
          <a:srcRect r="3577"/>
          <a:stretch/>
        </p:blipFill>
        <p:spPr>
          <a:xfrm>
            <a:off x="485452" y="3999058"/>
            <a:ext cx="4329898" cy="2702078"/>
          </a:xfrm>
          <a:prstGeom prst="rect">
            <a:avLst/>
          </a:prstGeom>
          <a:ln w="22225">
            <a:solidFill>
              <a:srgbClr val="66FFFF"/>
            </a:solidFill>
          </a:ln>
        </p:spPr>
      </p:pic>
      <p:sp>
        <p:nvSpPr>
          <p:cNvPr id="19" name="Content Placeholder 2">
            <a:extLst>
              <a:ext uri="{FF2B5EF4-FFF2-40B4-BE49-F238E27FC236}">
                <a16:creationId xmlns:a16="http://schemas.microsoft.com/office/drawing/2014/main" id="{56DE4DE1-CEAC-4B8B-B69B-C08E1D38DE13}"/>
              </a:ext>
            </a:extLst>
          </p:cNvPr>
          <p:cNvSpPr txBox="1">
            <a:spLocks/>
          </p:cNvSpPr>
          <p:nvPr/>
        </p:nvSpPr>
        <p:spPr bwMode="auto">
          <a:xfrm>
            <a:off x="2979512" y="5710387"/>
            <a:ext cx="1715389" cy="644923"/>
          </a:xfrm>
          <a:prstGeom prst="rect">
            <a:avLst/>
          </a:prstGeom>
          <a:solidFill>
            <a:srgbClr val="001D3A"/>
          </a:solidFill>
          <a:ln w="9525">
            <a:solidFill>
              <a:srgbClr val="FFED13"/>
            </a:solidFill>
            <a:miter lim="800000"/>
            <a:headEnd/>
            <a:tailEnd/>
          </a:ln>
        </p:spPr>
        <p:txBody>
          <a:bodyPr vert="horz" wrap="square" lIns="0" tIns="45720" rIns="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55563" marR="0" lvl="0" indent="0" algn="ctr" defTabSz="914400" rtl="0" eaLnBrk="1" fontAlgn="base" latinLnBrk="0" hangingPunct="1">
              <a:lnSpc>
                <a:spcPct val="88000"/>
              </a:lnSpc>
              <a:spcBef>
                <a:spcPts val="0"/>
              </a:spcBef>
              <a:spcAft>
                <a:spcPts val="600"/>
              </a:spcAft>
              <a:buClrTx/>
              <a:buSzTx/>
              <a:buNone/>
              <a:tabLst/>
              <a:defRPr/>
            </a:pPr>
            <a:r>
              <a:rPr kumimoji="0" lang="en-US" sz="1400" b="1" i="0" u="none" strike="noStrike" kern="0" cap="none" spc="0" normalizeH="0" baseline="0" noProof="0" dirty="0">
                <a:ln>
                  <a:noFill/>
                </a:ln>
                <a:solidFill>
                  <a:srgbClr val="99F3F5"/>
                </a:solidFill>
                <a:effectLst/>
                <a:uLnTx/>
                <a:uFillTx/>
                <a:latin typeface="Arial"/>
                <a:ea typeface="+mn-ea"/>
                <a:cs typeface="Arial"/>
              </a:rPr>
              <a:t>Non-Charge-Based Beyond CMOS </a:t>
            </a:r>
            <a:br>
              <a:rPr kumimoji="0" lang="en-US" sz="1400" b="1" i="0" u="none" strike="noStrike" kern="0" cap="none" spc="0" normalizeH="0" baseline="0" noProof="0" dirty="0">
                <a:ln>
                  <a:noFill/>
                </a:ln>
                <a:solidFill>
                  <a:srgbClr val="99F3F5"/>
                </a:solidFill>
                <a:effectLst/>
                <a:uLnTx/>
                <a:uFillTx/>
                <a:latin typeface="Arial"/>
                <a:ea typeface="+mn-ea"/>
                <a:cs typeface="Arial"/>
              </a:rPr>
            </a:br>
            <a:r>
              <a:rPr kumimoji="0" lang="en-US" sz="1400" b="1" i="0" u="none" strike="noStrike" kern="0" cap="none" spc="0" normalizeH="0" baseline="0" noProof="0" dirty="0">
                <a:ln>
                  <a:noFill/>
                </a:ln>
                <a:solidFill>
                  <a:srgbClr val="99F3F5"/>
                </a:solidFill>
                <a:effectLst/>
                <a:uLnTx/>
                <a:uFillTx/>
                <a:latin typeface="Arial"/>
                <a:ea typeface="+mn-ea"/>
                <a:cs typeface="Arial"/>
              </a:rPr>
              <a:t>Logic Devices</a:t>
            </a:r>
            <a:endParaRPr kumimoji="0" lang="en-US" sz="1400" b="1" i="0" u="none" strike="noStrike" kern="0" cap="none" spc="0" normalizeH="0" baseline="0" noProof="0" dirty="0">
              <a:ln>
                <a:noFill/>
              </a:ln>
              <a:solidFill>
                <a:srgbClr val="CCFFFF"/>
              </a:solidFill>
              <a:effectLst/>
              <a:uLnTx/>
              <a:uFillTx/>
              <a:latin typeface="Arial"/>
              <a:ea typeface="+mn-ea"/>
              <a:cs typeface="Arial"/>
            </a:endParaRPr>
          </a:p>
        </p:txBody>
      </p:sp>
      <p:sp>
        <p:nvSpPr>
          <p:cNvPr id="2" name="Rectangle 1">
            <a:extLst>
              <a:ext uri="{FF2B5EF4-FFF2-40B4-BE49-F238E27FC236}">
                <a16:creationId xmlns:a16="http://schemas.microsoft.com/office/drawing/2014/main" id="{79F7E5F9-4120-4B5B-93F2-0F34C631D5A2}"/>
              </a:ext>
            </a:extLst>
          </p:cNvPr>
          <p:cNvSpPr/>
          <p:nvPr/>
        </p:nvSpPr>
        <p:spPr bwMode="auto">
          <a:xfrm>
            <a:off x="3366135" y="2280285"/>
            <a:ext cx="1458652" cy="1097280"/>
          </a:xfrm>
          <a:prstGeom prst="rect">
            <a:avLst/>
          </a:prstGeom>
          <a:noFill/>
          <a:ln w="254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95000"/>
              </a:lnSpc>
              <a:spcBef>
                <a:spcPct val="20000"/>
              </a:spcBef>
              <a:spcAft>
                <a:spcPct val="0"/>
              </a:spcAft>
              <a:buClrTx/>
              <a:buSzTx/>
              <a:buFont typeface="Wingdings" pitchFamily="2" charset="2"/>
              <a:buChar char="r"/>
              <a:tabLst/>
            </a:pPr>
            <a:endParaRPr kumimoji="0" lang="en-US" sz="2000" b="1" i="0" u="none" strike="noStrike" cap="none" normalizeH="0" baseline="0">
              <a:ln>
                <a:noFill/>
              </a:ln>
              <a:solidFill>
                <a:schemeClr val="tx1"/>
              </a:solidFill>
              <a:effectLst/>
              <a:latin typeface="Arial" pitchFamily="34" charset="0"/>
            </a:endParaRPr>
          </a:p>
        </p:txBody>
      </p:sp>
      <p:sp>
        <p:nvSpPr>
          <p:cNvPr id="4" name="Rectangle 3">
            <a:extLst>
              <a:ext uri="{FF2B5EF4-FFF2-40B4-BE49-F238E27FC236}">
                <a16:creationId xmlns:a16="http://schemas.microsoft.com/office/drawing/2014/main" id="{02B00D96-5C8B-4CA5-BDF0-42D94F562300}"/>
              </a:ext>
            </a:extLst>
          </p:cNvPr>
          <p:cNvSpPr/>
          <p:nvPr/>
        </p:nvSpPr>
        <p:spPr bwMode="auto">
          <a:xfrm>
            <a:off x="8023344" y="1626036"/>
            <a:ext cx="1003778" cy="924659"/>
          </a:xfrm>
          <a:prstGeom prst="rect">
            <a:avLst/>
          </a:prstGeom>
          <a:noFill/>
          <a:ln w="254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95000"/>
              </a:lnSpc>
              <a:spcBef>
                <a:spcPct val="20000"/>
              </a:spcBef>
              <a:spcAft>
                <a:spcPct val="0"/>
              </a:spcAft>
              <a:buClrTx/>
              <a:buSzTx/>
              <a:buFont typeface="Wingdings" pitchFamily="2" charset="2"/>
              <a:buChar char="r"/>
              <a:tabLst/>
            </a:pPr>
            <a:endParaRPr kumimoji="0" lang="en-US" sz="2000" b="1" i="0" u="none" strike="noStrike" cap="none" normalizeH="0" baseline="0">
              <a:ln>
                <a:noFill/>
              </a:ln>
              <a:solidFill>
                <a:schemeClr val="tx1"/>
              </a:solidFill>
              <a:effectLst/>
              <a:latin typeface="Arial" pitchFamily="34" charset="0"/>
            </a:endParaRPr>
          </a:p>
        </p:txBody>
      </p:sp>
      <p:sp>
        <p:nvSpPr>
          <p:cNvPr id="5" name="Rectangle 4">
            <a:extLst>
              <a:ext uri="{FF2B5EF4-FFF2-40B4-BE49-F238E27FC236}">
                <a16:creationId xmlns:a16="http://schemas.microsoft.com/office/drawing/2014/main" id="{D2762221-30FF-4B44-BDCE-AD3D315D9789}"/>
              </a:ext>
            </a:extLst>
          </p:cNvPr>
          <p:cNvSpPr/>
          <p:nvPr/>
        </p:nvSpPr>
        <p:spPr bwMode="auto">
          <a:xfrm>
            <a:off x="7911429" y="4025151"/>
            <a:ext cx="1244395" cy="1000611"/>
          </a:xfrm>
          <a:prstGeom prst="rect">
            <a:avLst/>
          </a:prstGeom>
          <a:noFill/>
          <a:ln w="254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95000"/>
              </a:lnSpc>
              <a:spcBef>
                <a:spcPct val="20000"/>
              </a:spcBef>
              <a:spcAft>
                <a:spcPct val="0"/>
              </a:spcAft>
              <a:buClrTx/>
              <a:buSzTx/>
              <a:buFont typeface="Wingdings" pitchFamily="2" charset="2"/>
              <a:buChar char="r"/>
              <a:tabLst/>
            </a:pPr>
            <a:endParaRPr kumimoji="0" lang="en-US" sz="2000" b="1"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005D2711-03B9-4A7E-B7FC-5E36AE8CAC52}"/>
              </a:ext>
            </a:extLst>
          </p:cNvPr>
          <p:cNvSpPr/>
          <p:nvPr/>
        </p:nvSpPr>
        <p:spPr bwMode="auto">
          <a:xfrm>
            <a:off x="3170607" y="4002921"/>
            <a:ext cx="1003778" cy="905963"/>
          </a:xfrm>
          <a:prstGeom prst="rect">
            <a:avLst/>
          </a:prstGeom>
          <a:noFill/>
          <a:ln w="25400" cap="flat" cmpd="sng" algn="ctr">
            <a:solidFill>
              <a:srgbClr val="0070C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95000"/>
              </a:lnSpc>
              <a:spcBef>
                <a:spcPct val="20000"/>
              </a:spcBef>
              <a:spcAft>
                <a:spcPct val="0"/>
              </a:spcAft>
              <a:buClrTx/>
              <a:buSzTx/>
              <a:buFont typeface="Wingdings" pitchFamily="2" charset="2"/>
              <a:buChar char="r"/>
              <a:tabLst/>
            </a:pPr>
            <a:endParaRPr kumimoji="0" lang="en-US" sz="2000" b="1"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41127341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 y="243538"/>
            <a:ext cx="8656320" cy="68610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B3FFFF"/>
                </a:solidFill>
                <a:effectLst/>
                <a:uLnTx/>
                <a:uFillTx/>
                <a:latin typeface="Arial"/>
                <a:ea typeface="+mj-ea"/>
                <a:cs typeface="+mj-cs"/>
              </a:rPr>
              <a:t>Optical Metamaterial Roadmap: </a:t>
            </a:r>
            <a:r>
              <a:rPr kumimoji="0" lang="en-US" sz="2000" b="1" i="0" u="none" strike="noStrike" kern="0" cap="none" spc="0" normalizeH="0" baseline="0" noProof="0" dirty="0" err="1">
                <a:ln>
                  <a:noFill/>
                </a:ln>
                <a:solidFill>
                  <a:schemeClr val="tx1"/>
                </a:solidFill>
                <a:effectLst/>
                <a:uLnTx/>
                <a:uFillTx/>
                <a:latin typeface="Arial"/>
                <a:ea typeface="+mj-ea"/>
                <a:cs typeface="+mj-cs"/>
              </a:rPr>
              <a:t>Urbas</a:t>
            </a:r>
            <a:r>
              <a:rPr kumimoji="0" lang="en-US" sz="2000" b="1" i="0" u="none" strike="noStrike" kern="0" cap="none" spc="0" normalizeH="0" baseline="0" noProof="0" dirty="0">
                <a:ln>
                  <a:noFill/>
                </a:ln>
                <a:solidFill>
                  <a:schemeClr val="tx1"/>
                </a:solidFill>
                <a:effectLst/>
                <a:uLnTx/>
                <a:uFillTx/>
                <a:latin typeface="Arial"/>
                <a:ea typeface="+mj-ea"/>
                <a:cs typeface="+mj-cs"/>
              </a:rPr>
              <a:t> et al., </a:t>
            </a:r>
            <a:br>
              <a:rPr kumimoji="0" lang="en-US" sz="2000" b="1" i="0" u="none" strike="noStrike" kern="0" cap="none" spc="0" normalizeH="0" baseline="0" noProof="0" dirty="0">
                <a:ln>
                  <a:noFill/>
                </a:ln>
                <a:solidFill>
                  <a:schemeClr val="tx1"/>
                </a:solidFill>
                <a:effectLst/>
                <a:uLnTx/>
                <a:uFillTx/>
                <a:latin typeface="Arial"/>
                <a:ea typeface="+mj-ea"/>
                <a:cs typeface="+mj-cs"/>
              </a:rPr>
            </a:br>
            <a:r>
              <a:rPr kumimoji="0" lang="en-US" sz="2000" b="1" i="0" u="none" strike="noStrike" kern="0" cap="none" spc="0" normalizeH="0" baseline="0" noProof="0" dirty="0">
                <a:ln>
                  <a:noFill/>
                </a:ln>
                <a:solidFill>
                  <a:schemeClr val="tx1"/>
                </a:solidFill>
                <a:effectLst/>
                <a:uLnTx/>
                <a:uFillTx/>
                <a:latin typeface="Arial"/>
                <a:ea typeface="+mj-ea"/>
                <a:cs typeface="+mj-cs"/>
              </a:rPr>
              <a:t>J. Opt. 18 (2016) 0930005 DOI </a:t>
            </a:r>
            <a:r>
              <a:rPr kumimoji="0" lang="en-US" altLang="en-US" sz="1800" i="0" u="none" strike="noStrike" cap="none" normalizeH="0" baseline="0" dirty="0">
                <a:ln>
                  <a:noFill/>
                </a:ln>
                <a:solidFill>
                  <a:schemeClr val="tx1"/>
                </a:solidFill>
                <a:effectLst/>
                <a:latin typeface="Arial" panose="020B0604020202020204" pitchFamily="34" charset="0"/>
                <a:hlinkClick r:id="rId3"/>
              </a:rPr>
              <a:t>10.1088/2040-8978/18/9/093005</a:t>
            </a:r>
            <a:r>
              <a:rPr kumimoji="0" lang="en-US" sz="1800" i="0" u="none" strike="noStrike" kern="0" cap="none" spc="0" normalizeH="0" baseline="0" noProof="0" dirty="0">
                <a:ln>
                  <a:noFill/>
                </a:ln>
                <a:solidFill>
                  <a:schemeClr val="tx1"/>
                </a:solidFill>
                <a:effectLst/>
                <a:uLnTx/>
                <a:uFillTx/>
                <a:latin typeface="Arial"/>
                <a:ea typeface="+mj-ea"/>
                <a:cs typeface="+mj-cs"/>
              </a:rPr>
              <a:t> </a:t>
            </a:r>
            <a:endParaRPr kumimoji="0" lang="en-US" sz="2000" i="0" u="none" strike="noStrike" kern="0" cap="none" spc="0" normalizeH="0" baseline="0" noProof="0" dirty="0">
              <a:ln>
                <a:noFill/>
              </a:ln>
              <a:solidFill>
                <a:schemeClr val="tx1"/>
              </a:solidFill>
              <a:effectLst/>
              <a:uLnTx/>
              <a:uFillTx/>
              <a:latin typeface="Arial"/>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chemeClr val="tx1"/>
              </a:solidFill>
              <a:effectLst/>
              <a:uLnTx/>
              <a:uFillTx/>
              <a:latin typeface="Arial"/>
              <a:ea typeface="+mj-ea"/>
              <a:cs typeface="+mj-cs"/>
            </a:endParaRPr>
          </a:p>
        </p:txBody>
      </p:sp>
      <p:sp>
        <p:nvSpPr>
          <p:cNvPr id="16" name="Rectangle 15">
            <a:extLst>
              <a:ext uri="{FF2B5EF4-FFF2-40B4-BE49-F238E27FC236}">
                <a16:creationId xmlns:a16="http://schemas.microsoft.com/office/drawing/2014/main" id="{5094D23C-5A1D-48E0-8040-9BE1BAE2C110}"/>
              </a:ext>
            </a:extLst>
          </p:cNvPr>
          <p:cNvSpPr/>
          <p:nvPr/>
        </p:nvSpPr>
        <p:spPr>
          <a:xfrm>
            <a:off x="196762" y="757104"/>
            <a:ext cx="9328238" cy="2557596"/>
          </a:xfrm>
          <a:prstGeom prst="rect">
            <a:avLst/>
          </a:prstGeom>
          <a:solidFill>
            <a:srgbClr val="001D3A"/>
          </a:solidFill>
          <a:ln w="22225">
            <a:solidFill>
              <a:srgbClr val="FCE600"/>
            </a:solidFill>
          </a:ln>
        </p:spPr>
        <p:txBody>
          <a:bodyPr wrap="square" lIns="91440" tIns="91440" rIns="91440" bIns="91440">
            <a:noAutofit/>
          </a:bodyPr>
          <a:lstStyle/>
          <a:p>
            <a:pPr marL="111125" indent="-111125">
              <a:buFont typeface="Arial" panose="020B0604020202020204" pitchFamily="34" charset="0"/>
              <a:buChar char="•"/>
            </a:pPr>
            <a:r>
              <a:rPr lang="en-US" sz="1600" b="1" dirty="0">
                <a:solidFill>
                  <a:srgbClr val="66FFFF"/>
                </a:solidFill>
              </a:rPr>
              <a:t>Metamaterials with nanopatterned surfaces offer the new </a:t>
            </a:r>
            <a:r>
              <a:rPr lang="en-US" sz="1600" b="1" dirty="0"/>
              <a:t>possibility </a:t>
            </a:r>
            <a:r>
              <a:rPr lang="en-US" sz="1600" b="1" dirty="0">
                <a:solidFill>
                  <a:srgbClr val="FFFF00"/>
                </a:solidFill>
              </a:rPr>
              <a:t>to design and engineer materials with desired material parameters temporally, spatially, locally and/or globally</a:t>
            </a:r>
          </a:p>
          <a:p>
            <a:pPr marL="111125" indent="-111125">
              <a:buFont typeface="Arial" panose="020B0604020202020204" pitchFamily="34" charset="0"/>
              <a:buChar char="•"/>
            </a:pPr>
            <a:r>
              <a:rPr lang="en-US" sz="1600" b="1" dirty="0">
                <a:solidFill>
                  <a:srgbClr val="A7FDFB"/>
                </a:solidFill>
              </a:rPr>
              <a:t>This opens the </a:t>
            </a:r>
            <a:r>
              <a:rPr lang="en-US" sz="1600" b="1" dirty="0">
                <a:solidFill>
                  <a:srgbClr val="FFFF00"/>
                </a:solidFill>
              </a:rPr>
              <a:t>unprecedented ability to tailor, manipulate, redirect and scatter waves, </a:t>
            </a:r>
            <a:r>
              <a:rPr lang="en-US" sz="1600" b="1" dirty="0"/>
              <a:t>and</a:t>
            </a:r>
            <a:br>
              <a:rPr lang="en-US" sz="1600" b="1" dirty="0"/>
            </a:br>
            <a:r>
              <a:rPr lang="en-US" sz="1600" b="1" dirty="0">
                <a:solidFill>
                  <a:srgbClr val="FFFF00"/>
                </a:solidFill>
              </a:rPr>
              <a:t> form beams and </a:t>
            </a:r>
            <a:r>
              <a:rPr lang="en-US" sz="1600" b="1" dirty="0" err="1">
                <a:solidFill>
                  <a:srgbClr val="FFFF00"/>
                </a:solidFill>
              </a:rPr>
              <a:t>wavefronts</a:t>
            </a:r>
            <a:r>
              <a:rPr lang="en-US" sz="1600" b="1" dirty="0">
                <a:solidFill>
                  <a:srgbClr val="FFFF00"/>
                </a:solidFill>
              </a:rPr>
              <a:t> as desired </a:t>
            </a:r>
            <a:r>
              <a:rPr lang="en-US" sz="1600" b="1" dirty="0">
                <a:solidFill>
                  <a:srgbClr val="A7FDFB"/>
                </a:solidFill>
              </a:rPr>
              <a:t>with an anisotropic, inhomogeneous </a:t>
            </a:r>
            <a:r>
              <a:rPr lang="en-US" sz="1600" b="1" dirty="0" err="1">
                <a:solidFill>
                  <a:srgbClr val="A7FDFB"/>
                </a:solidFill>
              </a:rPr>
              <a:t>metasurface</a:t>
            </a:r>
            <a:endParaRPr lang="en-US" sz="1600" b="1" dirty="0">
              <a:solidFill>
                <a:srgbClr val="A7FDFB"/>
              </a:solidFill>
            </a:endParaRPr>
          </a:p>
          <a:p>
            <a:pPr marL="111125" indent="-111125">
              <a:buFont typeface="Arial" panose="020B0604020202020204" pitchFamily="34" charset="0"/>
              <a:buChar char="•"/>
            </a:pPr>
            <a:r>
              <a:rPr lang="en-US" sz="1600" b="1" dirty="0">
                <a:solidFill>
                  <a:srgbClr val="A7FDFB"/>
                </a:solidFill>
              </a:rPr>
              <a:t>Introducing metal constituents (exhibiting electric resonances) into the world of photonics</a:t>
            </a:r>
            <a:r>
              <a:rPr lang="en-US" sz="1600" b="1" dirty="0"/>
              <a:t> </a:t>
            </a:r>
            <a:r>
              <a:rPr lang="en-US" sz="1600" b="1" dirty="0">
                <a:solidFill>
                  <a:srgbClr val="FFFF00"/>
                </a:solidFill>
              </a:rPr>
              <a:t>allows for extraordinary engineered composite materials with effective optical properties </a:t>
            </a:r>
            <a:r>
              <a:rPr lang="en-US" sz="1600" b="1" dirty="0"/>
              <a:t>distributed over a more extensive region of the electromagnetic parameter space (ε–μ space)</a:t>
            </a:r>
          </a:p>
          <a:p>
            <a:pPr marL="111125" indent="-111125">
              <a:buFont typeface="Arial" panose="020B0604020202020204" pitchFamily="34" charset="0"/>
              <a:buChar char="•"/>
            </a:pPr>
            <a:r>
              <a:rPr lang="en-US" sz="1600" b="1" dirty="0">
                <a:solidFill>
                  <a:srgbClr val="A7FDFB"/>
                </a:solidFill>
              </a:rPr>
              <a:t>New materials: </a:t>
            </a:r>
            <a:r>
              <a:rPr lang="en-US" sz="1600" b="1" dirty="0"/>
              <a:t>transition metal nitrides (TMN) and transparent conductive oxides (TCO) </a:t>
            </a:r>
            <a:r>
              <a:rPr lang="en-US" sz="1600" b="1" dirty="0">
                <a:solidFill>
                  <a:srgbClr val="FFFF00"/>
                </a:solidFill>
              </a:rPr>
              <a:t>provide lower losses and much improved tunability compared to silver and gold.</a:t>
            </a:r>
            <a:br>
              <a:rPr lang="en-US" sz="1600" b="1" dirty="0">
                <a:solidFill>
                  <a:srgbClr val="FFFF00"/>
                </a:solidFill>
              </a:rPr>
            </a:br>
            <a:r>
              <a:rPr lang="en-US" sz="1600" b="1" dirty="0"/>
              <a:t>This makes them promising for next generation metamaterials and plasmonic devices. </a:t>
            </a:r>
            <a:r>
              <a:rPr lang="en-US" sz="1600" b="1" dirty="0">
                <a:solidFill>
                  <a:srgbClr val="A7FDFB"/>
                </a:solidFill>
              </a:rPr>
              <a:t> </a:t>
            </a:r>
          </a:p>
          <a:p>
            <a:pPr marL="111125" indent="-111125">
              <a:buFont typeface="Arial" panose="020B0604020202020204" pitchFamily="34" charset="0"/>
              <a:buChar char="•"/>
            </a:pPr>
            <a:endParaRPr lang="en-US" sz="1600" b="1" dirty="0"/>
          </a:p>
          <a:p>
            <a:endParaRPr lang="en-US" sz="1600" b="1" dirty="0"/>
          </a:p>
        </p:txBody>
      </p:sp>
      <p:pic>
        <p:nvPicPr>
          <p:cNvPr id="11" name="Picture 10">
            <a:extLst>
              <a:ext uri="{FF2B5EF4-FFF2-40B4-BE49-F238E27FC236}">
                <a16:creationId xmlns:a16="http://schemas.microsoft.com/office/drawing/2014/main" id="{F331B9E3-F57E-40E3-874E-6F1094EC1DBC}"/>
              </a:ext>
            </a:extLst>
          </p:cNvPr>
          <p:cNvPicPr>
            <a:picLocks noChangeAspect="1"/>
          </p:cNvPicPr>
          <p:nvPr/>
        </p:nvPicPr>
        <p:blipFill>
          <a:blip r:embed="rId4"/>
          <a:stretch>
            <a:fillRect/>
          </a:stretch>
        </p:blipFill>
        <p:spPr>
          <a:xfrm>
            <a:off x="6606542" y="3909060"/>
            <a:ext cx="2987038" cy="2804160"/>
          </a:xfrm>
          <a:prstGeom prst="rect">
            <a:avLst/>
          </a:prstGeom>
          <a:ln w="22225">
            <a:solidFill>
              <a:srgbClr val="FFED13"/>
            </a:solidFill>
          </a:ln>
        </p:spPr>
      </p:pic>
      <p:pic>
        <p:nvPicPr>
          <p:cNvPr id="17" name="Picture 16">
            <a:extLst>
              <a:ext uri="{FF2B5EF4-FFF2-40B4-BE49-F238E27FC236}">
                <a16:creationId xmlns:a16="http://schemas.microsoft.com/office/drawing/2014/main" id="{103EBE10-4884-4240-8ECD-5333D65C197B}"/>
              </a:ext>
            </a:extLst>
          </p:cNvPr>
          <p:cNvPicPr>
            <a:picLocks noChangeAspect="1"/>
          </p:cNvPicPr>
          <p:nvPr/>
        </p:nvPicPr>
        <p:blipFill>
          <a:blip r:embed="rId5"/>
          <a:stretch>
            <a:fillRect/>
          </a:stretch>
        </p:blipFill>
        <p:spPr>
          <a:xfrm>
            <a:off x="196762" y="3786316"/>
            <a:ext cx="3034117" cy="2926903"/>
          </a:xfrm>
          <a:prstGeom prst="rect">
            <a:avLst/>
          </a:prstGeom>
          <a:ln w="22225">
            <a:solidFill>
              <a:srgbClr val="FFED13"/>
            </a:solidFill>
          </a:ln>
        </p:spPr>
      </p:pic>
      <p:pic>
        <p:nvPicPr>
          <p:cNvPr id="18" name="Picture 17">
            <a:extLst>
              <a:ext uri="{FF2B5EF4-FFF2-40B4-BE49-F238E27FC236}">
                <a16:creationId xmlns:a16="http://schemas.microsoft.com/office/drawing/2014/main" id="{0266A13D-1A07-4A3B-9C5A-65918FFEDB07}"/>
              </a:ext>
            </a:extLst>
          </p:cNvPr>
          <p:cNvPicPr>
            <a:picLocks noChangeAspect="1"/>
          </p:cNvPicPr>
          <p:nvPr/>
        </p:nvPicPr>
        <p:blipFill>
          <a:blip r:embed="rId6"/>
          <a:stretch>
            <a:fillRect/>
          </a:stretch>
        </p:blipFill>
        <p:spPr>
          <a:xfrm>
            <a:off x="3230879" y="3786316"/>
            <a:ext cx="3375663" cy="2926904"/>
          </a:xfrm>
          <a:prstGeom prst="rect">
            <a:avLst/>
          </a:prstGeom>
          <a:ln w="22225">
            <a:solidFill>
              <a:srgbClr val="FFED13"/>
            </a:solidFill>
          </a:ln>
        </p:spPr>
      </p:pic>
      <p:sp>
        <p:nvSpPr>
          <p:cNvPr id="12" name="Content Placeholder 2">
            <a:extLst>
              <a:ext uri="{FF2B5EF4-FFF2-40B4-BE49-F238E27FC236}">
                <a16:creationId xmlns:a16="http://schemas.microsoft.com/office/drawing/2014/main" id="{D32F051E-A268-4857-A66F-68C5474B6E59}"/>
              </a:ext>
            </a:extLst>
          </p:cNvPr>
          <p:cNvSpPr txBox="1">
            <a:spLocks/>
          </p:cNvSpPr>
          <p:nvPr/>
        </p:nvSpPr>
        <p:spPr bwMode="auto">
          <a:xfrm>
            <a:off x="196762" y="3300284"/>
            <a:ext cx="3124881" cy="486033"/>
          </a:xfrm>
          <a:prstGeom prst="rect">
            <a:avLst/>
          </a:prstGeom>
          <a:solidFill>
            <a:srgbClr val="001D3A"/>
          </a:solidFill>
          <a:ln w="9525">
            <a:solidFill>
              <a:srgbClr val="FFED13"/>
            </a:solidFill>
            <a:miter lim="800000"/>
            <a:headEnd/>
            <a:tailEnd/>
          </a:ln>
        </p:spPr>
        <p:txBody>
          <a:bodyPr vert="horz" wrap="square" lIns="0" tIns="45720" rIns="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55563" marR="0" lvl="0" indent="0" algn="ctr" defTabSz="914400" rtl="0" eaLnBrk="1" fontAlgn="base" latinLnBrk="0" hangingPunct="1">
              <a:lnSpc>
                <a:spcPct val="88000"/>
              </a:lnSpc>
              <a:spcBef>
                <a:spcPts val="0"/>
              </a:spcBef>
              <a:spcAft>
                <a:spcPts val="600"/>
              </a:spcAft>
              <a:buClrTx/>
              <a:buSzTx/>
              <a:buNone/>
              <a:tabLst/>
              <a:defRPr/>
            </a:pPr>
            <a:r>
              <a:rPr kumimoji="0" lang="en-US" sz="1400" b="1" i="0" u="none" strike="noStrike" kern="0" cap="none" spc="0" normalizeH="0" baseline="0" noProof="0" dirty="0">
                <a:ln>
                  <a:noFill/>
                </a:ln>
                <a:solidFill>
                  <a:srgbClr val="99F3F5"/>
                </a:solidFill>
                <a:effectLst/>
                <a:uLnTx/>
                <a:uFillTx/>
                <a:latin typeface="Arial"/>
                <a:ea typeface="+mn-ea"/>
                <a:cs typeface="Arial"/>
              </a:rPr>
              <a:t>(sub-)Picosecond Near-IR reflectance from </a:t>
            </a:r>
            <a:r>
              <a:rPr kumimoji="0" lang="en-US" sz="1400" b="1" i="0" u="none" strike="noStrike" kern="0" cap="none" spc="0" normalizeH="0" baseline="0" noProof="0" dirty="0" err="1">
                <a:ln>
                  <a:noFill/>
                </a:ln>
                <a:solidFill>
                  <a:srgbClr val="99F3F5"/>
                </a:solidFill>
                <a:effectLst/>
                <a:uLnTx/>
                <a:uFillTx/>
                <a:latin typeface="Arial"/>
                <a:ea typeface="+mn-ea"/>
                <a:cs typeface="Arial"/>
              </a:rPr>
              <a:t>AlZnO</a:t>
            </a:r>
            <a:r>
              <a:rPr kumimoji="0" lang="en-US" sz="1400" b="1" i="0" u="none" strike="noStrike" kern="0" cap="none" spc="0" normalizeH="0" baseline="0" noProof="0" dirty="0">
                <a:ln>
                  <a:noFill/>
                </a:ln>
                <a:solidFill>
                  <a:srgbClr val="99F3F5"/>
                </a:solidFill>
                <a:effectLst/>
                <a:uLnTx/>
                <a:uFillTx/>
                <a:latin typeface="Arial"/>
                <a:ea typeface="+mn-ea"/>
                <a:cs typeface="Arial"/>
              </a:rPr>
              <a:t> thin film</a:t>
            </a:r>
            <a:endParaRPr kumimoji="0" lang="en-US" sz="1400" b="1" i="0" u="none" strike="noStrike" kern="0" cap="none" spc="0" normalizeH="0" baseline="0" noProof="0" dirty="0">
              <a:ln>
                <a:noFill/>
              </a:ln>
              <a:solidFill>
                <a:srgbClr val="CCFFFF"/>
              </a:solidFill>
              <a:effectLst/>
              <a:uLnTx/>
              <a:uFillTx/>
              <a:latin typeface="Arial"/>
              <a:ea typeface="+mn-ea"/>
              <a:cs typeface="Arial"/>
            </a:endParaRPr>
          </a:p>
        </p:txBody>
      </p:sp>
      <p:sp>
        <p:nvSpPr>
          <p:cNvPr id="13" name="Content Placeholder 2">
            <a:extLst>
              <a:ext uri="{FF2B5EF4-FFF2-40B4-BE49-F238E27FC236}">
                <a16:creationId xmlns:a16="http://schemas.microsoft.com/office/drawing/2014/main" id="{90267CDC-C46C-4A2E-AEBA-6D7DFB6330D1}"/>
              </a:ext>
            </a:extLst>
          </p:cNvPr>
          <p:cNvSpPr txBox="1">
            <a:spLocks/>
          </p:cNvSpPr>
          <p:nvPr/>
        </p:nvSpPr>
        <p:spPr bwMode="auto">
          <a:xfrm>
            <a:off x="3321643" y="3300282"/>
            <a:ext cx="3262715" cy="486033"/>
          </a:xfrm>
          <a:prstGeom prst="rect">
            <a:avLst/>
          </a:prstGeom>
          <a:solidFill>
            <a:srgbClr val="001D3A"/>
          </a:solidFill>
          <a:ln w="9525">
            <a:solidFill>
              <a:srgbClr val="FFED13"/>
            </a:solidFill>
            <a:miter lim="800000"/>
            <a:headEnd/>
            <a:tailEnd/>
          </a:ln>
        </p:spPr>
        <p:txBody>
          <a:bodyPr vert="horz" wrap="square" lIns="0" tIns="45720" rIns="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55563" marR="0" lvl="0" indent="0" algn="ctr" defTabSz="914400" rtl="0" eaLnBrk="1" fontAlgn="base" latinLnBrk="0" hangingPunct="1">
              <a:lnSpc>
                <a:spcPct val="88000"/>
              </a:lnSpc>
              <a:spcBef>
                <a:spcPts val="0"/>
              </a:spcBef>
              <a:spcAft>
                <a:spcPts val="600"/>
              </a:spcAft>
              <a:buClrTx/>
              <a:buSzTx/>
              <a:buNone/>
              <a:tabLst/>
              <a:defRPr/>
            </a:pPr>
            <a:r>
              <a:rPr kumimoji="0" lang="en-US" sz="1400" b="1" i="0" u="none" strike="noStrike" kern="0" cap="none" spc="0" normalizeH="0" baseline="0" noProof="0" dirty="0">
                <a:ln>
                  <a:noFill/>
                </a:ln>
                <a:solidFill>
                  <a:srgbClr val="99F3F5"/>
                </a:solidFill>
                <a:effectLst/>
                <a:uLnTx/>
                <a:uFillTx/>
                <a:latin typeface="Arial"/>
                <a:ea typeface="+mn-ea"/>
                <a:cs typeface="Arial"/>
              </a:rPr>
              <a:t>Anomalous </a:t>
            </a:r>
            <a:r>
              <a:rPr lang="en-US" sz="1400" kern="0" dirty="0">
                <a:solidFill>
                  <a:srgbClr val="99F3F5"/>
                </a:solidFill>
                <a:latin typeface="Arial"/>
                <a:cs typeface="Arial"/>
              </a:rPr>
              <a:t>Transmission and Reflection from </a:t>
            </a:r>
            <a:r>
              <a:rPr lang="en-US" sz="1400" kern="0" dirty="0" err="1">
                <a:solidFill>
                  <a:srgbClr val="99F3F5"/>
                </a:solidFill>
                <a:latin typeface="Arial"/>
                <a:cs typeface="Arial"/>
              </a:rPr>
              <a:t>Metasurfaces</a:t>
            </a:r>
            <a:endParaRPr kumimoji="0" lang="en-US" sz="1400" b="1" i="0" u="none" strike="noStrike" kern="0" cap="none" spc="0" normalizeH="0" baseline="0" noProof="0" dirty="0">
              <a:ln>
                <a:noFill/>
              </a:ln>
              <a:solidFill>
                <a:srgbClr val="CCFFFF"/>
              </a:solidFill>
              <a:effectLst/>
              <a:uLnTx/>
              <a:uFillTx/>
              <a:latin typeface="Arial"/>
              <a:ea typeface="+mn-ea"/>
              <a:cs typeface="Arial"/>
            </a:endParaRPr>
          </a:p>
        </p:txBody>
      </p:sp>
      <p:sp>
        <p:nvSpPr>
          <p:cNvPr id="15" name="Content Placeholder 2">
            <a:extLst>
              <a:ext uri="{FF2B5EF4-FFF2-40B4-BE49-F238E27FC236}">
                <a16:creationId xmlns:a16="http://schemas.microsoft.com/office/drawing/2014/main" id="{7F87FC10-0EF6-4D2E-BFA5-A36737A5F8CB}"/>
              </a:ext>
            </a:extLst>
          </p:cNvPr>
          <p:cNvSpPr txBox="1">
            <a:spLocks/>
          </p:cNvSpPr>
          <p:nvPr/>
        </p:nvSpPr>
        <p:spPr bwMode="auto">
          <a:xfrm>
            <a:off x="6584359" y="3307491"/>
            <a:ext cx="2940642" cy="601568"/>
          </a:xfrm>
          <a:prstGeom prst="rect">
            <a:avLst/>
          </a:prstGeom>
          <a:solidFill>
            <a:srgbClr val="001D3A"/>
          </a:solidFill>
          <a:ln w="9525">
            <a:solidFill>
              <a:srgbClr val="FFED13"/>
            </a:solidFill>
            <a:miter lim="800000"/>
            <a:headEnd/>
            <a:tailEnd/>
          </a:ln>
        </p:spPr>
        <p:txBody>
          <a:bodyPr vert="horz" wrap="square" lIns="0" tIns="45720" rIns="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55563" marR="0" lvl="0" indent="0" algn="ctr" defTabSz="914400" rtl="0" eaLnBrk="1" fontAlgn="base" latinLnBrk="0" hangingPunct="1">
              <a:lnSpc>
                <a:spcPct val="88000"/>
              </a:lnSpc>
              <a:spcBef>
                <a:spcPts val="0"/>
              </a:spcBef>
              <a:spcAft>
                <a:spcPts val="600"/>
              </a:spcAft>
              <a:buClrTx/>
              <a:buSzTx/>
              <a:buNone/>
              <a:tabLst/>
              <a:defRPr/>
            </a:pPr>
            <a:r>
              <a:rPr kumimoji="0" lang="en-US" sz="1400" b="1" i="0" u="none" strike="noStrike" kern="0" cap="none" spc="0" normalizeH="0" baseline="0" noProof="0" dirty="0">
                <a:ln>
                  <a:noFill/>
                </a:ln>
                <a:solidFill>
                  <a:srgbClr val="99F3F5"/>
                </a:solidFill>
                <a:effectLst/>
                <a:uLnTx/>
                <a:uFillTx/>
                <a:latin typeface="Arial"/>
                <a:ea typeface="+mn-ea"/>
                <a:cs typeface="Arial"/>
              </a:rPr>
              <a:t>Transforming a circularly polarized Gaussian bean to a radially polarized Bessel beam</a:t>
            </a:r>
            <a:endParaRPr kumimoji="0" lang="en-US" sz="1400" b="1" i="0" u="none" strike="noStrike" kern="0" cap="none" spc="0" normalizeH="0" baseline="0" noProof="0" dirty="0">
              <a:ln>
                <a:noFill/>
              </a:ln>
              <a:solidFill>
                <a:srgbClr val="CCFFFF"/>
              </a:solidFill>
              <a:effectLst/>
              <a:uLnTx/>
              <a:uFillTx/>
              <a:latin typeface="Arial"/>
              <a:ea typeface="+mn-ea"/>
              <a:cs typeface="Arial"/>
            </a:endParaRPr>
          </a:p>
        </p:txBody>
      </p:sp>
    </p:spTree>
    <p:extLst>
      <p:ext uri="{BB962C8B-B14F-4D97-AF65-F5344CB8AC3E}">
        <p14:creationId xmlns:p14="http://schemas.microsoft.com/office/powerpoint/2010/main" val="88892201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 y="243538"/>
            <a:ext cx="8656320" cy="68610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B3FFFF"/>
                </a:solidFill>
                <a:effectLst/>
                <a:uLnTx/>
                <a:uFillTx/>
                <a:latin typeface="Arial"/>
                <a:ea typeface="+mj-ea"/>
                <a:cs typeface="+mj-cs"/>
              </a:rPr>
              <a:t>Generating Multiple OAM (Vortex) Beams</a:t>
            </a:r>
            <a:br>
              <a:rPr kumimoji="0" lang="en-US" sz="2800" b="1" i="0" u="none" strike="noStrike" kern="0" cap="none" spc="0" normalizeH="0" baseline="0" noProof="0" dirty="0">
                <a:ln>
                  <a:noFill/>
                </a:ln>
                <a:solidFill>
                  <a:srgbClr val="B3FFFF"/>
                </a:solidFill>
                <a:effectLst/>
                <a:uLnTx/>
                <a:uFillTx/>
                <a:latin typeface="Arial"/>
                <a:ea typeface="+mj-ea"/>
                <a:cs typeface="+mj-cs"/>
              </a:rPr>
            </a:br>
            <a:r>
              <a:rPr kumimoji="0" lang="en-US" sz="2800" b="1" i="0" u="none" strike="noStrike" kern="0" cap="none" spc="0" normalizeH="0" baseline="0" noProof="0" dirty="0">
                <a:ln>
                  <a:noFill/>
                </a:ln>
                <a:solidFill>
                  <a:srgbClr val="B3FFFF"/>
                </a:solidFill>
                <a:effectLst/>
                <a:uLnTx/>
                <a:uFillTx/>
                <a:latin typeface="Arial"/>
                <a:ea typeface="+mj-ea"/>
                <a:cs typeface="+mj-cs"/>
              </a:rPr>
              <a:t>with </a:t>
            </a:r>
            <a:r>
              <a:rPr kumimoji="0" lang="en-US" sz="2800" b="1" i="0" u="none" strike="noStrike" kern="0" cap="none" spc="0" normalizeH="0" baseline="0" noProof="0" dirty="0">
                <a:ln>
                  <a:noFill/>
                </a:ln>
                <a:solidFill>
                  <a:schemeClr val="tx1"/>
                </a:solidFill>
                <a:effectLst/>
                <a:uLnTx/>
                <a:uFillTx/>
                <a:latin typeface="Arial"/>
                <a:ea typeface="+mj-ea"/>
                <a:cs typeface="+mj-cs"/>
              </a:rPr>
              <a:t>a </a:t>
            </a:r>
            <a:r>
              <a:rPr kumimoji="0" lang="en-US" sz="2800" b="1" i="0" u="none" strike="noStrike" kern="0" cap="none" spc="0" normalizeH="0" baseline="0" noProof="0" dirty="0" err="1">
                <a:ln>
                  <a:noFill/>
                </a:ln>
                <a:solidFill>
                  <a:schemeClr val="tx1"/>
                </a:solidFill>
                <a:effectLst/>
                <a:uLnTx/>
                <a:uFillTx/>
                <a:latin typeface="Arial"/>
                <a:ea typeface="+mj-ea"/>
                <a:cs typeface="+mj-cs"/>
              </a:rPr>
              <a:t>Metasurface</a:t>
            </a:r>
            <a:r>
              <a:rPr kumimoji="0" lang="en-US" sz="2800" b="1" i="0" u="none" strike="noStrike" kern="0" cap="none" spc="0" normalizeH="0" baseline="0" noProof="0" dirty="0">
                <a:ln>
                  <a:noFill/>
                </a:ln>
                <a:solidFill>
                  <a:schemeClr val="tx1"/>
                </a:solidFill>
                <a:effectLst/>
                <a:uLnTx/>
                <a:uFillTx/>
                <a:latin typeface="Arial"/>
                <a:ea typeface="+mj-ea"/>
                <a:cs typeface="+mj-cs"/>
              </a:rPr>
              <a:t> RF Phased </a:t>
            </a:r>
            <a:r>
              <a:rPr kumimoji="0" lang="en-US" sz="2800" b="1" i="0" u="none" strike="noStrike" kern="0" cap="none" spc="0" normalizeH="0" baseline="0" noProof="0" dirty="0" err="1">
                <a:ln>
                  <a:noFill/>
                </a:ln>
                <a:solidFill>
                  <a:schemeClr val="tx1"/>
                </a:solidFill>
                <a:effectLst/>
                <a:uLnTx/>
                <a:uFillTx/>
                <a:latin typeface="Arial"/>
                <a:ea typeface="+mj-ea"/>
                <a:cs typeface="+mj-cs"/>
              </a:rPr>
              <a:t>Anntena</a:t>
            </a:r>
            <a:r>
              <a:rPr kumimoji="0" lang="en-US" sz="2800" b="1" i="0" u="none" strike="noStrike" kern="0" cap="none" spc="0" normalizeH="0" baseline="0" noProof="0" dirty="0">
                <a:ln>
                  <a:noFill/>
                </a:ln>
                <a:solidFill>
                  <a:schemeClr val="tx1"/>
                </a:solidFill>
                <a:effectLst/>
                <a:uLnTx/>
                <a:uFillTx/>
                <a:latin typeface="Arial"/>
                <a:ea typeface="+mj-ea"/>
                <a:cs typeface="+mj-cs"/>
              </a:rPr>
              <a:t> Array</a:t>
            </a:r>
          </a:p>
        </p:txBody>
      </p:sp>
      <p:sp>
        <p:nvSpPr>
          <p:cNvPr id="13" name="Content Placeholder 2">
            <a:extLst>
              <a:ext uri="{FF2B5EF4-FFF2-40B4-BE49-F238E27FC236}">
                <a16:creationId xmlns:a16="http://schemas.microsoft.com/office/drawing/2014/main" id="{90267CDC-C46C-4A2E-AEBA-6D7DFB6330D1}"/>
              </a:ext>
            </a:extLst>
          </p:cNvPr>
          <p:cNvSpPr txBox="1">
            <a:spLocks/>
          </p:cNvSpPr>
          <p:nvPr/>
        </p:nvSpPr>
        <p:spPr bwMode="auto">
          <a:xfrm>
            <a:off x="190500" y="1128644"/>
            <a:ext cx="4975860" cy="486033"/>
          </a:xfrm>
          <a:prstGeom prst="rect">
            <a:avLst/>
          </a:prstGeom>
          <a:solidFill>
            <a:srgbClr val="001D3A"/>
          </a:solidFill>
          <a:ln w="9525">
            <a:solidFill>
              <a:srgbClr val="FFED13"/>
            </a:solidFill>
            <a:miter lim="800000"/>
            <a:headEnd/>
            <a:tailEnd/>
          </a:ln>
        </p:spPr>
        <p:txBody>
          <a:bodyPr vert="horz" wrap="square" lIns="0" tIns="45720" rIns="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55563" marR="0" lvl="0" indent="0" algn="ctr" defTabSz="914400" rtl="0" eaLnBrk="1" fontAlgn="base" latinLnBrk="0" hangingPunct="1">
              <a:lnSpc>
                <a:spcPct val="88000"/>
              </a:lnSpc>
              <a:spcBef>
                <a:spcPts val="0"/>
              </a:spcBef>
              <a:spcAft>
                <a:spcPts val="600"/>
              </a:spcAft>
              <a:buClrTx/>
              <a:buSzTx/>
              <a:buNone/>
              <a:tabLst/>
              <a:defRPr/>
            </a:pPr>
            <a:r>
              <a:rPr kumimoji="0" lang="en-US" sz="1400" b="1" i="0" u="none" strike="noStrike" kern="0" cap="none" spc="0" normalizeH="0" baseline="0" noProof="0" dirty="0">
                <a:ln>
                  <a:noFill/>
                </a:ln>
                <a:solidFill>
                  <a:srgbClr val="99F3F5"/>
                </a:solidFill>
                <a:effectLst/>
                <a:uLnTx/>
                <a:uFillTx/>
                <a:latin typeface="Arial"/>
                <a:ea typeface="+mn-ea"/>
                <a:cs typeface="Arial"/>
              </a:rPr>
              <a:t>Configuration of multi-beam OAM Generating </a:t>
            </a:r>
            <a:r>
              <a:rPr kumimoji="0" lang="en-US" sz="1400" b="1" i="0" u="none" strike="noStrike" kern="0" cap="none" spc="0" normalizeH="0" baseline="0" noProof="0" dirty="0" err="1">
                <a:ln>
                  <a:noFill/>
                </a:ln>
                <a:solidFill>
                  <a:srgbClr val="99F3F5"/>
                </a:solidFill>
                <a:effectLst/>
                <a:uLnTx/>
                <a:uFillTx/>
                <a:latin typeface="Arial"/>
                <a:ea typeface="+mn-ea"/>
                <a:cs typeface="Arial"/>
              </a:rPr>
              <a:t>Metasurface</a:t>
            </a:r>
            <a:br>
              <a:rPr kumimoji="0" lang="en-US" sz="1400" b="1" i="0" u="none" strike="noStrike" kern="0" cap="none" spc="0" normalizeH="0" baseline="0" noProof="0" dirty="0">
                <a:ln>
                  <a:noFill/>
                </a:ln>
                <a:solidFill>
                  <a:srgbClr val="99F3F5"/>
                </a:solidFill>
                <a:effectLst/>
                <a:uLnTx/>
                <a:uFillTx/>
                <a:latin typeface="Arial"/>
                <a:ea typeface="+mn-ea"/>
                <a:cs typeface="Arial"/>
              </a:rPr>
            </a:br>
            <a:r>
              <a:rPr kumimoji="0" lang="en-US" sz="1400" b="1" i="0" u="none" strike="noStrike" kern="0" cap="none" spc="0" normalizeH="0" baseline="0" noProof="0" dirty="0">
                <a:ln>
                  <a:noFill/>
                </a:ln>
                <a:solidFill>
                  <a:srgbClr val="99F3F5"/>
                </a:solidFill>
                <a:effectLst/>
                <a:uLnTx/>
                <a:uFillTx/>
                <a:latin typeface="Arial"/>
                <a:ea typeface="+mn-ea"/>
                <a:cs typeface="Arial"/>
              </a:rPr>
              <a:t> OAM Yu et al., </a:t>
            </a:r>
            <a:r>
              <a:rPr kumimoji="0" lang="en-US" sz="1200" b="1" i="0" u="none" strike="noStrike" kern="0" cap="none" spc="0" normalizeH="0" baseline="0" noProof="0" dirty="0">
                <a:ln>
                  <a:noFill/>
                </a:ln>
                <a:solidFill>
                  <a:schemeClr val="tx1"/>
                </a:solidFill>
                <a:effectLst/>
                <a:uLnTx/>
                <a:uFillTx/>
                <a:latin typeface="Arial"/>
                <a:ea typeface="+mn-ea"/>
                <a:cs typeface="Arial"/>
              </a:rPr>
              <a:t>APPLIED PHYSICS LETTERS 108, 241901 (2016) </a:t>
            </a:r>
            <a:endParaRPr kumimoji="0" lang="en-US" sz="1400" b="1" i="0" u="none" strike="noStrike" kern="0" cap="none" spc="0" normalizeH="0" baseline="0" noProof="0" dirty="0">
              <a:ln>
                <a:noFill/>
              </a:ln>
              <a:solidFill>
                <a:schemeClr val="tx1"/>
              </a:solidFill>
              <a:effectLst/>
              <a:uLnTx/>
              <a:uFillTx/>
              <a:latin typeface="Arial"/>
              <a:ea typeface="+mn-ea"/>
              <a:cs typeface="Arial"/>
            </a:endParaRPr>
          </a:p>
        </p:txBody>
      </p:sp>
      <p:pic>
        <p:nvPicPr>
          <p:cNvPr id="21" name="Picture 20">
            <a:extLst>
              <a:ext uri="{FF2B5EF4-FFF2-40B4-BE49-F238E27FC236}">
                <a16:creationId xmlns:a16="http://schemas.microsoft.com/office/drawing/2014/main" id="{561D78B0-4F65-4AD7-B043-8691FEBE64CB}"/>
              </a:ext>
            </a:extLst>
          </p:cNvPr>
          <p:cNvPicPr>
            <a:picLocks noChangeAspect="1"/>
          </p:cNvPicPr>
          <p:nvPr/>
        </p:nvPicPr>
        <p:blipFill rotWithShape="1">
          <a:blip r:embed="rId3"/>
          <a:srcRect l="11100" t="54449" b="4222"/>
          <a:stretch/>
        </p:blipFill>
        <p:spPr>
          <a:xfrm>
            <a:off x="5166360" y="4244358"/>
            <a:ext cx="4549140" cy="2431809"/>
          </a:xfrm>
          <a:prstGeom prst="rect">
            <a:avLst/>
          </a:prstGeom>
          <a:ln>
            <a:solidFill>
              <a:srgbClr val="FFFF00"/>
            </a:solidFill>
          </a:ln>
        </p:spPr>
      </p:pic>
      <p:pic>
        <p:nvPicPr>
          <p:cNvPr id="23" name="Picture 22">
            <a:extLst>
              <a:ext uri="{FF2B5EF4-FFF2-40B4-BE49-F238E27FC236}">
                <a16:creationId xmlns:a16="http://schemas.microsoft.com/office/drawing/2014/main" id="{422CA591-AB74-4DC7-89C9-0D3FA3C7E5FC}"/>
              </a:ext>
            </a:extLst>
          </p:cNvPr>
          <p:cNvPicPr>
            <a:picLocks noChangeAspect="1"/>
          </p:cNvPicPr>
          <p:nvPr/>
        </p:nvPicPr>
        <p:blipFill>
          <a:blip r:embed="rId4"/>
          <a:stretch>
            <a:fillRect/>
          </a:stretch>
        </p:blipFill>
        <p:spPr>
          <a:xfrm>
            <a:off x="190500" y="1614677"/>
            <a:ext cx="4975860" cy="3103482"/>
          </a:xfrm>
          <a:prstGeom prst="rect">
            <a:avLst/>
          </a:prstGeom>
          <a:ln>
            <a:solidFill>
              <a:srgbClr val="FFFF00"/>
            </a:solidFill>
          </a:ln>
        </p:spPr>
      </p:pic>
      <p:pic>
        <p:nvPicPr>
          <p:cNvPr id="24" name="Picture 23">
            <a:extLst>
              <a:ext uri="{FF2B5EF4-FFF2-40B4-BE49-F238E27FC236}">
                <a16:creationId xmlns:a16="http://schemas.microsoft.com/office/drawing/2014/main" id="{87BA4724-1EAF-4C8E-8E5A-B44352474DFD}"/>
              </a:ext>
            </a:extLst>
          </p:cNvPr>
          <p:cNvPicPr>
            <a:picLocks noChangeAspect="1"/>
          </p:cNvPicPr>
          <p:nvPr/>
        </p:nvPicPr>
        <p:blipFill>
          <a:blip r:embed="rId5"/>
          <a:stretch>
            <a:fillRect/>
          </a:stretch>
        </p:blipFill>
        <p:spPr>
          <a:xfrm>
            <a:off x="190500" y="4893419"/>
            <a:ext cx="4975860" cy="1778702"/>
          </a:xfrm>
          <a:prstGeom prst="rect">
            <a:avLst/>
          </a:prstGeom>
        </p:spPr>
      </p:pic>
      <p:sp>
        <p:nvSpPr>
          <p:cNvPr id="15" name="Content Placeholder 2">
            <a:extLst>
              <a:ext uri="{FF2B5EF4-FFF2-40B4-BE49-F238E27FC236}">
                <a16:creationId xmlns:a16="http://schemas.microsoft.com/office/drawing/2014/main" id="{7F87FC10-0EF6-4D2E-BFA5-A36737A5F8CB}"/>
              </a:ext>
            </a:extLst>
          </p:cNvPr>
          <p:cNvSpPr txBox="1">
            <a:spLocks/>
          </p:cNvSpPr>
          <p:nvPr/>
        </p:nvSpPr>
        <p:spPr bwMode="auto">
          <a:xfrm>
            <a:off x="190500" y="4685928"/>
            <a:ext cx="4975860" cy="260832"/>
          </a:xfrm>
          <a:prstGeom prst="rect">
            <a:avLst/>
          </a:prstGeom>
          <a:solidFill>
            <a:srgbClr val="001D3A"/>
          </a:solidFill>
          <a:ln w="9525">
            <a:solidFill>
              <a:srgbClr val="FFED13"/>
            </a:solidFill>
            <a:miter lim="800000"/>
            <a:headEnd/>
            <a:tailEnd/>
          </a:ln>
        </p:spPr>
        <p:txBody>
          <a:bodyPr vert="horz" wrap="square" lIns="0" tIns="45720" rIns="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55563" marR="0" lvl="0" indent="0" algn="ctr" defTabSz="914400" rtl="0" eaLnBrk="1" fontAlgn="base" latinLnBrk="0" hangingPunct="1">
              <a:lnSpc>
                <a:spcPct val="88000"/>
              </a:lnSpc>
              <a:spcBef>
                <a:spcPts val="0"/>
              </a:spcBef>
              <a:spcAft>
                <a:spcPts val="600"/>
              </a:spcAft>
              <a:buClrTx/>
              <a:buSzTx/>
              <a:buNone/>
              <a:tabLst/>
              <a:defRPr/>
            </a:pPr>
            <a:r>
              <a:rPr kumimoji="0" lang="en-US" sz="1400" b="1" i="0" u="none" strike="noStrike" kern="0" cap="none" spc="0" normalizeH="0" baseline="0" noProof="0" dirty="0">
                <a:ln>
                  <a:noFill/>
                </a:ln>
                <a:solidFill>
                  <a:srgbClr val="99F3F5"/>
                </a:solidFill>
                <a:effectLst/>
                <a:uLnTx/>
                <a:uFillTx/>
                <a:latin typeface="Arial"/>
                <a:ea typeface="+mn-ea"/>
                <a:cs typeface="Arial"/>
              </a:rPr>
              <a:t>Reflection Phase and Geometric Layout of the Array</a:t>
            </a:r>
            <a:endParaRPr kumimoji="0" lang="en-US" sz="1400" b="1" i="0" u="none" strike="noStrike" kern="0" cap="none" spc="0" normalizeH="0" baseline="0" noProof="0" dirty="0">
              <a:ln>
                <a:noFill/>
              </a:ln>
              <a:solidFill>
                <a:srgbClr val="CCFFFF"/>
              </a:solidFill>
              <a:effectLst/>
              <a:uLnTx/>
              <a:uFillTx/>
              <a:latin typeface="Arial"/>
              <a:ea typeface="+mn-ea"/>
              <a:cs typeface="Arial"/>
            </a:endParaRPr>
          </a:p>
        </p:txBody>
      </p:sp>
      <p:pic>
        <p:nvPicPr>
          <p:cNvPr id="25" name="Picture 24">
            <a:extLst>
              <a:ext uri="{FF2B5EF4-FFF2-40B4-BE49-F238E27FC236}">
                <a16:creationId xmlns:a16="http://schemas.microsoft.com/office/drawing/2014/main" id="{7CC1EFB6-5395-44B3-B5EA-3C36AA9224BD}"/>
              </a:ext>
            </a:extLst>
          </p:cNvPr>
          <p:cNvPicPr>
            <a:picLocks noChangeAspect="1"/>
          </p:cNvPicPr>
          <p:nvPr/>
        </p:nvPicPr>
        <p:blipFill rotWithShape="1">
          <a:blip r:embed="rId6"/>
          <a:srcRect t="7772"/>
          <a:stretch/>
        </p:blipFill>
        <p:spPr>
          <a:xfrm>
            <a:off x="5166360" y="1622771"/>
            <a:ext cx="4549140" cy="2621588"/>
          </a:xfrm>
          <a:prstGeom prst="rect">
            <a:avLst/>
          </a:prstGeom>
          <a:ln>
            <a:solidFill>
              <a:srgbClr val="FFFF00"/>
            </a:solidFill>
          </a:ln>
        </p:spPr>
      </p:pic>
      <p:sp>
        <p:nvSpPr>
          <p:cNvPr id="28" name="Content Placeholder 2">
            <a:extLst>
              <a:ext uri="{FF2B5EF4-FFF2-40B4-BE49-F238E27FC236}">
                <a16:creationId xmlns:a16="http://schemas.microsoft.com/office/drawing/2014/main" id="{E899E7F8-46C6-43CF-9000-7CF32745C7A3}"/>
              </a:ext>
            </a:extLst>
          </p:cNvPr>
          <p:cNvSpPr txBox="1">
            <a:spLocks/>
          </p:cNvSpPr>
          <p:nvPr/>
        </p:nvSpPr>
        <p:spPr bwMode="auto">
          <a:xfrm>
            <a:off x="5166360" y="1128644"/>
            <a:ext cx="4549140" cy="486033"/>
          </a:xfrm>
          <a:prstGeom prst="rect">
            <a:avLst/>
          </a:prstGeom>
          <a:solidFill>
            <a:srgbClr val="001D3A"/>
          </a:solidFill>
          <a:ln w="9525">
            <a:solidFill>
              <a:srgbClr val="FFED13"/>
            </a:solidFill>
            <a:miter lim="800000"/>
            <a:headEnd/>
            <a:tailEnd/>
          </a:ln>
        </p:spPr>
        <p:txBody>
          <a:bodyPr vert="horz" wrap="square" lIns="0" tIns="45720" rIns="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55563" marR="0" lvl="0" indent="0" algn="ctr" defTabSz="914400" rtl="0" eaLnBrk="1" fontAlgn="base" latinLnBrk="0" hangingPunct="1">
              <a:lnSpc>
                <a:spcPct val="88000"/>
              </a:lnSpc>
              <a:spcBef>
                <a:spcPts val="0"/>
              </a:spcBef>
              <a:spcAft>
                <a:spcPts val="600"/>
              </a:spcAft>
              <a:buClrTx/>
              <a:buSzTx/>
              <a:buNone/>
              <a:tabLst/>
              <a:defRPr/>
            </a:pPr>
            <a:r>
              <a:rPr kumimoji="0" lang="en-US" sz="1400" b="1" i="0" u="none" strike="noStrike" kern="0" cap="none" spc="0" normalizeH="0" baseline="0" noProof="0" dirty="0">
                <a:ln>
                  <a:noFill/>
                </a:ln>
                <a:solidFill>
                  <a:srgbClr val="99F3F5"/>
                </a:solidFill>
                <a:effectLst/>
                <a:uLnTx/>
                <a:uFillTx/>
                <a:latin typeface="Arial"/>
                <a:ea typeface="+mn-ea"/>
                <a:cs typeface="Arial"/>
              </a:rPr>
              <a:t>Simulated near-field phase distribution and </a:t>
            </a:r>
            <a:br>
              <a:rPr kumimoji="0" lang="en-US" sz="1400" b="1" i="0" u="none" strike="noStrike" kern="0" cap="none" spc="0" normalizeH="0" baseline="0" noProof="0" dirty="0">
                <a:ln>
                  <a:noFill/>
                </a:ln>
                <a:solidFill>
                  <a:srgbClr val="99F3F5"/>
                </a:solidFill>
                <a:effectLst/>
                <a:uLnTx/>
                <a:uFillTx/>
                <a:latin typeface="Arial"/>
                <a:ea typeface="+mn-ea"/>
                <a:cs typeface="Arial"/>
              </a:rPr>
            </a:br>
            <a:r>
              <a:rPr kumimoji="0" lang="en-US" sz="1400" b="1" i="0" u="none" strike="noStrike" kern="0" cap="none" spc="0" normalizeH="0" baseline="0" noProof="0" dirty="0">
                <a:ln>
                  <a:noFill/>
                </a:ln>
                <a:solidFill>
                  <a:srgbClr val="99F3F5"/>
                </a:solidFill>
                <a:effectLst/>
                <a:uLnTx/>
                <a:uFillTx/>
                <a:latin typeface="Arial"/>
                <a:ea typeface="+mn-ea"/>
                <a:cs typeface="Arial"/>
              </a:rPr>
              <a:t>far-field radiation patterns at different frequencies</a:t>
            </a:r>
            <a:endParaRPr kumimoji="0" lang="en-US" sz="1400" b="1" i="0" u="none" strike="noStrike" kern="0" cap="none" spc="0" normalizeH="0" baseline="0" noProof="0" dirty="0">
              <a:ln>
                <a:noFill/>
              </a:ln>
              <a:solidFill>
                <a:srgbClr val="CCFFFF"/>
              </a:solidFill>
              <a:effectLst/>
              <a:uLnTx/>
              <a:uFillTx/>
              <a:latin typeface="Arial"/>
              <a:ea typeface="+mn-ea"/>
              <a:cs typeface="Arial"/>
            </a:endParaRPr>
          </a:p>
        </p:txBody>
      </p:sp>
    </p:spTree>
    <p:extLst>
      <p:ext uri="{BB962C8B-B14F-4D97-AF65-F5344CB8AC3E}">
        <p14:creationId xmlns:p14="http://schemas.microsoft.com/office/powerpoint/2010/main" val="366563411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2972" y="157568"/>
            <a:ext cx="9273540" cy="5409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kern="0" dirty="0">
                <a:solidFill>
                  <a:srgbClr val="B3FFFF"/>
                </a:solidFill>
                <a:latin typeface="Arial"/>
              </a:rPr>
              <a:t>Sixth Generation (6G) Wireless Networks: </a:t>
            </a:r>
            <a:br>
              <a:rPr lang="en-US" sz="2400" kern="0" dirty="0">
                <a:solidFill>
                  <a:srgbClr val="B3FFFF"/>
                </a:solidFill>
                <a:latin typeface="Arial"/>
              </a:rPr>
            </a:br>
            <a:r>
              <a:rPr lang="en-US" sz="2400" kern="0" dirty="0" err="1">
                <a:solidFill>
                  <a:schemeClr val="tx1"/>
                </a:solidFill>
                <a:latin typeface="Arial"/>
              </a:rPr>
              <a:t>TeraHz</a:t>
            </a:r>
            <a:r>
              <a:rPr lang="en-US" sz="2400" kern="0" dirty="0">
                <a:solidFill>
                  <a:schemeClr val="tx1"/>
                </a:solidFill>
                <a:latin typeface="Arial"/>
              </a:rPr>
              <a:t>, </a:t>
            </a:r>
            <a:r>
              <a:rPr lang="en-US" sz="2400" kern="0" dirty="0" err="1">
                <a:solidFill>
                  <a:schemeClr val="tx1"/>
                </a:solidFill>
                <a:latin typeface="Arial"/>
              </a:rPr>
              <a:t>Tbps</a:t>
            </a:r>
            <a:r>
              <a:rPr lang="en-US" sz="2400" kern="0" dirty="0">
                <a:solidFill>
                  <a:schemeClr val="tx1"/>
                </a:solidFill>
                <a:latin typeface="Arial"/>
              </a:rPr>
              <a:t>; Fully Automated Driving, Io Bio-nano Things</a:t>
            </a:r>
            <a:endParaRPr lang="en-US" sz="2000" dirty="0">
              <a:solidFill>
                <a:schemeClr val="tx1"/>
              </a:solidFill>
            </a:endParaRPr>
          </a:p>
        </p:txBody>
      </p:sp>
      <p:pic>
        <p:nvPicPr>
          <p:cNvPr id="32" name="Picture 31">
            <a:extLst>
              <a:ext uri="{FF2B5EF4-FFF2-40B4-BE49-F238E27FC236}">
                <a16:creationId xmlns:a16="http://schemas.microsoft.com/office/drawing/2014/main" id="{0FAB60E5-4309-4B90-97AC-2443142D4816}"/>
              </a:ext>
            </a:extLst>
          </p:cNvPr>
          <p:cNvPicPr>
            <a:picLocks noChangeAspect="1"/>
          </p:cNvPicPr>
          <p:nvPr/>
        </p:nvPicPr>
        <p:blipFill>
          <a:blip r:embed="rId3"/>
          <a:stretch>
            <a:fillRect/>
          </a:stretch>
        </p:blipFill>
        <p:spPr>
          <a:xfrm>
            <a:off x="144780" y="884664"/>
            <a:ext cx="6728388" cy="5843238"/>
          </a:xfrm>
          <a:prstGeom prst="rect">
            <a:avLst/>
          </a:prstGeom>
        </p:spPr>
      </p:pic>
      <p:pic>
        <p:nvPicPr>
          <p:cNvPr id="28" name="Picture 27">
            <a:extLst>
              <a:ext uri="{FF2B5EF4-FFF2-40B4-BE49-F238E27FC236}">
                <a16:creationId xmlns:a16="http://schemas.microsoft.com/office/drawing/2014/main" id="{29140927-BA02-4DFC-BD38-7D6C41D84F60}"/>
              </a:ext>
            </a:extLst>
          </p:cNvPr>
          <p:cNvPicPr>
            <a:picLocks noChangeAspect="1"/>
          </p:cNvPicPr>
          <p:nvPr/>
        </p:nvPicPr>
        <p:blipFill rotWithShape="1">
          <a:blip r:embed="rId4"/>
          <a:srcRect r="23943" b="8002"/>
          <a:stretch/>
        </p:blipFill>
        <p:spPr>
          <a:xfrm>
            <a:off x="201173" y="845554"/>
            <a:ext cx="2606256" cy="1258489"/>
          </a:xfrm>
          <a:prstGeom prst="rect">
            <a:avLst/>
          </a:prstGeom>
        </p:spPr>
      </p:pic>
      <p:pic>
        <p:nvPicPr>
          <p:cNvPr id="2" name="Picture 1">
            <a:extLst>
              <a:ext uri="{FF2B5EF4-FFF2-40B4-BE49-F238E27FC236}">
                <a16:creationId xmlns:a16="http://schemas.microsoft.com/office/drawing/2014/main" id="{4069AC1E-4F3E-43E3-8253-B0DE03270653}"/>
              </a:ext>
            </a:extLst>
          </p:cNvPr>
          <p:cNvPicPr>
            <a:picLocks noChangeAspect="1"/>
          </p:cNvPicPr>
          <p:nvPr/>
        </p:nvPicPr>
        <p:blipFill>
          <a:blip r:embed="rId5"/>
          <a:stretch>
            <a:fillRect/>
          </a:stretch>
        </p:blipFill>
        <p:spPr>
          <a:xfrm>
            <a:off x="6962378" y="884665"/>
            <a:ext cx="2742449" cy="5843238"/>
          </a:xfrm>
          <a:prstGeom prst="rect">
            <a:avLst/>
          </a:prstGeom>
        </p:spPr>
      </p:pic>
      <p:sp>
        <p:nvSpPr>
          <p:cNvPr id="3" name="Arrow: Right 2">
            <a:extLst>
              <a:ext uri="{FF2B5EF4-FFF2-40B4-BE49-F238E27FC236}">
                <a16:creationId xmlns:a16="http://schemas.microsoft.com/office/drawing/2014/main" id="{FFEAD966-BF2E-4AE6-B795-A9617444AE77}"/>
              </a:ext>
            </a:extLst>
          </p:cNvPr>
          <p:cNvSpPr/>
          <p:nvPr/>
        </p:nvSpPr>
        <p:spPr bwMode="auto">
          <a:xfrm>
            <a:off x="6371064" y="2251122"/>
            <a:ext cx="673608" cy="484632"/>
          </a:xfrm>
          <a:prstGeom prst="rightArrow">
            <a:avLst/>
          </a:prstGeom>
          <a:solidFill>
            <a:srgbClr val="000054"/>
          </a:solidFill>
          <a:ln w="254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95000"/>
              </a:lnSpc>
              <a:spcBef>
                <a:spcPct val="20000"/>
              </a:spcBef>
              <a:spcAft>
                <a:spcPct val="0"/>
              </a:spcAft>
              <a:buClrTx/>
              <a:buSzTx/>
              <a:buFont typeface="Wingdings" pitchFamily="2" charset="2"/>
              <a:buChar char="r"/>
              <a:tabLst/>
            </a:pPr>
            <a:endParaRPr kumimoji="0" lang="en-US" sz="2000" b="1" i="0" u="none" strike="noStrike" cap="none" normalizeH="0" baseline="0">
              <a:ln>
                <a:noFill/>
              </a:ln>
              <a:solidFill>
                <a:schemeClr val="tx1"/>
              </a:solidFill>
              <a:effectLst/>
              <a:latin typeface="Arial" pitchFamily="34" charset="0"/>
            </a:endParaRPr>
          </a:p>
        </p:txBody>
      </p:sp>
      <p:sp>
        <p:nvSpPr>
          <p:cNvPr id="4" name="Rectangle 3">
            <a:extLst>
              <a:ext uri="{FF2B5EF4-FFF2-40B4-BE49-F238E27FC236}">
                <a16:creationId xmlns:a16="http://schemas.microsoft.com/office/drawing/2014/main" id="{10CF1076-16A2-4EBA-8CAE-896B4FFCF822}"/>
              </a:ext>
            </a:extLst>
          </p:cNvPr>
          <p:cNvSpPr/>
          <p:nvPr/>
        </p:nvSpPr>
        <p:spPr bwMode="auto">
          <a:xfrm>
            <a:off x="7007502" y="4587240"/>
            <a:ext cx="2660155" cy="2035903"/>
          </a:xfrm>
          <a:prstGeom prst="rect">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95000"/>
              </a:lnSpc>
              <a:spcBef>
                <a:spcPct val="20000"/>
              </a:spcBef>
              <a:spcAft>
                <a:spcPct val="0"/>
              </a:spcAft>
              <a:buClrTx/>
              <a:buSzTx/>
              <a:buFont typeface="Wingdings" pitchFamily="2" charset="2"/>
              <a:buChar char="r"/>
              <a:tabLst/>
            </a:pPr>
            <a:endParaRPr kumimoji="0" lang="en-US" sz="2000" b="1" i="0" u="none" strike="noStrike" cap="none" normalizeH="0" baseline="0">
              <a:ln>
                <a:noFill/>
              </a:ln>
              <a:solidFill>
                <a:schemeClr val="tx1"/>
              </a:solidFill>
              <a:effectLst/>
              <a:latin typeface="Arial" pitchFamily="34" charset="0"/>
            </a:endParaRPr>
          </a:p>
        </p:txBody>
      </p:sp>
      <p:sp>
        <p:nvSpPr>
          <p:cNvPr id="5" name="Title 1">
            <a:extLst>
              <a:ext uri="{FF2B5EF4-FFF2-40B4-BE49-F238E27FC236}">
                <a16:creationId xmlns:a16="http://schemas.microsoft.com/office/drawing/2014/main" id="{32501DE8-CC8D-4339-9FFE-FA7B84FD0EF4}"/>
              </a:ext>
            </a:extLst>
          </p:cNvPr>
          <p:cNvSpPr txBox="1">
            <a:spLocks/>
          </p:cNvSpPr>
          <p:nvPr/>
        </p:nvSpPr>
        <p:spPr bwMode="auto">
          <a:xfrm>
            <a:off x="2600688" y="5270054"/>
            <a:ext cx="4046220" cy="10012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1400" b="1" i="0" u="none" strike="noStrike" kern="0" cap="none" spc="0" normalizeH="0" baseline="0" noProof="0" dirty="0">
                <a:ln>
                  <a:noFill/>
                </a:ln>
                <a:solidFill>
                  <a:srgbClr val="000066"/>
                </a:solidFill>
                <a:effectLst/>
                <a:uLnTx/>
                <a:uFillTx/>
                <a:latin typeface="Arial"/>
                <a:ea typeface="+mj-ea"/>
                <a:cs typeface="+mj-cs"/>
              </a:rPr>
            </a:br>
            <a:r>
              <a:rPr kumimoji="0" lang="en-US" sz="1400" b="1" i="0" u="none" strike="noStrike" kern="0" cap="none" spc="0" normalizeH="0" baseline="0" noProof="0" dirty="0">
                <a:ln>
                  <a:noFill/>
                </a:ln>
                <a:solidFill>
                  <a:srgbClr val="000066"/>
                </a:solidFill>
                <a:effectLst/>
                <a:uLnTx/>
                <a:uFillTx/>
                <a:latin typeface="Arial"/>
                <a:hlinkClick r:id="rId6"/>
              </a:rPr>
              <a:t>https://www.mdpi.com/journal/symmetry</a:t>
            </a:r>
            <a:br>
              <a:rPr kumimoji="0" lang="en-US" sz="1400" b="1" i="0" u="none" strike="noStrike" kern="0" cap="none" spc="0" normalizeH="0" baseline="0" noProof="0" dirty="0">
                <a:ln>
                  <a:noFill/>
                </a:ln>
                <a:solidFill>
                  <a:srgbClr val="000066"/>
                </a:solidFill>
                <a:effectLst/>
                <a:uLnTx/>
                <a:uFillTx/>
                <a:latin typeface="Arial"/>
              </a:rPr>
            </a:br>
            <a:r>
              <a:rPr kumimoji="0" lang="en-US" sz="1600" b="1" i="0" u="none" strike="noStrike" kern="0" cap="none" spc="0" normalizeH="0" baseline="0" noProof="0" dirty="0">
                <a:ln>
                  <a:noFill/>
                </a:ln>
                <a:solidFill>
                  <a:srgbClr val="000066"/>
                </a:solidFill>
                <a:effectLst/>
                <a:uLnTx/>
                <a:uFillTx/>
                <a:latin typeface="Arial"/>
                <a:ea typeface="+mj-ea"/>
                <a:cs typeface="+mj-cs"/>
              </a:rPr>
              <a:t>Symmetry 2020, 12, 676; doi:10.3390/sym12040676</a:t>
            </a:r>
            <a:endParaRPr lang="en-US" sz="1400" dirty="0">
              <a:solidFill>
                <a:srgbClr val="000066"/>
              </a:solidFill>
            </a:endParaRPr>
          </a:p>
        </p:txBody>
      </p:sp>
    </p:spTree>
    <p:extLst>
      <p:ext uri="{BB962C8B-B14F-4D97-AF65-F5344CB8AC3E}">
        <p14:creationId xmlns:p14="http://schemas.microsoft.com/office/powerpoint/2010/main" val="156348832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0" y="0"/>
            <a:ext cx="8950261" cy="10442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a:ln>
                  <a:noFill/>
                </a:ln>
                <a:solidFill>
                  <a:srgbClr val="B3FFFF"/>
                </a:solidFill>
                <a:effectLst/>
                <a:uLnTx/>
                <a:uFillTx/>
                <a:latin typeface="Arial"/>
                <a:ea typeface="+mj-ea"/>
                <a:cs typeface="+mj-cs"/>
              </a:rPr>
              <a:t>TeraHertz</a:t>
            </a:r>
            <a:r>
              <a:rPr kumimoji="0" lang="en-US" sz="2800" b="1" i="0" u="none" strike="noStrike" kern="0" cap="none" spc="0" normalizeH="0" baseline="0" noProof="0" dirty="0">
                <a:ln>
                  <a:noFill/>
                </a:ln>
                <a:solidFill>
                  <a:srgbClr val="B3FFFF"/>
                </a:solidFill>
                <a:effectLst/>
                <a:uLnTx/>
                <a:uFillTx/>
                <a:latin typeface="Arial"/>
                <a:ea typeface="+mj-ea"/>
                <a:cs typeface="+mj-cs"/>
              </a:rPr>
              <a:t> Communications: </a:t>
            </a:r>
            <a:br>
              <a:rPr kumimoji="0" lang="en-US" sz="2800" b="1" i="0" u="none" strike="noStrike" kern="0" cap="none" spc="0" normalizeH="0" baseline="0" noProof="0" dirty="0">
                <a:ln>
                  <a:noFill/>
                </a:ln>
                <a:solidFill>
                  <a:srgbClr val="B3FFFF"/>
                </a:solidFill>
                <a:effectLst/>
                <a:uLnTx/>
                <a:uFillTx/>
                <a:latin typeface="Arial"/>
                <a:ea typeface="+mj-ea"/>
                <a:cs typeface="+mj-cs"/>
              </a:rPr>
            </a:br>
            <a:r>
              <a:rPr kumimoji="0" lang="en-US" sz="2200" b="1" i="0" u="none" strike="noStrike" kern="0" cap="none" spc="0" normalizeH="0" baseline="0" noProof="0" dirty="0">
                <a:ln>
                  <a:noFill/>
                </a:ln>
                <a:solidFill>
                  <a:schemeClr val="tx1"/>
                </a:solidFill>
                <a:effectLst/>
                <a:uLnTx/>
                <a:uFillTx/>
                <a:latin typeface="Arial"/>
                <a:ea typeface="+mj-ea"/>
                <a:cs typeface="+mj-cs"/>
              </a:rPr>
              <a:t>Challenges and Impact on 6G Wireless Systems </a:t>
            </a:r>
            <a:br>
              <a:rPr kumimoji="0" lang="en-US" sz="2000" b="1" i="0" u="none" strike="noStrike" kern="0" cap="none" spc="0" normalizeH="0" baseline="0" noProof="0" dirty="0">
                <a:ln>
                  <a:noFill/>
                </a:ln>
                <a:solidFill>
                  <a:schemeClr val="tx1"/>
                </a:solidFill>
                <a:effectLst/>
                <a:uLnTx/>
                <a:uFillTx/>
                <a:latin typeface="Arial"/>
                <a:ea typeface="+mj-ea"/>
                <a:cs typeface="+mj-cs"/>
              </a:rPr>
            </a:br>
            <a:r>
              <a:rPr kumimoji="0" lang="en-US" sz="2000" b="1" i="0" u="none" strike="noStrike" kern="0" cap="none" spc="0" normalizeH="0" baseline="0" noProof="0" dirty="0">
                <a:ln>
                  <a:noFill/>
                </a:ln>
                <a:solidFill>
                  <a:schemeClr val="tx1"/>
                </a:solidFill>
                <a:effectLst/>
                <a:uLnTx/>
                <a:uFillTx/>
                <a:latin typeface="Arial"/>
                <a:ea typeface="+mj-ea"/>
                <a:cs typeface="+mj-cs"/>
              </a:rPr>
              <a:t>C, Han et al., </a:t>
            </a:r>
            <a:r>
              <a:rPr lang="en-US" sz="1600" dirty="0"/>
              <a:t>arXiv:1912.06040v1 [</a:t>
            </a:r>
            <a:r>
              <a:rPr lang="en-US" sz="1600" dirty="0" err="1"/>
              <a:t>eess.SP</a:t>
            </a:r>
            <a:r>
              <a:rPr lang="en-US" sz="1600" dirty="0"/>
              <a:t>] 12 Dec 2019</a:t>
            </a:r>
            <a:endParaRPr kumimoji="0" lang="en-US" sz="2800" b="1" i="0" u="none" strike="noStrike" kern="0" cap="none" spc="0" normalizeH="0" baseline="0" noProof="0" dirty="0">
              <a:ln>
                <a:noFill/>
              </a:ln>
              <a:solidFill>
                <a:schemeClr val="tx1"/>
              </a:solidFill>
              <a:effectLst/>
              <a:uLnTx/>
              <a:uFillTx/>
              <a:latin typeface="Arial"/>
              <a:ea typeface="+mj-ea"/>
              <a:cs typeface="+mj-cs"/>
            </a:endParaRPr>
          </a:p>
        </p:txBody>
      </p:sp>
      <p:sp>
        <p:nvSpPr>
          <p:cNvPr id="4" name="Rectangle 3">
            <a:extLst>
              <a:ext uri="{FF2B5EF4-FFF2-40B4-BE49-F238E27FC236}">
                <a16:creationId xmlns:a16="http://schemas.microsoft.com/office/drawing/2014/main" id="{58EC1586-2740-45E0-942A-93A2D2DBF512}"/>
              </a:ext>
            </a:extLst>
          </p:cNvPr>
          <p:cNvSpPr/>
          <p:nvPr/>
        </p:nvSpPr>
        <p:spPr>
          <a:xfrm>
            <a:off x="90082" y="1241088"/>
            <a:ext cx="4498347" cy="3048972"/>
          </a:xfrm>
          <a:prstGeom prst="rect">
            <a:avLst/>
          </a:prstGeom>
          <a:solidFill>
            <a:srgbClr val="001D3A"/>
          </a:solidFill>
          <a:ln w="22225">
            <a:solidFill>
              <a:srgbClr val="FCE600"/>
            </a:solidFill>
          </a:ln>
        </p:spPr>
        <p:txBody>
          <a:bodyPr wrap="square" lIns="91440" tIns="91440" rIns="91440" bIns="91440">
            <a:noAutofit/>
          </a:bodyPr>
          <a:lstStyle/>
          <a:p>
            <a:pPr algn="ctr"/>
            <a:r>
              <a:rPr lang="en-US" sz="1600" b="1" dirty="0">
                <a:solidFill>
                  <a:srgbClr val="FFFF00"/>
                </a:solidFill>
              </a:rPr>
              <a:t>Performance Requirements for 6G</a:t>
            </a:r>
            <a:endParaRPr lang="en-US" sz="1600" b="1" dirty="0"/>
          </a:p>
        </p:txBody>
      </p:sp>
      <p:pic>
        <p:nvPicPr>
          <p:cNvPr id="5" name="Picture 4">
            <a:extLst>
              <a:ext uri="{FF2B5EF4-FFF2-40B4-BE49-F238E27FC236}">
                <a16:creationId xmlns:a16="http://schemas.microsoft.com/office/drawing/2014/main" id="{AD6D973B-3E2A-4018-B54A-7B88B1218C46}"/>
              </a:ext>
            </a:extLst>
          </p:cNvPr>
          <p:cNvPicPr>
            <a:picLocks noChangeAspect="1"/>
          </p:cNvPicPr>
          <p:nvPr/>
        </p:nvPicPr>
        <p:blipFill>
          <a:blip r:embed="rId3"/>
          <a:stretch>
            <a:fillRect/>
          </a:stretch>
        </p:blipFill>
        <p:spPr>
          <a:xfrm>
            <a:off x="90081" y="1577200"/>
            <a:ext cx="4498347" cy="2712860"/>
          </a:xfrm>
          <a:prstGeom prst="rect">
            <a:avLst/>
          </a:prstGeom>
        </p:spPr>
      </p:pic>
      <p:sp>
        <p:nvSpPr>
          <p:cNvPr id="8" name="Rectangle 7">
            <a:extLst>
              <a:ext uri="{FF2B5EF4-FFF2-40B4-BE49-F238E27FC236}">
                <a16:creationId xmlns:a16="http://schemas.microsoft.com/office/drawing/2014/main" id="{39A40662-1439-429E-9469-05DE39A4A089}"/>
              </a:ext>
            </a:extLst>
          </p:cNvPr>
          <p:cNvSpPr/>
          <p:nvPr/>
        </p:nvSpPr>
        <p:spPr>
          <a:xfrm>
            <a:off x="4588427" y="1241088"/>
            <a:ext cx="5066113" cy="4862532"/>
          </a:xfrm>
          <a:prstGeom prst="rect">
            <a:avLst/>
          </a:prstGeom>
          <a:solidFill>
            <a:srgbClr val="001D3A"/>
          </a:solidFill>
          <a:ln w="22225">
            <a:solidFill>
              <a:srgbClr val="FCE600"/>
            </a:solidFill>
          </a:ln>
        </p:spPr>
        <p:txBody>
          <a:bodyPr wrap="square" lIns="91440" tIns="91440" rIns="91440" bIns="91440">
            <a:noAutofit/>
          </a:bodyPr>
          <a:lstStyle/>
          <a:p>
            <a:pPr algn="ctr"/>
            <a:r>
              <a:rPr lang="en-US" sz="1600" b="1" dirty="0">
                <a:solidFill>
                  <a:srgbClr val="FFFF00"/>
                </a:solidFill>
              </a:rPr>
              <a:t>6G Applications in the </a:t>
            </a:r>
            <a:r>
              <a:rPr lang="en-US" sz="1600" b="1" dirty="0" err="1">
                <a:solidFill>
                  <a:srgbClr val="FFFF00"/>
                </a:solidFill>
              </a:rPr>
              <a:t>TeraHertz</a:t>
            </a:r>
            <a:r>
              <a:rPr lang="en-US" sz="1600" b="1" dirty="0">
                <a:solidFill>
                  <a:srgbClr val="FFFF00"/>
                </a:solidFill>
              </a:rPr>
              <a:t> Band</a:t>
            </a:r>
            <a:endParaRPr lang="en-US" sz="1600" b="1" dirty="0"/>
          </a:p>
        </p:txBody>
      </p:sp>
      <p:pic>
        <p:nvPicPr>
          <p:cNvPr id="6" name="Picture 5">
            <a:extLst>
              <a:ext uri="{FF2B5EF4-FFF2-40B4-BE49-F238E27FC236}">
                <a16:creationId xmlns:a16="http://schemas.microsoft.com/office/drawing/2014/main" id="{B8875AAF-9698-44C0-AC91-E1109992894F}"/>
              </a:ext>
            </a:extLst>
          </p:cNvPr>
          <p:cNvPicPr>
            <a:picLocks noChangeAspect="1"/>
          </p:cNvPicPr>
          <p:nvPr/>
        </p:nvPicPr>
        <p:blipFill rotWithShape="1">
          <a:blip r:embed="rId4"/>
          <a:srcRect l="4814" r="3139"/>
          <a:stretch/>
        </p:blipFill>
        <p:spPr>
          <a:xfrm>
            <a:off x="4588426" y="1631203"/>
            <a:ext cx="5066113" cy="4472417"/>
          </a:xfrm>
          <a:prstGeom prst="rect">
            <a:avLst/>
          </a:prstGeom>
        </p:spPr>
      </p:pic>
      <p:sp>
        <p:nvSpPr>
          <p:cNvPr id="9" name="Rectangle 8">
            <a:extLst>
              <a:ext uri="{FF2B5EF4-FFF2-40B4-BE49-F238E27FC236}">
                <a16:creationId xmlns:a16="http://schemas.microsoft.com/office/drawing/2014/main" id="{1FA84160-4005-4968-A474-5B10A9CCA264}"/>
              </a:ext>
            </a:extLst>
          </p:cNvPr>
          <p:cNvSpPr/>
          <p:nvPr/>
        </p:nvSpPr>
        <p:spPr>
          <a:xfrm>
            <a:off x="90081" y="4290060"/>
            <a:ext cx="4498347" cy="1813560"/>
          </a:xfrm>
          <a:prstGeom prst="rect">
            <a:avLst/>
          </a:prstGeom>
          <a:solidFill>
            <a:srgbClr val="001D3A"/>
          </a:solidFill>
          <a:ln w="22225">
            <a:solidFill>
              <a:srgbClr val="FCE600"/>
            </a:solidFill>
          </a:ln>
        </p:spPr>
        <p:txBody>
          <a:bodyPr wrap="square" lIns="91440" tIns="91440" rIns="91440" bIns="91440">
            <a:noAutofit/>
          </a:bodyPr>
          <a:lstStyle/>
          <a:p>
            <a:pPr algn="ctr"/>
            <a:r>
              <a:rPr lang="en-US" b="1" dirty="0">
                <a:solidFill>
                  <a:srgbClr val="FFFF00"/>
                </a:solidFill>
              </a:rPr>
              <a:t>Disruptive 6G Parameters:</a:t>
            </a:r>
          </a:p>
          <a:p>
            <a:pPr algn="ctr"/>
            <a:r>
              <a:rPr lang="en-US" b="1" dirty="0"/>
              <a:t>1 </a:t>
            </a:r>
            <a:r>
              <a:rPr lang="en-US" b="1" dirty="0" err="1"/>
              <a:t>Tbps</a:t>
            </a:r>
            <a:r>
              <a:rPr lang="en-US" b="1" dirty="0"/>
              <a:t> peak data rate</a:t>
            </a:r>
          </a:p>
          <a:p>
            <a:pPr algn="ctr"/>
            <a:r>
              <a:rPr lang="en-US" b="1" dirty="0"/>
              <a:t>0.1 </a:t>
            </a:r>
            <a:r>
              <a:rPr lang="en-US" b="1" dirty="0" err="1"/>
              <a:t>msec</a:t>
            </a:r>
            <a:r>
              <a:rPr lang="en-US" b="1" dirty="0"/>
              <a:t> latency</a:t>
            </a:r>
          </a:p>
          <a:p>
            <a:pPr algn="ctr"/>
            <a:r>
              <a:rPr lang="en-US" b="1" dirty="0"/>
              <a:t>7-Nines reliability</a:t>
            </a:r>
          </a:p>
          <a:p>
            <a:pPr algn="ctr"/>
            <a:r>
              <a:rPr lang="en-US" b="1" dirty="0"/>
              <a:t>100 bps/Hz spectral efficiency</a:t>
            </a:r>
          </a:p>
          <a:p>
            <a:pPr algn="ctr"/>
            <a:r>
              <a:rPr lang="en-US" b="1" dirty="0"/>
              <a:t>1000 devices per 100 M2</a:t>
            </a:r>
          </a:p>
        </p:txBody>
      </p:sp>
      <p:pic>
        <p:nvPicPr>
          <p:cNvPr id="11" name="Picture 10">
            <a:extLst>
              <a:ext uri="{FF2B5EF4-FFF2-40B4-BE49-F238E27FC236}">
                <a16:creationId xmlns:a16="http://schemas.microsoft.com/office/drawing/2014/main" id="{0ABB0568-35F4-47C7-83B4-E7EA719A8F69}"/>
              </a:ext>
            </a:extLst>
          </p:cNvPr>
          <p:cNvPicPr>
            <a:picLocks noChangeAspect="1"/>
          </p:cNvPicPr>
          <p:nvPr/>
        </p:nvPicPr>
        <p:blipFill>
          <a:blip r:embed="rId5"/>
          <a:stretch>
            <a:fillRect/>
          </a:stretch>
        </p:blipFill>
        <p:spPr>
          <a:xfrm>
            <a:off x="102800" y="1203260"/>
            <a:ext cx="9589839" cy="5304220"/>
          </a:xfrm>
          <a:prstGeom prst="rect">
            <a:avLst/>
          </a:prstGeom>
        </p:spPr>
      </p:pic>
      <p:sp>
        <p:nvSpPr>
          <p:cNvPr id="2" name="Rectangle 1">
            <a:extLst>
              <a:ext uri="{FF2B5EF4-FFF2-40B4-BE49-F238E27FC236}">
                <a16:creationId xmlns:a16="http://schemas.microsoft.com/office/drawing/2014/main" id="{CED29F79-90FE-4449-8C80-AF31B646EC7C}"/>
              </a:ext>
            </a:extLst>
          </p:cNvPr>
          <p:cNvSpPr/>
          <p:nvPr/>
        </p:nvSpPr>
        <p:spPr bwMode="auto">
          <a:xfrm>
            <a:off x="90081" y="4503248"/>
            <a:ext cx="4498344" cy="1936484"/>
          </a:xfrm>
          <a:prstGeom prst="rect">
            <a:avLst/>
          </a:prstGeom>
          <a:noFill/>
          <a:ln w="25400" cap="flat" cmpd="sng" algn="ctr">
            <a:solidFill>
              <a:srgbClr val="66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95000"/>
              </a:lnSpc>
              <a:spcBef>
                <a:spcPct val="20000"/>
              </a:spcBef>
              <a:spcAft>
                <a:spcPct val="0"/>
              </a:spcAft>
              <a:buClrTx/>
              <a:buSzTx/>
              <a:buFont typeface="Wingdings" pitchFamily="2" charset="2"/>
              <a:buChar char="r"/>
              <a:tabLst/>
            </a:pPr>
            <a:endParaRPr kumimoji="0" lang="en-US" sz="2000" b="1"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6313914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72" y="11946"/>
            <a:ext cx="9374988" cy="555625"/>
          </a:xfrm>
        </p:spPr>
        <p:txBody>
          <a:bodyPr/>
          <a:lstStyle/>
          <a:p>
            <a:pPr algn="ctr"/>
            <a:r>
              <a:rPr lang="en-US" dirty="0">
                <a:solidFill>
                  <a:srgbClr val="99F3F5"/>
                </a:solidFill>
              </a:rPr>
              <a:t>ICT Revolutions and HEP Vision for 2028 and Beyond</a:t>
            </a:r>
            <a:endParaRPr lang="en-US" dirty="0">
              <a:solidFill>
                <a:srgbClr val="A7FDFB"/>
              </a:solidFill>
            </a:endParaRPr>
          </a:p>
        </p:txBody>
      </p:sp>
      <p:sp>
        <p:nvSpPr>
          <p:cNvPr id="3" name="Content Placeholder 2"/>
          <p:cNvSpPr>
            <a:spLocks noGrp="1"/>
          </p:cNvSpPr>
          <p:nvPr>
            <p:ph idx="1"/>
          </p:nvPr>
        </p:nvSpPr>
        <p:spPr>
          <a:xfrm>
            <a:off x="172872" y="567571"/>
            <a:ext cx="9601200" cy="6182497"/>
          </a:xfrm>
          <a:solidFill>
            <a:srgbClr val="001D3A"/>
          </a:solidFill>
          <a:ln w="19050">
            <a:solidFill>
              <a:srgbClr val="FFED13"/>
            </a:solidFill>
          </a:ln>
        </p:spPr>
        <p:txBody>
          <a:bodyPr/>
          <a:lstStyle/>
          <a:p>
            <a:pPr marL="342900" lvl="1" indent="-342900">
              <a:spcBef>
                <a:spcPts val="0"/>
              </a:spcBef>
              <a:spcAft>
                <a:spcPts val="600"/>
              </a:spcAft>
              <a:buFont typeface="Wingdings" panose="05000000000000000000" pitchFamily="2" charset="2"/>
              <a:buChar char="§"/>
            </a:pPr>
            <a:r>
              <a:rPr lang="en-US" dirty="0">
                <a:solidFill>
                  <a:srgbClr val="A7FDFB"/>
                </a:solidFill>
              </a:rPr>
              <a:t>The revolutionary developments underway to overcome the looming barriers in electronic and photonic systems, </a:t>
            </a:r>
            <a:r>
              <a:rPr lang="en-US" dirty="0"/>
              <a:t>and hence in computing </a:t>
            </a:r>
            <a:br>
              <a:rPr lang="en-US" dirty="0"/>
            </a:br>
            <a:r>
              <a:rPr lang="en-US" dirty="0"/>
              <a:t>and communications systems, to maintain progress and economies,</a:t>
            </a:r>
            <a:br>
              <a:rPr lang="en-US" dirty="0"/>
            </a:br>
            <a:r>
              <a:rPr lang="en-US" dirty="0">
                <a:solidFill>
                  <a:srgbClr val="A7FDFB"/>
                </a:solidFill>
              </a:rPr>
              <a:t>offer unprecedented opportunities for our field</a:t>
            </a:r>
          </a:p>
          <a:p>
            <a:pPr marL="342900" lvl="1" indent="-342900">
              <a:spcBef>
                <a:spcPts val="0"/>
              </a:spcBef>
              <a:spcAft>
                <a:spcPts val="600"/>
              </a:spcAft>
              <a:buFont typeface="Wingdings" panose="05000000000000000000" pitchFamily="2" charset="2"/>
              <a:buChar char="§"/>
            </a:pPr>
            <a:r>
              <a:rPr lang="en-US" dirty="0">
                <a:solidFill>
                  <a:srgbClr val="A7FDFB"/>
                </a:solidFill>
              </a:rPr>
              <a:t>As discussed in this talk, these include</a:t>
            </a:r>
          </a:p>
          <a:p>
            <a:pPr marL="571500" lvl="2" indent="-171450">
              <a:spcBef>
                <a:spcPts val="0"/>
              </a:spcBef>
              <a:spcAft>
                <a:spcPts val="400"/>
              </a:spcAft>
              <a:buFont typeface="Wingdings" panose="05000000000000000000" pitchFamily="2" charset="2"/>
              <a:buChar char="§"/>
            </a:pPr>
            <a:r>
              <a:rPr lang="en-US" sz="1800" b="1" dirty="0" err="1">
                <a:solidFill>
                  <a:srgbClr val="66FFFF"/>
                </a:solidFill>
              </a:rPr>
              <a:t>Nanophotonics</a:t>
            </a:r>
            <a:r>
              <a:rPr lang="en-US" sz="1800" b="1" dirty="0">
                <a:solidFill>
                  <a:srgbClr val="66FFFF"/>
                </a:solidFill>
              </a:rPr>
              <a:t>, </a:t>
            </a:r>
            <a:r>
              <a:rPr lang="en-US" sz="1800" b="1" dirty="0" err="1">
                <a:solidFill>
                  <a:srgbClr val="66FFFF"/>
                </a:solidFill>
              </a:rPr>
              <a:t>plasmonics</a:t>
            </a:r>
            <a:r>
              <a:rPr lang="en-US" sz="1800" b="1" dirty="0">
                <a:solidFill>
                  <a:srgbClr val="66FFFF"/>
                </a:solidFill>
              </a:rPr>
              <a:t>, and/or spintronics: </a:t>
            </a:r>
            <a:r>
              <a:rPr lang="en-US" sz="1800" b="1" dirty="0"/>
              <a:t>ultrafast low energy signaling</a:t>
            </a:r>
          </a:p>
          <a:p>
            <a:pPr marL="571500" lvl="2" indent="-171450">
              <a:spcBef>
                <a:spcPts val="0"/>
              </a:spcBef>
              <a:spcAft>
                <a:spcPts val="400"/>
              </a:spcAft>
              <a:buFont typeface="Wingdings" panose="05000000000000000000" pitchFamily="2" charset="2"/>
              <a:buChar char="§"/>
            </a:pPr>
            <a:r>
              <a:rPr lang="en-US" sz="1800" b="1" dirty="0">
                <a:solidFill>
                  <a:srgbClr val="66FFFF"/>
                </a:solidFill>
              </a:rPr>
              <a:t>Beyond CMOS: </a:t>
            </a:r>
            <a:r>
              <a:rPr lang="en-US" sz="1800" b="1" dirty="0"/>
              <a:t>memory, logic devices, integrated electronic/photonic systems</a:t>
            </a:r>
          </a:p>
          <a:p>
            <a:pPr marL="571500" lvl="2" indent="-171450">
              <a:spcBef>
                <a:spcPts val="0"/>
              </a:spcBef>
              <a:spcAft>
                <a:spcPts val="400"/>
              </a:spcAft>
              <a:buFont typeface="Wingdings" panose="05000000000000000000" pitchFamily="2" charset="2"/>
              <a:buChar char="§"/>
            </a:pPr>
            <a:r>
              <a:rPr lang="en-US" sz="1800" b="1" dirty="0">
                <a:solidFill>
                  <a:srgbClr val="66FFFF"/>
                </a:solidFill>
              </a:rPr>
              <a:t>Beyond Shannon long haul optical communications systems and methods: </a:t>
            </a:r>
            <a:r>
              <a:rPr lang="en-US" sz="1800" b="1" dirty="0"/>
              <a:t>SDM</a:t>
            </a:r>
            <a:endParaRPr lang="en-US" dirty="0">
              <a:solidFill>
                <a:srgbClr val="A7FDFB"/>
              </a:solidFill>
            </a:endParaRPr>
          </a:p>
          <a:p>
            <a:pPr marL="571500" lvl="2" indent="-171450">
              <a:spcBef>
                <a:spcPts val="0"/>
              </a:spcBef>
              <a:spcAft>
                <a:spcPts val="400"/>
              </a:spcAft>
              <a:buFont typeface="Wingdings" panose="05000000000000000000" pitchFamily="2" charset="2"/>
              <a:buChar char="§"/>
            </a:pPr>
            <a:r>
              <a:rPr lang="en-US" sz="1800" b="1" dirty="0">
                <a:solidFill>
                  <a:srgbClr val="66FFFF"/>
                </a:solidFill>
              </a:rPr>
              <a:t>Metamaterials and devices: </a:t>
            </a:r>
            <a:r>
              <a:rPr lang="en-US" sz="1800" b="1" dirty="0"/>
              <a:t>To shape and direct light, form </a:t>
            </a:r>
            <a:r>
              <a:rPr lang="en-US" sz="1800" b="1" dirty="0" err="1"/>
              <a:t>wavefronts</a:t>
            </a:r>
            <a:r>
              <a:rPr lang="en-US" sz="1800" b="1" dirty="0"/>
              <a:t> and frequency dependent beams; + </a:t>
            </a:r>
            <a:r>
              <a:rPr lang="en-US" sz="1800" b="1" dirty="0" err="1"/>
              <a:t>programmably</a:t>
            </a:r>
            <a:r>
              <a:rPr lang="en-US" sz="1800" b="1" dirty="0"/>
              <a:t>, on several time + distance scales</a:t>
            </a:r>
          </a:p>
          <a:p>
            <a:pPr marL="342900" lvl="1" indent="-342900">
              <a:spcBef>
                <a:spcPts val="0"/>
              </a:spcBef>
              <a:spcAft>
                <a:spcPts val="600"/>
              </a:spcAft>
              <a:buFont typeface="Wingdings" panose="05000000000000000000" pitchFamily="2" charset="2"/>
              <a:buChar char="§"/>
            </a:pPr>
            <a:r>
              <a:rPr lang="en-US" dirty="0">
                <a:solidFill>
                  <a:srgbClr val="A7FDFB"/>
                </a:solidFill>
              </a:rPr>
              <a:t>HEP, and its planning as a community have until now taken only limited account of these Revolutions;</a:t>
            </a:r>
            <a:br>
              <a:rPr lang="en-US" dirty="0">
                <a:solidFill>
                  <a:srgbClr val="A7FDFB"/>
                </a:solidFill>
              </a:rPr>
            </a:br>
            <a:r>
              <a:rPr lang="en-US" sz="1900" dirty="0">
                <a:solidFill>
                  <a:srgbClr val="A7FDFB"/>
                </a:solidFill>
              </a:rPr>
              <a:t>[R]evolutions which affect more than computing:</a:t>
            </a:r>
            <a:r>
              <a:rPr lang="en-US" sz="1900" dirty="0"/>
              <a:t> </a:t>
            </a:r>
            <a:r>
              <a:rPr lang="en-US" sz="1900" dirty="0" err="1"/>
              <a:t>TriDAS</a:t>
            </a:r>
            <a:r>
              <a:rPr lang="en-US" sz="1900" dirty="0"/>
              <a:t>, all comms,  intelligent “coherent” systems; our working + home environments</a:t>
            </a:r>
          </a:p>
          <a:p>
            <a:pPr marL="342900" lvl="1" indent="-342900">
              <a:spcBef>
                <a:spcPts val="0"/>
              </a:spcBef>
              <a:spcAft>
                <a:spcPts val="600"/>
              </a:spcAft>
              <a:buFont typeface="Wingdings" panose="05000000000000000000" pitchFamily="2" charset="2"/>
              <a:buChar char="§"/>
            </a:pPr>
            <a:r>
              <a:rPr lang="en-US" sz="1800" dirty="0">
                <a:solidFill>
                  <a:srgbClr val="66FFFF"/>
                </a:solidFill>
              </a:rPr>
              <a:t>There will be great design and physics opportunities at the HL-LHC in 2030-38,</a:t>
            </a:r>
            <a:br>
              <a:rPr lang="en-US" sz="1800" dirty="0"/>
            </a:br>
            <a:r>
              <a:rPr lang="en-US" sz="1800" dirty="0"/>
              <a:t>and beyond for future experiments and accelerators</a:t>
            </a:r>
          </a:p>
          <a:p>
            <a:pPr marL="342900" lvl="1" indent="-342900">
              <a:spcBef>
                <a:spcPts val="0"/>
              </a:spcBef>
              <a:spcAft>
                <a:spcPts val="600"/>
              </a:spcAft>
              <a:buFont typeface="Wingdings" panose="05000000000000000000" pitchFamily="2" charset="2"/>
              <a:buChar char="§"/>
            </a:pPr>
            <a:r>
              <a:rPr lang="en-US" sz="2100" dirty="0">
                <a:solidFill>
                  <a:srgbClr val="A7FDFB"/>
                </a:solidFill>
                <a:latin typeface="+mj-lt"/>
              </a:rPr>
              <a:t>Bottom  Line: </a:t>
            </a:r>
            <a:r>
              <a:rPr lang="en-US" sz="2100" dirty="0">
                <a:latin typeface="+mj-lt"/>
              </a:rPr>
              <a:t>We need to follow, join and lead some of these forefront developments, </a:t>
            </a:r>
            <a:r>
              <a:rPr lang="en-US" sz="2100" dirty="0">
                <a:solidFill>
                  <a:srgbClr val="A7FDFB"/>
                </a:solidFill>
                <a:latin typeface="+mj-lt"/>
              </a:rPr>
              <a:t>as part of our </a:t>
            </a:r>
            <a:r>
              <a:rPr lang="en-US" sz="2100">
                <a:solidFill>
                  <a:srgbClr val="A7FDFB"/>
                </a:solidFill>
                <a:latin typeface="+mj-lt"/>
              </a:rPr>
              <a:t>longterm</a:t>
            </a:r>
            <a:r>
              <a:rPr lang="en-US" sz="2100" dirty="0">
                <a:solidFill>
                  <a:srgbClr val="A7FDFB"/>
                </a:solidFill>
                <a:latin typeface="+mj-lt"/>
              </a:rPr>
              <a:t> experimental roadmap</a:t>
            </a:r>
            <a:br>
              <a:rPr lang="en-US" sz="2100" dirty="0">
                <a:solidFill>
                  <a:srgbClr val="A7FDFB"/>
                </a:solidFill>
                <a:latin typeface="+mj-lt"/>
              </a:rPr>
            </a:br>
            <a:r>
              <a:rPr lang="en-US" sz="2100" dirty="0">
                <a:solidFill>
                  <a:srgbClr val="A7FDFB"/>
                </a:solidFill>
                <a:latin typeface="+mj-lt"/>
              </a:rPr>
              <a:t>   and our “frontiers”</a:t>
            </a:r>
            <a:endParaRPr lang="en-US" sz="2100" b="1" dirty="0">
              <a:solidFill>
                <a:srgbClr val="A7FDFB"/>
              </a:solidFill>
              <a:latin typeface="+mj-lt"/>
            </a:endParaRPr>
          </a:p>
        </p:txBody>
      </p:sp>
      <p:pic>
        <p:nvPicPr>
          <p:cNvPr id="6" name="Picture 16"/>
          <p:cNvPicPr>
            <a:picLocks noChangeAspect="1" noChangeArrowheads="1"/>
          </p:cNvPicPr>
          <p:nvPr/>
        </p:nvPicPr>
        <p:blipFill>
          <a:blip r:embed="rId3" cstate="print"/>
          <a:srcRect/>
          <a:stretch>
            <a:fillRect/>
          </a:stretch>
        </p:blipFill>
        <p:spPr bwMode="auto">
          <a:xfrm>
            <a:off x="9327023" y="567571"/>
            <a:ext cx="447049" cy="424917"/>
          </a:xfrm>
          <a:prstGeom prst="rect">
            <a:avLst/>
          </a:prstGeom>
          <a:noFill/>
          <a:ln w="9525">
            <a:noFill/>
            <a:miter lim="800000"/>
            <a:headEnd/>
            <a:tailEnd/>
          </a:ln>
        </p:spPr>
      </p:pic>
    </p:spTree>
    <p:extLst>
      <p:ext uri="{BB962C8B-B14F-4D97-AF65-F5344CB8AC3E}">
        <p14:creationId xmlns:p14="http://schemas.microsoft.com/office/powerpoint/2010/main" val="2136767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166" y="-12256"/>
            <a:ext cx="9374988" cy="455858"/>
          </a:xfrm>
        </p:spPr>
        <p:txBody>
          <a:bodyPr/>
          <a:lstStyle/>
          <a:p>
            <a:pPr algn="ctr"/>
            <a:r>
              <a:rPr lang="en-US" dirty="0">
                <a:solidFill>
                  <a:srgbClr val="99F3F5"/>
                </a:solidFill>
              </a:rPr>
              <a:t>Information Sources and References</a:t>
            </a:r>
            <a:endParaRPr lang="en-US" dirty="0">
              <a:solidFill>
                <a:srgbClr val="A7FDFB"/>
              </a:solidFill>
            </a:endParaRPr>
          </a:p>
        </p:txBody>
      </p:sp>
      <p:pic>
        <p:nvPicPr>
          <p:cNvPr id="6" name="Picture 16"/>
          <p:cNvPicPr>
            <a:picLocks noChangeAspect="1" noChangeArrowheads="1"/>
          </p:cNvPicPr>
          <p:nvPr/>
        </p:nvPicPr>
        <p:blipFill>
          <a:blip r:embed="rId3" cstate="print"/>
          <a:srcRect/>
          <a:stretch>
            <a:fillRect/>
          </a:stretch>
        </p:blipFill>
        <p:spPr bwMode="auto">
          <a:xfrm>
            <a:off x="8496300" y="89314"/>
            <a:ext cx="601980" cy="572178"/>
          </a:xfrm>
          <a:prstGeom prst="rect">
            <a:avLst/>
          </a:prstGeom>
          <a:noFill/>
          <a:ln w="9525">
            <a:noFill/>
            <a:miter lim="800000"/>
            <a:headEnd/>
            <a:tailEnd/>
          </a:ln>
        </p:spPr>
      </p:pic>
      <p:sp>
        <p:nvSpPr>
          <p:cNvPr id="4" name="Rectangle 1">
            <a:extLst>
              <a:ext uri="{FF2B5EF4-FFF2-40B4-BE49-F238E27FC236}">
                <a16:creationId xmlns:a16="http://schemas.microsoft.com/office/drawing/2014/main" id="{4746D469-7A47-4D78-95E1-DF00956CB05A}"/>
              </a:ext>
            </a:extLst>
          </p:cNvPr>
          <p:cNvSpPr>
            <a:spLocks noChangeArrowheads="1"/>
          </p:cNvSpPr>
          <p:nvPr/>
        </p:nvSpPr>
        <p:spPr bwMode="auto">
          <a:xfrm>
            <a:off x="212166" y="429704"/>
            <a:ext cx="9481668" cy="6390196"/>
          </a:xfrm>
          <a:prstGeom prst="rect">
            <a:avLst/>
          </a:prstGeom>
          <a:solidFill>
            <a:srgbClr val="001D3A"/>
          </a:solidFill>
          <a:ln w="22225">
            <a:solidFill>
              <a:srgbClr val="FFED13"/>
            </a:solidFill>
          </a:ln>
          <a:effectLst/>
        </p:spPr>
        <p:txBody>
          <a:bodyPr vert="horz" wrap="square" lIns="91440" tIns="91440" rIns="91440" bIns="9144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kumimoji="0" lang="en-US" altLang="en-US" sz="1100" b="1" i="0" u="none" strike="noStrike" cap="none" normalizeH="0" baseline="0" dirty="0">
                <a:ln>
                  <a:noFill/>
                </a:ln>
                <a:solidFill>
                  <a:srgbClr val="A7FDFB"/>
                </a:solidFill>
                <a:effectLst/>
                <a:latin typeface="+mj-lt"/>
              </a:rPr>
              <a:t>International Roadmap for Devices and Systems (2020 Edition) </a:t>
            </a:r>
            <a:r>
              <a:rPr kumimoji="0" lang="en-US" altLang="en-US" sz="1100" b="1" i="0" u="none" strike="noStrike" cap="none" normalizeH="0" baseline="0" dirty="0">
                <a:ln>
                  <a:noFill/>
                </a:ln>
                <a:solidFill>
                  <a:srgbClr val="A7FDFB"/>
                </a:solidFill>
                <a:effectLst/>
                <a:latin typeface="+mj-lt"/>
                <a:hlinkClick r:id="rId4">
                  <a:extLst>
                    <a:ext uri="{A12FA001-AC4F-418D-AE19-62706E023703}">
                      <ahyp:hlinkClr xmlns:ahyp="http://schemas.microsoft.com/office/drawing/2018/hyperlinkcolor" val="tx"/>
                    </a:ext>
                  </a:extLst>
                </a:hlinkClick>
              </a:rPr>
              <a:t>https://ieee.irds.org</a:t>
            </a:r>
            <a:r>
              <a:rPr kumimoji="0" lang="en-US" altLang="en-US" sz="1100" b="1" i="0" u="none" strike="noStrike" cap="none" normalizeH="0" baseline="0" dirty="0">
                <a:ln>
                  <a:noFill/>
                </a:ln>
                <a:solidFill>
                  <a:srgbClr val="A7FDFB"/>
                </a:solidFill>
                <a:effectLst/>
                <a:latin typeface="+mj-lt"/>
              </a:rPr>
              <a:t> Beyond CMOS Volume:</a:t>
            </a: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kumimoji="0" lang="en-US" altLang="en-US" sz="1100" b="1" i="0" u="none" strike="noStrike" cap="none" normalizeH="0" baseline="0" dirty="0">
                <a:ln>
                  <a:noFill/>
                </a:ln>
                <a:effectLst/>
                <a:latin typeface="+mj-lt"/>
                <a:hlinkClick r:id="rId5">
                  <a:extLst>
                    <a:ext uri="{A12FA001-AC4F-418D-AE19-62706E023703}">
                      <ahyp:hlinkClr xmlns:ahyp="http://schemas.microsoft.com/office/drawing/2018/hyperlinkcolor" val="tx"/>
                    </a:ext>
                  </a:extLst>
                </a:hlinkClick>
              </a:rPr>
              <a:t>https://www.dropbox.com/s/v62qtb7bdb0uho6/IRDSBeyondCMOSIEEE_2020Edition.pdf?dl=0</a:t>
            </a:r>
            <a:br>
              <a:rPr kumimoji="0" lang="en-US" altLang="en-US" sz="1100" b="1" i="0" u="none" strike="noStrike" cap="none" normalizeH="0" baseline="0" dirty="0">
                <a:ln>
                  <a:noFill/>
                </a:ln>
                <a:effectLst/>
                <a:latin typeface="+mj-lt"/>
              </a:rPr>
            </a:br>
            <a:r>
              <a:rPr kumimoji="0" lang="en-US" altLang="en-US" sz="1100" b="1" i="0" u="none" strike="noStrike" cap="none" normalizeH="0" baseline="0" dirty="0">
                <a:ln>
                  <a:noFill/>
                </a:ln>
                <a:solidFill>
                  <a:srgbClr val="A7FDFB"/>
                </a:solidFill>
                <a:effectLst/>
                <a:latin typeface="+mj-lt"/>
              </a:rPr>
              <a:t>IRDS 2020 Executive Summary</a:t>
            </a: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kumimoji="0" lang="en-US" altLang="en-US" sz="1100" b="1" i="0" u="none" strike="noStrike" cap="none" normalizeH="0" baseline="0" dirty="0">
                <a:ln>
                  <a:noFill/>
                </a:ln>
                <a:effectLst/>
                <a:latin typeface="+mj-lt"/>
                <a:hlinkClick r:id="rId6">
                  <a:extLst>
                    <a:ext uri="{A12FA001-AC4F-418D-AE19-62706E023703}">
                      <ahyp:hlinkClr xmlns:ahyp="http://schemas.microsoft.com/office/drawing/2018/hyperlinkcolor" val="tx"/>
                    </a:ext>
                  </a:extLst>
                </a:hlinkClick>
              </a:rPr>
              <a:t>https://irds.ieee.org/images/files/pdf/2020/2020IRDS_ES.pdf</a:t>
            </a:r>
            <a:endParaRPr kumimoji="0" lang="en-US" altLang="en-US" sz="1100" b="1" i="0" u="none" strike="noStrike" cap="none" normalizeH="0" baseline="0" dirty="0">
              <a:ln>
                <a:noFill/>
              </a:ln>
              <a:effectLst/>
              <a:latin typeface="+mj-lt"/>
            </a:endParaRP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lang="en-US" altLang="en-US" sz="1100" b="1" dirty="0" err="1">
                <a:latin typeface="+mj-lt"/>
              </a:rPr>
              <a:t>NanoElectronics</a:t>
            </a:r>
            <a:r>
              <a:rPr lang="en-US" altLang="en-US" sz="1100" b="1" dirty="0">
                <a:latin typeface="+mj-lt"/>
              </a:rPr>
              <a:t> Roadmap for Europe: Identification and Dissemination (2017), F. Balestra, </a:t>
            </a:r>
            <a:r>
              <a:rPr lang="en-US" altLang="en-US" sz="1100" b="1" dirty="0">
                <a:latin typeface="+mj-lt"/>
                <a:hlinkClick r:id="rId7"/>
              </a:rPr>
              <a:t>https://www.nereid-h2020.eu/roadmap</a:t>
            </a:r>
            <a:r>
              <a:rPr lang="en-US" altLang="en-US" sz="1100" b="1" dirty="0">
                <a:latin typeface="+mj-lt"/>
              </a:rPr>
              <a:t> </a:t>
            </a:r>
            <a:endParaRPr kumimoji="0" lang="en-US" altLang="en-US" sz="1100" b="1" i="0" u="none" strike="noStrike" cap="none" normalizeH="0" baseline="0" dirty="0">
              <a:ln>
                <a:noFill/>
              </a:ln>
              <a:effectLst/>
              <a:latin typeface="+mj-lt"/>
            </a:endParaRP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lang="en-US" altLang="en-US" sz="1100" b="1" dirty="0">
                <a:solidFill>
                  <a:srgbClr val="A7FDFB"/>
                </a:solidFill>
                <a:latin typeface="+mj-lt"/>
              </a:rPr>
              <a:t>Two-dimensional materials for next-generation computing technologies</a:t>
            </a:r>
            <a:br>
              <a:rPr lang="en-US" altLang="en-US" sz="1100" b="1" dirty="0">
                <a:latin typeface="+mj-lt"/>
              </a:rPr>
            </a:br>
            <a:r>
              <a:rPr lang="en-US" altLang="en-US" sz="1100" b="1" dirty="0">
                <a:latin typeface="+mj-lt"/>
              </a:rPr>
              <a:t>Nature Nanotechnology 15, 545-557 (2020) </a:t>
            </a:r>
            <a:r>
              <a:rPr lang="en-US" sz="1100" b="1" dirty="0">
                <a:latin typeface="+mj-lt"/>
                <a:hlinkClick r:id="rId8"/>
              </a:rPr>
              <a:t>https://www.nature.com/articles/s41565-020-0724-3</a:t>
            </a:r>
            <a:endParaRPr kumimoji="0" lang="en-US" altLang="en-US" sz="1100" b="1" i="0" u="none" strike="noStrike" cap="none" normalizeH="0" baseline="0" dirty="0">
              <a:ln>
                <a:noFill/>
              </a:ln>
              <a:effectLst/>
              <a:latin typeface="+mj-lt"/>
            </a:endParaRPr>
          </a:p>
          <a:p>
            <a:pPr marL="171450" lvl="0" indent="-171450">
              <a:lnSpc>
                <a:spcPct val="90000"/>
              </a:lnSpc>
              <a:spcAft>
                <a:spcPts val="100"/>
              </a:spcAft>
              <a:buFont typeface="Wingdings" panose="05000000000000000000" pitchFamily="2" charset="2"/>
              <a:buChar char="§"/>
            </a:pPr>
            <a:r>
              <a:rPr kumimoji="0" lang="en-US" altLang="en-US" sz="1100" b="1" i="0" u="none" strike="noStrike" cap="none" normalizeH="0" baseline="0" dirty="0">
                <a:ln>
                  <a:noFill/>
                </a:ln>
                <a:solidFill>
                  <a:srgbClr val="A7FDFB"/>
                </a:solidFill>
                <a:effectLst/>
                <a:latin typeface="+mj-lt"/>
              </a:rPr>
              <a:t>Samsung Unveils 3nm Gate-All-Around Design Tools</a:t>
            </a:r>
            <a:br>
              <a:rPr kumimoji="0" lang="en-US" altLang="en-US" sz="1100" b="1" i="0" u="none" strike="noStrike" cap="none" normalizeH="0" baseline="0" dirty="0">
                <a:ln>
                  <a:noFill/>
                </a:ln>
                <a:effectLst/>
                <a:latin typeface="+mj-lt"/>
              </a:rPr>
            </a:br>
            <a:r>
              <a:rPr kumimoji="0" lang="en-US" altLang="en-US" sz="1100" b="1" i="0" u="none" strike="noStrike" cap="none" normalizeH="0" baseline="0" dirty="0">
                <a:ln>
                  <a:noFill/>
                </a:ln>
                <a:effectLst/>
                <a:latin typeface="+mj-lt"/>
                <a:hlinkClick r:id="rId9">
                  <a:extLst>
                    <a:ext uri="{A12FA001-AC4F-418D-AE19-62706E023703}">
                      <ahyp:hlinkClr xmlns:ahyp="http://schemas.microsoft.com/office/drawing/2018/hyperlinkcolor" val="tx"/>
                    </a:ext>
                  </a:extLst>
                </a:hlinkClick>
              </a:rPr>
              <a:t>https://www.extremetech.com/computing/291507-samsung-unveils-3nm-gate-all-around-design-tools</a:t>
            </a:r>
            <a:br>
              <a:rPr kumimoji="0" lang="en-US" altLang="en-US" sz="1100" b="1" i="0" u="none" strike="noStrike" cap="none" normalizeH="0" baseline="0" dirty="0">
                <a:ln>
                  <a:noFill/>
                </a:ln>
                <a:effectLst/>
                <a:latin typeface="+mj-lt"/>
              </a:rPr>
            </a:br>
            <a:r>
              <a:rPr lang="en-US" altLang="en-US" sz="1100" b="1" dirty="0">
                <a:solidFill>
                  <a:srgbClr val="A7FDFB"/>
                </a:solidFill>
                <a:latin typeface="+mj-lt"/>
              </a:rPr>
              <a:t>TSMC Starts Development on 2nm Process Node, but What Technologies Will It Use?</a:t>
            </a:r>
          </a:p>
          <a:p>
            <a:pPr marL="171450" lvl="0" indent="-171450">
              <a:lnSpc>
                <a:spcPct val="90000"/>
              </a:lnSpc>
              <a:spcAft>
                <a:spcPts val="100"/>
              </a:spcAft>
              <a:buFont typeface="Wingdings" panose="05000000000000000000" pitchFamily="2" charset="2"/>
              <a:buChar char="§"/>
            </a:pPr>
            <a:r>
              <a:rPr lang="en-US" altLang="en-US" sz="1100" b="1" dirty="0">
                <a:latin typeface="+mj-lt"/>
                <a:hlinkClick r:id="rId10">
                  <a:extLst>
                    <a:ext uri="{A12FA001-AC4F-418D-AE19-62706E023703}">
                      <ahyp:hlinkClr xmlns:ahyp="http://schemas.microsoft.com/office/drawing/2018/hyperlinkcolor" val="tx"/>
                    </a:ext>
                  </a:extLst>
                </a:hlinkClick>
              </a:rPr>
              <a:t>https://www.extremetech.com/computing/309889-tsmc-starts-development-on-2nm-process-node</a:t>
            </a:r>
            <a:endParaRPr kumimoji="0" lang="en-US" altLang="en-US" sz="1100" b="1" i="0" u="none" strike="noStrike" cap="none" normalizeH="0" baseline="0" dirty="0">
              <a:ln>
                <a:noFill/>
              </a:ln>
              <a:effectLst/>
              <a:latin typeface="+mj-lt"/>
            </a:endParaRP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kumimoji="0" lang="en-US" altLang="en-US" sz="1100" b="1" i="0" u="none" strike="noStrike" cap="none" normalizeH="0" baseline="0" dirty="0">
                <a:ln>
                  <a:noFill/>
                </a:ln>
                <a:solidFill>
                  <a:srgbClr val="A7FDFB"/>
                </a:solidFill>
                <a:effectLst/>
                <a:latin typeface="+mj-lt"/>
              </a:rPr>
              <a:t>With Spintronics, Intel Sees Efficiency, Density Scaling Far Beyond CMOS</a:t>
            </a: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kumimoji="0" lang="en-US" altLang="en-US" sz="1100" b="1" i="0" u="none" strike="noStrike" cap="none" normalizeH="0" baseline="0" dirty="0">
                <a:ln>
                  <a:noFill/>
                </a:ln>
                <a:effectLst/>
                <a:latin typeface="+mj-lt"/>
                <a:hlinkClick r:id="rId11">
                  <a:extLst>
                    <a:ext uri="{A12FA001-AC4F-418D-AE19-62706E023703}">
                      <ahyp:hlinkClr xmlns:ahyp="http://schemas.microsoft.com/office/drawing/2018/hyperlinkcolor" val="tx"/>
                    </a:ext>
                  </a:extLst>
                </a:hlinkClick>
              </a:rPr>
              <a:t>https://www.extremetech.com/extreme/281684-intel-meso-device-offers-efficiency-density-scaling-far-beyond-cmos</a:t>
            </a:r>
            <a:endParaRPr kumimoji="0" lang="en-US" altLang="en-US" sz="1100" b="1" i="0" u="none" strike="noStrike" cap="none" normalizeH="0" baseline="0" dirty="0">
              <a:ln>
                <a:noFill/>
              </a:ln>
              <a:effectLst/>
              <a:latin typeface="+mj-lt"/>
            </a:endParaRP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kumimoji="0" lang="en-US" altLang="en-US" sz="1100" b="1" i="0" u="none" strike="noStrike" cap="none" normalizeH="0" baseline="0" dirty="0" err="1">
                <a:ln>
                  <a:noFill/>
                </a:ln>
                <a:solidFill>
                  <a:srgbClr val="A7FDFB"/>
                </a:solidFill>
                <a:effectLst/>
                <a:latin typeface="+mj-lt"/>
              </a:rPr>
              <a:t>Chiplets</a:t>
            </a:r>
            <a:r>
              <a:rPr kumimoji="0" lang="en-US" altLang="en-US" sz="1100" b="1" i="0" u="none" strike="noStrike" cap="none" normalizeH="0" baseline="0" dirty="0">
                <a:ln>
                  <a:noFill/>
                </a:ln>
                <a:solidFill>
                  <a:srgbClr val="A7FDFB"/>
                </a:solidFill>
                <a:effectLst/>
                <a:latin typeface="+mj-lt"/>
              </a:rPr>
              <a:t> Do Not ‘Reinstate’ Moore’s Law</a:t>
            </a:r>
            <a:br>
              <a:rPr kumimoji="0" lang="en-US" altLang="en-US" sz="1100" b="1" i="0" u="none" strike="noStrike" cap="none" normalizeH="0" baseline="0" dirty="0">
                <a:ln>
                  <a:noFill/>
                </a:ln>
                <a:effectLst/>
                <a:latin typeface="+mj-lt"/>
              </a:rPr>
            </a:br>
            <a:r>
              <a:rPr kumimoji="0" lang="en-US" altLang="en-US" sz="1100" b="1" i="0" u="none" strike="noStrike" cap="none" normalizeH="0" baseline="0" dirty="0">
                <a:ln>
                  <a:noFill/>
                </a:ln>
                <a:effectLst/>
                <a:latin typeface="+mj-lt"/>
                <a:hlinkClick r:id="rId12">
                  <a:extLst>
                    <a:ext uri="{A12FA001-AC4F-418D-AE19-62706E023703}">
                      <ahyp:hlinkClr xmlns:ahyp="http://schemas.microsoft.com/office/drawing/2018/hyperlinkcolor" val="tx"/>
                    </a:ext>
                  </a:extLst>
                </a:hlinkClick>
              </a:rPr>
              <a:t>https://www.extremetech.com/computing/309946-chiplets-do-not-reinstate-moores-law</a:t>
            </a:r>
            <a:endParaRPr kumimoji="0" lang="en-US" altLang="en-US" sz="1100" b="1" i="0" u="none" strike="noStrike" cap="none" normalizeH="0" baseline="0" dirty="0">
              <a:ln>
                <a:noFill/>
              </a:ln>
              <a:effectLst/>
              <a:latin typeface="+mj-lt"/>
            </a:endParaRP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kumimoji="0" lang="en-US" altLang="en-US" sz="1100" b="1" i="0" u="none" strike="noStrike" cap="none" normalizeH="0" baseline="0" dirty="0" err="1">
                <a:ln>
                  <a:noFill/>
                </a:ln>
                <a:solidFill>
                  <a:srgbClr val="A7FDFB"/>
                </a:solidFill>
                <a:effectLst/>
                <a:latin typeface="+mj-lt"/>
              </a:rPr>
              <a:t>Chiplets</a:t>
            </a:r>
            <a:r>
              <a:rPr kumimoji="0" lang="en-US" altLang="en-US" sz="1100" b="1" i="0" u="none" strike="noStrike" cap="none" normalizeH="0" baseline="0" dirty="0">
                <a:ln>
                  <a:noFill/>
                </a:ln>
                <a:solidFill>
                  <a:srgbClr val="A7FDFB"/>
                </a:solidFill>
                <a:effectLst/>
                <a:latin typeface="+mj-lt"/>
              </a:rPr>
              <a:t> Are Both Solution to and Symptom of a Larger Problem</a:t>
            </a: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kumimoji="0" lang="en-US" altLang="en-US" sz="1100" b="1" i="0" u="none" strike="noStrike" cap="none" normalizeH="0" baseline="0" dirty="0">
                <a:ln>
                  <a:noFill/>
                </a:ln>
                <a:effectLst/>
                <a:latin typeface="+mj-lt"/>
                <a:hlinkClick r:id="rId13">
                  <a:extLst>
                    <a:ext uri="{A12FA001-AC4F-418D-AE19-62706E023703}">
                      <ahyp:hlinkClr xmlns:ahyp="http://schemas.microsoft.com/office/drawing/2018/hyperlinkcolor" val="tx"/>
                    </a:ext>
                  </a:extLst>
                </a:hlinkClick>
              </a:rPr>
              <a:t>https://www.extremetech.com/computing/290450-chiplets-are-both-solution-and-symptom-to-a-larger-problem</a:t>
            </a:r>
            <a:endParaRPr kumimoji="0" lang="en-US" altLang="en-US" sz="1100" b="1" i="0" u="none" strike="noStrike" cap="none" normalizeH="0" baseline="0" dirty="0">
              <a:ln>
                <a:noFill/>
              </a:ln>
              <a:effectLst/>
              <a:latin typeface="+mj-lt"/>
            </a:endParaRP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lang="en-US" altLang="en-US" sz="1100" b="1" dirty="0">
                <a:solidFill>
                  <a:srgbClr val="A7FDFB"/>
                </a:solidFill>
                <a:latin typeface="+mj-lt"/>
              </a:rPr>
              <a:t>Optical RAM and integrated optical memories: a survey</a:t>
            </a:r>
            <a:br>
              <a:rPr lang="en-US" altLang="en-US" sz="1100" b="1" dirty="0">
                <a:latin typeface="+mj-lt"/>
              </a:rPr>
            </a:br>
            <a:r>
              <a:rPr lang="en-US" sz="1100" b="1" dirty="0" err="1">
                <a:latin typeface="+mj-lt"/>
              </a:rPr>
              <a:t>Alexoudi</a:t>
            </a:r>
            <a:r>
              <a:rPr lang="en-US" sz="1100" b="1" dirty="0">
                <a:latin typeface="+mj-lt"/>
              </a:rPr>
              <a:t> et al. Light: Science &amp; Applications (2020) 9:91 </a:t>
            </a:r>
            <a:r>
              <a:rPr lang="en-US" sz="1100" b="1" dirty="0">
                <a:latin typeface="+mj-lt"/>
                <a:hlinkClick r:id="rId14"/>
              </a:rPr>
              <a:t>https://doi.org/10.1038/s41377-020-0325-9</a:t>
            </a:r>
            <a:endParaRPr lang="en-US" sz="1100" b="1" dirty="0">
              <a:latin typeface="+mj-lt"/>
            </a:endParaRP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kumimoji="0" lang="en-US" altLang="en-US" sz="1100" b="1" i="0" u="none" strike="noStrike" cap="none" normalizeH="0" baseline="0" dirty="0">
                <a:ln>
                  <a:noFill/>
                </a:ln>
                <a:solidFill>
                  <a:srgbClr val="A7FDFB"/>
                </a:solidFill>
                <a:effectLst/>
                <a:latin typeface="+mj-lt"/>
              </a:rPr>
              <a:t>Wireless Industry’s Newest Gambit: Terahertz Communication Bands</a:t>
            </a: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kumimoji="0" lang="en-US" altLang="en-US" sz="1100" b="1" i="0" u="none" strike="noStrike" cap="none" normalizeH="0" baseline="0" dirty="0">
                <a:ln>
                  <a:noFill/>
                </a:ln>
                <a:effectLst/>
                <a:latin typeface="+mj-lt"/>
                <a:hlinkClick r:id="rId15">
                  <a:extLst>
                    <a:ext uri="{A12FA001-AC4F-418D-AE19-62706E023703}">
                      <ahyp:hlinkClr xmlns:ahyp="http://schemas.microsoft.com/office/drawing/2018/hyperlinkcolor" val="tx"/>
                    </a:ext>
                  </a:extLst>
                </a:hlinkClick>
              </a:rPr>
              <a:t>https://spectrum.ieee.org/telecom/internet/wireless-industrys-newest-gambit-terahertz-communication-bands</a:t>
            </a:r>
            <a:endParaRPr kumimoji="0" lang="en-US" altLang="en-US" sz="1100" b="1" i="0" u="none" strike="noStrike" cap="none" normalizeH="0" baseline="0" dirty="0">
              <a:ln>
                <a:noFill/>
              </a:ln>
              <a:effectLst/>
              <a:latin typeface="+mj-lt"/>
            </a:endParaRP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lang="en-US" altLang="en-US" sz="1100" b="1" dirty="0">
                <a:solidFill>
                  <a:srgbClr val="A7FDFB"/>
                </a:solidFill>
                <a:latin typeface="+mj-lt"/>
              </a:rPr>
              <a:t>Photonic surface waves on metamaterial interfaces</a:t>
            </a: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lang="en-US" sz="1100" b="1" dirty="0">
                <a:latin typeface="+mj-lt"/>
              </a:rPr>
              <a:t>O Takayama et al 2017 J. Phys.: </a:t>
            </a:r>
            <a:r>
              <a:rPr lang="en-US" sz="1100" b="1" dirty="0" err="1">
                <a:latin typeface="+mj-lt"/>
              </a:rPr>
              <a:t>Condens</a:t>
            </a:r>
            <a:r>
              <a:rPr lang="en-US" sz="1100" b="1" dirty="0">
                <a:latin typeface="+mj-lt"/>
              </a:rPr>
              <a:t>. Matter 29 463001 </a:t>
            </a:r>
            <a:r>
              <a:rPr lang="en-US" sz="1100" b="1" dirty="0">
                <a:latin typeface="+mj-lt"/>
                <a:hlinkClick r:id="rId16"/>
              </a:rPr>
              <a:t>https://doi.org/10.1088/1361-648X/aa8bdd</a:t>
            </a:r>
            <a:r>
              <a:rPr lang="en-US" sz="1100" b="1" dirty="0">
                <a:latin typeface="+mj-lt"/>
              </a:rPr>
              <a:t> </a:t>
            </a:r>
            <a:endParaRPr kumimoji="0" lang="en-US" altLang="en-US" sz="1100" b="1" i="0" u="none" strike="noStrike" cap="none" normalizeH="0" baseline="0" dirty="0">
              <a:ln>
                <a:noFill/>
              </a:ln>
              <a:effectLst/>
              <a:latin typeface="+mj-lt"/>
            </a:endParaRP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lang="en-US" altLang="en-US" sz="1100" b="1" dirty="0">
                <a:solidFill>
                  <a:srgbClr val="A7FDFB"/>
                </a:solidFill>
                <a:latin typeface="+mj-lt"/>
              </a:rPr>
              <a:t>Advances in terahertz communications accelerating by photonics</a:t>
            </a:r>
            <a:br>
              <a:rPr lang="en-US" altLang="en-US" sz="1100" b="1" dirty="0">
                <a:latin typeface="+mj-lt"/>
              </a:rPr>
            </a:br>
            <a:r>
              <a:rPr lang="en-US" altLang="en-US" sz="1100" b="1" dirty="0">
                <a:latin typeface="+mj-lt"/>
              </a:rPr>
              <a:t>Nature Photonics 10, pp. 371-379 (2016) </a:t>
            </a:r>
            <a:r>
              <a:rPr lang="en-US" altLang="en-US" sz="1100" b="1" dirty="0">
                <a:latin typeface="+mj-lt"/>
                <a:hlinkClick r:id="rId17"/>
              </a:rPr>
              <a:t>http://dx.doi.org/10.1038/nphoton.2016.65</a:t>
            </a:r>
            <a:r>
              <a:rPr lang="en-US" altLang="en-US" sz="1100" b="1" dirty="0">
                <a:latin typeface="+mj-lt"/>
              </a:rPr>
              <a:t> </a:t>
            </a:r>
            <a:endParaRPr kumimoji="0" lang="en-US" altLang="en-US" sz="1100" b="1" i="0" u="none" strike="noStrike" cap="none" normalizeH="0" baseline="0" dirty="0">
              <a:ln>
                <a:noFill/>
              </a:ln>
              <a:effectLst/>
              <a:latin typeface="+mj-lt"/>
            </a:endParaRP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kumimoji="0" lang="en-US" altLang="en-US" sz="1100" b="1" i="0" u="none" strike="noStrike" cap="none" normalizeH="0" baseline="0" dirty="0">
                <a:ln>
                  <a:noFill/>
                </a:ln>
                <a:solidFill>
                  <a:srgbClr val="A7FDFB"/>
                </a:solidFill>
                <a:effectLst/>
                <a:latin typeface="+mj-lt"/>
              </a:rPr>
              <a:t>Rapid Matchmaking for Terahertz Network Transmitters and Receivers</a:t>
            </a:r>
            <a:br>
              <a:rPr kumimoji="0" lang="en-US" altLang="en-US" sz="1100" b="1" i="0" u="sng" strike="noStrike" cap="none" normalizeH="0" baseline="0" dirty="0">
                <a:ln>
                  <a:noFill/>
                </a:ln>
                <a:effectLst/>
                <a:latin typeface="+mj-lt"/>
              </a:rPr>
            </a:br>
            <a:r>
              <a:rPr kumimoji="0" lang="en-US" altLang="en-US" sz="1100" b="1" i="0" u="none" strike="noStrike" cap="none" normalizeH="0" baseline="0" dirty="0">
                <a:ln>
                  <a:noFill/>
                </a:ln>
                <a:effectLst/>
                <a:latin typeface="+mj-lt"/>
                <a:hlinkClick r:id="rId18">
                  <a:extLst>
                    <a:ext uri="{A12FA001-AC4F-418D-AE19-62706E023703}">
                      <ahyp:hlinkClr xmlns:ahyp="http://schemas.microsoft.com/office/drawing/2018/hyperlinkcolor" val="tx"/>
                    </a:ext>
                  </a:extLst>
                </a:hlinkClick>
              </a:rPr>
              <a:t>https://spectrum.ieee.org/tech-talk/computing/networks/terahertz-linkdiscovery</a:t>
            </a:r>
            <a:endParaRPr kumimoji="0" lang="en-US" altLang="en-US" sz="1100" b="1" i="0" u="none" strike="noStrike" cap="none" normalizeH="0" baseline="0" dirty="0">
              <a:ln>
                <a:noFill/>
              </a:ln>
              <a:effectLst/>
              <a:latin typeface="+mj-lt"/>
            </a:endParaRP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kumimoji="0" lang="en-US" altLang="en-US" sz="1100" b="1" i="0" u="none" strike="noStrike" cap="none" normalizeH="0" baseline="0" dirty="0">
                <a:ln>
                  <a:noFill/>
                </a:ln>
                <a:solidFill>
                  <a:srgbClr val="A7FDFB"/>
                </a:solidFill>
                <a:effectLst/>
                <a:latin typeface="+mj-lt"/>
              </a:rPr>
              <a:t>Novel Materials Could Help Terahertz Chips Deliver Data at Terabits-Per-Second Rates</a:t>
            </a:r>
            <a:br>
              <a:rPr kumimoji="0" lang="en-US" altLang="en-US" sz="1100" b="1" i="0" u="none" strike="noStrike" cap="none" normalizeH="0" baseline="0" dirty="0">
                <a:ln>
                  <a:noFill/>
                </a:ln>
                <a:solidFill>
                  <a:srgbClr val="A7FDFB"/>
                </a:solidFill>
                <a:effectLst/>
                <a:latin typeface="+mj-lt"/>
              </a:rPr>
            </a:br>
            <a:r>
              <a:rPr kumimoji="0" lang="en-US" altLang="en-US" sz="1100" b="1" i="0" u="none" strike="noStrike" cap="none" normalizeH="0" baseline="0" dirty="0">
                <a:ln>
                  <a:noFill/>
                </a:ln>
                <a:effectLst/>
                <a:latin typeface="+mj-lt"/>
                <a:hlinkClick r:id="rId19">
                  <a:extLst>
                    <a:ext uri="{A12FA001-AC4F-418D-AE19-62706E023703}">
                      <ahyp:hlinkClr xmlns:ahyp="http://schemas.microsoft.com/office/drawing/2018/hyperlinkcolor" val="tx"/>
                    </a:ext>
                  </a:extLst>
                </a:hlinkClick>
              </a:rPr>
              <a:t>https://spectrum.ieee.org/nanoclast/computing/hardware/terahertz-chip</a:t>
            </a:r>
            <a:endParaRPr kumimoji="0" lang="en-US" altLang="en-US" sz="1100" b="1" i="0" u="none" strike="noStrike" cap="none" normalizeH="0" baseline="0" dirty="0">
              <a:ln>
                <a:noFill/>
              </a:ln>
              <a:effectLst/>
              <a:latin typeface="+mj-lt"/>
            </a:endParaRP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lang="en-US" altLang="en-US" sz="1100" b="1" dirty="0">
                <a:solidFill>
                  <a:srgbClr val="A7FDFB"/>
                </a:solidFill>
                <a:latin typeface="+mj-lt"/>
              </a:rPr>
              <a:t>Towards Intelligent </a:t>
            </a:r>
            <a:r>
              <a:rPr lang="en-US" altLang="en-US" sz="1100" b="1" dirty="0" err="1">
                <a:solidFill>
                  <a:srgbClr val="A7FDFB"/>
                </a:solidFill>
                <a:latin typeface="+mj-lt"/>
              </a:rPr>
              <a:t>Metasurfaces</a:t>
            </a:r>
            <a:r>
              <a:rPr lang="en-US" altLang="en-US" sz="1100" b="1" dirty="0">
                <a:solidFill>
                  <a:srgbClr val="A7FDFB"/>
                </a:solidFill>
                <a:latin typeface="+mj-lt"/>
              </a:rPr>
              <a:t>: The Progress from Globally Tunable </a:t>
            </a:r>
            <a:r>
              <a:rPr lang="en-US" altLang="en-US" sz="1100" b="1" dirty="0" err="1">
                <a:solidFill>
                  <a:srgbClr val="A7FDFB"/>
                </a:solidFill>
                <a:latin typeface="+mj-lt"/>
              </a:rPr>
              <a:t>Metasurfaces</a:t>
            </a:r>
            <a:r>
              <a:rPr lang="en-US" altLang="en-US" sz="1100" b="1" dirty="0">
                <a:solidFill>
                  <a:srgbClr val="A7FDFB"/>
                </a:solidFill>
                <a:latin typeface="+mj-lt"/>
              </a:rPr>
              <a:t> to Software-Defined </a:t>
            </a:r>
            <a:r>
              <a:rPr lang="en-US" altLang="en-US" sz="1100" b="1" dirty="0" err="1">
                <a:solidFill>
                  <a:srgbClr val="A7FDFB"/>
                </a:solidFill>
                <a:latin typeface="+mj-lt"/>
              </a:rPr>
              <a:t>Metasurfaces</a:t>
            </a:r>
            <a:r>
              <a:rPr lang="en-US" altLang="en-US" sz="1100" b="1" dirty="0">
                <a:solidFill>
                  <a:srgbClr val="A7FDFB"/>
                </a:solidFill>
                <a:latin typeface="+mj-lt"/>
              </a:rPr>
              <a:t> with an embedded Network of Controllers,</a:t>
            </a:r>
            <a:r>
              <a:rPr lang="en-US" altLang="en-US" sz="1100" b="1" dirty="0">
                <a:latin typeface="+mj-lt"/>
              </a:rPr>
              <a:t> O. </a:t>
            </a:r>
            <a:r>
              <a:rPr lang="en-US" altLang="en-US" sz="1100" b="1" dirty="0" err="1">
                <a:latin typeface="+mj-lt"/>
              </a:rPr>
              <a:t>Tsilipakos</a:t>
            </a:r>
            <a:r>
              <a:rPr lang="en-US" altLang="en-US" sz="1100" b="1" dirty="0">
                <a:latin typeface="+mj-lt"/>
              </a:rPr>
              <a:t> et al., </a:t>
            </a:r>
            <a:r>
              <a:rPr lang="en-US" sz="1100" b="1" dirty="0">
                <a:latin typeface="+mj-lt"/>
              </a:rPr>
              <a:t>Adv. Optical Mater. 2020, 2000783 DOI: 10.1002/adom.202000783 </a:t>
            </a:r>
            <a:endParaRPr kumimoji="0" lang="en-US" altLang="en-US" sz="1100" b="1" i="0" u="none" strike="noStrike" cap="none" normalizeH="0" baseline="0" dirty="0">
              <a:ln>
                <a:noFill/>
              </a:ln>
              <a:effectLst/>
              <a:latin typeface="+mj-lt"/>
            </a:endParaRP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kumimoji="0" lang="en-US" altLang="en-US" sz="1100" b="1" i="0" u="none" strike="noStrike" cap="none" normalizeH="0" baseline="0" dirty="0">
                <a:ln>
                  <a:noFill/>
                </a:ln>
                <a:solidFill>
                  <a:srgbClr val="A7FDFB"/>
                </a:solidFill>
                <a:effectLst/>
                <a:latin typeface="+mj-lt"/>
              </a:rPr>
              <a:t>New “Network 2030” Group Asks: What Comes After 5G?</a:t>
            </a:r>
            <a:br>
              <a:rPr kumimoji="0" lang="en-US" altLang="en-US" sz="1100" b="1" i="0" u="none" strike="noStrike" cap="none" normalizeH="0" baseline="0" dirty="0">
                <a:ln>
                  <a:noFill/>
                </a:ln>
                <a:effectLst/>
                <a:latin typeface="+mj-lt"/>
              </a:rPr>
            </a:br>
            <a:r>
              <a:rPr kumimoji="0" lang="en-US" altLang="en-US" sz="1100" b="1" i="0" u="none" strike="noStrike" cap="none" normalizeH="0" baseline="0" dirty="0">
                <a:ln>
                  <a:noFill/>
                </a:ln>
                <a:effectLst/>
                <a:latin typeface="+mj-lt"/>
                <a:hlinkClick r:id="rId20">
                  <a:extLst>
                    <a:ext uri="{A12FA001-AC4F-418D-AE19-62706E023703}">
                      <ahyp:hlinkClr xmlns:ahyp="http://schemas.microsoft.com/office/drawing/2018/hyperlinkcolor" val="tx"/>
                    </a:ext>
                  </a:extLst>
                </a:hlinkClick>
              </a:rPr>
              <a:t>https://spectrum.ieee.org/tech-talk/telecom/internet/network-2030-wants-to-address-the-problems-5g-could-bring-to-our-communications-systems</a:t>
            </a:r>
            <a:endParaRPr kumimoji="0" lang="en-US" altLang="en-US" sz="1100" b="1" i="0" u="none" strike="noStrike" cap="none" normalizeH="0" baseline="0" dirty="0">
              <a:ln>
                <a:noFill/>
              </a:ln>
              <a:effectLst/>
              <a:latin typeface="+mj-lt"/>
            </a:endParaRP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kumimoji="0" lang="en-US" altLang="en-US" sz="1100" b="1" i="0" strike="noStrike" cap="none" normalizeH="0" baseline="0" dirty="0">
                <a:ln>
                  <a:noFill/>
                </a:ln>
                <a:solidFill>
                  <a:srgbClr val="A7FDFB"/>
                </a:solidFill>
                <a:effectLst/>
                <a:latin typeface="+mj-lt"/>
              </a:rPr>
              <a:t>Sixth</a:t>
            </a:r>
            <a:r>
              <a:rPr kumimoji="0" lang="en-US" altLang="en-US" sz="1100" b="1" i="0" strike="noStrike" cap="none" normalizeH="0" dirty="0">
                <a:ln>
                  <a:noFill/>
                </a:ln>
                <a:solidFill>
                  <a:srgbClr val="A7FDFB"/>
                </a:solidFill>
                <a:effectLst/>
                <a:latin typeface="+mj-lt"/>
              </a:rPr>
              <a:t> Generation </a:t>
            </a:r>
            <a:r>
              <a:rPr kumimoji="0" lang="en-US" altLang="en-US" sz="1100" b="1" i="0" strike="noStrike" cap="none" normalizeH="0" baseline="0" dirty="0">
                <a:ln>
                  <a:noFill/>
                </a:ln>
                <a:solidFill>
                  <a:srgbClr val="A7FDFB"/>
                </a:solidFill>
                <a:effectLst/>
                <a:latin typeface="+mj-lt"/>
              </a:rPr>
              <a:t>6G Wireless Networks Vision and Research</a:t>
            </a: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kumimoji="0" lang="en-US" altLang="en-US" sz="1100" b="1" i="0" u="sng" strike="noStrike" cap="none" normalizeH="0" baseline="0" dirty="0">
                <a:ln>
                  <a:noFill/>
                </a:ln>
                <a:effectLst/>
                <a:latin typeface="+mj-lt"/>
                <a:hlinkClick r:id="rId21">
                  <a:extLst>
                    <a:ext uri="{A12FA001-AC4F-418D-AE19-62706E023703}">
                      <ahyp:hlinkClr xmlns:ahyp="http://schemas.microsoft.com/office/drawing/2018/hyperlinkcolor" val="tx"/>
                    </a:ext>
                  </a:extLst>
                </a:hlinkClick>
              </a:rPr>
              <a:t>https://www.dropbox.com/s/tpgqip0wlc2kvdu/Sixth_Generation_6G_Wireless_Networks_Vision_Resea%281%29.pdf?dl=0</a:t>
            </a:r>
            <a:r>
              <a:rPr lang="en-US" altLang="en-US" sz="1100" b="1" u="sng" dirty="0">
                <a:latin typeface="+mj-lt"/>
              </a:rPr>
              <a:t> </a:t>
            </a: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lang="en-US" altLang="en-US" sz="1100" b="1" dirty="0">
                <a:solidFill>
                  <a:srgbClr val="A7FDFB"/>
                </a:solidFill>
                <a:latin typeface="+mj-lt"/>
              </a:rPr>
              <a:t>What should 6G be ?</a:t>
            </a:r>
            <a:r>
              <a:rPr lang="en-US" altLang="en-US" sz="1100" b="1" dirty="0">
                <a:latin typeface="+mj-lt"/>
              </a:rPr>
              <a:t>, S. Dang et al., Nature Electronics 3 pp. 20-29 (2020) </a:t>
            </a:r>
            <a:r>
              <a:rPr lang="en-US" altLang="en-US" sz="1100" b="1" dirty="0">
                <a:latin typeface="+mj-lt"/>
                <a:hlinkClick r:id="rId22"/>
              </a:rPr>
              <a:t>https://doi.org/10.1038/s41928-019-0355-6</a:t>
            </a:r>
            <a:r>
              <a:rPr lang="en-US" altLang="en-US" sz="1100" b="1" dirty="0">
                <a:latin typeface="+mj-lt"/>
              </a:rPr>
              <a:t> </a:t>
            </a:r>
          </a:p>
          <a:p>
            <a:pPr marL="171450" marR="0" lvl="0" indent="-171450" algn="l" defTabSz="914400" rtl="0" eaLnBrk="0" fontAlgn="base" latinLnBrk="0" hangingPunct="0">
              <a:lnSpc>
                <a:spcPct val="90000"/>
              </a:lnSpc>
              <a:spcBef>
                <a:spcPct val="0"/>
              </a:spcBef>
              <a:spcAft>
                <a:spcPts val="100"/>
              </a:spcAft>
              <a:buClrTx/>
              <a:buSzTx/>
              <a:buFont typeface="Wingdings" panose="05000000000000000000" pitchFamily="2" charset="2"/>
              <a:buChar char="§"/>
              <a:tabLst/>
            </a:pPr>
            <a:r>
              <a:rPr lang="en-US" altLang="en-US" sz="1100" b="1" dirty="0">
                <a:solidFill>
                  <a:srgbClr val="A7FDFB"/>
                </a:solidFill>
                <a:latin typeface="+mj-lt"/>
              </a:rPr>
              <a:t>Terahertz Communications: Challenges and Impact on 6G Wireless Systems</a:t>
            </a:r>
            <a:br>
              <a:rPr lang="en-US" altLang="en-US" sz="1100" b="1" dirty="0">
                <a:solidFill>
                  <a:srgbClr val="A7FDFB"/>
                </a:solidFill>
                <a:latin typeface="+mj-lt"/>
              </a:rPr>
            </a:br>
            <a:r>
              <a:rPr lang="en-US" altLang="en-US" sz="1100" b="1" dirty="0">
                <a:latin typeface="+mj-lt"/>
              </a:rPr>
              <a:t>C. Han et al</a:t>
            </a:r>
            <a:r>
              <a:rPr lang="en-US" altLang="en-US" sz="1100" b="1" dirty="0">
                <a:solidFill>
                  <a:srgbClr val="A7FDFB"/>
                </a:solidFill>
                <a:latin typeface="+mj-lt"/>
              </a:rPr>
              <a:t>., </a:t>
            </a:r>
            <a:r>
              <a:rPr lang="en-US" altLang="en-US" sz="1100" b="1" dirty="0">
                <a:solidFill>
                  <a:srgbClr val="A7FDFB"/>
                </a:solidFill>
                <a:latin typeface="+mj-lt"/>
                <a:hlinkClick r:id="rId23"/>
              </a:rPr>
              <a:t>https://arxiv.org/abs/1912.06040</a:t>
            </a:r>
            <a:r>
              <a:rPr lang="en-US" altLang="en-US" sz="1100" b="1" dirty="0">
                <a:solidFill>
                  <a:srgbClr val="A7FDFB"/>
                </a:solidFill>
                <a:latin typeface="+mj-lt"/>
              </a:rPr>
              <a:t> </a:t>
            </a:r>
            <a:endParaRPr kumimoji="0" lang="en-US" altLang="en-US" sz="1100" b="1" i="0" strike="noStrike" cap="none" normalizeH="0" baseline="0" dirty="0">
              <a:ln>
                <a:noFill/>
              </a:ln>
              <a:solidFill>
                <a:srgbClr val="A7FDFB"/>
              </a:solidFill>
              <a:effectLst/>
              <a:latin typeface="+mj-lt"/>
            </a:endParaRPr>
          </a:p>
        </p:txBody>
      </p:sp>
    </p:spTree>
    <p:extLst>
      <p:ext uri="{BB962C8B-B14F-4D97-AF65-F5344CB8AC3E}">
        <p14:creationId xmlns:p14="http://schemas.microsoft.com/office/powerpoint/2010/main" val="789947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72" y="11946"/>
            <a:ext cx="9374988" cy="555625"/>
          </a:xfrm>
        </p:spPr>
        <p:txBody>
          <a:bodyPr/>
          <a:lstStyle/>
          <a:p>
            <a:pPr algn="ctr"/>
            <a:r>
              <a:rPr lang="en-US" dirty="0">
                <a:solidFill>
                  <a:srgbClr val="99F3F5"/>
                </a:solidFill>
              </a:rPr>
              <a:t>Information Sources and References (II)</a:t>
            </a:r>
            <a:endParaRPr lang="en-US" dirty="0">
              <a:solidFill>
                <a:srgbClr val="A7FDFB"/>
              </a:solidFill>
            </a:endParaRPr>
          </a:p>
        </p:txBody>
      </p:sp>
      <p:pic>
        <p:nvPicPr>
          <p:cNvPr id="6" name="Picture 16"/>
          <p:cNvPicPr>
            <a:picLocks noChangeAspect="1" noChangeArrowheads="1"/>
          </p:cNvPicPr>
          <p:nvPr/>
        </p:nvPicPr>
        <p:blipFill>
          <a:blip r:embed="rId3" cstate="print"/>
          <a:srcRect/>
          <a:stretch>
            <a:fillRect/>
          </a:stretch>
        </p:blipFill>
        <p:spPr bwMode="auto">
          <a:xfrm>
            <a:off x="8496300" y="89314"/>
            <a:ext cx="601980" cy="572178"/>
          </a:xfrm>
          <a:prstGeom prst="rect">
            <a:avLst/>
          </a:prstGeom>
          <a:noFill/>
          <a:ln w="9525">
            <a:noFill/>
            <a:miter lim="800000"/>
            <a:headEnd/>
            <a:tailEnd/>
          </a:ln>
        </p:spPr>
      </p:pic>
      <p:sp>
        <p:nvSpPr>
          <p:cNvPr id="4" name="Rectangle 1">
            <a:extLst>
              <a:ext uri="{FF2B5EF4-FFF2-40B4-BE49-F238E27FC236}">
                <a16:creationId xmlns:a16="http://schemas.microsoft.com/office/drawing/2014/main" id="{4746D469-7A47-4D78-95E1-DF00956CB05A}"/>
              </a:ext>
            </a:extLst>
          </p:cNvPr>
          <p:cNvSpPr>
            <a:spLocks noChangeArrowheads="1"/>
          </p:cNvSpPr>
          <p:nvPr/>
        </p:nvSpPr>
        <p:spPr bwMode="auto">
          <a:xfrm>
            <a:off x="212166" y="506610"/>
            <a:ext cx="9481668" cy="6290430"/>
          </a:xfrm>
          <a:prstGeom prst="rect">
            <a:avLst/>
          </a:prstGeom>
          <a:solidFill>
            <a:srgbClr val="001D3A"/>
          </a:solidFill>
          <a:ln w="22225">
            <a:solidFill>
              <a:srgbClr val="FFED13"/>
            </a:solidFill>
          </a:ln>
          <a:effectLst/>
        </p:spPr>
        <p:txBody>
          <a:bodyPr vert="horz" wrap="square" lIns="91440" tIns="91440" rIns="91440" bIns="91440" numCol="1" anchor="t"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14300" indent="-114300">
              <a:lnSpc>
                <a:spcPct val="90000"/>
              </a:lnSpc>
              <a:spcAft>
                <a:spcPts val="100"/>
              </a:spcAft>
              <a:buFont typeface="Arial" panose="020B0604020202020204" pitchFamily="34" charset="0"/>
              <a:buChar char="•"/>
            </a:pPr>
            <a:r>
              <a:rPr lang="en-US" altLang="en-US" sz="1100" b="1" dirty="0">
                <a:solidFill>
                  <a:srgbClr val="A7FDFB"/>
                </a:solidFill>
              </a:rPr>
              <a:t>Present and Future of Communications II</a:t>
            </a:r>
            <a:br>
              <a:rPr lang="en-US" altLang="en-US" sz="1100" b="1" u="sng" dirty="0"/>
            </a:br>
            <a:r>
              <a:rPr lang="en-US" altLang="en-US" sz="1100" b="1" dirty="0">
                <a:hlinkClick r:id="rId4">
                  <a:extLst>
                    <a:ext uri="{A12FA001-AC4F-418D-AE19-62706E023703}">
                      <ahyp:hlinkClr xmlns:ahyp="http://schemas.microsoft.com/office/drawing/2018/hyperlinkcolor" val="tx"/>
                    </a:ext>
                  </a:extLst>
                </a:hlinkClick>
              </a:rPr>
              <a:t>https://cmte.ieee.org/futuredirections/2019/12/06/present-and-future-of-communications-ii/</a:t>
            </a:r>
            <a:br>
              <a:rPr lang="en-US" altLang="en-US" sz="1100" b="1" u="sng" dirty="0"/>
            </a:br>
            <a:r>
              <a:rPr lang="en-US" altLang="en-US" sz="1100" b="1" u="sng" dirty="0">
                <a:hlinkClick r:id="rId5">
                  <a:extLst>
                    <a:ext uri="{A12FA001-AC4F-418D-AE19-62706E023703}">
                      <ahyp:hlinkClr xmlns:ahyp="http://schemas.microsoft.com/office/drawing/2018/hyperlinkcolor" val="tx"/>
                    </a:ext>
                  </a:extLst>
                </a:hlinkClick>
              </a:rPr>
              <a:t>https://cmte.ieee.org/futuredirections/2020/07/28/a-momentous-shift-ahead/</a:t>
            </a:r>
            <a:r>
              <a:rPr lang="en-US" altLang="en-US" sz="1100" b="1" dirty="0"/>
              <a:t> </a:t>
            </a:r>
          </a:p>
          <a:p>
            <a:pPr marL="114300" lvl="0" indent="-114300">
              <a:lnSpc>
                <a:spcPct val="90000"/>
              </a:lnSpc>
              <a:spcAft>
                <a:spcPts val="100"/>
              </a:spcAft>
              <a:buFont typeface="Arial" panose="020B0604020202020204" pitchFamily="34" charset="0"/>
              <a:buChar char="•"/>
            </a:pPr>
            <a:r>
              <a:rPr lang="en-US" altLang="en-US" sz="1100" b="1" dirty="0">
                <a:solidFill>
                  <a:srgbClr val="A7FDFB"/>
                </a:solidFill>
              </a:rPr>
              <a:t>IEEE Ethernet Alliance 2020 Roadmap</a:t>
            </a:r>
            <a:br>
              <a:rPr lang="en-US" altLang="en-US" sz="1100" b="1" dirty="0"/>
            </a:br>
            <a:r>
              <a:rPr lang="en-US" altLang="en-US" sz="1100" b="1" dirty="0">
                <a:hlinkClick r:id="rId6"/>
              </a:rPr>
              <a:t>https://ethernetalliance.org/technology/2020-roadmap/ </a:t>
            </a:r>
            <a:endParaRPr lang="en-US" altLang="en-US" sz="1100" b="1" dirty="0"/>
          </a:p>
          <a:p>
            <a:pPr marL="114300" lvl="0" indent="-114300">
              <a:lnSpc>
                <a:spcPct val="90000"/>
              </a:lnSpc>
              <a:spcAft>
                <a:spcPts val="100"/>
              </a:spcAft>
              <a:buFont typeface="Arial" panose="020B0604020202020204" pitchFamily="34" charset="0"/>
              <a:buChar char="•"/>
            </a:pPr>
            <a:r>
              <a:rPr lang="en-US" altLang="en-US" sz="1100" b="1" dirty="0">
                <a:solidFill>
                  <a:srgbClr val="A7FDFB"/>
                </a:solidFill>
              </a:rPr>
              <a:t>Optical Communications Trends in Data Centers</a:t>
            </a:r>
            <a:r>
              <a:rPr lang="en-US" altLang="en-US" sz="1100" b="1" dirty="0"/>
              <a:t>, D. </a:t>
            </a:r>
            <a:r>
              <a:rPr lang="en-US" altLang="en-US" sz="1100" b="1" dirty="0" err="1"/>
              <a:t>Kom</a:t>
            </a:r>
            <a:r>
              <a:rPr lang="en-US" altLang="en-US" sz="1100" b="1" dirty="0"/>
              <a:t>, Corning Optical Communications</a:t>
            </a:r>
            <a:br>
              <a:rPr lang="en-US" altLang="en-US" sz="1100" b="1" dirty="0"/>
            </a:br>
            <a:r>
              <a:rPr lang="en-US" altLang="en-US" sz="1100" b="1" dirty="0">
                <a:hlinkClick r:id="rId7"/>
              </a:rPr>
              <a:t>https://www.sgnog.net/SGNOG7/B.2%20Optical%20Comm%20Trends%20in%20Data%20Centers_20190712%20(wide).pdf</a:t>
            </a:r>
            <a:r>
              <a:rPr lang="en-US" altLang="en-US" sz="1100" b="1" dirty="0"/>
              <a:t> </a:t>
            </a:r>
          </a:p>
          <a:p>
            <a:pPr marL="114300" lvl="0" indent="-114300">
              <a:lnSpc>
                <a:spcPct val="90000"/>
              </a:lnSpc>
              <a:spcAft>
                <a:spcPts val="100"/>
              </a:spcAft>
              <a:buFont typeface="Arial" panose="020B0604020202020204" pitchFamily="34" charset="0"/>
              <a:buChar char="•"/>
            </a:pPr>
            <a:r>
              <a:rPr lang="en-US" altLang="en-US" sz="1100" b="1" dirty="0">
                <a:solidFill>
                  <a:srgbClr val="A7FDFB"/>
                </a:solidFill>
                <a:latin typeface="+mj-lt"/>
              </a:rPr>
              <a:t>Graphene and two-dimensional materials for silicon technology</a:t>
            </a:r>
            <a:br>
              <a:rPr lang="en-US" altLang="en-US" sz="1100" b="1" dirty="0">
                <a:solidFill>
                  <a:srgbClr val="A7FDFB"/>
                </a:solidFill>
                <a:latin typeface="+mj-lt"/>
              </a:rPr>
            </a:br>
            <a:r>
              <a:rPr lang="en-US" altLang="en-US" sz="1100" b="1" dirty="0">
                <a:latin typeface="+mj-lt"/>
              </a:rPr>
              <a:t>D. Akinwande et al., Nature 573, pp. 507-518 </a:t>
            </a:r>
            <a:r>
              <a:rPr lang="en-US" altLang="en-US" sz="1100" b="1" dirty="0">
                <a:latin typeface="+mj-lt"/>
                <a:hlinkClick r:id="rId8"/>
              </a:rPr>
              <a:t>https://doi.org/10.1038/s41586-019-1573-9</a:t>
            </a:r>
            <a:r>
              <a:rPr lang="en-US" altLang="en-US" sz="1100" b="1" dirty="0">
                <a:latin typeface="+mj-lt"/>
              </a:rPr>
              <a:t>  </a:t>
            </a:r>
          </a:p>
          <a:p>
            <a:pPr marL="114300" lvl="0" indent="-114300">
              <a:lnSpc>
                <a:spcPct val="90000"/>
              </a:lnSpc>
              <a:spcAft>
                <a:spcPts val="100"/>
              </a:spcAft>
              <a:buFont typeface="Arial" panose="020B0604020202020204" pitchFamily="34" charset="0"/>
              <a:buChar char="•"/>
            </a:pPr>
            <a:r>
              <a:rPr lang="en-US" altLang="en-US" sz="1100" b="1" dirty="0">
                <a:solidFill>
                  <a:srgbClr val="A7FDFB"/>
                </a:solidFill>
                <a:latin typeface="+mj-lt"/>
              </a:rPr>
              <a:t>Graphene-based integrated photonics for next-generation datacom and telecom</a:t>
            </a:r>
            <a:br>
              <a:rPr lang="en-US" altLang="en-US" sz="1100" b="1" dirty="0">
                <a:latin typeface="+mj-lt"/>
              </a:rPr>
            </a:br>
            <a:r>
              <a:rPr lang="en-US" altLang="en-US" sz="1100" b="1" dirty="0">
                <a:latin typeface="+mj-lt"/>
              </a:rPr>
              <a:t>M. </a:t>
            </a:r>
            <a:r>
              <a:rPr lang="en-US" altLang="en-US" sz="1100" b="1" dirty="0" err="1">
                <a:latin typeface="+mj-lt"/>
              </a:rPr>
              <a:t>Romagnoli</a:t>
            </a:r>
            <a:r>
              <a:rPr lang="en-US" altLang="en-US" sz="1100" b="1" dirty="0">
                <a:latin typeface="+mj-lt"/>
              </a:rPr>
              <a:t> et al., Nature Reviews of Materials 3, pp/ 392-414  </a:t>
            </a:r>
            <a:r>
              <a:rPr lang="en-US" altLang="en-US" sz="1100" b="1" dirty="0">
                <a:latin typeface="+mj-lt"/>
                <a:hlinkClick r:id="rId9"/>
              </a:rPr>
              <a:t>https://doi.org/10.1038/s41578-018-0040-9</a:t>
            </a:r>
            <a:r>
              <a:rPr lang="en-US" altLang="en-US" sz="1100" b="1" dirty="0">
                <a:latin typeface="+mj-lt"/>
              </a:rPr>
              <a:t> </a:t>
            </a:r>
          </a:p>
          <a:p>
            <a:pPr marL="114300" lvl="0" indent="-114300">
              <a:lnSpc>
                <a:spcPct val="90000"/>
              </a:lnSpc>
              <a:spcAft>
                <a:spcPts val="100"/>
              </a:spcAft>
              <a:buFont typeface="Arial" panose="020B0604020202020204" pitchFamily="34" charset="0"/>
              <a:buChar char="•"/>
            </a:pPr>
            <a:r>
              <a:rPr lang="en-US" altLang="en-US" sz="1100" b="1" dirty="0">
                <a:solidFill>
                  <a:srgbClr val="A7FDFB"/>
                </a:solidFill>
                <a:latin typeface="+mj-lt"/>
              </a:rPr>
              <a:t>Roadmap on </a:t>
            </a:r>
            <a:r>
              <a:rPr lang="en-US" altLang="en-US" sz="1100" b="1" dirty="0" err="1">
                <a:solidFill>
                  <a:srgbClr val="A7FDFB"/>
                </a:solidFill>
                <a:latin typeface="+mj-lt"/>
              </a:rPr>
              <a:t>metasurfaces</a:t>
            </a:r>
            <a:r>
              <a:rPr lang="en-US" altLang="en-US" sz="1100" b="1" dirty="0">
                <a:latin typeface="+mj-lt"/>
              </a:rPr>
              <a:t>, </a:t>
            </a:r>
            <a:r>
              <a:rPr lang="es-ES" sz="1100" b="1" dirty="0"/>
              <a:t>Oscar Quevedo-Teruel et al 2019 J. </a:t>
            </a:r>
            <a:r>
              <a:rPr lang="es-ES" sz="1100" b="1" dirty="0" err="1"/>
              <a:t>Opt</a:t>
            </a:r>
            <a:r>
              <a:rPr lang="es-ES" sz="1100" b="1" dirty="0"/>
              <a:t>. 21 073002 </a:t>
            </a:r>
            <a:r>
              <a:rPr lang="es-ES" sz="1100" b="1" dirty="0">
                <a:hlinkClick r:id="rId10"/>
              </a:rPr>
              <a:t>https://doi.org/10.1088/2040-8986/ab161d</a:t>
            </a:r>
            <a:r>
              <a:rPr lang="es-ES" sz="1100" b="1" dirty="0"/>
              <a:t> </a:t>
            </a:r>
          </a:p>
          <a:p>
            <a:pPr marL="114300" lvl="0" indent="-114300">
              <a:lnSpc>
                <a:spcPct val="90000"/>
              </a:lnSpc>
              <a:spcAft>
                <a:spcPts val="100"/>
              </a:spcAft>
              <a:buFont typeface="Arial" panose="020B0604020202020204" pitchFamily="34" charset="0"/>
              <a:buChar char="•"/>
            </a:pPr>
            <a:r>
              <a:rPr lang="es-ES" altLang="en-US" sz="1100" b="1" dirty="0">
                <a:solidFill>
                  <a:srgbClr val="A7FDFB"/>
                </a:solidFill>
                <a:latin typeface="+mj-lt"/>
              </a:rPr>
              <a:t>Metamaterial, </a:t>
            </a:r>
            <a:r>
              <a:rPr lang="es-ES" altLang="en-US" sz="1100" b="1" dirty="0" err="1">
                <a:solidFill>
                  <a:srgbClr val="A7FDFB"/>
                </a:solidFill>
                <a:latin typeface="+mj-lt"/>
              </a:rPr>
              <a:t>plasmonic</a:t>
            </a:r>
            <a:r>
              <a:rPr lang="es-ES" altLang="en-US" sz="1100" b="1" dirty="0">
                <a:solidFill>
                  <a:srgbClr val="A7FDFB"/>
                </a:solidFill>
                <a:latin typeface="+mj-lt"/>
              </a:rPr>
              <a:t> and </a:t>
            </a:r>
            <a:r>
              <a:rPr lang="es-ES" altLang="en-US" sz="1100" b="1" dirty="0" err="1">
                <a:solidFill>
                  <a:srgbClr val="A7FDFB"/>
                </a:solidFill>
                <a:latin typeface="+mj-lt"/>
              </a:rPr>
              <a:t>nanophotonic</a:t>
            </a:r>
            <a:r>
              <a:rPr lang="es-ES" altLang="en-US" sz="1100" b="1" dirty="0">
                <a:solidFill>
                  <a:srgbClr val="A7FDFB"/>
                </a:solidFill>
                <a:latin typeface="+mj-lt"/>
              </a:rPr>
              <a:t> </a:t>
            </a:r>
            <a:r>
              <a:rPr lang="es-ES" altLang="en-US" sz="1100" b="1" dirty="0" err="1">
                <a:solidFill>
                  <a:srgbClr val="A7FDFB"/>
                </a:solidFill>
                <a:latin typeface="+mj-lt"/>
              </a:rPr>
              <a:t>devices</a:t>
            </a:r>
            <a:br>
              <a:rPr lang="es-ES" altLang="en-US" sz="1100" b="1" dirty="0">
                <a:latin typeface="+mj-lt"/>
              </a:rPr>
            </a:br>
            <a:r>
              <a:rPr lang="en-US" sz="1100" b="1" dirty="0"/>
              <a:t>F. </a:t>
            </a:r>
            <a:r>
              <a:rPr lang="en-US" sz="1100" b="1" dirty="0" err="1"/>
              <a:t>Monticone</a:t>
            </a:r>
            <a:r>
              <a:rPr lang="en-US" sz="1100" b="1" dirty="0"/>
              <a:t> and A. </a:t>
            </a:r>
            <a:r>
              <a:rPr lang="en-US" sz="1100" b="1" dirty="0" err="1"/>
              <a:t>Alù</a:t>
            </a:r>
            <a:r>
              <a:rPr lang="en-US" sz="1100" b="1" dirty="0"/>
              <a:t> 2017 Rep. Prog. Phys. 80 036401 </a:t>
            </a:r>
            <a:r>
              <a:rPr lang="en-US" sz="1100" b="1" dirty="0">
                <a:hlinkClick r:id="rId11"/>
              </a:rPr>
              <a:t>https://doi.org/10.1088/1361-6633/aa518f</a:t>
            </a:r>
            <a:r>
              <a:rPr lang="en-US" sz="1100" b="1" dirty="0"/>
              <a:t> </a:t>
            </a:r>
            <a:endParaRPr lang="en-US" altLang="en-US" sz="1100" b="1" dirty="0">
              <a:latin typeface="+mj-lt"/>
            </a:endParaRPr>
          </a:p>
          <a:p>
            <a:pPr marL="114300" lvl="0" indent="-114300">
              <a:lnSpc>
                <a:spcPct val="90000"/>
              </a:lnSpc>
              <a:spcAft>
                <a:spcPts val="100"/>
              </a:spcAft>
              <a:buFont typeface="Arial" panose="020B0604020202020204" pitchFamily="34" charset="0"/>
              <a:buChar char="•"/>
            </a:pPr>
            <a:r>
              <a:rPr lang="en-US" altLang="en-US" sz="1100" b="1" dirty="0">
                <a:solidFill>
                  <a:srgbClr val="A7FDFB"/>
                </a:solidFill>
                <a:latin typeface="+mj-lt"/>
              </a:rPr>
              <a:t>Neuro-inspired computer chips</a:t>
            </a:r>
            <a:r>
              <a:rPr lang="en-US" altLang="en-US" sz="1100" b="1" dirty="0">
                <a:latin typeface="+mj-lt"/>
              </a:rPr>
              <a:t>, Nature Electronics 3, pp. 371-382, </a:t>
            </a:r>
            <a:r>
              <a:rPr lang="en-US" altLang="en-US" sz="1100" b="1" dirty="0">
                <a:latin typeface="+mj-lt"/>
                <a:hlinkClick r:id="rId12"/>
              </a:rPr>
              <a:t>https://doi.org/10.1038/s41928-020-0435-7</a:t>
            </a:r>
            <a:r>
              <a:rPr lang="en-US" altLang="en-US" sz="1100" b="1" dirty="0">
                <a:latin typeface="+mj-lt"/>
              </a:rPr>
              <a:t>  </a:t>
            </a:r>
          </a:p>
          <a:p>
            <a:pPr marL="114300" lvl="0" indent="-114300">
              <a:lnSpc>
                <a:spcPct val="90000"/>
              </a:lnSpc>
              <a:spcAft>
                <a:spcPts val="100"/>
              </a:spcAft>
              <a:buFont typeface="Arial" panose="020B0604020202020204" pitchFamily="34" charset="0"/>
              <a:buChar char="•"/>
            </a:pPr>
            <a:r>
              <a:rPr lang="en-US" altLang="en-US" sz="1100" b="1" dirty="0">
                <a:solidFill>
                  <a:srgbClr val="A7FDFB"/>
                </a:solidFill>
                <a:latin typeface="+mj-lt"/>
              </a:rPr>
              <a:t>L. Liu, Introduction to </a:t>
            </a:r>
            <a:r>
              <a:rPr lang="en-US" altLang="en-US" sz="1100" b="1" dirty="0" err="1">
                <a:solidFill>
                  <a:srgbClr val="A7FDFB"/>
                </a:solidFill>
                <a:latin typeface="+mj-lt"/>
              </a:rPr>
              <a:t>Nanophotonics</a:t>
            </a:r>
            <a:r>
              <a:rPr lang="en-US" altLang="en-US" sz="1100" b="1" dirty="0">
                <a:latin typeface="+mj-lt"/>
              </a:rPr>
              <a:t>, </a:t>
            </a:r>
            <a:r>
              <a:rPr lang="en-US" altLang="en-US" sz="1100" b="1" dirty="0">
                <a:solidFill>
                  <a:srgbClr val="A7FDFB"/>
                </a:solidFill>
                <a:latin typeface="+mj-lt"/>
              </a:rPr>
              <a:t> </a:t>
            </a:r>
            <a:r>
              <a:rPr lang="en-US" altLang="en-US" sz="1100" b="1" dirty="0">
                <a:solidFill>
                  <a:srgbClr val="A7FDFB"/>
                </a:solidFill>
                <a:latin typeface="+mj-lt"/>
                <a:hlinkClick r:id="rId13"/>
              </a:rPr>
              <a:t>https://nanohub.org/resources/7670/download/Introduction_to_Nanophotonics.pdf</a:t>
            </a:r>
            <a:endParaRPr lang="en-US" altLang="en-US" sz="1100" b="1" dirty="0">
              <a:solidFill>
                <a:srgbClr val="A7FDFB"/>
              </a:solidFill>
              <a:latin typeface="+mj-lt"/>
            </a:endParaRPr>
          </a:p>
          <a:p>
            <a:pPr marL="114300" indent="-114300">
              <a:lnSpc>
                <a:spcPct val="90000"/>
              </a:lnSpc>
              <a:spcAft>
                <a:spcPts val="100"/>
              </a:spcAft>
              <a:buFont typeface="Arial" panose="020B0604020202020204" pitchFamily="34" charset="0"/>
              <a:buChar char="•"/>
            </a:pPr>
            <a:r>
              <a:rPr lang="en-US" sz="1100" b="1" dirty="0">
                <a:solidFill>
                  <a:srgbClr val="A7FDFB"/>
                </a:solidFill>
              </a:rPr>
              <a:t>Fiber-optic Communications: Fiber bandwidth pushes closer to nonlinear Shannon limit</a:t>
            </a:r>
            <a:br>
              <a:rPr lang="en-US" sz="1100" b="1" dirty="0"/>
            </a:br>
            <a:r>
              <a:rPr lang="en-US" altLang="en-US" sz="1100" b="1" dirty="0">
                <a:solidFill>
                  <a:srgbClr val="A7FDFB"/>
                </a:solidFill>
                <a:latin typeface="+mj-lt"/>
                <a:hlinkClick r:id="rId14"/>
              </a:rPr>
              <a:t>https://www.laserfocusworld.com/fiber-optics/article/16556311/fiberoptic-communications-fiber-bandwidth-pushes-closer-to-nonlinear-shannon-limit</a:t>
            </a:r>
            <a:r>
              <a:rPr lang="en-US" altLang="en-US" sz="1100" b="1" dirty="0">
                <a:solidFill>
                  <a:srgbClr val="A7FDFB"/>
                </a:solidFill>
                <a:latin typeface="+mj-lt"/>
              </a:rPr>
              <a:t> </a:t>
            </a:r>
          </a:p>
          <a:p>
            <a:pPr marL="114300" lvl="0" indent="-114300">
              <a:lnSpc>
                <a:spcPct val="90000"/>
              </a:lnSpc>
              <a:spcAft>
                <a:spcPts val="100"/>
              </a:spcAft>
              <a:buFont typeface="Arial" panose="020B0604020202020204" pitchFamily="34" charset="0"/>
              <a:buChar char="•"/>
            </a:pPr>
            <a:r>
              <a:rPr lang="en-US" sz="1100" b="1" dirty="0">
                <a:solidFill>
                  <a:srgbClr val="A7FDFB"/>
                </a:solidFill>
              </a:rPr>
              <a:t>Exceeding the Nonlinear Shannon-Limit in Coherent Optical Communications by MIMO Machine Learning</a:t>
            </a:r>
            <a:br>
              <a:rPr lang="en-US" sz="1100" b="1" dirty="0"/>
            </a:br>
            <a:r>
              <a:rPr lang="en-US" sz="1100" b="1" dirty="0">
                <a:hlinkClick r:id="rId15"/>
              </a:rPr>
              <a:t>https://arxiv.org/ftp/arxiv/papers/1802/1802.09120.pdf</a:t>
            </a:r>
            <a:r>
              <a:rPr lang="en-US" sz="1100" b="1" dirty="0"/>
              <a:t> </a:t>
            </a:r>
          </a:p>
          <a:p>
            <a:pPr marL="114300" lvl="0" indent="-114300">
              <a:lnSpc>
                <a:spcPct val="90000"/>
              </a:lnSpc>
              <a:spcAft>
                <a:spcPts val="100"/>
              </a:spcAft>
              <a:buFont typeface="Arial" panose="020B0604020202020204" pitchFamily="34" charset="0"/>
              <a:buChar char="•"/>
            </a:pPr>
            <a:r>
              <a:rPr lang="en-US" altLang="en-US" sz="1100" b="1" dirty="0">
                <a:solidFill>
                  <a:srgbClr val="A7FDFB"/>
                </a:solidFill>
                <a:latin typeface="+mj-lt"/>
              </a:rPr>
              <a:t>Future Trends in Fiber Optics Communications, </a:t>
            </a:r>
            <a:r>
              <a:rPr lang="en-US" altLang="en-US" sz="1100" b="1" dirty="0">
                <a:latin typeface="+mj-lt"/>
              </a:rPr>
              <a:t>A. Tiwari et al., International Journal of Engineering Applied Sciences and Technology, </a:t>
            </a:r>
            <a:br>
              <a:rPr lang="en-US" altLang="en-US" sz="1100" b="1" dirty="0">
                <a:latin typeface="+mj-lt"/>
              </a:rPr>
            </a:br>
            <a:r>
              <a:rPr lang="en-US" altLang="en-US" sz="1100" b="1" dirty="0">
                <a:latin typeface="+mj-lt"/>
              </a:rPr>
              <a:t>International </a:t>
            </a:r>
            <a:r>
              <a:rPr lang="en-US" sz="1100" b="1" dirty="0"/>
              <a:t>Journal of Engineering Applied Sciences and Technology, 2020 Vol. 4, Issue 10, ISSN No. 2455-2143, Pages 203-207  </a:t>
            </a:r>
            <a:r>
              <a:rPr lang="en-US" altLang="en-US" sz="1100" b="1" dirty="0">
                <a:latin typeface="+mj-lt"/>
              </a:rPr>
              <a:t> </a:t>
            </a:r>
          </a:p>
          <a:p>
            <a:pPr marL="114300" indent="-114300">
              <a:lnSpc>
                <a:spcPct val="90000"/>
              </a:lnSpc>
              <a:spcAft>
                <a:spcPts val="100"/>
              </a:spcAft>
              <a:buFont typeface="Arial" panose="020B0604020202020204" pitchFamily="34" charset="0"/>
              <a:buChar char="•"/>
            </a:pPr>
            <a:r>
              <a:rPr lang="en-US" altLang="en-US" sz="1100" b="1" dirty="0">
                <a:latin typeface="+mj-lt"/>
              </a:rPr>
              <a:t>Multiple </a:t>
            </a:r>
            <a:r>
              <a:rPr lang="en-US" altLang="en-US" sz="1100" b="1" dirty="0" err="1">
                <a:latin typeface="+mj-lt"/>
              </a:rPr>
              <a:t>Nanophotonics</a:t>
            </a:r>
            <a:r>
              <a:rPr lang="en-US" altLang="en-US" sz="1100" b="1" dirty="0">
                <a:latin typeface="+mj-lt"/>
              </a:rPr>
              <a:t> Articles:</a:t>
            </a:r>
            <a:br>
              <a:rPr lang="en-US" altLang="en-US" sz="1100" b="1" dirty="0">
                <a:latin typeface="+mj-lt"/>
              </a:rPr>
            </a:br>
            <a:r>
              <a:rPr lang="en-US" altLang="en-US" sz="1100" b="1" dirty="0">
                <a:solidFill>
                  <a:srgbClr val="A7FDFB"/>
                </a:solidFill>
                <a:latin typeface="+mj-lt"/>
                <a:hlinkClick r:id="rId16"/>
              </a:rPr>
              <a:t>https://www.sciencedirect.com/topics/physics-and-astronomy/nanophotonics</a:t>
            </a:r>
            <a:endParaRPr lang="en-US" altLang="en-US" sz="1100" b="1" dirty="0">
              <a:solidFill>
                <a:srgbClr val="A7FDFB"/>
              </a:solidFill>
              <a:latin typeface="+mj-lt"/>
            </a:endParaRPr>
          </a:p>
          <a:p>
            <a:pPr marL="114300" indent="-114300">
              <a:lnSpc>
                <a:spcPct val="90000"/>
              </a:lnSpc>
              <a:spcAft>
                <a:spcPts val="100"/>
              </a:spcAft>
              <a:buFont typeface="Arial" panose="020B0604020202020204" pitchFamily="34" charset="0"/>
              <a:buChar char="•"/>
            </a:pPr>
            <a:r>
              <a:rPr lang="en-US" sz="1100" b="1" dirty="0">
                <a:solidFill>
                  <a:srgbClr val="A7FDFB"/>
                </a:solidFill>
              </a:rPr>
              <a:t>Optical Communications Roadmap,</a:t>
            </a:r>
            <a:r>
              <a:rPr lang="en-US" sz="1100" b="1" dirty="0"/>
              <a:t> </a:t>
            </a:r>
            <a:r>
              <a:rPr lang="en-US" sz="1100" b="1" dirty="0" err="1"/>
              <a:t>Agrell</a:t>
            </a:r>
            <a:r>
              <a:rPr lang="en-US" sz="1100" b="1" dirty="0"/>
              <a:t> et al. (2016), </a:t>
            </a:r>
            <a:r>
              <a:rPr lang="nl-NL" sz="1100" b="1" dirty="0"/>
              <a:t>J. Opt. 18 063002</a:t>
            </a:r>
            <a:br>
              <a:rPr lang="en-US" sz="1100" b="1" dirty="0"/>
            </a:br>
            <a:r>
              <a:rPr lang="en-US" sz="1100" b="1" dirty="0">
                <a:hlinkClick r:id="rId17"/>
              </a:rPr>
              <a:t>https://iopscience.iop.org/article/10.1088/2040-8978/18/6/063002/pdf</a:t>
            </a:r>
            <a:endParaRPr lang="en-US" sz="1100" b="1" dirty="0"/>
          </a:p>
          <a:p>
            <a:pPr marL="114300" indent="-114300">
              <a:lnSpc>
                <a:spcPct val="90000"/>
              </a:lnSpc>
              <a:spcAft>
                <a:spcPts val="100"/>
              </a:spcAft>
              <a:buFont typeface="Arial" panose="020B0604020202020204" pitchFamily="34" charset="0"/>
              <a:buChar char="•"/>
            </a:pPr>
            <a:r>
              <a:rPr lang="en-US" sz="1100" b="1" dirty="0">
                <a:solidFill>
                  <a:srgbClr val="A7FDFB"/>
                </a:solidFill>
              </a:rPr>
              <a:t>Optical Communications Trends in Data Centers</a:t>
            </a:r>
            <a:br>
              <a:rPr lang="en-US" sz="1100" b="1" dirty="0"/>
            </a:br>
            <a:r>
              <a:rPr lang="en-US" sz="1100" b="1" dirty="0">
                <a:hlinkClick r:id="rId7"/>
              </a:rPr>
              <a:t>https://www.sgnog.net/SGNOG7/B.2%20Optical%20Comm%20Trends%20in%20Data%20Centers_20190712%20(wide).pdf</a:t>
            </a:r>
            <a:endParaRPr lang="en-US" sz="1100" b="1" dirty="0"/>
          </a:p>
          <a:p>
            <a:pPr marL="114300" indent="-114300">
              <a:lnSpc>
                <a:spcPct val="90000"/>
              </a:lnSpc>
              <a:spcAft>
                <a:spcPts val="100"/>
              </a:spcAft>
              <a:buFont typeface="Arial" panose="020B0604020202020204" pitchFamily="34" charset="0"/>
              <a:buChar char="•"/>
            </a:pPr>
            <a:r>
              <a:rPr lang="en-US" sz="1100" b="1" dirty="0">
                <a:solidFill>
                  <a:srgbClr val="A7FDFB"/>
                </a:solidFill>
              </a:rPr>
              <a:t>Roadmap on All Optical Processing</a:t>
            </a:r>
          </a:p>
          <a:p>
            <a:pPr marL="114300" indent="-114300">
              <a:lnSpc>
                <a:spcPct val="90000"/>
              </a:lnSpc>
              <a:spcAft>
                <a:spcPts val="100"/>
              </a:spcAft>
              <a:buFont typeface="Arial" panose="020B0604020202020204" pitchFamily="34" charset="0"/>
              <a:buChar char="•"/>
            </a:pPr>
            <a:r>
              <a:rPr lang="en-US" sz="1100" b="1" dirty="0"/>
              <a:t>May 2019  Journal of optics 21(6):063001  DOI </a:t>
            </a:r>
            <a:r>
              <a:rPr lang="en-US" sz="1100" b="1" dirty="0">
                <a:hlinkClick r:id="rId18"/>
              </a:rPr>
              <a:t>10.1088/2040-8986/ab0e66</a:t>
            </a:r>
            <a:br>
              <a:rPr lang="en-US" sz="1100" b="1" dirty="0"/>
            </a:br>
            <a:r>
              <a:rPr lang="en-US" sz="1100" b="1" dirty="0">
                <a:hlinkClick r:id="rId19"/>
              </a:rPr>
              <a:t>https://www.researchgate.net/publication/333180540_Roadmap_on_all-optical_processing</a:t>
            </a:r>
            <a:endParaRPr lang="en-US" sz="1100" b="1" dirty="0"/>
          </a:p>
          <a:p>
            <a:pPr marL="114300" indent="-114300">
              <a:lnSpc>
                <a:spcPct val="90000"/>
              </a:lnSpc>
              <a:spcAft>
                <a:spcPts val="100"/>
              </a:spcAft>
              <a:buFont typeface="Arial" panose="020B0604020202020204" pitchFamily="34" charset="0"/>
              <a:buChar char="•"/>
            </a:pPr>
            <a:r>
              <a:rPr lang="en-US" sz="1100" b="1" dirty="0">
                <a:solidFill>
                  <a:srgbClr val="A7FDFB"/>
                </a:solidFill>
              </a:rPr>
              <a:t>Plasmonic circuits for manipulating optical information</a:t>
            </a:r>
          </a:p>
          <a:p>
            <a:pPr marL="171450" indent="-171450">
              <a:lnSpc>
                <a:spcPct val="90000"/>
              </a:lnSpc>
              <a:spcAft>
                <a:spcPts val="100"/>
              </a:spcAft>
              <a:buFont typeface="Arial" panose="020B0604020202020204" pitchFamily="34" charset="0"/>
              <a:buChar char="•"/>
            </a:pPr>
            <a:r>
              <a:rPr lang="en-US" sz="1100" b="1" dirty="0">
                <a:hlinkClick r:id="rId20"/>
              </a:rPr>
              <a:t>https://www.researchgate.net/publication/310492971_Plasmonic_circuits_for_manipulating_optical_information</a:t>
            </a:r>
            <a:br>
              <a:rPr lang="en-US" sz="1100" b="1" dirty="0"/>
            </a:br>
            <a:r>
              <a:rPr lang="en-US" sz="1100" b="1" dirty="0">
                <a:solidFill>
                  <a:srgbClr val="A7FDFB"/>
                </a:solidFill>
              </a:rPr>
              <a:t>Roadmap on Optical Metamaterials</a:t>
            </a:r>
            <a:br>
              <a:rPr lang="en-US" sz="1100" b="1" dirty="0">
                <a:solidFill>
                  <a:srgbClr val="A7FDFB"/>
                </a:solidFill>
              </a:rPr>
            </a:br>
            <a:r>
              <a:rPr lang="en-US" sz="1100" b="1" dirty="0">
                <a:hlinkClick r:id="rId21"/>
              </a:rPr>
              <a:t>https://iopscience.iop.org/article/10.1088/2040-8978/18/9/093005</a:t>
            </a:r>
            <a:r>
              <a:rPr lang="en-US" sz="1100" b="1" dirty="0"/>
              <a:t> </a:t>
            </a:r>
          </a:p>
          <a:p>
            <a:pPr marL="171450" indent="-171450">
              <a:lnSpc>
                <a:spcPct val="90000"/>
              </a:lnSpc>
              <a:spcAft>
                <a:spcPts val="100"/>
              </a:spcAft>
              <a:buFont typeface="Arial" panose="020B0604020202020204" pitchFamily="34" charset="0"/>
              <a:buChar char="•"/>
            </a:pPr>
            <a:r>
              <a:rPr lang="en-US" sz="1100" b="1" dirty="0">
                <a:solidFill>
                  <a:srgbClr val="A7FDFB"/>
                </a:solidFill>
              </a:rPr>
              <a:t>Generating multiple orbital angular momentum vortex beams using a </a:t>
            </a:r>
            <a:r>
              <a:rPr lang="en-US" sz="1100" b="1" dirty="0" err="1">
                <a:solidFill>
                  <a:srgbClr val="A7FDFB"/>
                </a:solidFill>
              </a:rPr>
              <a:t>metasurface</a:t>
            </a:r>
            <a:r>
              <a:rPr lang="en-US" sz="1100" b="1" dirty="0">
                <a:solidFill>
                  <a:srgbClr val="A7FDFB"/>
                </a:solidFill>
              </a:rPr>
              <a:t> in radio frequency domain</a:t>
            </a:r>
            <a:br>
              <a:rPr lang="en-US" sz="1100" b="1" dirty="0"/>
            </a:br>
            <a:r>
              <a:rPr lang="fr-FR" sz="1100" b="1" dirty="0" err="1"/>
              <a:t>Appl</a:t>
            </a:r>
            <a:r>
              <a:rPr lang="fr-FR" sz="1100" b="1" dirty="0"/>
              <a:t>. Phys. </a:t>
            </a:r>
            <a:r>
              <a:rPr lang="fr-FR" sz="1100" b="1" dirty="0" err="1"/>
              <a:t>Lett</a:t>
            </a:r>
            <a:r>
              <a:rPr lang="fr-FR" sz="1100" b="1" dirty="0"/>
              <a:t>. 108, 241901 (2016); </a:t>
            </a:r>
            <a:r>
              <a:rPr lang="fr-FR" sz="1100" b="1" dirty="0">
                <a:hlinkClick r:id="rId22"/>
              </a:rPr>
              <a:t>https://doi.org/10.1063/1.4953786</a:t>
            </a:r>
            <a:r>
              <a:rPr lang="fr-FR" sz="1100" b="1" dirty="0"/>
              <a:t> </a:t>
            </a:r>
            <a:br>
              <a:rPr lang="en-US" sz="1100" b="1" dirty="0"/>
            </a:br>
            <a:endParaRPr lang="en-US" sz="1100" b="1" dirty="0"/>
          </a:p>
          <a:p>
            <a:endParaRPr lang="en-US" sz="1200" dirty="0"/>
          </a:p>
          <a:p>
            <a:pPr lvl="0">
              <a:spcAft>
                <a:spcPts val="300"/>
              </a:spcAft>
            </a:pPr>
            <a:br>
              <a:rPr kumimoji="0" lang="en-US" altLang="en-US" sz="1200" b="0" i="0" u="none" strike="noStrike" cap="none" normalizeH="0" baseline="0" dirty="0">
                <a:ln>
                  <a:noFill/>
                </a:ln>
                <a:effectLst/>
                <a:latin typeface="+mj-lt"/>
              </a:rPr>
            </a:br>
            <a:endParaRPr kumimoji="0" lang="en-US" altLang="en-US" sz="1200" b="0" i="0" u="none" strike="noStrike" cap="none" normalizeH="0" baseline="0" dirty="0">
              <a:ln>
                <a:noFill/>
              </a:ln>
              <a:effectLst/>
              <a:latin typeface="+mj-lt"/>
            </a:endParaRPr>
          </a:p>
        </p:txBody>
      </p:sp>
    </p:spTree>
    <p:extLst>
      <p:ext uri="{BB962C8B-B14F-4D97-AF65-F5344CB8AC3E}">
        <p14:creationId xmlns:p14="http://schemas.microsoft.com/office/powerpoint/2010/main" val="2397180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151" y="533812"/>
            <a:ext cx="9275698" cy="5022834"/>
          </a:xfrm>
        </p:spPr>
        <p:txBody>
          <a:bodyPr/>
          <a:lstStyle/>
          <a:p>
            <a:pPr algn="ctr"/>
            <a:r>
              <a:rPr lang="en-US" sz="4400" dirty="0">
                <a:solidFill>
                  <a:srgbClr val="01FFFF"/>
                </a:solidFill>
              </a:rPr>
              <a:t>Extra Slides Follow</a:t>
            </a:r>
            <a:endParaRPr lang="en-US" sz="4000" dirty="0">
              <a:solidFill>
                <a:schemeClr val="tx1"/>
              </a:solidFill>
            </a:endParaRPr>
          </a:p>
        </p:txBody>
      </p:sp>
      <p:sp>
        <p:nvSpPr>
          <p:cNvPr id="6" name="Slide Number Placeholder 5"/>
          <p:cNvSpPr>
            <a:spLocks noGrp="1"/>
          </p:cNvSpPr>
          <p:nvPr>
            <p:ph type="sldNum" sz="quarter" idx="4294967295"/>
          </p:nvPr>
        </p:nvSpPr>
        <p:spPr>
          <a:xfrm>
            <a:off x="8958707" y="6349126"/>
            <a:ext cx="716526" cy="365125"/>
          </a:xfrm>
          <a:prstGeom prst="rect">
            <a:avLst/>
          </a:prstGeo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DAB0080E-E9A0-4F6B-AB81-3291CD045FED}" type="slidenum">
              <a:rPr kumimoji="0" lang="en-US" sz="11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18</a:t>
            </a:fld>
            <a:endParaRPr kumimoji="0" lang="en-US" sz="11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2394497762"/>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75" y="97955"/>
            <a:ext cx="8839199" cy="465810"/>
          </a:xfrm>
        </p:spPr>
        <p:txBody>
          <a:bodyPr/>
          <a:lstStyle/>
          <a:p>
            <a:pPr algn="ctr"/>
            <a:r>
              <a:rPr lang="en-US" dirty="0">
                <a:solidFill>
                  <a:srgbClr val="99F3F5"/>
                </a:solidFill>
              </a:rPr>
              <a:t>11 Ongoing Technology (R)evolutions in 2019-22</a:t>
            </a:r>
            <a:endParaRPr lang="en-US" dirty="0">
              <a:solidFill>
                <a:srgbClr val="A7FDFB"/>
              </a:solidFill>
            </a:endParaRPr>
          </a:p>
        </p:txBody>
      </p:sp>
      <p:sp>
        <p:nvSpPr>
          <p:cNvPr id="3" name="Content Placeholder 2"/>
          <p:cNvSpPr>
            <a:spLocks noGrp="1"/>
          </p:cNvSpPr>
          <p:nvPr>
            <p:ph idx="1"/>
          </p:nvPr>
        </p:nvSpPr>
        <p:spPr>
          <a:xfrm>
            <a:off x="131928" y="617469"/>
            <a:ext cx="9601200" cy="6099589"/>
          </a:xfrm>
          <a:solidFill>
            <a:srgbClr val="001D3A"/>
          </a:solidFill>
          <a:ln w="19050">
            <a:solidFill>
              <a:srgbClr val="FFED13"/>
            </a:solidFill>
          </a:ln>
        </p:spPr>
        <p:txBody>
          <a:bodyPr/>
          <a:lstStyle/>
          <a:p>
            <a:pPr marL="342900" lvl="1" indent="-342900">
              <a:lnSpc>
                <a:spcPct val="92000"/>
              </a:lnSpc>
              <a:spcBef>
                <a:spcPts val="0"/>
              </a:spcBef>
              <a:spcAft>
                <a:spcPts val="300"/>
              </a:spcAft>
              <a:buFont typeface="Wingdings" panose="05000000000000000000" pitchFamily="2" charset="2"/>
              <a:buChar char="§"/>
            </a:pPr>
            <a:r>
              <a:rPr lang="en-US" i="1" dirty="0">
                <a:solidFill>
                  <a:srgbClr val="A7FDFB"/>
                </a:solidFill>
              </a:rPr>
              <a:t>Processors: </a:t>
            </a:r>
            <a:r>
              <a:rPr lang="en-US" i="1" dirty="0">
                <a:solidFill>
                  <a:srgbClr val="FFFF00"/>
                </a:solidFill>
              </a:rPr>
              <a:t>The Intel “Lakes”: </a:t>
            </a:r>
            <a:r>
              <a:rPr lang="en-US" i="1" dirty="0" err="1"/>
              <a:t>Skylake</a:t>
            </a:r>
            <a:r>
              <a:rPr lang="en-US" i="1" dirty="0"/>
              <a:t>, Cascade Lake, Ice Lake (10nm)….</a:t>
            </a:r>
            <a:br>
              <a:rPr lang="en-US" i="1" dirty="0"/>
            </a:br>
            <a:r>
              <a:rPr lang="en-US" i="1" dirty="0">
                <a:solidFill>
                  <a:srgbClr val="FFFF00"/>
                </a:solidFill>
              </a:rPr>
              <a:t>AMD EPYC </a:t>
            </a:r>
            <a:r>
              <a:rPr lang="en-US" i="1" dirty="0">
                <a:solidFill>
                  <a:srgbClr val="A7FDFB"/>
                </a:solidFill>
              </a:rPr>
              <a:t>(10nm; 32 cores) to </a:t>
            </a:r>
            <a:r>
              <a:rPr lang="en-US" i="1" dirty="0"/>
              <a:t>“Rome” </a:t>
            </a:r>
            <a:r>
              <a:rPr lang="en-US" i="1" dirty="0">
                <a:solidFill>
                  <a:srgbClr val="A7FDFB"/>
                </a:solidFill>
              </a:rPr>
              <a:t>(7nm; 64 cores): Today</a:t>
            </a:r>
          </a:p>
          <a:p>
            <a:pPr marL="342900" lvl="1" indent="-342900">
              <a:lnSpc>
                <a:spcPct val="92000"/>
              </a:lnSpc>
              <a:spcBef>
                <a:spcPts val="0"/>
              </a:spcBef>
              <a:spcAft>
                <a:spcPts val="300"/>
              </a:spcAft>
              <a:buFont typeface="Wingdings" panose="05000000000000000000" pitchFamily="2" charset="2"/>
              <a:buChar char="§"/>
            </a:pPr>
            <a:r>
              <a:rPr lang="en-US" i="1" dirty="0">
                <a:solidFill>
                  <a:srgbClr val="A7FDFB"/>
                </a:solidFill>
              </a:rPr>
              <a:t>Computer Buses: </a:t>
            </a:r>
            <a:r>
              <a:rPr lang="en-US" i="1" dirty="0">
                <a:solidFill>
                  <a:srgbClr val="FFFF00"/>
                </a:solidFill>
              </a:rPr>
              <a:t>PCIe 3.0 to 4.0;</a:t>
            </a:r>
            <a:r>
              <a:rPr lang="en-US" i="1" dirty="0">
                <a:solidFill>
                  <a:srgbClr val="A7FDFB"/>
                </a:solidFill>
              </a:rPr>
              <a:t> </a:t>
            </a:r>
            <a:r>
              <a:rPr lang="en-US" i="1" dirty="0"/>
              <a:t>8 to 16Gbps per lane, up to 16 lanes</a:t>
            </a:r>
            <a:br>
              <a:rPr lang="en-US" i="1" dirty="0"/>
            </a:br>
            <a:r>
              <a:rPr lang="en-US" i="1" dirty="0"/>
              <a:t>    </a:t>
            </a:r>
            <a:r>
              <a:rPr lang="en-US" i="1" dirty="0">
                <a:solidFill>
                  <a:srgbClr val="FFFF00"/>
                </a:solidFill>
              </a:rPr>
              <a:t>Gen5 and 6 may not be far behind</a:t>
            </a:r>
          </a:p>
          <a:p>
            <a:pPr marL="342900" lvl="1" indent="-342900">
              <a:lnSpc>
                <a:spcPct val="92000"/>
              </a:lnSpc>
              <a:spcBef>
                <a:spcPts val="0"/>
              </a:spcBef>
              <a:spcAft>
                <a:spcPts val="300"/>
              </a:spcAft>
              <a:buFont typeface="Wingdings" panose="05000000000000000000" pitchFamily="2" charset="2"/>
              <a:buChar char="§"/>
            </a:pPr>
            <a:r>
              <a:rPr lang="en-US" i="1" dirty="0">
                <a:solidFill>
                  <a:srgbClr val="A7FDFB"/>
                </a:solidFill>
              </a:rPr>
              <a:t>Optical Networks: </a:t>
            </a:r>
            <a:r>
              <a:rPr lang="en-US" i="1" dirty="0">
                <a:solidFill>
                  <a:srgbClr val="FFFF00"/>
                </a:solidFill>
              </a:rPr>
              <a:t>100G to 200G, 400G, 800G; </a:t>
            </a:r>
            <a:r>
              <a:rPr lang="en-US" i="1" dirty="0"/>
              <a:t>PAM4 Encoding;</a:t>
            </a:r>
            <a:br>
              <a:rPr lang="en-US" i="1" dirty="0"/>
            </a:br>
            <a:r>
              <a:rPr lang="en-US" i="1" dirty="0">
                <a:solidFill>
                  <a:srgbClr val="FFFF00"/>
                </a:solidFill>
              </a:rPr>
              <a:t>Transitions in major R&amp;E networks beginning: </a:t>
            </a:r>
            <a:r>
              <a:rPr lang="en-US" i="1" dirty="0"/>
              <a:t>ESnet6, Internet2 NGI</a:t>
            </a:r>
          </a:p>
          <a:p>
            <a:pPr marL="342900" lvl="1" indent="-342900">
              <a:lnSpc>
                <a:spcPct val="92000"/>
              </a:lnSpc>
              <a:spcBef>
                <a:spcPts val="0"/>
              </a:spcBef>
              <a:spcAft>
                <a:spcPts val="300"/>
              </a:spcAft>
              <a:buFont typeface="Wingdings" panose="05000000000000000000" pitchFamily="2" charset="2"/>
              <a:buChar char="§"/>
            </a:pPr>
            <a:r>
              <a:rPr lang="en-US" i="1" dirty="0">
                <a:solidFill>
                  <a:srgbClr val="A7FDFB"/>
                </a:solidFill>
              </a:rPr>
              <a:t>Switching: </a:t>
            </a:r>
            <a:r>
              <a:rPr lang="en-US" i="1" dirty="0">
                <a:solidFill>
                  <a:srgbClr val="FFFF00"/>
                </a:solidFill>
              </a:rPr>
              <a:t>32 X 400G Switches: </a:t>
            </a:r>
            <a:r>
              <a:rPr lang="en-US" i="1" dirty="0"/>
              <a:t>Arista, Dell, Cisco, Juniper </a:t>
            </a:r>
            <a:r>
              <a:rPr lang="en-US" i="1" dirty="0">
                <a:solidFill>
                  <a:srgbClr val="FFFF00"/>
                </a:solidFill>
              </a:rPr>
              <a:t>+ “</a:t>
            </a:r>
            <a:r>
              <a:rPr lang="en-US" sz="1900" i="1" dirty="0">
                <a:solidFill>
                  <a:srgbClr val="FFFF00"/>
                </a:solidFill>
              </a:rPr>
              <a:t>Merchant Silicon” from Broadcom (to many companies); </a:t>
            </a:r>
            <a:r>
              <a:rPr lang="en-US" sz="1900" i="1" dirty="0">
                <a:solidFill>
                  <a:srgbClr val="A7FDFB"/>
                </a:solidFill>
              </a:rPr>
              <a:t>~2M ports by 2022</a:t>
            </a:r>
          </a:p>
          <a:p>
            <a:pPr marL="342900" lvl="1" indent="-342900">
              <a:lnSpc>
                <a:spcPct val="92000"/>
              </a:lnSpc>
              <a:spcBef>
                <a:spcPts val="0"/>
              </a:spcBef>
              <a:spcAft>
                <a:spcPts val="300"/>
              </a:spcAft>
              <a:buFont typeface="Wingdings" panose="05000000000000000000" pitchFamily="2" charset="2"/>
              <a:buChar char="§"/>
            </a:pPr>
            <a:r>
              <a:rPr lang="en-US" i="1" dirty="0">
                <a:solidFill>
                  <a:srgbClr val="A7FDFB"/>
                </a:solidFill>
              </a:rPr>
              <a:t>Network Interfaces: </a:t>
            </a:r>
            <a:r>
              <a:rPr lang="en-US" i="1" dirty="0">
                <a:solidFill>
                  <a:srgbClr val="FFFF00"/>
                </a:solidFill>
              </a:rPr>
              <a:t>200GE Ethernet;</a:t>
            </a:r>
            <a:r>
              <a:rPr lang="en-US" i="1" dirty="0">
                <a:solidFill>
                  <a:srgbClr val="A7FDFB"/>
                </a:solidFill>
              </a:rPr>
              <a:t> </a:t>
            </a:r>
            <a:r>
              <a:rPr lang="en-US" i="1" dirty="0"/>
              <a:t>Matches </a:t>
            </a:r>
            <a:r>
              <a:rPr lang="en-US" i="1" dirty="0" err="1"/>
              <a:t>PCIe</a:t>
            </a:r>
            <a:r>
              <a:rPr lang="en-US" i="1" dirty="0"/>
              <a:t> 4.0 16 lanes</a:t>
            </a:r>
          </a:p>
          <a:p>
            <a:pPr marL="342900" lvl="1" indent="-342900">
              <a:lnSpc>
                <a:spcPct val="92000"/>
              </a:lnSpc>
              <a:spcBef>
                <a:spcPts val="0"/>
              </a:spcBef>
              <a:spcAft>
                <a:spcPts val="300"/>
              </a:spcAft>
              <a:buFont typeface="Wingdings" panose="05000000000000000000" pitchFamily="2" charset="2"/>
              <a:buChar char="§"/>
            </a:pPr>
            <a:r>
              <a:rPr lang="en-US" i="1" dirty="0">
                <a:solidFill>
                  <a:srgbClr val="A7FDFB"/>
                </a:solidFill>
              </a:rPr>
              <a:t>SSD Storage: </a:t>
            </a:r>
            <a:r>
              <a:rPr lang="en-US" i="1" dirty="0">
                <a:solidFill>
                  <a:srgbClr val="FFFF00"/>
                </a:solidFill>
              </a:rPr>
              <a:t>Rapid Price Drop. New Form Factors: </a:t>
            </a:r>
            <a:r>
              <a:rPr lang="en-US" i="1" dirty="0"/>
              <a:t>NF1, </a:t>
            </a:r>
            <a:r>
              <a:rPr lang="en-US" i="1" dirty="0" err="1"/>
              <a:t>Ei.S</a:t>
            </a:r>
            <a:r>
              <a:rPr lang="en-US" i="1" dirty="0"/>
              <a:t> &amp; L Ruler</a:t>
            </a:r>
            <a:br>
              <a:rPr lang="en-US" i="1" dirty="0"/>
            </a:br>
            <a:r>
              <a:rPr lang="en-US" i="1" dirty="0"/>
              <a:t>to 30 </a:t>
            </a:r>
            <a:r>
              <a:rPr lang="en-US" i="1" dirty="0" err="1"/>
              <a:t>Tbytes</a:t>
            </a:r>
            <a:r>
              <a:rPr lang="en-US" i="1" dirty="0"/>
              <a:t> in 1 Slot; </a:t>
            </a:r>
            <a:r>
              <a:rPr lang="en-US" i="1" dirty="0">
                <a:solidFill>
                  <a:srgbClr val="FFFF00"/>
                </a:solidFill>
              </a:rPr>
              <a:t>to 20+ Petabytes, to 1.3 Terabytes/sec in one rack</a:t>
            </a:r>
          </a:p>
          <a:p>
            <a:pPr marL="342900" lvl="1" indent="-342900">
              <a:lnSpc>
                <a:spcPct val="92000"/>
              </a:lnSpc>
              <a:spcBef>
                <a:spcPts val="0"/>
              </a:spcBef>
              <a:spcAft>
                <a:spcPts val="300"/>
              </a:spcAft>
              <a:buFont typeface="Wingdings" panose="05000000000000000000" pitchFamily="2" charset="2"/>
              <a:buChar char="§"/>
            </a:pPr>
            <a:r>
              <a:rPr lang="en-US" i="1" dirty="0">
                <a:solidFill>
                  <a:srgbClr val="A7FDFB"/>
                </a:solidFill>
              </a:rPr>
              <a:t>AI Integration: </a:t>
            </a:r>
            <a:r>
              <a:rPr lang="en-US" i="1" dirty="0">
                <a:solidFill>
                  <a:srgbClr val="FFFF00"/>
                </a:solidFill>
              </a:rPr>
              <a:t>Support for multi-GPUs in 2U to 4U servers; </a:t>
            </a:r>
            <a:r>
              <a:rPr lang="en-US" i="1" dirty="0"/>
              <a:t>Hybrid systems with</a:t>
            </a:r>
            <a:r>
              <a:rPr lang="en-US" i="1" dirty="0">
                <a:solidFill>
                  <a:srgbClr val="FFFF00"/>
                </a:solidFill>
              </a:rPr>
              <a:t> low power GPUs to integrate ML</a:t>
            </a:r>
            <a:r>
              <a:rPr lang="en-US" i="1" dirty="0"/>
              <a:t> in mainstream clusters</a:t>
            </a:r>
          </a:p>
          <a:p>
            <a:pPr marL="342900" lvl="1" indent="-342900">
              <a:lnSpc>
                <a:spcPct val="92000"/>
              </a:lnSpc>
              <a:spcBef>
                <a:spcPts val="0"/>
              </a:spcBef>
              <a:spcAft>
                <a:spcPts val="300"/>
              </a:spcAft>
              <a:buFont typeface="Wingdings" panose="05000000000000000000" pitchFamily="2" charset="2"/>
              <a:buChar char="§"/>
            </a:pPr>
            <a:r>
              <a:rPr lang="en-US" i="1" dirty="0">
                <a:solidFill>
                  <a:srgbClr val="A7FDFB"/>
                </a:solidFill>
              </a:rPr>
              <a:t>GPU and FPGA competition: </a:t>
            </a:r>
            <a:r>
              <a:rPr lang="en-US" i="1" dirty="0">
                <a:solidFill>
                  <a:srgbClr val="FFFF00"/>
                </a:solidFill>
              </a:rPr>
              <a:t>NVIDIA, AMD, Intel; </a:t>
            </a:r>
            <a:r>
              <a:rPr lang="en-US" i="1" dirty="0"/>
              <a:t>Habana Labs; </a:t>
            </a:r>
            <a:r>
              <a:rPr lang="en-US" i="1" dirty="0" err="1"/>
              <a:t>Cerebras</a:t>
            </a:r>
            <a:endParaRPr lang="en-US" i="1" dirty="0"/>
          </a:p>
          <a:p>
            <a:pPr marL="342900" lvl="1" indent="-342900">
              <a:lnSpc>
                <a:spcPct val="92000"/>
              </a:lnSpc>
              <a:spcBef>
                <a:spcPts val="0"/>
              </a:spcBef>
              <a:spcAft>
                <a:spcPts val="300"/>
              </a:spcAft>
              <a:buFont typeface="Wingdings" panose="05000000000000000000" pitchFamily="2" charset="2"/>
              <a:buChar char="§"/>
            </a:pPr>
            <a:r>
              <a:rPr lang="en-US" i="1" dirty="0">
                <a:solidFill>
                  <a:srgbClr val="A7FDFB"/>
                </a:solidFill>
              </a:rPr>
              <a:t>New AI chips: </a:t>
            </a:r>
            <a:r>
              <a:rPr lang="en-US" i="1" dirty="0"/>
              <a:t>Intel 64 Neuromorphic “</a:t>
            </a:r>
            <a:r>
              <a:rPr lang="en-US" i="1" dirty="0" err="1"/>
              <a:t>Loihi</a:t>
            </a:r>
            <a:r>
              <a:rPr lang="en-US" i="1" dirty="0"/>
              <a:t>” Processor. 8.3M neuron System: </a:t>
            </a:r>
            <a:r>
              <a:rPr lang="en-US" i="1" dirty="0">
                <a:solidFill>
                  <a:srgbClr val="FFFF00"/>
                </a:solidFill>
              </a:rPr>
              <a:t>1000x better performance, 10k time lower energy claimed</a:t>
            </a:r>
            <a:r>
              <a:rPr lang="en-US" i="1" dirty="0">
                <a:solidFill>
                  <a:srgbClr val="A7FDFB"/>
                </a:solidFill>
              </a:rPr>
              <a:t> </a:t>
            </a:r>
          </a:p>
          <a:p>
            <a:pPr marL="342900" lvl="1" indent="-342900">
              <a:lnSpc>
                <a:spcPct val="92000"/>
              </a:lnSpc>
              <a:spcBef>
                <a:spcPts val="0"/>
              </a:spcBef>
              <a:spcAft>
                <a:spcPts val="300"/>
              </a:spcAft>
              <a:buFont typeface="Wingdings" panose="05000000000000000000" pitchFamily="2" charset="2"/>
              <a:buChar char="§"/>
            </a:pPr>
            <a:r>
              <a:rPr lang="en-US" i="1" dirty="0">
                <a:solidFill>
                  <a:srgbClr val="A7FDFB"/>
                </a:solidFill>
              </a:rPr>
              <a:t>Disaggregated computing: </a:t>
            </a:r>
            <a:r>
              <a:rPr lang="en-US" i="1" dirty="0">
                <a:solidFill>
                  <a:srgbClr val="FFFF00"/>
                </a:solidFill>
              </a:rPr>
              <a:t>separate (cores) compute, storage and communications </a:t>
            </a:r>
            <a:r>
              <a:rPr lang="en-US" i="1" dirty="0"/>
              <a:t>for greater flexibility, adaptability to apps and technology</a:t>
            </a:r>
          </a:p>
          <a:p>
            <a:pPr marL="342900" lvl="1" indent="-342900">
              <a:lnSpc>
                <a:spcPct val="92000"/>
              </a:lnSpc>
              <a:spcBef>
                <a:spcPts val="0"/>
              </a:spcBef>
              <a:spcAft>
                <a:spcPts val="300"/>
              </a:spcAft>
              <a:buFont typeface="Wingdings" panose="05000000000000000000" pitchFamily="2" charset="2"/>
              <a:buChar char="§"/>
            </a:pPr>
            <a:r>
              <a:rPr lang="en-US" i="1" dirty="0">
                <a:solidFill>
                  <a:srgbClr val="A7FDFB"/>
                </a:solidFill>
              </a:rPr>
              <a:t>Higher speed lower energy interconnects: </a:t>
            </a:r>
            <a:r>
              <a:rPr lang="en-US" i="1" dirty="0">
                <a:solidFill>
                  <a:srgbClr val="FFFF00"/>
                </a:solidFill>
              </a:rPr>
              <a:t>Silicon photonics, </a:t>
            </a:r>
            <a:r>
              <a:rPr lang="en-US" i="1" dirty="0" err="1">
                <a:solidFill>
                  <a:srgbClr val="FFFF00"/>
                </a:solidFill>
              </a:rPr>
              <a:t>plasmonics</a:t>
            </a:r>
            <a:r>
              <a:rPr lang="en-US" i="1" dirty="0">
                <a:solidFill>
                  <a:srgbClr val="FFFF00"/>
                </a:solidFill>
              </a:rPr>
              <a:t>; </a:t>
            </a:r>
            <a:br>
              <a:rPr lang="en-US" i="1" dirty="0"/>
            </a:br>
            <a:r>
              <a:rPr lang="en-US" i="1" dirty="0"/>
              <a:t>integration of nanoparticles. </a:t>
            </a:r>
            <a:r>
              <a:rPr lang="en-US" i="1" dirty="0">
                <a:solidFill>
                  <a:srgbClr val="A7FDFB"/>
                </a:solidFill>
              </a:rPr>
              <a:t>Then Graphene, quantum optics and sensors</a:t>
            </a:r>
          </a:p>
          <a:p>
            <a:pPr marL="1200150" lvl="3" indent="-342900">
              <a:lnSpc>
                <a:spcPct val="92000"/>
              </a:lnSpc>
              <a:spcBef>
                <a:spcPts val="0"/>
              </a:spcBef>
              <a:spcAft>
                <a:spcPts val="300"/>
              </a:spcAft>
              <a:buFont typeface="Wingdings" panose="05000000000000000000" pitchFamily="2" charset="2"/>
              <a:buChar char="§"/>
            </a:pPr>
            <a:endParaRPr lang="en-US" b="1" dirty="0">
              <a:solidFill>
                <a:srgbClr val="A7FDFB"/>
              </a:solidFill>
              <a:latin typeface="+mj-lt"/>
            </a:endParaRPr>
          </a:p>
        </p:txBody>
      </p:sp>
      <p:pic>
        <p:nvPicPr>
          <p:cNvPr id="6" name="Picture 16"/>
          <p:cNvPicPr>
            <a:picLocks noChangeAspect="1" noChangeArrowheads="1"/>
          </p:cNvPicPr>
          <p:nvPr/>
        </p:nvPicPr>
        <p:blipFill>
          <a:blip r:embed="rId3" cstate="print"/>
          <a:srcRect/>
          <a:stretch>
            <a:fillRect/>
          </a:stretch>
        </p:blipFill>
        <p:spPr bwMode="auto">
          <a:xfrm>
            <a:off x="9233377" y="97955"/>
            <a:ext cx="554753" cy="527289"/>
          </a:xfrm>
          <a:prstGeom prst="rect">
            <a:avLst/>
          </a:prstGeom>
          <a:noFill/>
          <a:ln w="9525">
            <a:noFill/>
            <a:miter lim="800000"/>
            <a:headEnd/>
            <a:tailEnd/>
          </a:ln>
        </p:spPr>
      </p:pic>
    </p:spTree>
    <p:extLst>
      <p:ext uri="{BB962C8B-B14F-4D97-AF65-F5344CB8AC3E}">
        <p14:creationId xmlns:p14="http://schemas.microsoft.com/office/powerpoint/2010/main" val="3166828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872" y="11946"/>
            <a:ext cx="9374988" cy="555625"/>
          </a:xfrm>
        </p:spPr>
        <p:txBody>
          <a:bodyPr/>
          <a:lstStyle/>
          <a:p>
            <a:pPr algn="ctr"/>
            <a:r>
              <a:rPr lang="en-US" dirty="0">
                <a:solidFill>
                  <a:srgbClr val="99F3F5"/>
                </a:solidFill>
              </a:rPr>
              <a:t>ICT Revolutions and HEP Vision for 2028 and Beyond</a:t>
            </a:r>
            <a:endParaRPr lang="en-US" dirty="0">
              <a:solidFill>
                <a:srgbClr val="A7FDFB"/>
              </a:solidFill>
            </a:endParaRPr>
          </a:p>
        </p:txBody>
      </p:sp>
      <p:sp>
        <p:nvSpPr>
          <p:cNvPr id="3" name="Content Placeholder 2"/>
          <p:cNvSpPr>
            <a:spLocks noGrp="1"/>
          </p:cNvSpPr>
          <p:nvPr>
            <p:ph idx="1"/>
          </p:nvPr>
        </p:nvSpPr>
        <p:spPr>
          <a:xfrm>
            <a:off x="172872" y="567571"/>
            <a:ext cx="9601200" cy="6182497"/>
          </a:xfrm>
          <a:solidFill>
            <a:srgbClr val="001D3A"/>
          </a:solidFill>
          <a:ln w="19050">
            <a:solidFill>
              <a:srgbClr val="FFED13"/>
            </a:solidFill>
          </a:ln>
        </p:spPr>
        <p:txBody>
          <a:bodyPr/>
          <a:lstStyle/>
          <a:p>
            <a:pPr marL="342900" lvl="1" indent="-342900">
              <a:lnSpc>
                <a:spcPct val="92000"/>
              </a:lnSpc>
              <a:spcBef>
                <a:spcPts val="0"/>
              </a:spcBef>
              <a:spcAft>
                <a:spcPts val="400"/>
              </a:spcAft>
              <a:buFont typeface="Wingdings" panose="05000000000000000000" pitchFamily="2" charset="2"/>
              <a:buChar char="§"/>
            </a:pPr>
            <a:r>
              <a:rPr lang="en-US" sz="2200" dirty="0">
                <a:solidFill>
                  <a:srgbClr val="A7FDFB"/>
                </a:solidFill>
              </a:rPr>
              <a:t>We will confront several technology between now and ~2028</a:t>
            </a:r>
          </a:p>
          <a:p>
            <a:pPr marL="742950" lvl="2" indent="-342900">
              <a:lnSpc>
                <a:spcPct val="92000"/>
              </a:lnSpc>
              <a:spcBef>
                <a:spcPts val="0"/>
              </a:spcBef>
              <a:spcAft>
                <a:spcPts val="400"/>
              </a:spcAft>
              <a:buFont typeface="Wingdings" panose="05000000000000000000" pitchFamily="2" charset="2"/>
              <a:buChar char="§"/>
            </a:pPr>
            <a:r>
              <a:rPr lang="en-US" b="1" dirty="0">
                <a:solidFill>
                  <a:srgbClr val="A7FDFB"/>
                </a:solidFill>
              </a:rPr>
              <a:t>Processors: </a:t>
            </a:r>
            <a:r>
              <a:rPr lang="en-US" b="1" dirty="0"/>
              <a:t>10 nm and 7 nm feature size designs difficult [Intel delay]; </a:t>
            </a:r>
            <a:br>
              <a:rPr lang="en-US" b="1" dirty="0"/>
            </a:br>
            <a:r>
              <a:rPr lang="en-US" b="1" dirty="0"/>
              <a:t>where is the limit in practice: 5nm ? 3 nm ? 2 nm ?</a:t>
            </a:r>
          </a:p>
          <a:p>
            <a:pPr marL="742950" lvl="2" indent="-342900">
              <a:lnSpc>
                <a:spcPct val="92000"/>
              </a:lnSpc>
              <a:spcBef>
                <a:spcPts val="0"/>
              </a:spcBef>
              <a:spcAft>
                <a:spcPts val="400"/>
              </a:spcAft>
              <a:buFont typeface="Wingdings" panose="05000000000000000000" pitchFamily="2" charset="2"/>
              <a:buChar char="§"/>
            </a:pPr>
            <a:r>
              <a:rPr lang="en-US" b="1" dirty="0">
                <a:solidFill>
                  <a:srgbClr val="A7FDFB"/>
                </a:solidFill>
              </a:rPr>
              <a:t>Magnetic storage: </a:t>
            </a:r>
            <a:r>
              <a:rPr lang="en-US" b="1" dirty="0"/>
              <a:t>Below ~10nm “superparamagnetic limit”</a:t>
            </a:r>
          </a:p>
          <a:p>
            <a:pPr marL="742950" lvl="2" indent="-342900">
              <a:lnSpc>
                <a:spcPct val="92000"/>
              </a:lnSpc>
              <a:spcBef>
                <a:spcPts val="0"/>
              </a:spcBef>
              <a:spcAft>
                <a:spcPts val="400"/>
              </a:spcAft>
              <a:buFont typeface="Wingdings" panose="05000000000000000000" pitchFamily="2" charset="2"/>
              <a:buChar char="§"/>
            </a:pPr>
            <a:r>
              <a:rPr lang="en-US" b="1" dirty="0">
                <a:solidFill>
                  <a:srgbClr val="A7FDFB"/>
                </a:solidFill>
              </a:rPr>
              <a:t>Communications: </a:t>
            </a:r>
            <a:r>
              <a:rPr lang="en-US" b="1" dirty="0"/>
              <a:t>the non-linear Shannon limit, and energy/heat limits </a:t>
            </a:r>
            <a:endParaRPr lang="en-US" sz="1400" b="1" dirty="0"/>
          </a:p>
          <a:p>
            <a:pPr marL="342900" lvl="1" indent="-342900">
              <a:lnSpc>
                <a:spcPct val="92000"/>
              </a:lnSpc>
              <a:spcBef>
                <a:spcPts val="0"/>
              </a:spcBef>
              <a:spcAft>
                <a:spcPts val="400"/>
              </a:spcAft>
              <a:buFont typeface="Wingdings" panose="05000000000000000000" pitchFamily="2" charset="2"/>
              <a:buChar char="§"/>
            </a:pPr>
            <a:r>
              <a:rPr lang="en-US" dirty="0">
                <a:solidFill>
                  <a:srgbClr val="A7FDFB"/>
                </a:solidFill>
              </a:rPr>
              <a:t>By ~2028 and beyond we will need </a:t>
            </a:r>
            <a:r>
              <a:rPr lang="en-US" dirty="0"/>
              <a:t>to avoid the speed/energy tradeoffs </a:t>
            </a:r>
            <a:br>
              <a:rPr lang="en-US" dirty="0"/>
            </a:br>
            <a:r>
              <a:rPr lang="en-US" dirty="0"/>
              <a:t>of classical electronic systems to sustain our progress and our economy</a:t>
            </a:r>
          </a:p>
          <a:p>
            <a:pPr marL="342900" lvl="1" indent="-342900">
              <a:lnSpc>
                <a:spcPct val="92000"/>
              </a:lnSpc>
              <a:spcBef>
                <a:spcPts val="0"/>
              </a:spcBef>
              <a:spcAft>
                <a:spcPts val="400"/>
              </a:spcAft>
              <a:buFont typeface="Wingdings" panose="05000000000000000000" pitchFamily="2" charset="2"/>
              <a:buChar char="§"/>
            </a:pPr>
            <a:r>
              <a:rPr lang="en-US" dirty="0">
                <a:solidFill>
                  <a:srgbClr val="A7FDFB"/>
                </a:solidFill>
              </a:rPr>
              <a:t>Fortunately: </a:t>
            </a:r>
            <a:r>
              <a:rPr lang="en-US" dirty="0"/>
              <a:t>plans and R&amp;D for the transition are already underway </a:t>
            </a:r>
            <a:br>
              <a:rPr lang="en-US" dirty="0">
                <a:solidFill>
                  <a:srgbClr val="A7FDFB"/>
                </a:solidFill>
              </a:rPr>
            </a:br>
            <a:r>
              <a:rPr lang="en-US" dirty="0">
                <a:solidFill>
                  <a:srgbClr val="A7FDFB"/>
                </a:solidFill>
              </a:rPr>
              <a:t>[but HEP is so far relatively unaware] </a:t>
            </a:r>
          </a:p>
          <a:p>
            <a:pPr marL="571500" lvl="2" indent="-171450">
              <a:lnSpc>
                <a:spcPct val="92000"/>
              </a:lnSpc>
              <a:spcBef>
                <a:spcPts val="0"/>
              </a:spcBef>
              <a:spcAft>
                <a:spcPts val="400"/>
              </a:spcAft>
              <a:buFont typeface="Wingdings" panose="05000000000000000000" pitchFamily="2" charset="2"/>
              <a:buChar char="§"/>
            </a:pPr>
            <a:r>
              <a:rPr lang="en-US" sz="1800" b="1" dirty="0" err="1">
                <a:solidFill>
                  <a:srgbClr val="66FFFF"/>
                </a:solidFill>
              </a:rPr>
              <a:t>Nanophotonics</a:t>
            </a:r>
            <a:r>
              <a:rPr lang="en-US" sz="1800" b="1" dirty="0">
                <a:solidFill>
                  <a:srgbClr val="66FFFF"/>
                </a:solidFill>
              </a:rPr>
              <a:t>, </a:t>
            </a:r>
            <a:r>
              <a:rPr lang="en-US" sz="1800" b="1" dirty="0" err="1">
                <a:solidFill>
                  <a:srgbClr val="66FFFF"/>
                </a:solidFill>
              </a:rPr>
              <a:t>plasmonics</a:t>
            </a:r>
            <a:r>
              <a:rPr lang="en-US" sz="1800" b="1" dirty="0">
                <a:solidFill>
                  <a:srgbClr val="66FFFF"/>
                </a:solidFill>
              </a:rPr>
              <a:t>, and/or spintronics: </a:t>
            </a:r>
            <a:r>
              <a:rPr lang="en-US" sz="1800" b="1" dirty="0"/>
              <a:t>ultrafast low energy signaling</a:t>
            </a:r>
          </a:p>
          <a:p>
            <a:pPr marL="571500" lvl="2" indent="-171450">
              <a:lnSpc>
                <a:spcPct val="92000"/>
              </a:lnSpc>
              <a:spcBef>
                <a:spcPts val="0"/>
              </a:spcBef>
              <a:spcAft>
                <a:spcPts val="400"/>
              </a:spcAft>
              <a:buFont typeface="Wingdings" panose="05000000000000000000" pitchFamily="2" charset="2"/>
              <a:buChar char="§"/>
            </a:pPr>
            <a:r>
              <a:rPr lang="en-US" sz="1800" b="1" dirty="0">
                <a:solidFill>
                  <a:srgbClr val="66FFFF"/>
                </a:solidFill>
              </a:rPr>
              <a:t>Beyond CMOS: </a:t>
            </a:r>
            <a:r>
              <a:rPr lang="en-US" sz="1800" b="1" dirty="0"/>
              <a:t>memory, logic devices, integrated electronic/photonic systems</a:t>
            </a:r>
          </a:p>
          <a:p>
            <a:pPr marL="571500" lvl="2" indent="-171450">
              <a:lnSpc>
                <a:spcPct val="92000"/>
              </a:lnSpc>
              <a:spcBef>
                <a:spcPts val="0"/>
              </a:spcBef>
              <a:spcAft>
                <a:spcPts val="400"/>
              </a:spcAft>
              <a:buFont typeface="Wingdings" panose="05000000000000000000" pitchFamily="2" charset="2"/>
              <a:buChar char="§"/>
            </a:pPr>
            <a:r>
              <a:rPr lang="en-US" sz="1800" b="1" dirty="0">
                <a:solidFill>
                  <a:srgbClr val="66FFFF"/>
                </a:solidFill>
              </a:rPr>
              <a:t>Metamaterials and devices: </a:t>
            </a:r>
            <a:r>
              <a:rPr lang="en-US" sz="1800" b="1" dirty="0"/>
              <a:t>To shape and direct light, form </a:t>
            </a:r>
            <a:r>
              <a:rPr lang="en-US" sz="1800" b="1" dirty="0" err="1"/>
              <a:t>wavefronts</a:t>
            </a:r>
            <a:r>
              <a:rPr lang="en-US" sz="1800" b="1" dirty="0"/>
              <a:t> and beams; also </a:t>
            </a:r>
            <a:r>
              <a:rPr lang="en-US" sz="1800" b="1" dirty="0" err="1"/>
              <a:t>programmably</a:t>
            </a:r>
            <a:r>
              <a:rPr lang="en-US" sz="1800" b="1" dirty="0"/>
              <a:t> </a:t>
            </a:r>
          </a:p>
          <a:p>
            <a:pPr marL="571500" lvl="2" indent="-171450">
              <a:lnSpc>
                <a:spcPct val="92000"/>
              </a:lnSpc>
              <a:spcBef>
                <a:spcPts val="0"/>
              </a:spcBef>
              <a:spcAft>
                <a:spcPts val="400"/>
              </a:spcAft>
              <a:buFont typeface="Wingdings" panose="05000000000000000000" pitchFamily="2" charset="2"/>
              <a:buChar char="§"/>
            </a:pPr>
            <a:r>
              <a:rPr lang="en-US" sz="1800" b="1" dirty="0">
                <a:solidFill>
                  <a:srgbClr val="66FFFF"/>
                </a:solidFill>
              </a:rPr>
              <a:t>Beyond Shannon long haul optical communications systems and methods: </a:t>
            </a:r>
            <a:r>
              <a:rPr lang="en-US" sz="1800" b="1" dirty="0"/>
              <a:t>SDM</a:t>
            </a:r>
          </a:p>
          <a:p>
            <a:pPr marL="342900" lvl="1" indent="-342900">
              <a:lnSpc>
                <a:spcPct val="92000"/>
              </a:lnSpc>
              <a:spcBef>
                <a:spcPts val="0"/>
              </a:spcBef>
              <a:spcAft>
                <a:spcPts val="400"/>
              </a:spcAft>
              <a:buFont typeface="Wingdings" panose="05000000000000000000" pitchFamily="2" charset="2"/>
              <a:buChar char="§"/>
            </a:pPr>
            <a:r>
              <a:rPr lang="en-US" sz="1900" dirty="0">
                <a:solidFill>
                  <a:srgbClr val="A7FDFB"/>
                </a:solidFill>
              </a:rPr>
              <a:t>These [R]evolutions will affect more than computing:</a:t>
            </a:r>
            <a:r>
              <a:rPr lang="en-US" sz="1900" dirty="0"/>
              <a:t> </a:t>
            </a:r>
            <a:r>
              <a:rPr lang="en-US" sz="1900" dirty="0" err="1"/>
              <a:t>TriDAS</a:t>
            </a:r>
            <a:r>
              <a:rPr lang="en-US" sz="1900" dirty="0"/>
              <a:t>, all comms,  intelligent “coherent” systems; our working + home environments</a:t>
            </a:r>
          </a:p>
          <a:p>
            <a:pPr marL="342900" lvl="1" indent="-342900">
              <a:lnSpc>
                <a:spcPct val="92000"/>
              </a:lnSpc>
              <a:spcBef>
                <a:spcPts val="0"/>
              </a:spcBef>
              <a:spcAft>
                <a:spcPts val="400"/>
              </a:spcAft>
              <a:buFont typeface="Wingdings" panose="05000000000000000000" pitchFamily="2" charset="2"/>
              <a:buChar char="§"/>
            </a:pPr>
            <a:r>
              <a:rPr lang="en-US" sz="1800" dirty="0">
                <a:solidFill>
                  <a:srgbClr val="66FFFF"/>
                </a:solidFill>
              </a:rPr>
              <a:t>There will be great design and physics opportunities at the HL-LHC in 2030-38,</a:t>
            </a:r>
            <a:br>
              <a:rPr lang="en-US" sz="1800" dirty="0"/>
            </a:br>
            <a:r>
              <a:rPr lang="en-US" sz="1800" dirty="0"/>
              <a:t>and beyond for future experiments and accelerators</a:t>
            </a:r>
          </a:p>
          <a:p>
            <a:pPr marL="342900" lvl="1" indent="-342900">
              <a:lnSpc>
                <a:spcPct val="92000"/>
              </a:lnSpc>
              <a:spcBef>
                <a:spcPts val="0"/>
              </a:spcBef>
              <a:spcAft>
                <a:spcPts val="400"/>
              </a:spcAft>
              <a:buFont typeface="Wingdings" panose="05000000000000000000" pitchFamily="2" charset="2"/>
              <a:buChar char="§"/>
            </a:pPr>
            <a:r>
              <a:rPr lang="en-US" dirty="0">
                <a:solidFill>
                  <a:srgbClr val="A7FDFB"/>
                </a:solidFill>
                <a:latin typeface="+mj-lt"/>
              </a:rPr>
              <a:t>Bottom  Line: </a:t>
            </a:r>
            <a:r>
              <a:rPr lang="en-US" dirty="0">
                <a:latin typeface="+mj-lt"/>
              </a:rPr>
              <a:t>We will need to follow, join and lead some of these forefront developments, </a:t>
            </a:r>
            <a:r>
              <a:rPr lang="en-US" dirty="0">
                <a:solidFill>
                  <a:srgbClr val="A7FDFB"/>
                </a:solidFill>
                <a:latin typeface="+mj-lt"/>
              </a:rPr>
              <a:t>as part of our future experimental roadmap and “frontiers”,</a:t>
            </a:r>
            <a:endParaRPr lang="en-US" b="1" dirty="0">
              <a:solidFill>
                <a:srgbClr val="A7FDFB"/>
              </a:solidFill>
              <a:latin typeface="+mj-lt"/>
            </a:endParaRPr>
          </a:p>
        </p:txBody>
      </p:sp>
      <p:pic>
        <p:nvPicPr>
          <p:cNvPr id="6" name="Picture 16"/>
          <p:cNvPicPr>
            <a:picLocks noChangeAspect="1" noChangeArrowheads="1"/>
          </p:cNvPicPr>
          <p:nvPr/>
        </p:nvPicPr>
        <p:blipFill>
          <a:blip r:embed="rId3" cstate="print"/>
          <a:srcRect/>
          <a:stretch>
            <a:fillRect/>
          </a:stretch>
        </p:blipFill>
        <p:spPr bwMode="auto">
          <a:xfrm>
            <a:off x="9327023" y="567571"/>
            <a:ext cx="447049" cy="424917"/>
          </a:xfrm>
          <a:prstGeom prst="rect">
            <a:avLst/>
          </a:prstGeom>
          <a:noFill/>
          <a:ln w="9525">
            <a:noFill/>
            <a:miter lim="800000"/>
            <a:headEnd/>
            <a:tailEnd/>
          </a:ln>
        </p:spPr>
      </p:pic>
    </p:spTree>
    <p:extLst>
      <p:ext uri="{BB962C8B-B14F-4D97-AF65-F5344CB8AC3E}">
        <p14:creationId xmlns:p14="http://schemas.microsoft.com/office/powerpoint/2010/main" val="2414251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2" y="119878"/>
            <a:ext cx="8839199" cy="800100"/>
          </a:xfrm>
        </p:spPr>
        <p:txBody>
          <a:bodyPr/>
          <a:lstStyle/>
          <a:p>
            <a:pPr algn="ctr">
              <a:lnSpc>
                <a:spcPct val="93000"/>
              </a:lnSpc>
            </a:pPr>
            <a:r>
              <a:rPr lang="en-US" dirty="0">
                <a:solidFill>
                  <a:srgbClr val="99F3F5"/>
                </a:solidFill>
              </a:rPr>
              <a:t>Facts of Life Beyond </a:t>
            </a:r>
            <a:r>
              <a:rPr lang="en-US" sz="2600" dirty="0">
                <a:solidFill>
                  <a:schemeClr val="tx1"/>
                </a:solidFill>
              </a:rPr>
              <a:t>Data Centers, Processing and Analysis: </a:t>
            </a:r>
            <a:r>
              <a:rPr lang="en-US" sz="2600" dirty="0">
                <a:solidFill>
                  <a:srgbClr val="A7FDFB"/>
                </a:solidFill>
              </a:rPr>
              <a:t>Cultural Change</a:t>
            </a:r>
          </a:p>
        </p:txBody>
      </p:sp>
      <p:sp>
        <p:nvSpPr>
          <p:cNvPr id="3" name="Content Placeholder 2"/>
          <p:cNvSpPr>
            <a:spLocks noGrp="1"/>
          </p:cNvSpPr>
          <p:nvPr>
            <p:ph idx="1"/>
          </p:nvPr>
        </p:nvSpPr>
        <p:spPr>
          <a:xfrm>
            <a:off x="228600" y="919978"/>
            <a:ext cx="9601200" cy="5861822"/>
          </a:xfrm>
          <a:solidFill>
            <a:srgbClr val="001D3A"/>
          </a:solidFill>
          <a:ln w="19050">
            <a:solidFill>
              <a:srgbClr val="FFED13"/>
            </a:solidFill>
          </a:ln>
        </p:spPr>
        <p:txBody>
          <a:bodyPr/>
          <a:lstStyle/>
          <a:p>
            <a:pPr marL="342900" lvl="1" indent="-342900">
              <a:lnSpc>
                <a:spcPct val="93000"/>
              </a:lnSpc>
              <a:spcBef>
                <a:spcPts val="0"/>
              </a:spcBef>
              <a:spcAft>
                <a:spcPts val="600"/>
              </a:spcAft>
              <a:buFont typeface="Wingdings" panose="05000000000000000000" pitchFamily="2" charset="2"/>
              <a:buChar char="§"/>
            </a:pPr>
            <a:r>
              <a:rPr lang="en-US" sz="2200" dirty="0">
                <a:solidFill>
                  <a:srgbClr val="A7FDFB"/>
                </a:solidFill>
                <a:latin typeface="+mj-lt"/>
              </a:rPr>
              <a:t>There are already major changes underway that will have a great impact on our designs and plans</a:t>
            </a:r>
          </a:p>
          <a:p>
            <a:pPr marL="742950" lvl="2" indent="-342900">
              <a:lnSpc>
                <a:spcPct val="93000"/>
              </a:lnSpc>
              <a:spcBef>
                <a:spcPts val="0"/>
              </a:spcBef>
              <a:spcAft>
                <a:spcPts val="600"/>
              </a:spcAft>
              <a:buFont typeface="Wingdings" panose="05000000000000000000" pitchFamily="2" charset="2"/>
              <a:buChar char="§"/>
            </a:pPr>
            <a:r>
              <a:rPr lang="en-US" sz="2200" b="1" dirty="0">
                <a:latin typeface="+mj-lt"/>
              </a:rPr>
              <a:t>Both between now and 2026, and then beyond </a:t>
            </a:r>
          </a:p>
          <a:p>
            <a:pPr marL="342900" lvl="1" indent="-342900">
              <a:lnSpc>
                <a:spcPct val="93000"/>
              </a:lnSpc>
              <a:spcBef>
                <a:spcPts val="0"/>
              </a:spcBef>
              <a:spcAft>
                <a:spcPts val="600"/>
              </a:spcAft>
              <a:buFont typeface="Wingdings" panose="05000000000000000000" pitchFamily="2" charset="2"/>
              <a:buChar char="§"/>
            </a:pPr>
            <a:r>
              <a:rPr lang="en-US" sz="2200" dirty="0">
                <a:solidFill>
                  <a:srgbClr val="A7FDFB"/>
                </a:solidFill>
                <a:latin typeface="+mj-lt"/>
              </a:rPr>
              <a:t>Emergence of machine-to-machine (MTM) communication</a:t>
            </a:r>
          </a:p>
          <a:p>
            <a:pPr marL="742950" lvl="2" indent="-342900">
              <a:lnSpc>
                <a:spcPct val="93000"/>
              </a:lnSpc>
              <a:spcBef>
                <a:spcPts val="0"/>
              </a:spcBef>
              <a:spcAft>
                <a:spcPts val="600"/>
              </a:spcAft>
              <a:buFont typeface="Wingdings" panose="05000000000000000000" pitchFamily="2" charset="2"/>
              <a:buChar char="§"/>
            </a:pPr>
            <a:r>
              <a:rPr lang="en-US" sz="2200" b="1" dirty="0">
                <a:latin typeface="+mj-lt"/>
              </a:rPr>
              <a:t>~20B devices now; 20B by ~2020</a:t>
            </a:r>
          </a:p>
          <a:p>
            <a:pPr marL="742950" lvl="2" indent="-342900">
              <a:lnSpc>
                <a:spcPct val="93000"/>
              </a:lnSpc>
              <a:spcBef>
                <a:spcPts val="0"/>
              </a:spcBef>
              <a:spcAft>
                <a:spcPts val="600"/>
              </a:spcAft>
              <a:buFont typeface="Wingdings" panose="05000000000000000000" pitchFamily="2" charset="2"/>
              <a:buChar char="§"/>
            </a:pPr>
            <a:r>
              <a:rPr lang="en-US" sz="2200" b="1" dirty="0">
                <a:latin typeface="+mj-lt"/>
              </a:rPr>
              <a:t>Digital Assistants: </a:t>
            </a:r>
            <a:r>
              <a:rPr lang="en-US" sz="2200" b="1" dirty="0">
                <a:solidFill>
                  <a:srgbClr val="A7FDFB"/>
                </a:solidFill>
                <a:latin typeface="+mj-lt"/>
              </a:rPr>
              <a:t>AI smartphones + Alexa/Siri: </a:t>
            </a:r>
            <a:r>
              <a:rPr lang="en-US" sz="2200" b="1" dirty="0">
                <a:latin typeface="+mj-lt"/>
              </a:rPr>
              <a:t>tip of the iceberg</a:t>
            </a:r>
          </a:p>
          <a:p>
            <a:pPr marL="342900" lvl="1" indent="-342900">
              <a:lnSpc>
                <a:spcPct val="93000"/>
              </a:lnSpc>
              <a:spcBef>
                <a:spcPts val="0"/>
              </a:spcBef>
              <a:spcAft>
                <a:spcPts val="600"/>
              </a:spcAft>
              <a:buFont typeface="Wingdings" panose="05000000000000000000" pitchFamily="2" charset="2"/>
              <a:buChar char="§"/>
            </a:pPr>
            <a:r>
              <a:rPr lang="en-US" sz="2200" dirty="0">
                <a:solidFill>
                  <a:srgbClr val="A7FDFB"/>
                </a:solidFill>
              </a:rPr>
              <a:t>IOT: Expanding intelligence, autonomy, pervasiveness, coordination</a:t>
            </a:r>
          </a:p>
          <a:p>
            <a:pPr marL="742950" lvl="2" indent="-342900">
              <a:lnSpc>
                <a:spcPct val="93000"/>
              </a:lnSpc>
              <a:spcBef>
                <a:spcPts val="0"/>
              </a:spcBef>
              <a:spcAft>
                <a:spcPts val="600"/>
              </a:spcAft>
              <a:buFont typeface="Wingdings" panose="05000000000000000000" pitchFamily="2" charset="2"/>
              <a:buChar char="§"/>
            </a:pPr>
            <a:r>
              <a:rPr lang="en-US" sz="2200" b="1" dirty="0"/>
              <a:t>Emergence of smart apartments/homes, buildings, neighborhoods and cities</a:t>
            </a:r>
          </a:p>
          <a:p>
            <a:pPr marL="342900" lvl="1" indent="-342900">
              <a:lnSpc>
                <a:spcPct val="93000"/>
              </a:lnSpc>
              <a:spcBef>
                <a:spcPts val="0"/>
              </a:spcBef>
              <a:spcAft>
                <a:spcPts val="600"/>
              </a:spcAft>
              <a:buFont typeface="Wingdings" panose="05000000000000000000" pitchFamily="2" charset="2"/>
              <a:buChar char="§"/>
            </a:pPr>
            <a:r>
              <a:rPr lang="en-US" sz="2200" dirty="0">
                <a:solidFill>
                  <a:srgbClr val="A7FDFB"/>
                </a:solidFill>
              </a:rPr>
              <a:t>How is it affecting, and will it affect our designs and plans ?:</a:t>
            </a:r>
          </a:p>
          <a:p>
            <a:pPr marL="342900" lvl="1" indent="-342900">
              <a:lnSpc>
                <a:spcPct val="93000"/>
              </a:lnSpc>
              <a:spcBef>
                <a:spcPts val="0"/>
              </a:spcBef>
              <a:spcAft>
                <a:spcPts val="600"/>
              </a:spcAft>
              <a:buFont typeface="Wingdings" panose="05000000000000000000" pitchFamily="2" charset="2"/>
              <a:buChar char="§"/>
            </a:pPr>
            <a:r>
              <a:rPr lang="en-US" sz="2200" dirty="0">
                <a:solidFill>
                  <a:srgbClr val="A7FDFB"/>
                </a:solidFill>
              </a:rPr>
              <a:t>Real-time </a:t>
            </a:r>
            <a:r>
              <a:rPr lang="en-US" sz="2200" i="1" dirty="0">
                <a:solidFill>
                  <a:srgbClr val="A7FDFB"/>
                </a:solidFill>
              </a:rPr>
              <a:t>low power </a:t>
            </a:r>
            <a:r>
              <a:rPr lang="en-US" sz="2200" dirty="0">
                <a:solidFill>
                  <a:srgbClr val="A7FDFB"/>
                </a:solidFill>
              </a:rPr>
              <a:t>AI devices: </a:t>
            </a:r>
            <a:r>
              <a:rPr lang="en-US" sz="2200" dirty="0"/>
              <a:t>responsive on microsecond to </a:t>
            </a:r>
            <a:r>
              <a:rPr lang="en-US" sz="2200" dirty="0" err="1"/>
              <a:t>millsecond</a:t>
            </a:r>
            <a:r>
              <a:rPr lang="en-US" sz="2200" dirty="0"/>
              <a:t> timescale: already on the radar for the Phase II Trigger</a:t>
            </a:r>
          </a:p>
          <a:p>
            <a:pPr marL="742950" lvl="2" indent="-342900">
              <a:lnSpc>
                <a:spcPct val="93000"/>
              </a:lnSpc>
              <a:spcBef>
                <a:spcPts val="0"/>
              </a:spcBef>
              <a:spcAft>
                <a:spcPts val="600"/>
              </a:spcAft>
              <a:buFont typeface="Wingdings" panose="05000000000000000000" pitchFamily="2" charset="2"/>
              <a:buChar char="§"/>
            </a:pPr>
            <a:r>
              <a:rPr lang="en-US" sz="2200" b="1" dirty="0"/>
              <a:t>Can we use this for </a:t>
            </a:r>
            <a:r>
              <a:rPr lang="en-US" sz="2200" b="1" dirty="0">
                <a:solidFill>
                  <a:srgbClr val="A7FDFB"/>
                </a:solidFill>
              </a:rPr>
              <a:t>real-time event cleanup ? Pre-processing ? </a:t>
            </a:r>
          </a:p>
          <a:p>
            <a:pPr marL="287338" lvl="2" indent="-287338">
              <a:lnSpc>
                <a:spcPct val="93000"/>
              </a:lnSpc>
              <a:spcBef>
                <a:spcPts val="0"/>
              </a:spcBef>
              <a:spcAft>
                <a:spcPts val="600"/>
              </a:spcAft>
              <a:buFont typeface="Wingdings" panose="05000000000000000000" pitchFamily="2" charset="2"/>
              <a:buChar char="§"/>
            </a:pPr>
            <a:r>
              <a:rPr lang="en-US" sz="2200" b="1" dirty="0">
                <a:solidFill>
                  <a:srgbClr val="A7FDFB"/>
                </a:solidFill>
              </a:rPr>
              <a:t>Autonomous tracking of workflows:</a:t>
            </a:r>
            <a:r>
              <a:rPr lang="en-US" sz="2200" b="1" dirty="0"/>
              <a:t> real-time remediation if workflow is delayed; managing user/system interactions ?</a:t>
            </a:r>
          </a:p>
          <a:p>
            <a:pPr marL="0" lvl="1" indent="0">
              <a:spcBef>
                <a:spcPts val="0"/>
              </a:spcBef>
              <a:spcAft>
                <a:spcPts val="600"/>
              </a:spcAft>
              <a:buNone/>
            </a:pPr>
            <a:endParaRPr lang="en-US" sz="2200" dirty="0">
              <a:latin typeface="+mj-lt"/>
            </a:endParaRPr>
          </a:p>
        </p:txBody>
      </p:sp>
      <p:pic>
        <p:nvPicPr>
          <p:cNvPr id="6" name="Picture 16"/>
          <p:cNvPicPr>
            <a:picLocks noChangeAspect="1" noChangeArrowheads="1"/>
          </p:cNvPicPr>
          <p:nvPr/>
        </p:nvPicPr>
        <p:blipFill>
          <a:blip r:embed="rId3" cstate="print"/>
          <a:srcRect/>
          <a:stretch>
            <a:fillRect/>
          </a:stretch>
        </p:blipFill>
        <p:spPr bwMode="auto">
          <a:xfrm>
            <a:off x="8991601" y="215163"/>
            <a:ext cx="741527" cy="704817"/>
          </a:xfrm>
          <a:prstGeom prst="rect">
            <a:avLst/>
          </a:prstGeom>
          <a:noFill/>
          <a:ln w="9525">
            <a:noFill/>
            <a:miter lim="800000"/>
            <a:headEnd/>
            <a:tailEnd/>
          </a:ln>
        </p:spPr>
      </p:pic>
    </p:spTree>
    <p:extLst>
      <p:ext uri="{BB962C8B-B14F-4D97-AF65-F5344CB8AC3E}">
        <p14:creationId xmlns:p14="http://schemas.microsoft.com/office/powerpoint/2010/main" val="1421876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249" y="-12769"/>
            <a:ext cx="8692587" cy="800100"/>
          </a:xfrm>
        </p:spPr>
        <p:txBody>
          <a:bodyPr/>
          <a:lstStyle/>
          <a:p>
            <a:pPr algn="ctr"/>
            <a:r>
              <a:rPr lang="en-US" sz="2600" dirty="0">
                <a:solidFill>
                  <a:srgbClr val="99F3F5"/>
                </a:solidFill>
              </a:rPr>
              <a:t>  Information and Communications Technologies </a:t>
            </a:r>
            <a:r>
              <a:rPr lang="en-US" sz="2600" dirty="0">
                <a:solidFill>
                  <a:schemeClr val="tx1"/>
                </a:solidFill>
              </a:rPr>
              <a:t>During the HL-LHC Era: in 2030 and Beyond</a:t>
            </a:r>
            <a:endParaRPr lang="en-US" sz="2400" dirty="0">
              <a:solidFill>
                <a:schemeClr val="tx1"/>
              </a:solidFill>
            </a:endParaRPr>
          </a:p>
        </p:txBody>
      </p:sp>
      <p:sp>
        <p:nvSpPr>
          <p:cNvPr id="3" name="Content Placeholder 2"/>
          <p:cNvSpPr>
            <a:spLocks noGrp="1"/>
          </p:cNvSpPr>
          <p:nvPr>
            <p:ph idx="1"/>
          </p:nvPr>
        </p:nvSpPr>
        <p:spPr>
          <a:xfrm>
            <a:off x="152400" y="847738"/>
            <a:ext cx="9601200" cy="5920924"/>
          </a:xfrm>
          <a:solidFill>
            <a:srgbClr val="001D3A"/>
          </a:solidFill>
          <a:ln w="19050">
            <a:solidFill>
              <a:srgbClr val="FFED13"/>
            </a:solidFill>
          </a:ln>
        </p:spPr>
        <p:txBody>
          <a:bodyPr/>
          <a:lstStyle/>
          <a:p>
            <a:pPr marL="0" indent="-400050">
              <a:lnSpc>
                <a:spcPct val="95000"/>
              </a:lnSpc>
              <a:spcBef>
                <a:spcPts val="0"/>
              </a:spcBef>
              <a:spcAft>
                <a:spcPts val="600"/>
              </a:spcAft>
              <a:buFont typeface="Wingdings" panose="05000000000000000000" pitchFamily="2" charset="2"/>
              <a:buChar char="§"/>
            </a:pPr>
            <a:r>
              <a:rPr lang="en-US" sz="2400" dirty="0">
                <a:solidFill>
                  <a:srgbClr val="66FFFF"/>
                </a:solidFill>
              </a:rPr>
              <a:t>Top Line Message </a:t>
            </a:r>
            <a:br>
              <a:rPr lang="en-US" sz="2300" dirty="0">
                <a:solidFill>
                  <a:srgbClr val="66FFFF"/>
                </a:solidFill>
              </a:rPr>
            </a:br>
            <a:r>
              <a:rPr lang="en-US" sz="2300" dirty="0">
                <a:solidFill>
                  <a:srgbClr val="A7FDFB"/>
                </a:solidFill>
              </a:rPr>
              <a:t>      </a:t>
            </a:r>
            <a:r>
              <a:rPr lang="en-US" sz="2300" dirty="0">
                <a:solidFill>
                  <a:srgbClr val="FFFF00"/>
                </a:solidFill>
              </a:rPr>
              <a:t>A comprehensive R&amp;D program to develop the architecture, </a:t>
            </a:r>
            <a:br>
              <a:rPr lang="en-US" sz="2300" dirty="0">
                <a:solidFill>
                  <a:srgbClr val="FFFF00"/>
                </a:solidFill>
              </a:rPr>
            </a:br>
            <a:r>
              <a:rPr lang="en-US" sz="2300" dirty="0">
                <a:solidFill>
                  <a:srgbClr val="FFFF00"/>
                </a:solidFill>
              </a:rPr>
              <a:t>         design, prototyping, scaling and optimization </a:t>
            </a:r>
            <a:br>
              <a:rPr lang="en-US" sz="2300" dirty="0">
                <a:solidFill>
                  <a:srgbClr val="FFFF00"/>
                </a:solidFill>
              </a:rPr>
            </a:br>
            <a:r>
              <a:rPr lang="en-US" sz="2300" dirty="0">
                <a:solidFill>
                  <a:srgbClr val="FFFF00"/>
                </a:solidFill>
              </a:rPr>
              <a:t>         of the HL-LHC Operational Computing Model is required</a:t>
            </a:r>
          </a:p>
          <a:p>
            <a:pPr marL="800100" lvl="2" indent="-400050">
              <a:lnSpc>
                <a:spcPct val="95000"/>
              </a:lnSpc>
              <a:spcBef>
                <a:spcPts val="0"/>
              </a:spcBef>
              <a:spcAft>
                <a:spcPts val="600"/>
              </a:spcAft>
              <a:buFont typeface="Wingdings" panose="05000000000000000000" pitchFamily="2" charset="2"/>
              <a:buChar char="­"/>
            </a:pPr>
            <a:r>
              <a:rPr lang="en-US" sz="2300" b="1" dirty="0">
                <a:solidFill>
                  <a:srgbClr val="66FFFF"/>
                </a:solidFill>
              </a:rPr>
              <a:t>Including the worldwide network as a first class resource </a:t>
            </a:r>
            <a:r>
              <a:rPr lang="en-US" sz="2300" b="1" dirty="0"/>
              <a:t>coordinated with distributed computing and storage</a:t>
            </a:r>
          </a:p>
          <a:p>
            <a:pPr marL="800100" lvl="2" indent="-400050">
              <a:lnSpc>
                <a:spcPct val="95000"/>
              </a:lnSpc>
              <a:spcBef>
                <a:spcPts val="0"/>
              </a:spcBef>
              <a:spcAft>
                <a:spcPts val="600"/>
              </a:spcAft>
              <a:buFont typeface="Wingdings" panose="05000000000000000000" pitchFamily="2" charset="2"/>
              <a:buChar char="­"/>
            </a:pPr>
            <a:r>
              <a:rPr lang="en-US" sz="2300" b="1" dirty="0">
                <a:solidFill>
                  <a:srgbClr val="66FFFF"/>
                </a:solidFill>
              </a:rPr>
              <a:t>Including innovative approaches</a:t>
            </a:r>
            <a:r>
              <a:rPr lang="en-US" sz="2300" b="1" dirty="0"/>
              <a:t> in several areas</a:t>
            </a:r>
          </a:p>
          <a:p>
            <a:pPr marL="800100" lvl="2" indent="-400050">
              <a:lnSpc>
                <a:spcPct val="95000"/>
              </a:lnSpc>
              <a:spcBef>
                <a:spcPts val="0"/>
              </a:spcBef>
              <a:spcAft>
                <a:spcPts val="600"/>
              </a:spcAft>
              <a:buFont typeface="Wingdings" panose="05000000000000000000" pitchFamily="2" charset="2"/>
              <a:buChar char="­"/>
            </a:pPr>
            <a:r>
              <a:rPr lang="en-US" sz="2300" b="1" dirty="0">
                <a:solidFill>
                  <a:srgbClr val="66FFFF"/>
                </a:solidFill>
              </a:rPr>
              <a:t>Keys to Help Close the Gap: </a:t>
            </a:r>
            <a:r>
              <a:rPr lang="en-US" sz="2300" b="1" dirty="0"/>
              <a:t>(1) use compact event forms (2) specify data collections by activity and physics group (3) define cache use and other operational steps</a:t>
            </a:r>
            <a:br>
              <a:rPr lang="en-US" sz="2300" b="1" dirty="0"/>
            </a:br>
            <a:r>
              <a:rPr lang="en-US" sz="2300" b="1" dirty="0"/>
              <a:t>(4) develop adaptive services; with site-network coordination</a:t>
            </a:r>
            <a:br>
              <a:rPr lang="en-US" sz="2300" b="1" dirty="0"/>
            </a:br>
            <a:r>
              <a:rPr lang="en-US" sz="2300" b="1" dirty="0"/>
              <a:t>(5) define metrics of success</a:t>
            </a:r>
          </a:p>
          <a:p>
            <a:pPr marL="800100" lvl="2" indent="-400050">
              <a:lnSpc>
                <a:spcPct val="95000"/>
              </a:lnSpc>
              <a:spcBef>
                <a:spcPts val="0"/>
              </a:spcBef>
              <a:spcAft>
                <a:spcPts val="600"/>
              </a:spcAft>
              <a:buFont typeface="Wingdings" panose="05000000000000000000" pitchFamily="2" charset="2"/>
              <a:buChar char="­"/>
            </a:pPr>
            <a:r>
              <a:rPr lang="en-US" sz="2300" b="1" dirty="0">
                <a:solidFill>
                  <a:srgbClr val="66FFFF"/>
                </a:solidFill>
              </a:rPr>
              <a:t>Integrating, mediating among sites and networks </a:t>
            </a:r>
            <a:br>
              <a:rPr lang="en-US" sz="2300" b="1" dirty="0"/>
            </a:br>
            <a:r>
              <a:rPr lang="en-US" sz="2300" b="1" dirty="0"/>
              <a:t>to form a </a:t>
            </a:r>
            <a:r>
              <a:rPr lang="en-US" sz="2300" b="1" dirty="0">
                <a:solidFill>
                  <a:srgbClr val="FFFF00"/>
                </a:solidFill>
              </a:rPr>
              <a:t>worldwide fabric </a:t>
            </a:r>
            <a:r>
              <a:rPr lang="en-US" sz="2300" b="1" dirty="0"/>
              <a:t>supporting HEP workflow</a:t>
            </a:r>
          </a:p>
          <a:p>
            <a:pPr marL="400050" lvl="1" indent="-400050">
              <a:lnSpc>
                <a:spcPct val="95000"/>
              </a:lnSpc>
              <a:spcBef>
                <a:spcPts val="0"/>
              </a:spcBef>
              <a:spcAft>
                <a:spcPts val="600"/>
              </a:spcAft>
              <a:buFont typeface="Wingdings" panose="05000000000000000000" pitchFamily="2" charset="2"/>
              <a:buChar char="­"/>
            </a:pPr>
            <a:r>
              <a:rPr lang="en-US" sz="2300" dirty="0">
                <a:solidFill>
                  <a:srgbClr val="66FFFF"/>
                </a:solidFill>
              </a:rPr>
              <a:t>The CMS and ATLAS “Blueprint” Work</a:t>
            </a:r>
            <a:br>
              <a:rPr lang="en-US" sz="2300" dirty="0">
                <a:solidFill>
                  <a:srgbClr val="66FFFF"/>
                </a:solidFill>
              </a:rPr>
            </a:br>
            <a:r>
              <a:rPr lang="en-US" sz="2300" dirty="0">
                <a:solidFill>
                  <a:srgbClr val="66FFFF"/>
                </a:solidFill>
              </a:rPr>
              <a:t>to </a:t>
            </a:r>
            <a:r>
              <a:rPr lang="en-US" sz="2300" dirty="0"/>
              <a:t>Define the HL LHC Computing Model is a crucial activity</a:t>
            </a:r>
            <a:r>
              <a:rPr lang="en-US" sz="2300" dirty="0">
                <a:solidFill>
                  <a:srgbClr val="66FFFF"/>
                </a:solidFill>
              </a:rPr>
              <a:t> </a:t>
            </a:r>
            <a:r>
              <a:rPr lang="en-US" sz="2300" b="1" dirty="0"/>
              <a:t> </a:t>
            </a:r>
          </a:p>
        </p:txBody>
      </p:sp>
      <p:pic>
        <p:nvPicPr>
          <p:cNvPr id="6" name="Picture 16"/>
          <p:cNvPicPr>
            <a:picLocks noChangeAspect="1" noChangeArrowheads="1"/>
          </p:cNvPicPr>
          <p:nvPr/>
        </p:nvPicPr>
        <p:blipFill>
          <a:blip r:embed="rId3" cstate="print"/>
          <a:srcRect/>
          <a:stretch>
            <a:fillRect/>
          </a:stretch>
        </p:blipFill>
        <p:spPr bwMode="auto">
          <a:xfrm>
            <a:off x="9012073" y="58475"/>
            <a:ext cx="741527" cy="704817"/>
          </a:xfrm>
          <a:prstGeom prst="rect">
            <a:avLst/>
          </a:prstGeom>
          <a:noFill/>
          <a:ln w="9525">
            <a:noFill/>
            <a:miter lim="800000"/>
            <a:headEnd/>
            <a:tailEnd/>
          </a:ln>
        </p:spPr>
      </p:pic>
      <p:pic>
        <p:nvPicPr>
          <p:cNvPr id="5" name="Picture 4118" descr="icfalogo"/>
          <p:cNvPicPr>
            <a:picLocks noChangeAspect="1" noChangeArrowheads="1"/>
          </p:cNvPicPr>
          <p:nvPr/>
        </p:nvPicPr>
        <p:blipFill>
          <a:blip r:embed="rId4" cstate="print"/>
          <a:srcRect l="28235" r="28235" b="28799"/>
          <a:stretch>
            <a:fillRect/>
          </a:stretch>
        </p:blipFill>
        <p:spPr bwMode="auto">
          <a:xfrm>
            <a:off x="152399" y="47638"/>
            <a:ext cx="715701" cy="536354"/>
          </a:xfrm>
          <a:prstGeom prst="rect">
            <a:avLst/>
          </a:prstGeom>
          <a:noFill/>
          <a:ln w="9525">
            <a:noFill/>
            <a:miter lim="800000"/>
            <a:headEnd/>
            <a:tailEnd/>
          </a:ln>
        </p:spPr>
      </p:pic>
    </p:spTree>
    <p:extLst>
      <p:ext uri="{BB962C8B-B14F-4D97-AF65-F5344CB8AC3E}">
        <p14:creationId xmlns:p14="http://schemas.microsoft.com/office/powerpoint/2010/main" val="2934541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88" y="119878"/>
            <a:ext cx="9097617" cy="800100"/>
          </a:xfrm>
        </p:spPr>
        <p:txBody>
          <a:bodyPr/>
          <a:lstStyle/>
          <a:p>
            <a:pPr algn="ctr"/>
            <a:r>
              <a:rPr lang="en-US">
                <a:solidFill>
                  <a:schemeClr val="tx1"/>
                </a:solidFill>
              </a:rPr>
              <a:t>Facts of Life: </a:t>
            </a:r>
            <a:r>
              <a:rPr lang="en-US">
                <a:solidFill>
                  <a:srgbClr val="99F3F5"/>
                </a:solidFill>
              </a:rPr>
              <a:t>Towards the </a:t>
            </a:r>
            <a:br>
              <a:rPr lang="en-US">
                <a:solidFill>
                  <a:srgbClr val="99F3F5"/>
                </a:solidFill>
              </a:rPr>
            </a:br>
            <a:r>
              <a:rPr lang="en-US">
                <a:solidFill>
                  <a:srgbClr val="99F3F5"/>
                </a:solidFill>
              </a:rPr>
              <a:t>Next Generation Computing Model </a:t>
            </a:r>
            <a:endParaRPr lang="en-US" sz="2600" dirty="0">
              <a:solidFill>
                <a:schemeClr val="tx1"/>
              </a:solidFill>
            </a:endParaRPr>
          </a:p>
        </p:txBody>
      </p:sp>
      <p:sp>
        <p:nvSpPr>
          <p:cNvPr id="3" name="Content Placeholder 2"/>
          <p:cNvSpPr>
            <a:spLocks noGrp="1"/>
          </p:cNvSpPr>
          <p:nvPr>
            <p:ph idx="1"/>
          </p:nvPr>
        </p:nvSpPr>
        <p:spPr>
          <a:xfrm>
            <a:off x="152400" y="990670"/>
            <a:ext cx="9601200" cy="5820947"/>
          </a:xfrm>
          <a:solidFill>
            <a:srgbClr val="001D3A"/>
          </a:solidFill>
          <a:ln w="19050">
            <a:solidFill>
              <a:srgbClr val="FFED13"/>
            </a:solidFill>
          </a:ln>
        </p:spPr>
        <p:txBody>
          <a:bodyPr/>
          <a:lstStyle/>
          <a:p>
            <a:pPr marL="457200" lvl="1" indent="-457200">
              <a:lnSpc>
                <a:spcPct val="97000"/>
              </a:lnSpc>
              <a:spcBef>
                <a:spcPts val="0"/>
              </a:spcBef>
              <a:spcAft>
                <a:spcPts val="300"/>
              </a:spcAft>
              <a:buFont typeface="Wingdings" panose="05000000000000000000" pitchFamily="2" charset="2"/>
              <a:buChar char="­"/>
            </a:pPr>
            <a:r>
              <a:rPr lang="en-US" dirty="0">
                <a:solidFill>
                  <a:srgbClr val="A7FDFB"/>
                </a:solidFill>
              </a:rPr>
              <a:t>The projected needs and shortfalls in computing, storage and networks for the HL LHC era </a:t>
            </a:r>
            <a:r>
              <a:rPr lang="en-US" dirty="0"/>
              <a:t>remain daunting; still </a:t>
            </a:r>
            <a:r>
              <a:rPr lang="en-US" b="1" dirty="0">
                <a:solidFill>
                  <a:srgbClr val="A7FDFB"/>
                </a:solidFill>
              </a:rPr>
              <a:t>with our best code improvements + </a:t>
            </a:r>
            <a:r>
              <a:rPr lang="en-US" b="1" dirty="0"/>
              <a:t>foreseeable technology evolution through 2028 </a:t>
            </a:r>
          </a:p>
          <a:p>
            <a:pPr marL="857250" lvl="2" indent="-457200">
              <a:lnSpc>
                <a:spcPct val="97000"/>
              </a:lnSpc>
              <a:spcBef>
                <a:spcPts val="0"/>
              </a:spcBef>
              <a:spcAft>
                <a:spcPts val="300"/>
              </a:spcAft>
              <a:buFont typeface="Wingdings" panose="05000000000000000000" pitchFamily="2" charset="2"/>
              <a:buChar char="­"/>
            </a:pPr>
            <a:r>
              <a:rPr lang="en-US" b="1" dirty="0">
                <a:solidFill>
                  <a:srgbClr val="A7FDFB"/>
                </a:solidFill>
              </a:rPr>
              <a:t>Steps to mitigate this mismatch: </a:t>
            </a:r>
            <a:r>
              <a:rPr lang="en-US" b="1" dirty="0"/>
              <a:t>efficient use of all resources, including </a:t>
            </a:r>
            <a:r>
              <a:rPr lang="en-US" b="1" dirty="0" err="1"/>
              <a:t>exascale</a:t>
            </a:r>
            <a:r>
              <a:rPr lang="en-US" b="1" dirty="0"/>
              <a:t> computing systems, vectorization, massive parallelization (GPUs, FPGAs) etc. </a:t>
            </a:r>
          </a:p>
          <a:p>
            <a:pPr marL="457200" lvl="1" indent="-457200">
              <a:lnSpc>
                <a:spcPct val="97000"/>
              </a:lnSpc>
              <a:spcBef>
                <a:spcPts val="0"/>
              </a:spcBef>
              <a:spcAft>
                <a:spcPts val="300"/>
              </a:spcAft>
              <a:buFont typeface="Wingdings" panose="05000000000000000000" pitchFamily="2" charset="2"/>
              <a:buChar char="­"/>
            </a:pPr>
            <a:r>
              <a:rPr lang="en-US" dirty="0">
                <a:solidFill>
                  <a:srgbClr val="A7FDFB"/>
                </a:solidFill>
              </a:rPr>
              <a:t>Industrial technology visions are towards “heterogeneous architectures”</a:t>
            </a:r>
          </a:p>
          <a:p>
            <a:pPr marL="857250" lvl="2" indent="-457200">
              <a:lnSpc>
                <a:spcPct val="97000"/>
              </a:lnSpc>
              <a:spcBef>
                <a:spcPts val="0"/>
              </a:spcBef>
              <a:spcAft>
                <a:spcPts val="300"/>
              </a:spcAft>
              <a:buFont typeface="Wingdings" panose="05000000000000000000" pitchFamily="2" charset="2"/>
              <a:buChar char="­"/>
            </a:pPr>
            <a:r>
              <a:rPr lang="en-US" b="1" dirty="0">
                <a:solidFill>
                  <a:srgbClr val="A7FDFB"/>
                </a:solidFill>
              </a:rPr>
              <a:t>Adapted to “AI” at all levels, </a:t>
            </a:r>
            <a:r>
              <a:rPr lang="en-US" b="1" dirty="0"/>
              <a:t>from HPC systems to desktops, laptops, cellphones, and IOT devices and systems (e.g. smart cities) </a:t>
            </a:r>
          </a:p>
          <a:p>
            <a:pPr marL="857250" lvl="2" indent="-457200">
              <a:lnSpc>
                <a:spcPct val="97000"/>
              </a:lnSpc>
              <a:spcBef>
                <a:spcPts val="0"/>
              </a:spcBef>
              <a:spcAft>
                <a:spcPts val="300"/>
              </a:spcAft>
              <a:buFont typeface="Wingdings" panose="05000000000000000000" pitchFamily="2" charset="2"/>
              <a:buChar char="­"/>
            </a:pPr>
            <a:r>
              <a:rPr lang="en-US" b="1" dirty="0">
                <a:solidFill>
                  <a:srgbClr val="A7FDFB"/>
                </a:solidFill>
              </a:rPr>
              <a:t>General Direction: more towards enabling new capabilities </a:t>
            </a:r>
            <a:br>
              <a:rPr lang="en-US" b="1" dirty="0">
                <a:solidFill>
                  <a:srgbClr val="A7FDFB"/>
                </a:solidFill>
              </a:rPr>
            </a:br>
            <a:r>
              <a:rPr lang="en-US" b="1" dirty="0">
                <a:solidFill>
                  <a:srgbClr val="A7FDFB"/>
                </a:solidFill>
              </a:rPr>
              <a:t>(and market opportunity) </a:t>
            </a:r>
            <a:r>
              <a:rPr lang="en-US" b="1" dirty="0"/>
              <a:t>rather than lowering costs</a:t>
            </a:r>
          </a:p>
          <a:p>
            <a:pPr marL="457200" lvl="1" indent="-457200">
              <a:lnSpc>
                <a:spcPct val="97000"/>
              </a:lnSpc>
              <a:spcBef>
                <a:spcPts val="0"/>
              </a:spcBef>
              <a:spcAft>
                <a:spcPts val="300"/>
              </a:spcAft>
              <a:buFont typeface="Wingdings" panose="05000000000000000000" pitchFamily="2" charset="2"/>
              <a:buChar char="­"/>
            </a:pPr>
            <a:r>
              <a:rPr lang="en-US" dirty="0">
                <a:solidFill>
                  <a:srgbClr val="A7FDFB"/>
                </a:solidFill>
              </a:rPr>
              <a:t>Beyond 2025: “physics barriers” </a:t>
            </a:r>
            <a:r>
              <a:rPr lang="en-US" dirty="0"/>
              <a:t>will be felt as limits are reached</a:t>
            </a:r>
          </a:p>
          <a:p>
            <a:pPr marL="857250" lvl="2" indent="-457200">
              <a:lnSpc>
                <a:spcPct val="97000"/>
              </a:lnSpc>
              <a:spcBef>
                <a:spcPts val="0"/>
              </a:spcBef>
              <a:spcAft>
                <a:spcPts val="300"/>
              </a:spcAft>
              <a:buFont typeface="Wingdings" panose="05000000000000000000" pitchFamily="2" charset="2"/>
              <a:buChar char="­"/>
            </a:pPr>
            <a:r>
              <a:rPr lang="en-US" b="1" dirty="0">
                <a:solidFill>
                  <a:srgbClr val="A7FDFB"/>
                </a:solidFill>
              </a:rPr>
              <a:t>The transition to nanoscale 2D and post-silicon electronics, </a:t>
            </a:r>
            <a:r>
              <a:rPr lang="en-US" b="1" dirty="0" err="1">
                <a:solidFill>
                  <a:srgbClr val="A7FDFB"/>
                </a:solidFill>
              </a:rPr>
              <a:t>nanophotonics</a:t>
            </a:r>
            <a:r>
              <a:rPr lang="en-US" b="1" dirty="0">
                <a:solidFill>
                  <a:srgbClr val="A7FDFB"/>
                </a:solidFill>
              </a:rPr>
              <a:t> and </a:t>
            </a:r>
            <a:r>
              <a:rPr lang="en-US" b="1" dirty="0" err="1">
                <a:solidFill>
                  <a:srgbClr val="A7FDFB"/>
                </a:solidFill>
              </a:rPr>
              <a:t>plasmonics</a:t>
            </a:r>
            <a:r>
              <a:rPr lang="en-US" b="1" dirty="0">
                <a:solidFill>
                  <a:srgbClr val="A7FDFB"/>
                </a:solidFill>
              </a:rPr>
              <a:t> </a:t>
            </a:r>
            <a:r>
              <a:rPr lang="en-US" b="1" dirty="0"/>
              <a:t>will require large global investments; not yet evident</a:t>
            </a:r>
          </a:p>
          <a:p>
            <a:pPr marL="457200" lvl="1" indent="-457200">
              <a:lnSpc>
                <a:spcPct val="97000"/>
              </a:lnSpc>
              <a:spcBef>
                <a:spcPts val="0"/>
              </a:spcBef>
              <a:spcAft>
                <a:spcPts val="300"/>
              </a:spcAft>
              <a:buFont typeface="Wingdings" panose="05000000000000000000" pitchFamily="2" charset="2"/>
              <a:buChar char="­"/>
            </a:pPr>
            <a:r>
              <a:rPr lang="en-US" dirty="0">
                <a:solidFill>
                  <a:srgbClr val="A7FDFB"/>
                </a:solidFill>
              </a:rPr>
              <a:t>The network dimension: </a:t>
            </a:r>
            <a:r>
              <a:rPr lang="en-US" dirty="0"/>
              <a:t>traffic growth rate far outstrips cost evolution</a:t>
            </a:r>
          </a:p>
          <a:p>
            <a:pPr marL="857250" lvl="2" indent="-457200">
              <a:lnSpc>
                <a:spcPct val="97000"/>
              </a:lnSpc>
              <a:spcBef>
                <a:spcPts val="0"/>
              </a:spcBef>
              <a:spcAft>
                <a:spcPts val="300"/>
              </a:spcAft>
              <a:buFont typeface="Wingdings" panose="05000000000000000000" pitchFamily="2" charset="2"/>
              <a:buChar char="­"/>
            </a:pPr>
            <a:r>
              <a:rPr lang="en-US" sz="1800" b="1" dirty="0">
                <a:solidFill>
                  <a:srgbClr val="A7FDFB"/>
                </a:solidFill>
              </a:rPr>
              <a:t>Constraints may already be felt during LHC Run3; definitely by HL LHC</a:t>
            </a:r>
          </a:p>
          <a:p>
            <a:pPr marL="457200" lvl="1" indent="-457200">
              <a:lnSpc>
                <a:spcPct val="97000"/>
              </a:lnSpc>
              <a:spcBef>
                <a:spcPts val="0"/>
              </a:spcBef>
              <a:spcAft>
                <a:spcPts val="300"/>
              </a:spcAft>
              <a:buFont typeface="Wingdings" panose="05000000000000000000" pitchFamily="2" charset="2"/>
              <a:buChar char="­"/>
            </a:pPr>
            <a:r>
              <a:rPr lang="en-US" dirty="0">
                <a:solidFill>
                  <a:srgbClr val="FFFF00"/>
                </a:solidFill>
              </a:rPr>
              <a:t>Pointing towards a new deeply network-aware next generation system</a:t>
            </a:r>
          </a:p>
        </p:txBody>
      </p:sp>
      <p:pic>
        <p:nvPicPr>
          <p:cNvPr id="6" name="Picture 16"/>
          <p:cNvPicPr>
            <a:picLocks noChangeAspect="1" noChangeArrowheads="1"/>
          </p:cNvPicPr>
          <p:nvPr/>
        </p:nvPicPr>
        <p:blipFill>
          <a:blip r:embed="rId3" cstate="print"/>
          <a:srcRect/>
          <a:stretch>
            <a:fillRect/>
          </a:stretch>
        </p:blipFill>
        <p:spPr bwMode="auto">
          <a:xfrm>
            <a:off x="8991601" y="215163"/>
            <a:ext cx="741527" cy="704817"/>
          </a:xfrm>
          <a:prstGeom prst="rect">
            <a:avLst/>
          </a:prstGeom>
          <a:noFill/>
          <a:ln w="9525">
            <a:noFill/>
            <a:miter lim="800000"/>
            <a:headEnd/>
            <a:tailEnd/>
          </a:ln>
        </p:spPr>
      </p:pic>
    </p:spTree>
    <p:extLst>
      <p:ext uri="{BB962C8B-B14F-4D97-AF65-F5344CB8AC3E}">
        <p14:creationId xmlns:p14="http://schemas.microsoft.com/office/powerpoint/2010/main" val="1213164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2" y="119878"/>
            <a:ext cx="8839199" cy="800100"/>
          </a:xfrm>
        </p:spPr>
        <p:txBody>
          <a:bodyPr/>
          <a:lstStyle/>
          <a:p>
            <a:pPr algn="ctr"/>
            <a:r>
              <a:rPr lang="en-US" dirty="0">
                <a:solidFill>
                  <a:srgbClr val="99F3F5"/>
                </a:solidFill>
              </a:rPr>
              <a:t>ECOM2X: Upcoming Computing Architecture Trends  </a:t>
            </a:r>
            <a:r>
              <a:rPr lang="en-US" dirty="0">
                <a:solidFill>
                  <a:schemeClr val="tx1"/>
                </a:solidFill>
              </a:rPr>
              <a:t>and How They May Affect Us (I)</a:t>
            </a:r>
          </a:p>
        </p:txBody>
      </p:sp>
      <p:sp>
        <p:nvSpPr>
          <p:cNvPr id="3" name="Content Placeholder 2"/>
          <p:cNvSpPr>
            <a:spLocks noGrp="1"/>
          </p:cNvSpPr>
          <p:nvPr>
            <p:ph idx="1"/>
          </p:nvPr>
        </p:nvSpPr>
        <p:spPr>
          <a:xfrm>
            <a:off x="152400" y="990670"/>
            <a:ext cx="9601200" cy="5791130"/>
          </a:xfrm>
          <a:solidFill>
            <a:srgbClr val="001D3A"/>
          </a:solidFill>
          <a:ln w="19050">
            <a:solidFill>
              <a:srgbClr val="FFED13"/>
            </a:solidFill>
          </a:ln>
        </p:spPr>
        <p:txBody>
          <a:bodyPr/>
          <a:lstStyle/>
          <a:p>
            <a:pPr marL="342900" lvl="1" indent="-342900">
              <a:spcBef>
                <a:spcPts val="0"/>
              </a:spcBef>
              <a:spcAft>
                <a:spcPts val="1200"/>
              </a:spcAft>
              <a:buFont typeface="Wingdings" panose="05000000000000000000" pitchFamily="2" charset="2"/>
              <a:buChar char="§"/>
            </a:pPr>
            <a:r>
              <a:rPr lang="en-US" sz="2200" i="1" dirty="0">
                <a:solidFill>
                  <a:srgbClr val="A7FDFB"/>
                </a:solidFill>
              </a:rPr>
              <a:t>The failure to keep up with Moore’s  Law and the shift towards AI-oriented applications has some major vendors</a:t>
            </a:r>
            <a:br>
              <a:rPr lang="en-US" sz="2200" i="1" dirty="0">
                <a:solidFill>
                  <a:srgbClr val="A7FDFB"/>
                </a:solidFill>
              </a:rPr>
            </a:br>
            <a:r>
              <a:rPr lang="en-US" sz="2200" i="1" dirty="0">
                <a:solidFill>
                  <a:srgbClr val="A7FDFB"/>
                </a:solidFill>
              </a:rPr>
              <a:t> </a:t>
            </a:r>
            <a:r>
              <a:rPr lang="en-US" sz="2200" i="1" dirty="0"/>
              <a:t>(e.g. IBM, HP, Xilinx, Kingston) </a:t>
            </a:r>
            <a:r>
              <a:rPr lang="en-US" sz="2200" i="1" dirty="0">
                <a:solidFill>
                  <a:srgbClr val="A7FDFB"/>
                </a:solidFill>
              </a:rPr>
              <a:t>seeking a better way:</a:t>
            </a:r>
          </a:p>
          <a:p>
            <a:pPr marL="627063" lvl="1" indent="-280988">
              <a:spcBef>
                <a:spcPts val="0"/>
              </a:spcBef>
              <a:spcAft>
                <a:spcPts val="1200"/>
              </a:spcAft>
              <a:buFont typeface="Wingdings" panose="05000000000000000000" pitchFamily="2" charset="2"/>
              <a:buChar char="§"/>
            </a:pPr>
            <a:r>
              <a:rPr lang="en-US" sz="2200" i="1" dirty="0">
                <a:solidFill>
                  <a:srgbClr val="A7FDFB"/>
                </a:solidFill>
              </a:rPr>
              <a:t>Disaggregated or “Heterogeneous” Computing: </a:t>
            </a:r>
            <a:br>
              <a:rPr lang="en-US" sz="2200" i="1" dirty="0">
                <a:solidFill>
                  <a:srgbClr val="A7FDFB"/>
                </a:solidFill>
              </a:rPr>
            </a:br>
            <a:r>
              <a:rPr lang="en-US" sz="2200" i="1" dirty="0"/>
              <a:t>Interconnect CPU, storage, GPUs and FPGAs to form </a:t>
            </a:r>
            <a:br>
              <a:rPr lang="en-US" sz="2200" i="1" dirty="0"/>
            </a:br>
            <a:r>
              <a:rPr lang="en-US" sz="2200" i="1" dirty="0"/>
              <a:t>   a unified “fabric” </a:t>
            </a:r>
            <a:r>
              <a:rPr lang="en-US" sz="2200" i="1" dirty="0">
                <a:solidFill>
                  <a:srgbClr val="A7FDFB"/>
                </a:solidFill>
              </a:rPr>
              <a:t>via higher speed buses and links.</a:t>
            </a:r>
          </a:p>
          <a:p>
            <a:pPr marL="627063" lvl="1" indent="-280988">
              <a:spcBef>
                <a:spcPts val="0"/>
              </a:spcBef>
              <a:spcAft>
                <a:spcPts val="1200"/>
              </a:spcAft>
              <a:buFont typeface="Wingdings" panose="05000000000000000000" pitchFamily="2" charset="2"/>
              <a:buChar char="§"/>
            </a:pPr>
            <a:r>
              <a:rPr lang="en-US" sz="2200" i="1" dirty="0">
                <a:solidFill>
                  <a:srgbClr val="A7FDFB"/>
                </a:solidFill>
              </a:rPr>
              <a:t>Overcome basic limits of current architectures, i.e. </a:t>
            </a:r>
            <a:r>
              <a:rPr lang="en-US" sz="2200" i="1" dirty="0"/>
              <a:t>Loading the main CPU; </a:t>
            </a:r>
            <a:r>
              <a:rPr lang="en-US" sz="2200" i="1" dirty="0" err="1"/>
              <a:t>PCIe</a:t>
            </a:r>
            <a:r>
              <a:rPr lang="en-US" sz="2200" i="1" dirty="0"/>
              <a:t> Gen3 BW and Limited Lanes to the CPUs</a:t>
            </a:r>
          </a:p>
          <a:p>
            <a:pPr marL="627063" lvl="1" indent="-280988">
              <a:spcBef>
                <a:spcPts val="0"/>
              </a:spcBef>
              <a:spcAft>
                <a:spcPts val="1200"/>
              </a:spcAft>
              <a:buFont typeface="Wingdings" panose="05000000000000000000" pitchFamily="2" charset="2"/>
              <a:buChar char="§"/>
            </a:pPr>
            <a:r>
              <a:rPr lang="en-US" sz="2200" i="1" dirty="0">
                <a:solidFill>
                  <a:srgbClr val="A7FDFB"/>
                </a:solidFill>
              </a:rPr>
              <a:t>Enable higher throughput parallel processing: </a:t>
            </a:r>
            <a:r>
              <a:rPr lang="en-US" sz="2200" i="1" dirty="0"/>
              <a:t>e.g. with multiple GPUs or FPGAs in compact ~mass-market systems</a:t>
            </a:r>
          </a:p>
          <a:p>
            <a:pPr marL="227013" indent="-280988">
              <a:spcBef>
                <a:spcPts val="0"/>
              </a:spcBef>
              <a:spcAft>
                <a:spcPts val="1200"/>
              </a:spcAft>
              <a:buFont typeface="Wingdings" panose="05000000000000000000" pitchFamily="2" charset="2"/>
              <a:buChar char="§"/>
            </a:pPr>
            <a:r>
              <a:rPr lang="en-US" sz="2200" dirty="0">
                <a:solidFill>
                  <a:srgbClr val="A7FDFB"/>
                </a:solidFill>
              </a:rPr>
              <a:t>Example Visions: </a:t>
            </a:r>
            <a:br>
              <a:rPr lang="en-US" sz="2200" dirty="0">
                <a:solidFill>
                  <a:srgbClr val="A7FDFB"/>
                </a:solidFill>
              </a:rPr>
            </a:br>
            <a:r>
              <a:rPr lang="en-US" sz="2200" dirty="0">
                <a:solidFill>
                  <a:srgbClr val="A7FDFB"/>
                </a:solidFill>
              </a:rPr>
              <a:t>  IBM Power 9 and 10 Futures Presented at </a:t>
            </a:r>
            <a:r>
              <a:rPr lang="en-US" sz="2200" dirty="0" err="1">
                <a:solidFill>
                  <a:srgbClr val="A7FDFB"/>
                </a:solidFill>
              </a:rPr>
              <a:t>HotChips</a:t>
            </a:r>
            <a:r>
              <a:rPr lang="en-US" sz="2200" dirty="0">
                <a:solidFill>
                  <a:srgbClr val="A7FDFB"/>
                </a:solidFill>
              </a:rPr>
              <a:t> 30 </a:t>
            </a:r>
          </a:p>
          <a:p>
            <a:pPr marL="227013" indent="-280988">
              <a:spcBef>
                <a:spcPts val="0"/>
              </a:spcBef>
              <a:spcAft>
                <a:spcPts val="1200"/>
              </a:spcAft>
              <a:buFont typeface="Wingdings" panose="05000000000000000000" pitchFamily="2" charset="2"/>
              <a:buChar char="§"/>
            </a:pPr>
            <a:r>
              <a:rPr lang="en-US" sz="1900" dirty="0">
                <a:solidFill>
                  <a:schemeClr val="tx1"/>
                </a:solidFill>
              </a:rPr>
              <a:t>https://www.hpcwire.com/2018/08/23/ibm-at-hot-chips-whats-next-for-power</a:t>
            </a:r>
            <a:r>
              <a:rPr lang="en-US" sz="2200" dirty="0">
                <a:solidFill>
                  <a:schemeClr val="tx1"/>
                </a:solidFill>
              </a:rPr>
              <a:t>/ </a:t>
            </a:r>
          </a:p>
          <a:p>
            <a:pPr marL="0" indent="0">
              <a:spcBef>
                <a:spcPts val="0"/>
              </a:spcBef>
              <a:spcAft>
                <a:spcPts val="600"/>
              </a:spcAft>
              <a:buNone/>
            </a:pPr>
            <a:endParaRPr lang="en-US" sz="2200" dirty="0">
              <a:solidFill>
                <a:schemeClr val="tx1"/>
              </a:solidFill>
            </a:endParaRPr>
          </a:p>
        </p:txBody>
      </p:sp>
      <p:pic>
        <p:nvPicPr>
          <p:cNvPr id="6" name="Picture 16"/>
          <p:cNvPicPr>
            <a:picLocks noChangeAspect="1" noChangeArrowheads="1"/>
          </p:cNvPicPr>
          <p:nvPr/>
        </p:nvPicPr>
        <p:blipFill>
          <a:blip r:embed="rId3" cstate="print"/>
          <a:srcRect/>
          <a:stretch>
            <a:fillRect/>
          </a:stretch>
        </p:blipFill>
        <p:spPr bwMode="auto">
          <a:xfrm>
            <a:off x="8991601" y="215163"/>
            <a:ext cx="741527" cy="704817"/>
          </a:xfrm>
          <a:prstGeom prst="rect">
            <a:avLst/>
          </a:prstGeom>
          <a:noFill/>
          <a:ln w="9525">
            <a:noFill/>
            <a:miter lim="800000"/>
            <a:headEnd/>
            <a:tailEnd/>
          </a:ln>
        </p:spPr>
      </p:pic>
    </p:spTree>
    <p:extLst>
      <p:ext uri="{BB962C8B-B14F-4D97-AF65-F5344CB8AC3E}">
        <p14:creationId xmlns:p14="http://schemas.microsoft.com/office/powerpoint/2010/main" val="4070409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552"/>
            <a:ext cx="8610600" cy="609248"/>
          </a:xfrm>
        </p:spPr>
        <p:txBody>
          <a:bodyPr/>
          <a:lstStyle/>
          <a:p>
            <a:pPr algn="ctr">
              <a:lnSpc>
                <a:spcPct val="90000"/>
              </a:lnSpc>
            </a:pPr>
            <a:r>
              <a:rPr lang="en-US" dirty="0">
                <a:solidFill>
                  <a:schemeClr val="tx1"/>
                </a:solidFill>
              </a:rPr>
              <a:t>Computing Frontier System Summary</a:t>
            </a:r>
            <a:endParaRPr lang="en-US" sz="3200" dirty="0">
              <a:solidFill>
                <a:schemeClr val="tx1"/>
              </a:solidFill>
            </a:endParaRPr>
          </a:p>
        </p:txBody>
      </p:sp>
      <p:sp>
        <p:nvSpPr>
          <p:cNvPr id="3" name="Content Placeholder 2"/>
          <p:cNvSpPr>
            <a:spLocks noGrp="1"/>
          </p:cNvSpPr>
          <p:nvPr>
            <p:ph idx="1"/>
          </p:nvPr>
        </p:nvSpPr>
        <p:spPr>
          <a:xfrm>
            <a:off x="122903" y="615848"/>
            <a:ext cx="9753600" cy="6165952"/>
          </a:xfrm>
          <a:solidFill>
            <a:srgbClr val="00003E"/>
          </a:solidFill>
        </p:spPr>
        <p:txBody>
          <a:bodyPr>
            <a:noAutofit/>
          </a:bodyPr>
          <a:lstStyle/>
          <a:p>
            <a:pPr marL="403225" indent="-290513">
              <a:lnSpc>
                <a:spcPct val="95000"/>
              </a:lnSpc>
              <a:spcBef>
                <a:spcPts val="0"/>
              </a:spcBef>
              <a:spcAft>
                <a:spcPts val="800"/>
              </a:spcAft>
              <a:buFont typeface="Wingdings" pitchFamily="2" charset="2"/>
              <a:buChar char="§"/>
            </a:pPr>
            <a:r>
              <a:rPr lang="en-US" sz="2200" i="1" dirty="0">
                <a:solidFill>
                  <a:srgbClr val="00FFFF"/>
                </a:solidFill>
              </a:rPr>
              <a:t>The decadal challenges </a:t>
            </a:r>
            <a:r>
              <a:rPr lang="en-US" sz="2200" i="1" dirty="0">
                <a:solidFill>
                  <a:srgbClr val="FCFC04"/>
                </a:solidFill>
              </a:rPr>
              <a:t>of globally distributed </a:t>
            </a:r>
            <a:r>
              <a:rPr lang="en-US" sz="2200" i="1" dirty="0" err="1">
                <a:solidFill>
                  <a:srgbClr val="FCFC04"/>
                </a:solidFill>
              </a:rPr>
              <a:t>Exascale</a:t>
            </a:r>
            <a:r>
              <a:rPr lang="en-US" sz="2200" i="1" dirty="0">
                <a:solidFill>
                  <a:srgbClr val="FCFC04"/>
                </a:solidFill>
              </a:rPr>
              <a:t> data and computation</a:t>
            </a:r>
            <a:r>
              <a:rPr lang="en-US" sz="2200" i="1" dirty="0">
                <a:solidFill>
                  <a:srgbClr val="00FFFF"/>
                </a:solidFill>
              </a:rPr>
              <a:t> faced by major science programs </a:t>
            </a:r>
            <a:r>
              <a:rPr lang="en-US" sz="2200" i="1" dirty="0">
                <a:solidFill>
                  <a:schemeClr val="tx1"/>
                </a:solidFill>
              </a:rPr>
              <a:t>must be addressed</a:t>
            </a:r>
            <a:endParaRPr lang="en-US" sz="2200" i="1" dirty="0">
              <a:solidFill>
                <a:srgbClr val="99F3F5"/>
              </a:solidFill>
            </a:endParaRPr>
          </a:p>
          <a:p>
            <a:pPr marL="403225" indent="-290513">
              <a:lnSpc>
                <a:spcPct val="95000"/>
              </a:lnSpc>
              <a:spcBef>
                <a:spcPts val="0"/>
              </a:spcBef>
              <a:spcAft>
                <a:spcPts val="800"/>
              </a:spcAft>
              <a:buFont typeface="Wingdings" pitchFamily="2" charset="2"/>
              <a:buChar char="§"/>
            </a:pPr>
            <a:r>
              <a:rPr lang="en-US" sz="2200" b="1" i="1" dirty="0">
                <a:solidFill>
                  <a:srgbClr val="00FFFF"/>
                </a:solidFill>
              </a:rPr>
              <a:t>New approaches: </a:t>
            </a:r>
            <a:r>
              <a:rPr lang="en-US" sz="2200" b="1" i="1" dirty="0">
                <a:solidFill>
                  <a:srgbClr val="FCFC04"/>
                </a:solidFill>
              </a:rPr>
              <a:t>Deeply programmable software driven networked systems. </a:t>
            </a:r>
            <a:r>
              <a:rPr lang="en-US" sz="2200" b="1" i="1" dirty="0">
                <a:solidFill>
                  <a:schemeClr val="tx1"/>
                </a:solidFill>
              </a:rPr>
              <a:t>We have just scratched the surface</a:t>
            </a:r>
          </a:p>
          <a:p>
            <a:pPr marL="855662" lvl="2" indent="-342900">
              <a:lnSpc>
                <a:spcPct val="95000"/>
              </a:lnSpc>
              <a:spcBef>
                <a:spcPts val="0"/>
              </a:spcBef>
              <a:spcAft>
                <a:spcPts val="800"/>
              </a:spcAft>
              <a:buFont typeface="Wingdings" panose="05000000000000000000" pitchFamily="2" charset="2"/>
              <a:buChar char="­"/>
            </a:pPr>
            <a:r>
              <a:rPr lang="en-US" sz="2200" b="1" i="1" dirty="0">
                <a:solidFill>
                  <a:srgbClr val="00FFFF"/>
                </a:solidFill>
              </a:rPr>
              <a:t>A new “Consistent Operations” paradigm:</a:t>
            </a:r>
            <a:r>
              <a:rPr lang="en-US" sz="2200" b="1" dirty="0">
                <a:solidFill>
                  <a:srgbClr val="99F3F5"/>
                </a:solidFill>
              </a:rPr>
              <a:t> </a:t>
            </a:r>
            <a:r>
              <a:rPr lang="en-US" sz="2200" b="1" dirty="0">
                <a:solidFill>
                  <a:srgbClr val="FFF516"/>
                </a:solidFill>
              </a:rPr>
              <a:t>SDN-driven </a:t>
            </a:r>
            <a:br>
              <a:rPr lang="en-US" sz="2200" b="1" dirty="0">
                <a:solidFill>
                  <a:srgbClr val="FFF516"/>
                </a:solidFill>
              </a:rPr>
            </a:br>
            <a:r>
              <a:rPr lang="en-US" sz="2200" b="1" dirty="0">
                <a:solidFill>
                  <a:srgbClr val="FFF516"/>
                </a:solidFill>
              </a:rPr>
              <a:t> goal-oriented end-to-end operations,</a:t>
            </a:r>
            <a:r>
              <a:rPr lang="en-US" sz="2200" b="1" dirty="0">
                <a:solidFill>
                  <a:srgbClr val="D3F3F9"/>
                </a:solidFill>
              </a:rPr>
              <a:t> founded on </a:t>
            </a:r>
          </a:p>
          <a:p>
            <a:pPr marL="1260475" lvl="3" indent="-290513">
              <a:lnSpc>
                <a:spcPct val="95000"/>
              </a:lnSpc>
              <a:spcBef>
                <a:spcPts val="0"/>
              </a:spcBef>
              <a:spcAft>
                <a:spcPts val="800"/>
              </a:spcAft>
              <a:buFont typeface="Wingdings" pitchFamily="2" charset="2"/>
              <a:buChar char="§"/>
            </a:pPr>
            <a:r>
              <a:rPr lang="en-US" sz="2200" b="1" i="1" dirty="0">
                <a:solidFill>
                  <a:srgbClr val="00FFFF"/>
                </a:solidFill>
                <a:latin typeface="+mj-lt"/>
              </a:rPr>
              <a:t>Stable, resilient high throughput flows (</a:t>
            </a:r>
            <a:r>
              <a:rPr lang="en-US" sz="2200" b="1" i="1" dirty="0">
                <a:latin typeface="+mj-lt"/>
              </a:rPr>
              <a:t>e.g. FDT</a:t>
            </a:r>
            <a:r>
              <a:rPr lang="en-US" sz="2200" b="1" i="1" dirty="0">
                <a:solidFill>
                  <a:srgbClr val="00FFFF"/>
                </a:solidFill>
                <a:latin typeface="+mj-lt"/>
              </a:rPr>
              <a:t>)</a:t>
            </a:r>
          </a:p>
          <a:p>
            <a:pPr marL="1260475" lvl="3" indent="-290513">
              <a:lnSpc>
                <a:spcPct val="95000"/>
              </a:lnSpc>
              <a:spcBef>
                <a:spcPts val="0"/>
              </a:spcBef>
              <a:spcAft>
                <a:spcPts val="800"/>
              </a:spcAft>
              <a:buFont typeface="Wingdings" pitchFamily="2" charset="2"/>
              <a:buChar char="§"/>
            </a:pPr>
            <a:r>
              <a:rPr lang="en-US" sz="2200" b="1" i="1" dirty="0">
                <a:solidFill>
                  <a:srgbClr val="00FFFF"/>
                </a:solidFill>
                <a:latin typeface="+mj-lt"/>
              </a:rPr>
              <a:t>Controls </a:t>
            </a:r>
            <a:r>
              <a:rPr lang="en-US" sz="2200" b="1" i="1" dirty="0">
                <a:solidFill>
                  <a:srgbClr val="FCFC04"/>
                </a:solidFill>
                <a:latin typeface="+mj-lt"/>
              </a:rPr>
              <a:t>at the network edges, and in the core </a:t>
            </a:r>
          </a:p>
          <a:p>
            <a:pPr marL="1260475" lvl="3" indent="-290513">
              <a:lnSpc>
                <a:spcPct val="95000"/>
              </a:lnSpc>
              <a:spcBef>
                <a:spcPts val="0"/>
              </a:spcBef>
              <a:spcAft>
                <a:spcPts val="800"/>
              </a:spcAft>
              <a:buFont typeface="Wingdings" pitchFamily="2" charset="2"/>
              <a:buChar char="§"/>
            </a:pPr>
            <a:r>
              <a:rPr lang="en-US" sz="2200" b="1" i="1" dirty="0">
                <a:solidFill>
                  <a:srgbClr val="00FFFF"/>
                </a:solidFill>
                <a:latin typeface="+mj-lt"/>
              </a:rPr>
              <a:t>Real-time dynamic, adaptive operations</a:t>
            </a:r>
            <a:r>
              <a:rPr lang="en-US" sz="2200" b="1" i="1" dirty="0">
                <a:solidFill>
                  <a:srgbClr val="FCFC04"/>
                </a:solidFill>
                <a:latin typeface="+mj-lt"/>
              </a:rPr>
              <a:t> among sites,</a:t>
            </a:r>
            <a:br>
              <a:rPr lang="en-US" sz="2200" b="1" i="1" dirty="0">
                <a:solidFill>
                  <a:srgbClr val="FCFC04"/>
                </a:solidFill>
                <a:latin typeface="+mj-lt"/>
              </a:rPr>
            </a:br>
            <a:r>
              <a:rPr lang="en-US" sz="2200" b="1" i="1" dirty="0">
                <a:solidFill>
                  <a:srgbClr val="FCFC04"/>
                </a:solidFill>
                <a:latin typeface="+mj-lt"/>
              </a:rPr>
              <a:t>   the switched and optical network layers</a:t>
            </a:r>
          </a:p>
          <a:p>
            <a:pPr marL="1260475" lvl="3" indent="-290513">
              <a:lnSpc>
                <a:spcPct val="95000"/>
              </a:lnSpc>
              <a:spcBef>
                <a:spcPts val="0"/>
              </a:spcBef>
              <a:spcAft>
                <a:spcPts val="800"/>
              </a:spcAft>
              <a:buFont typeface="Wingdings" pitchFamily="2" charset="2"/>
              <a:buChar char="§"/>
            </a:pPr>
            <a:r>
              <a:rPr lang="en-US" sz="2200" b="1" i="1" dirty="0">
                <a:solidFill>
                  <a:srgbClr val="00FFFF"/>
                </a:solidFill>
                <a:latin typeface="+mj-lt"/>
              </a:rPr>
              <a:t>Increasing negotiation, adaptation; </a:t>
            </a:r>
            <a:r>
              <a:rPr lang="en-US" sz="2200" b="1" i="1" dirty="0">
                <a:solidFill>
                  <a:srgbClr val="FCFC04"/>
                </a:solidFill>
                <a:latin typeface="+mj-lt"/>
              </a:rPr>
              <a:t>built-in intelligence</a:t>
            </a:r>
          </a:p>
          <a:p>
            <a:pPr marL="1260475" lvl="3" indent="-290513">
              <a:lnSpc>
                <a:spcPct val="95000"/>
              </a:lnSpc>
              <a:spcBef>
                <a:spcPts val="0"/>
              </a:spcBef>
              <a:spcAft>
                <a:spcPts val="800"/>
              </a:spcAft>
              <a:buFont typeface="Wingdings" pitchFamily="2" charset="2"/>
              <a:buChar char="§"/>
            </a:pPr>
            <a:r>
              <a:rPr lang="en-US" sz="2200" b="1" i="1" dirty="0">
                <a:solidFill>
                  <a:srgbClr val="FCFC04"/>
                </a:solidFill>
                <a:latin typeface="+mj-lt"/>
              </a:rPr>
              <a:t>Coordination among VO and Network Orchestrators</a:t>
            </a:r>
          </a:p>
          <a:p>
            <a:pPr marL="457200" lvl="0">
              <a:lnSpc>
                <a:spcPct val="95000"/>
              </a:lnSpc>
              <a:spcBef>
                <a:spcPts val="0"/>
              </a:spcBef>
              <a:spcAft>
                <a:spcPts val="800"/>
              </a:spcAft>
              <a:buSzPct val="114000"/>
              <a:buFont typeface="Wingdings" panose="05000000000000000000" pitchFamily="2" charset="2"/>
              <a:buChar char="­"/>
            </a:pPr>
            <a:r>
              <a:rPr lang="en-US" sz="2200" dirty="0">
                <a:solidFill>
                  <a:srgbClr val="FCFC04"/>
                </a:solidFill>
              </a:rPr>
              <a:t>Bringing </a:t>
            </a:r>
            <a:r>
              <a:rPr lang="en-US" sz="2200" dirty="0" err="1">
                <a:solidFill>
                  <a:srgbClr val="FCFC04"/>
                </a:solidFill>
              </a:rPr>
              <a:t>Exascale</a:t>
            </a:r>
            <a:r>
              <a:rPr lang="en-US" sz="2200" dirty="0">
                <a:solidFill>
                  <a:srgbClr val="FCFC04"/>
                </a:solidFill>
              </a:rPr>
              <a:t> HPC and Web-scale cloud facilities</a:t>
            </a:r>
            <a:r>
              <a:rPr lang="en-US" sz="2200" dirty="0">
                <a:solidFill>
                  <a:srgbClr val="99F3F5"/>
                </a:solidFill>
              </a:rPr>
              <a:t>, </a:t>
            </a:r>
            <a:br>
              <a:rPr lang="en-US" sz="2200" dirty="0">
                <a:solidFill>
                  <a:srgbClr val="99F3F5"/>
                </a:solidFill>
              </a:rPr>
            </a:br>
            <a:r>
              <a:rPr lang="en-US" sz="2200" dirty="0">
                <a:solidFill>
                  <a:srgbClr val="00FFFF"/>
                </a:solidFill>
              </a:rPr>
              <a:t>into the data intensive ecosystems of global science programs</a:t>
            </a:r>
          </a:p>
          <a:p>
            <a:pPr marL="857250" lvl="1">
              <a:lnSpc>
                <a:spcPct val="95000"/>
              </a:lnSpc>
              <a:spcBef>
                <a:spcPts val="0"/>
              </a:spcBef>
              <a:spcAft>
                <a:spcPts val="800"/>
              </a:spcAft>
              <a:buSzPct val="114000"/>
              <a:buFont typeface="Wingdings" panose="05000000000000000000" pitchFamily="2" charset="2"/>
              <a:buChar char="­"/>
            </a:pPr>
            <a:r>
              <a:rPr lang="en-US" sz="2200" b="1" dirty="0">
                <a:solidFill>
                  <a:srgbClr val="FFED13"/>
                </a:solidFill>
              </a:rPr>
              <a:t> </a:t>
            </a:r>
            <a:r>
              <a:rPr lang="en-US" sz="2200" b="1" dirty="0">
                <a:solidFill>
                  <a:srgbClr val="FCFC04"/>
                </a:solidFill>
              </a:rPr>
              <a:t>Petabyte transactions a driver </a:t>
            </a:r>
            <a:r>
              <a:rPr lang="en-US" sz="2200" b="1" dirty="0">
                <a:solidFill>
                  <a:srgbClr val="00FFFF"/>
                </a:solidFill>
              </a:rPr>
              <a:t>of future </a:t>
            </a:r>
            <a:br>
              <a:rPr lang="en-US" sz="2200" b="1" dirty="0">
                <a:solidFill>
                  <a:srgbClr val="00FFFF"/>
                </a:solidFill>
              </a:rPr>
            </a:br>
            <a:r>
              <a:rPr lang="en-US" sz="2200" b="1" dirty="0">
                <a:solidFill>
                  <a:srgbClr val="00FFFF"/>
                </a:solidFill>
              </a:rPr>
              <a:t>  network and server technology generations</a:t>
            </a:r>
          </a:p>
        </p:txBody>
      </p:sp>
      <p:sp>
        <p:nvSpPr>
          <p:cNvPr id="6" name="Slide Number Placeholder 5"/>
          <p:cNvSpPr>
            <a:spLocks noGrp="1"/>
          </p:cNvSpPr>
          <p:nvPr>
            <p:ph type="sldNum" sz="quarter" idx="4294967295"/>
          </p:nvPr>
        </p:nvSpPr>
        <p:spPr>
          <a:xfrm>
            <a:off x="8763000" y="6172200"/>
            <a:ext cx="716526"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B0080E-E9A0-4F6B-AB81-3291CD045FED}" type="slidenum">
              <a:rPr kumimoji="0" lang="en-US" sz="1100" b="0" i="0" u="none" strike="noStrike" kern="1200" cap="none" spc="0" normalizeH="0" baseline="0" noProof="0" smtClean="0">
                <a:ln>
                  <a:noFill/>
                </a:ln>
                <a:solidFill>
                  <a:srgbClr val="FFFFFF"/>
                </a:solidFill>
                <a:effectLst/>
                <a:uLnTx/>
                <a:uFillTx/>
                <a:latin typeface="Arial"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100" b="0" i="0" u="none" strike="noStrike" kern="1200" cap="none" spc="0" normalizeH="0" baseline="0" noProof="0" dirty="0">
              <a:ln>
                <a:noFill/>
              </a:ln>
              <a:solidFill>
                <a:srgbClr val="FFFFFF"/>
              </a:solidFill>
              <a:effectLst/>
              <a:uLnTx/>
              <a:uFillTx/>
              <a:latin typeface="Arial" pitchFamily="34" charset="0"/>
              <a:ea typeface="+mn-ea"/>
              <a:cs typeface="Arial" charset="0"/>
            </a:endParaRPr>
          </a:p>
        </p:txBody>
      </p:sp>
    </p:spTree>
    <p:extLst>
      <p:ext uri="{BB962C8B-B14F-4D97-AF65-F5344CB8AC3E}">
        <p14:creationId xmlns:p14="http://schemas.microsoft.com/office/powerpoint/2010/main" val="2038888804"/>
      </p:ext>
    </p:extLst>
  </p:cSld>
  <p:clrMapOvr>
    <a:masterClrMapping/>
  </p:clrMapOvr>
  <mc:AlternateContent xmlns:mc="http://schemas.openxmlformats.org/markup-compatibility/2006" xmlns:p14="http://schemas.microsoft.com/office/powerpoint/2010/main">
    <mc:Choice Requires="p14">
      <p:transition spd="slow" p14:dur="65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
            <a:ext cx="8150214" cy="716280"/>
          </a:xfrm>
        </p:spPr>
        <p:txBody>
          <a:bodyPr/>
          <a:lstStyle/>
          <a:p>
            <a:pPr algn="ctr"/>
            <a:r>
              <a:rPr lang="en-US" dirty="0">
                <a:solidFill>
                  <a:srgbClr val="01FFFF"/>
                </a:solidFill>
              </a:rPr>
              <a:t>Game Theory </a:t>
            </a:r>
            <a:r>
              <a:rPr lang="en-US" dirty="0">
                <a:solidFill>
                  <a:srgbClr val="BDFFFF"/>
                </a:solidFill>
              </a:rPr>
              <a:t>and </a:t>
            </a:r>
            <a:r>
              <a:rPr lang="en-US" dirty="0">
                <a:solidFill>
                  <a:srgbClr val="01FFFF"/>
                </a:solidFill>
              </a:rPr>
              <a:t>the Future of Networking</a:t>
            </a:r>
            <a:br>
              <a:rPr lang="en-US" dirty="0">
                <a:solidFill>
                  <a:srgbClr val="BDFFFF"/>
                </a:solidFill>
              </a:rPr>
            </a:br>
            <a:r>
              <a:rPr lang="en-US" sz="1800" dirty="0">
                <a:solidFill>
                  <a:srgbClr val="FFF516"/>
                </a:solidFill>
              </a:rPr>
              <a:t>http://blog.eai.eu/game-theory-and-the-future-of-networking/</a:t>
            </a:r>
          </a:p>
        </p:txBody>
      </p:sp>
      <p:sp>
        <p:nvSpPr>
          <p:cNvPr id="7" name="TextBox 6"/>
          <p:cNvSpPr txBox="1"/>
          <p:nvPr/>
        </p:nvSpPr>
        <p:spPr>
          <a:xfrm rot="-5400000">
            <a:off x="8966481" y="2282599"/>
            <a:ext cx="1641796"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openlab.web.cern.ch</a:t>
            </a:r>
          </a:p>
        </p:txBody>
      </p:sp>
      <p:sp>
        <p:nvSpPr>
          <p:cNvPr id="9" name="Content Placeholder 2"/>
          <p:cNvSpPr>
            <a:spLocks noGrp="1"/>
          </p:cNvSpPr>
          <p:nvPr>
            <p:ph idx="1"/>
          </p:nvPr>
        </p:nvSpPr>
        <p:spPr>
          <a:xfrm>
            <a:off x="234834" y="763467"/>
            <a:ext cx="6019800" cy="5821680"/>
          </a:xfrm>
          <a:solidFill>
            <a:srgbClr val="001D3A"/>
          </a:solidFill>
          <a:ln w="19050">
            <a:solidFill>
              <a:srgbClr val="FFED13"/>
            </a:solidFill>
          </a:ln>
        </p:spPr>
        <p:txBody>
          <a:bodyPr/>
          <a:lstStyle/>
          <a:p>
            <a:pPr>
              <a:lnSpc>
                <a:spcPct val="95000"/>
              </a:lnSpc>
              <a:spcBef>
                <a:spcPts val="0"/>
              </a:spcBef>
              <a:spcAft>
                <a:spcPts val="400"/>
              </a:spcAft>
              <a:buFont typeface="Wingdings" panose="05000000000000000000" pitchFamily="2" charset="2"/>
              <a:buChar char="­"/>
            </a:pPr>
            <a:r>
              <a:rPr lang="en-US" sz="2200" dirty="0">
                <a:solidFill>
                  <a:srgbClr val="01FFFF"/>
                </a:solidFill>
              </a:rPr>
              <a:t>Game theory: </a:t>
            </a:r>
            <a:r>
              <a:rPr lang="en-US" dirty="0">
                <a:solidFill>
                  <a:srgbClr val="FFF516"/>
                </a:solidFill>
              </a:rPr>
              <a:t>Mathematical models of conflict and cooperation </a:t>
            </a:r>
            <a:r>
              <a:rPr lang="en-US" dirty="0">
                <a:solidFill>
                  <a:srgbClr val="01FFFF"/>
                </a:solidFill>
              </a:rPr>
              <a:t>among intelligent rational decision-makers </a:t>
            </a:r>
          </a:p>
          <a:p>
            <a:pPr lvl="1">
              <a:lnSpc>
                <a:spcPct val="95000"/>
              </a:lnSpc>
              <a:spcBef>
                <a:spcPts val="0"/>
              </a:spcBef>
              <a:spcAft>
                <a:spcPts val="400"/>
              </a:spcAft>
              <a:buFont typeface="Wingdings" panose="05000000000000000000" pitchFamily="2" charset="2"/>
              <a:buChar char="­"/>
            </a:pPr>
            <a:r>
              <a:rPr lang="en-US" dirty="0">
                <a:solidFill>
                  <a:srgbClr val="99F3F5"/>
                </a:solidFill>
              </a:rPr>
              <a:t>Studies participants’ behavior </a:t>
            </a:r>
            <a:br>
              <a:rPr lang="en-US" dirty="0">
                <a:solidFill>
                  <a:srgbClr val="99F3F5"/>
                </a:solidFill>
              </a:rPr>
            </a:br>
            <a:r>
              <a:rPr lang="en-US" dirty="0">
                <a:solidFill>
                  <a:srgbClr val="FFF516"/>
                </a:solidFill>
              </a:rPr>
              <a:t>in strategic situations.</a:t>
            </a:r>
            <a:endParaRPr lang="en-US" dirty="0"/>
          </a:p>
          <a:p>
            <a:pPr>
              <a:lnSpc>
                <a:spcPct val="95000"/>
              </a:lnSpc>
              <a:spcBef>
                <a:spcPts val="0"/>
              </a:spcBef>
              <a:spcAft>
                <a:spcPts val="400"/>
              </a:spcAft>
              <a:buFont typeface="Wingdings" panose="05000000000000000000" pitchFamily="2" charset="2"/>
              <a:buChar char="­"/>
            </a:pPr>
            <a:r>
              <a:rPr lang="en-US" dirty="0">
                <a:solidFill>
                  <a:srgbClr val="01FFFF"/>
                </a:solidFill>
              </a:rPr>
              <a:t>Motive</a:t>
            </a:r>
            <a:r>
              <a:rPr lang="en-US" dirty="0">
                <a:solidFill>
                  <a:srgbClr val="99F3F5"/>
                </a:solidFill>
              </a:rPr>
              <a:t> and the need for </a:t>
            </a:r>
            <a:r>
              <a:rPr lang="en-US" dirty="0">
                <a:solidFill>
                  <a:srgbClr val="01FFFF"/>
                </a:solidFill>
              </a:rPr>
              <a:t>Increased Reach </a:t>
            </a:r>
            <a:r>
              <a:rPr lang="en-US" dirty="0">
                <a:solidFill>
                  <a:srgbClr val="FFED13"/>
                </a:solidFill>
              </a:rPr>
              <a:t>induce selfish entities to cooperate</a:t>
            </a:r>
            <a:br>
              <a:rPr lang="en-US" dirty="0">
                <a:solidFill>
                  <a:srgbClr val="FFED13"/>
                </a:solidFill>
              </a:rPr>
            </a:br>
            <a:r>
              <a:rPr lang="en-US" dirty="0">
                <a:solidFill>
                  <a:srgbClr val="99F3F5"/>
                </a:solidFill>
              </a:rPr>
              <a:t>in pursuit of a common goal </a:t>
            </a:r>
          </a:p>
          <a:p>
            <a:pPr>
              <a:lnSpc>
                <a:spcPct val="95000"/>
              </a:lnSpc>
              <a:spcBef>
                <a:spcPts val="0"/>
              </a:spcBef>
              <a:spcAft>
                <a:spcPts val="400"/>
              </a:spcAft>
              <a:buFont typeface="Wingdings" panose="05000000000000000000" pitchFamily="2" charset="2"/>
              <a:buChar char="­"/>
            </a:pPr>
            <a:r>
              <a:rPr lang="en-US" dirty="0">
                <a:solidFill>
                  <a:srgbClr val="01FFFF"/>
                </a:solidFill>
              </a:rPr>
              <a:t>Application Pull: </a:t>
            </a:r>
            <a:r>
              <a:rPr lang="en-US" dirty="0">
                <a:solidFill>
                  <a:srgbClr val="FFF516"/>
                </a:solidFill>
              </a:rPr>
              <a:t>the Internet calls for analysis and design of systems that span </a:t>
            </a:r>
            <a:r>
              <a:rPr lang="en-US" dirty="0">
                <a:solidFill>
                  <a:srgbClr val="99F3F5"/>
                </a:solidFill>
              </a:rPr>
              <a:t>multiple entities with diverging information and interests</a:t>
            </a:r>
          </a:p>
          <a:p>
            <a:pPr>
              <a:lnSpc>
                <a:spcPct val="95000"/>
              </a:lnSpc>
              <a:spcBef>
                <a:spcPts val="0"/>
              </a:spcBef>
              <a:spcAft>
                <a:spcPts val="400"/>
              </a:spcAft>
              <a:buFont typeface="Wingdings" panose="05000000000000000000" pitchFamily="2" charset="2"/>
              <a:buChar char="­"/>
            </a:pPr>
            <a:r>
              <a:rPr lang="en-US" dirty="0">
                <a:solidFill>
                  <a:srgbClr val="01FFFF"/>
                </a:solidFill>
              </a:rPr>
              <a:t>Technology Push: </a:t>
            </a:r>
            <a:r>
              <a:rPr lang="en-US" dirty="0">
                <a:solidFill>
                  <a:srgbClr val="FFF516"/>
                </a:solidFill>
              </a:rPr>
              <a:t>math and science mindset of GT is </a:t>
            </a:r>
            <a:r>
              <a:rPr lang="en-US" dirty="0">
                <a:solidFill>
                  <a:srgbClr val="99F3F5"/>
                </a:solidFill>
              </a:rPr>
              <a:t>similar to that of (many) scientists</a:t>
            </a:r>
          </a:p>
          <a:p>
            <a:pPr>
              <a:lnSpc>
                <a:spcPct val="95000"/>
              </a:lnSpc>
              <a:spcBef>
                <a:spcPts val="0"/>
              </a:spcBef>
              <a:spcAft>
                <a:spcPts val="400"/>
              </a:spcAft>
              <a:buFont typeface="Wingdings" panose="05000000000000000000" pitchFamily="2" charset="2"/>
              <a:buChar char="­"/>
            </a:pPr>
            <a:r>
              <a:rPr lang="en-US" dirty="0">
                <a:solidFill>
                  <a:srgbClr val="01FFFF"/>
                </a:solidFill>
              </a:rPr>
              <a:t>Fields of Use: </a:t>
            </a:r>
            <a:r>
              <a:rPr lang="en-US" sz="1800" dirty="0">
                <a:solidFill>
                  <a:srgbClr val="FFF516"/>
                </a:solidFill>
              </a:rPr>
              <a:t>economics, political science, psychology, logic, computer science, biology, poker…</a:t>
            </a:r>
            <a:r>
              <a:rPr lang="en-US" sz="1800" dirty="0">
                <a:solidFill>
                  <a:srgbClr val="99F3F5"/>
                </a:solidFill>
              </a:rPr>
              <a:t> </a:t>
            </a:r>
            <a:r>
              <a:rPr lang="en-US" sz="1800" dirty="0">
                <a:solidFill>
                  <a:srgbClr val="01FFFF"/>
                </a:solidFill>
              </a:rPr>
              <a:t>and now HEP </a:t>
            </a:r>
            <a:r>
              <a:rPr lang="en-US" sz="1800" dirty="0" err="1">
                <a:solidFill>
                  <a:srgbClr val="01FFFF"/>
                </a:solidFill>
              </a:rPr>
              <a:t>exascale</a:t>
            </a:r>
            <a:r>
              <a:rPr lang="en-US" sz="1800" dirty="0">
                <a:solidFill>
                  <a:srgbClr val="01FFFF"/>
                </a:solidFill>
              </a:rPr>
              <a:t> data</a:t>
            </a:r>
          </a:p>
        </p:txBody>
      </p:sp>
      <p:sp>
        <p:nvSpPr>
          <p:cNvPr id="11" name="Content Placeholder 2"/>
          <p:cNvSpPr txBox="1">
            <a:spLocks/>
          </p:cNvSpPr>
          <p:nvPr/>
        </p:nvSpPr>
        <p:spPr bwMode="auto">
          <a:xfrm>
            <a:off x="234834" y="6096467"/>
            <a:ext cx="9492806" cy="640080"/>
          </a:xfrm>
          <a:prstGeom prst="rect">
            <a:avLst/>
          </a:prstGeom>
          <a:solidFill>
            <a:srgbClr val="001D3A"/>
          </a:solidFill>
          <a:ln w="19050">
            <a:solidFill>
              <a:srgbClr val="FFED1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341313" marR="0" lvl="0" indent="-282575" algn="ctr" defTabSz="914400" rtl="0" eaLnBrk="1" fontAlgn="base" latinLnBrk="0" hangingPunct="1">
              <a:lnSpc>
                <a:spcPct val="90000"/>
              </a:lnSpc>
              <a:spcBef>
                <a:spcPts val="0"/>
              </a:spcBef>
              <a:spcAft>
                <a:spcPts val="400"/>
              </a:spcAft>
              <a:buClrTx/>
              <a:buSzTx/>
              <a:buFont typeface="Wingdings" panose="05000000000000000000" pitchFamily="2" charset="2"/>
              <a:buChar char="­"/>
              <a:tabLst/>
              <a:defRPr/>
            </a:pPr>
            <a:r>
              <a:rPr kumimoji="0" lang="en-US" sz="2000" b="1" i="1" u="none" strike="noStrike" kern="0" cap="none" spc="0" normalizeH="0" baseline="0" noProof="0" dirty="0">
                <a:ln>
                  <a:noFill/>
                </a:ln>
                <a:solidFill>
                  <a:srgbClr val="01FFFF"/>
                </a:solidFill>
                <a:effectLst/>
                <a:uLnTx/>
                <a:uFillTx/>
                <a:latin typeface="Arial"/>
                <a:ea typeface="+mn-ea"/>
                <a:cs typeface="Arial"/>
              </a:rPr>
              <a:t>Coherent Interactions </a:t>
            </a:r>
            <a:r>
              <a:rPr kumimoji="0" lang="en-US" sz="2000" b="1" i="0" u="none" strike="noStrike" kern="0" cap="none" spc="0" normalizeH="0" baseline="0" noProof="0" dirty="0">
                <a:ln>
                  <a:noFill/>
                </a:ln>
                <a:solidFill>
                  <a:srgbClr val="FFED13"/>
                </a:solidFill>
                <a:effectLst/>
                <a:uLnTx/>
                <a:uFillTx/>
                <a:latin typeface="Arial"/>
                <a:ea typeface="+mn-ea"/>
                <a:cs typeface="Arial"/>
              </a:rPr>
              <a:t>among the experiments’ workflow management systems, the end sites, </a:t>
            </a:r>
            <a:r>
              <a:rPr kumimoji="0" lang="en-US" sz="2000" b="1" i="0" u="none" strike="noStrike" kern="0" cap="none" spc="0" normalizeH="0" baseline="0" noProof="0" dirty="0">
                <a:ln>
                  <a:noFill/>
                </a:ln>
                <a:solidFill>
                  <a:srgbClr val="99F3F5"/>
                </a:solidFill>
                <a:effectLst/>
                <a:uLnTx/>
                <a:uFillTx/>
                <a:latin typeface="Arial"/>
                <a:ea typeface="+mn-ea"/>
                <a:cs typeface="Arial"/>
              </a:rPr>
              <a:t>the network and the user groups </a:t>
            </a:r>
            <a:r>
              <a:rPr kumimoji="0" lang="en-US" sz="2000" b="1" i="1" u="none" strike="noStrike" kern="0" cap="none" spc="0" normalizeH="0" baseline="0" noProof="0" dirty="0">
                <a:ln>
                  <a:noFill/>
                </a:ln>
                <a:solidFill>
                  <a:srgbClr val="FFED13"/>
                </a:solidFill>
                <a:effectLst/>
                <a:uLnTx/>
                <a:uFillTx/>
                <a:latin typeface="Arial"/>
                <a:ea typeface="+mn-ea"/>
                <a:cs typeface="Arial"/>
              </a:rPr>
              <a:t>as a</a:t>
            </a:r>
            <a:r>
              <a:rPr kumimoji="0" lang="en-US" sz="2000" b="1" i="1" u="none" strike="noStrike" kern="0" cap="none" spc="0" normalizeH="0" baseline="0" noProof="0" dirty="0">
                <a:ln>
                  <a:noFill/>
                </a:ln>
                <a:solidFill>
                  <a:srgbClr val="D3F3F9"/>
                </a:solidFill>
                <a:effectLst/>
                <a:uLnTx/>
                <a:uFillTx/>
                <a:latin typeface="Arial"/>
                <a:ea typeface="+mn-ea"/>
                <a:cs typeface="Arial"/>
              </a:rPr>
              <a:t> </a:t>
            </a:r>
            <a:r>
              <a:rPr kumimoji="0" lang="en-US" sz="2000" b="1" i="1" u="none" strike="noStrike" kern="0" cap="none" spc="0" normalizeH="0" baseline="0" noProof="0" dirty="0">
                <a:ln>
                  <a:noFill/>
                </a:ln>
                <a:solidFill>
                  <a:srgbClr val="01FFFF"/>
                </a:solidFill>
                <a:effectLst/>
                <a:uLnTx/>
                <a:uFillTx/>
                <a:latin typeface="Arial"/>
                <a:ea typeface="+mn-ea"/>
                <a:cs typeface="Arial"/>
              </a:rPr>
              <a:t>System</a:t>
            </a:r>
          </a:p>
        </p:txBody>
      </p:sp>
      <p:sp>
        <p:nvSpPr>
          <p:cNvPr id="8" name="Content Placeholder 2"/>
          <p:cNvSpPr txBox="1">
            <a:spLocks/>
          </p:cNvSpPr>
          <p:nvPr/>
        </p:nvSpPr>
        <p:spPr bwMode="auto">
          <a:xfrm>
            <a:off x="6265845" y="3505200"/>
            <a:ext cx="3473007" cy="2596370"/>
          </a:xfrm>
          <a:prstGeom prst="rect">
            <a:avLst/>
          </a:prstGeom>
          <a:solidFill>
            <a:srgbClr val="001D3A"/>
          </a:solidFill>
          <a:ln w="19050">
            <a:solidFill>
              <a:srgbClr val="FFED13"/>
            </a:solidFill>
            <a:miter lim="800000"/>
            <a:headEnd/>
            <a:tailEnd/>
          </a:ln>
        </p:spPr>
        <p:txBody>
          <a:bodyPr vert="horz" wrap="square" lIns="91440" tIns="237744" rIns="9144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342900" marR="0" lvl="0" indent="-342900" algn="l" defTabSz="914400" rtl="0" eaLnBrk="1" fontAlgn="base" latinLnBrk="0" hangingPunct="1">
              <a:lnSpc>
                <a:spcPct val="90000"/>
              </a:lnSpc>
              <a:spcBef>
                <a:spcPts val="0"/>
              </a:spcBef>
              <a:spcAft>
                <a:spcPts val="400"/>
              </a:spcAft>
              <a:buClrTx/>
              <a:buSzTx/>
              <a:buFont typeface="Wingdings" panose="05000000000000000000" pitchFamily="2" charset="2"/>
              <a:buChar char="­"/>
              <a:tabLst/>
              <a:defRPr/>
            </a:pPr>
            <a:r>
              <a:rPr kumimoji="0" lang="en-US" sz="2000" b="1" i="0" u="none" strike="noStrike" kern="0" cap="none" spc="0" normalizeH="0" baseline="0" noProof="0" dirty="0">
                <a:ln>
                  <a:noFill/>
                </a:ln>
                <a:solidFill>
                  <a:srgbClr val="01FFFF"/>
                </a:solidFill>
                <a:effectLst/>
                <a:uLnTx/>
                <a:uFillTx/>
                <a:latin typeface="Arial"/>
                <a:ea typeface="+mn-ea"/>
                <a:cs typeface="Arial"/>
              </a:rPr>
              <a:t>GT is now applied </a:t>
            </a:r>
            <a:r>
              <a:rPr kumimoji="0" lang="en-US" sz="2000" b="1" i="0" u="none" strike="noStrike" kern="0" cap="none" spc="0" normalizeH="0" baseline="0" noProof="0" dirty="0">
                <a:ln>
                  <a:noFill/>
                </a:ln>
                <a:solidFill>
                  <a:srgbClr val="99F3F5"/>
                </a:solidFill>
                <a:effectLst/>
                <a:uLnTx/>
                <a:uFillTx/>
                <a:latin typeface="Arial"/>
                <a:ea typeface="+mn-ea"/>
                <a:cs typeface="Arial"/>
              </a:rPr>
              <a:t>to a </a:t>
            </a:r>
            <a:br>
              <a:rPr kumimoji="0" lang="en-US" sz="2000" b="1" i="0" u="none" strike="noStrike" kern="0" cap="none" spc="0" normalizeH="0" baseline="0" noProof="0" dirty="0">
                <a:ln>
                  <a:noFill/>
                </a:ln>
                <a:solidFill>
                  <a:srgbClr val="99F3F5"/>
                </a:solidFill>
                <a:effectLst/>
                <a:uLnTx/>
                <a:uFillTx/>
                <a:latin typeface="Arial"/>
                <a:ea typeface="+mn-ea"/>
                <a:cs typeface="Arial"/>
              </a:rPr>
            </a:br>
            <a:r>
              <a:rPr kumimoji="0" lang="en-US" sz="2000" b="1" i="0" u="none" strike="noStrike" kern="0" cap="none" spc="0" normalizeH="0" baseline="0" noProof="0" dirty="0">
                <a:ln>
                  <a:noFill/>
                </a:ln>
                <a:solidFill>
                  <a:srgbClr val="FFF516"/>
                </a:solidFill>
                <a:effectLst/>
                <a:uLnTx/>
                <a:uFillTx/>
                <a:latin typeface="Arial"/>
                <a:ea typeface="+mn-ea"/>
                <a:cs typeface="Arial"/>
              </a:rPr>
              <a:t>wide range of behaviors</a:t>
            </a:r>
          </a:p>
          <a:p>
            <a:pPr marL="342900" marR="0" lvl="0" indent="-342900" algn="l" defTabSz="914400" rtl="0" eaLnBrk="1" fontAlgn="base" latinLnBrk="0" hangingPunct="1">
              <a:lnSpc>
                <a:spcPct val="90000"/>
              </a:lnSpc>
              <a:spcBef>
                <a:spcPts val="0"/>
              </a:spcBef>
              <a:spcAft>
                <a:spcPts val="400"/>
              </a:spcAft>
              <a:buClrTx/>
              <a:buSzTx/>
              <a:buFont typeface="Wingdings" panose="05000000000000000000" pitchFamily="2" charset="2"/>
              <a:buChar char="­"/>
              <a:tabLst/>
              <a:defRPr/>
            </a:pPr>
            <a:r>
              <a:rPr kumimoji="0" lang="en-US" sz="2000" b="1" i="0" u="none" strike="noStrike" kern="0" cap="none" spc="0" normalizeH="0" baseline="0" noProof="0" dirty="0">
                <a:ln>
                  <a:noFill/>
                </a:ln>
                <a:solidFill>
                  <a:srgbClr val="01FFFF"/>
                </a:solidFill>
                <a:effectLst/>
                <a:uLnTx/>
                <a:uFillTx/>
                <a:latin typeface="Arial"/>
                <a:ea typeface="+mn-ea"/>
                <a:cs typeface="Arial"/>
              </a:rPr>
              <a:t>It has become an umbrella term </a:t>
            </a:r>
            <a:r>
              <a:rPr kumimoji="0" lang="en-US" sz="2000" b="1" i="0" u="none" strike="noStrike" kern="0" cap="none" spc="0" normalizeH="0" baseline="0" noProof="0" dirty="0">
                <a:ln>
                  <a:noFill/>
                </a:ln>
                <a:solidFill>
                  <a:srgbClr val="99F3F5"/>
                </a:solidFill>
                <a:effectLst/>
                <a:uLnTx/>
                <a:uFillTx/>
                <a:latin typeface="Arial"/>
                <a:ea typeface="+mn-ea"/>
                <a:cs typeface="Arial"/>
              </a:rPr>
              <a:t>for </a:t>
            </a:r>
            <a:br>
              <a:rPr kumimoji="0" lang="en-US" sz="2000" b="1" i="0" u="none" strike="noStrike" kern="0" cap="none" spc="0" normalizeH="0" baseline="0" noProof="0" dirty="0">
                <a:ln>
                  <a:noFill/>
                </a:ln>
                <a:solidFill>
                  <a:srgbClr val="99F3F5"/>
                </a:solidFill>
                <a:effectLst/>
                <a:uLnTx/>
                <a:uFillTx/>
                <a:latin typeface="Arial"/>
                <a:ea typeface="+mn-ea"/>
                <a:cs typeface="Arial"/>
              </a:rPr>
            </a:br>
            <a:r>
              <a:rPr kumimoji="0" lang="en-US" sz="2000" b="1" i="0" u="none" strike="noStrike" kern="0" cap="none" spc="0" normalizeH="0" baseline="0" noProof="0" dirty="0">
                <a:ln>
                  <a:noFill/>
                </a:ln>
                <a:solidFill>
                  <a:srgbClr val="FFF516"/>
                </a:solidFill>
                <a:effectLst/>
                <a:uLnTx/>
                <a:uFillTx/>
                <a:latin typeface="Arial"/>
                <a:ea typeface="+mn-ea"/>
                <a:cs typeface="Arial"/>
              </a:rPr>
              <a:t>the science of logical </a:t>
            </a:r>
            <a:br>
              <a:rPr kumimoji="0" lang="en-US" sz="2000" b="1" i="0" u="none" strike="noStrike" kern="0" cap="none" spc="0" normalizeH="0" baseline="0" noProof="0" dirty="0">
                <a:ln>
                  <a:noFill/>
                </a:ln>
                <a:solidFill>
                  <a:srgbClr val="FFF516"/>
                </a:solidFill>
                <a:effectLst/>
                <a:uLnTx/>
                <a:uFillTx/>
                <a:latin typeface="Arial"/>
                <a:ea typeface="+mn-ea"/>
                <a:cs typeface="Arial"/>
              </a:rPr>
            </a:br>
            <a:r>
              <a:rPr kumimoji="0" lang="en-US" sz="2000" b="1" i="0" u="none" strike="noStrike" kern="0" cap="none" spc="0" normalizeH="0" baseline="0" noProof="0" dirty="0">
                <a:ln>
                  <a:noFill/>
                </a:ln>
                <a:solidFill>
                  <a:srgbClr val="FFF516"/>
                </a:solidFill>
                <a:effectLst/>
                <a:uLnTx/>
                <a:uFillTx/>
                <a:latin typeface="Arial"/>
                <a:ea typeface="+mn-ea"/>
                <a:cs typeface="Arial"/>
              </a:rPr>
              <a:t>decision making</a:t>
            </a:r>
          </a:p>
          <a:p>
            <a:pPr marL="342900" marR="0" lvl="0" indent="-342900" algn="l" defTabSz="914400" rtl="0" eaLnBrk="1" fontAlgn="base" latinLnBrk="0" hangingPunct="1">
              <a:lnSpc>
                <a:spcPct val="90000"/>
              </a:lnSpc>
              <a:spcBef>
                <a:spcPts val="0"/>
              </a:spcBef>
              <a:spcAft>
                <a:spcPts val="400"/>
              </a:spcAft>
              <a:buClrTx/>
              <a:buSzTx/>
              <a:buFont typeface="Wingdings" panose="05000000000000000000" pitchFamily="2" charset="2"/>
              <a:buChar char="­"/>
              <a:tabLst/>
              <a:defRPr/>
            </a:pPr>
            <a:r>
              <a:rPr kumimoji="0" lang="en-US" sz="2000" b="1" i="0" u="none" strike="noStrike" kern="0" cap="none" spc="0" normalizeH="0" baseline="0" noProof="0" dirty="0">
                <a:ln>
                  <a:noFill/>
                </a:ln>
                <a:solidFill>
                  <a:srgbClr val="01FFFF"/>
                </a:solidFill>
                <a:effectLst/>
                <a:uLnTx/>
                <a:uFillTx/>
                <a:latin typeface="Arial"/>
                <a:ea typeface="+mn-ea"/>
                <a:cs typeface="Arial"/>
              </a:rPr>
              <a:t>In and among </a:t>
            </a:r>
            <a:r>
              <a:rPr kumimoji="0" lang="en-US" sz="2000" b="1" i="0" u="none" strike="noStrike" kern="0" cap="none" spc="0" normalizeH="0" baseline="0" noProof="0" dirty="0">
                <a:ln>
                  <a:noFill/>
                </a:ln>
                <a:solidFill>
                  <a:srgbClr val="FFF516"/>
                </a:solidFill>
                <a:effectLst/>
                <a:uLnTx/>
                <a:uFillTx/>
                <a:latin typeface="Arial"/>
                <a:ea typeface="+mn-ea"/>
                <a:cs typeface="Arial"/>
              </a:rPr>
              <a:t>humans  and computers</a:t>
            </a:r>
          </a:p>
        </p:txBody>
      </p:sp>
      <p:sp>
        <p:nvSpPr>
          <p:cNvPr id="13" name="Content Placeholder 2"/>
          <p:cNvSpPr txBox="1">
            <a:spLocks/>
          </p:cNvSpPr>
          <p:nvPr/>
        </p:nvSpPr>
        <p:spPr bwMode="auto">
          <a:xfrm>
            <a:off x="6265845" y="763467"/>
            <a:ext cx="3461795" cy="2741733"/>
          </a:xfrm>
          <a:prstGeom prst="rect">
            <a:avLst/>
          </a:prstGeom>
          <a:solidFill>
            <a:srgbClr val="001D3A"/>
          </a:solidFill>
          <a:ln w="19050">
            <a:solidFill>
              <a:srgbClr val="FFED13"/>
            </a:solidFill>
            <a:miter lim="800000"/>
            <a:headEnd/>
            <a:tailEnd/>
          </a:ln>
        </p:spPr>
        <p:txBody>
          <a:bodyPr vert="horz" wrap="square" lIns="91440" tIns="365760" rIns="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231775" marR="0" lvl="0" indent="-231775"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r>
              <a:rPr kumimoji="0" lang="en-US" sz="2000" b="1" i="0" u="none" strike="noStrike" kern="0" cap="none" spc="0" normalizeH="0" baseline="0" noProof="0" dirty="0">
                <a:ln>
                  <a:noFill/>
                </a:ln>
                <a:solidFill>
                  <a:srgbClr val="01FFFF"/>
                </a:solidFill>
                <a:effectLst/>
                <a:uLnTx/>
                <a:uFillTx/>
                <a:latin typeface="Arial"/>
                <a:ea typeface="+mn-ea"/>
                <a:cs typeface="Arial"/>
              </a:rPr>
              <a:t>E</a:t>
            </a:r>
            <a:r>
              <a:rPr kumimoji="0" lang="en-US" sz="2000" b="1" i="0" u="none" strike="noStrike" kern="1200" cap="none" spc="0" normalizeH="0" baseline="0" noProof="0" dirty="0">
                <a:ln>
                  <a:noFill/>
                </a:ln>
                <a:solidFill>
                  <a:srgbClr val="01FFFF"/>
                </a:solidFill>
                <a:effectLst/>
                <a:uLnTx/>
                <a:uFillTx/>
                <a:latin typeface="Arial"/>
                <a:ea typeface="+mn-ea"/>
                <a:cs typeface="Arial"/>
              </a:rPr>
              <a:t>mergence of the  internet </a:t>
            </a:r>
            <a:r>
              <a:rPr kumimoji="0" lang="en-US" sz="2000" b="1" i="0" u="none" strike="noStrike" kern="1200" cap="none" spc="0" normalizeH="0" baseline="0" noProof="0" dirty="0">
                <a:ln>
                  <a:noFill/>
                </a:ln>
                <a:solidFill>
                  <a:srgbClr val="99F3F5"/>
                </a:solidFill>
                <a:effectLst/>
                <a:uLnTx/>
                <a:uFillTx/>
                <a:latin typeface="Arial"/>
                <a:ea typeface="+mn-ea"/>
                <a:cs typeface="Arial"/>
              </a:rPr>
              <a:t>has motivated development of </a:t>
            </a:r>
            <a:r>
              <a:rPr kumimoji="0" lang="en-US" sz="2000" b="1" i="0" u="none" strike="noStrike" kern="1200" cap="none" spc="0" normalizeH="0" baseline="0" noProof="0" dirty="0">
                <a:ln>
                  <a:noFill/>
                </a:ln>
                <a:solidFill>
                  <a:srgbClr val="FFF516"/>
                </a:solidFill>
                <a:effectLst/>
                <a:uLnTx/>
                <a:uFillTx/>
                <a:latin typeface="Arial"/>
                <a:ea typeface="+mn-ea"/>
                <a:cs typeface="Arial"/>
              </a:rPr>
              <a:t>GT algorithms for finding equilibrium </a:t>
            </a:r>
            <a:r>
              <a:rPr kumimoji="0" lang="en-US" sz="2000" b="1" i="0" u="none" strike="noStrike" kern="1200" cap="none" spc="0" normalizeH="0" baseline="0" noProof="0" dirty="0">
                <a:ln>
                  <a:noFill/>
                </a:ln>
                <a:solidFill>
                  <a:srgbClr val="99F3F5"/>
                </a:solidFill>
                <a:effectLst/>
                <a:uLnTx/>
                <a:uFillTx/>
                <a:latin typeface="Arial"/>
                <a:ea typeface="+mn-ea"/>
                <a:cs typeface="Arial"/>
              </a:rPr>
              <a:t>in games, markets, auctions, peer-to-peer systems, security and information markets </a:t>
            </a:r>
            <a:endParaRPr kumimoji="0" lang="en-US" sz="2000" b="1" i="0" u="none" strike="noStrike" kern="0" cap="none" spc="0" normalizeH="0" baseline="0" noProof="0" dirty="0">
              <a:ln>
                <a:noFill/>
              </a:ln>
              <a:solidFill>
                <a:srgbClr val="99F3F5"/>
              </a:solidFill>
              <a:effectLst/>
              <a:uLnTx/>
              <a:uFillTx/>
              <a:latin typeface="Arial"/>
              <a:ea typeface="+mn-ea"/>
              <a:cs typeface="Arial"/>
            </a:endParaRPr>
          </a:p>
        </p:txBody>
      </p:sp>
      <p:pic>
        <p:nvPicPr>
          <p:cNvPr id="3" name="Picture 2"/>
          <p:cNvPicPr>
            <a:picLocks noChangeAspect="1"/>
          </p:cNvPicPr>
          <p:nvPr/>
        </p:nvPicPr>
        <p:blipFill>
          <a:blip r:embed="rId3"/>
          <a:stretch>
            <a:fillRect/>
          </a:stretch>
        </p:blipFill>
        <p:spPr>
          <a:xfrm>
            <a:off x="8610600" y="76200"/>
            <a:ext cx="1115557" cy="1088631"/>
          </a:xfrm>
          <a:prstGeom prst="rect">
            <a:avLst/>
          </a:prstGeom>
          <a:ln>
            <a:solidFill>
              <a:srgbClr val="FFED13"/>
            </a:solidFill>
          </a:ln>
        </p:spPr>
      </p:pic>
      <p:sp>
        <p:nvSpPr>
          <p:cNvPr id="5" name="Bent Arrow 4"/>
          <p:cNvSpPr/>
          <p:nvPr/>
        </p:nvSpPr>
        <p:spPr>
          <a:xfrm rot="5400000">
            <a:off x="4787098" y="5693612"/>
            <a:ext cx="305269" cy="483734"/>
          </a:xfrm>
          <a:prstGeom prst="bentArrow">
            <a:avLst/>
          </a:prstGeom>
          <a:solidFill>
            <a:srgbClr val="001746"/>
          </a:solidFill>
          <a:ln w="12700">
            <a:solidFill>
              <a:srgbClr val="FFF5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pic>
        <p:nvPicPr>
          <p:cNvPr id="14" name="Picture 16"/>
          <p:cNvPicPr>
            <a:picLocks noChangeAspect="1" noChangeArrowheads="1"/>
          </p:cNvPicPr>
          <p:nvPr/>
        </p:nvPicPr>
        <p:blipFill>
          <a:blip r:embed="rId4" cstate="print"/>
          <a:srcRect/>
          <a:stretch>
            <a:fillRect/>
          </a:stretch>
        </p:blipFill>
        <p:spPr bwMode="auto">
          <a:xfrm>
            <a:off x="76200" y="15240"/>
            <a:ext cx="769620" cy="731520"/>
          </a:xfrm>
          <a:prstGeom prst="rect">
            <a:avLst/>
          </a:prstGeom>
          <a:noFill/>
          <a:ln w="9525">
            <a:noFill/>
            <a:miter lim="800000"/>
            <a:headEnd/>
            <a:tailEnd/>
          </a:ln>
        </p:spPr>
      </p:pic>
      <p:sp>
        <p:nvSpPr>
          <p:cNvPr id="15" name="Bent Arrow 14"/>
          <p:cNvSpPr/>
          <p:nvPr/>
        </p:nvSpPr>
        <p:spPr>
          <a:xfrm rot="5400000" flipV="1">
            <a:off x="5870284" y="5704750"/>
            <a:ext cx="305269" cy="463433"/>
          </a:xfrm>
          <a:prstGeom prst="bentArrow">
            <a:avLst/>
          </a:prstGeom>
          <a:solidFill>
            <a:srgbClr val="001746"/>
          </a:solidFill>
          <a:ln w="12700">
            <a:solidFill>
              <a:srgbClr val="FFF5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2113546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76200" y="76200"/>
            <a:ext cx="8950261" cy="5409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B3FFFF"/>
                </a:solidFill>
                <a:effectLst/>
                <a:uLnTx/>
                <a:uFillTx/>
                <a:latin typeface="Arial"/>
                <a:ea typeface="+mj-ea"/>
                <a:cs typeface="+mj-cs"/>
              </a:rPr>
              <a:t> Data Center Server Market Outlook: Port Speeds</a:t>
            </a:r>
          </a:p>
        </p:txBody>
      </p:sp>
      <p:sp>
        <p:nvSpPr>
          <p:cNvPr id="12" name="Content Placeholder 11">
            <a:extLst>
              <a:ext uri="{FF2B5EF4-FFF2-40B4-BE49-F238E27FC236}">
                <a16:creationId xmlns:a16="http://schemas.microsoft.com/office/drawing/2014/main" id="{CEE66EFF-9802-48C4-83E9-0BD59E2D75BB}"/>
              </a:ext>
            </a:extLst>
          </p:cNvPr>
          <p:cNvSpPr>
            <a:spLocks noGrp="1"/>
          </p:cNvSpPr>
          <p:nvPr>
            <p:ph idx="1"/>
          </p:nvPr>
        </p:nvSpPr>
        <p:spPr/>
        <p:txBody>
          <a:bodyPr/>
          <a:lstStyle/>
          <a:p>
            <a:endParaRPr lang="en-US"/>
          </a:p>
        </p:txBody>
      </p:sp>
      <p:pic>
        <p:nvPicPr>
          <p:cNvPr id="13" name="Picture 12">
            <a:extLst>
              <a:ext uri="{FF2B5EF4-FFF2-40B4-BE49-F238E27FC236}">
                <a16:creationId xmlns:a16="http://schemas.microsoft.com/office/drawing/2014/main" id="{107A1F70-7A31-4F4C-BDD7-02C579178853}"/>
              </a:ext>
            </a:extLst>
          </p:cNvPr>
          <p:cNvPicPr>
            <a:picLocks noChangeAspect="1"/>
          </p:cNvPicPr>
          <p:nvPr/>
        </p:nvPicPr>
        <p:blipFill rotWithShape="1">
          <a:blip r:embed="rId3"/>
          <a:srcRect b="1002"/>
          <a:stretch/>
        </p:blipFill>
        <p:spPr>
          <a:xfrm>
            <a:off x="517358" y="605176"/>
            <a:ext cx="8885322" cy="5859792"/>
          </a:xfrm>
          <a:prstGeom prst="rect">
            <a:avLst/>
          </a:prstGeom>
          <a:ln w="22225">
            <a:solidFill>
              <a:srgbClr val="FCE600"/>
            </a:solidFill>
          </a:ln>
        </p:spPr>
      </p:pic>
      <p:sp>
        <p:nvSpPr>
          <p:cNvPr id="15" name="Title 1">
            <a:extLst>
              <a:ext uri="{FF2B5EF4-FFF2-40B4-BE49-F238E27FC236}">
                <a16:creationId xmlns:a16="http://schemas.microsoft.com/office/drawing/2014/main" id="{15887190-DF7C-4ECD-9B8E-D23FB3394902}"/>
              </a:ext>
            </a:extLst>
          </p:cNvPr>
          <p:cNvSpPr txBox="1">
            <a:spLocks/>
          </p:cNvSpPr>
          <p:nvPr/>
        </p:nvSpPr>
        <p:spPr bwMode="auto">
          <a:xfrm>
            <a:off x="258680" y="6464968"/>
            <a:ext cx="9372600"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B3FFFF"/>
                </a:solidFill>
                <a:effectLst/>
                <a:uLnTx/>
                <a:uFillTx/>
                <a:latin typeface="Arial"/>
                <a:ea typeface="+mj-ea"/>
                <a:cs typeface="+mj-cs"/>
              </a:rPr>
              <a:t>https://www.sgnog.net/SGNOG7/B.2%20Optical%20Comm%20Trends%20in%20Data%20Centers_20190712%20(wide).pdf</a:t>
            </a:r>
          </a:p>
        </p:txBody>
      </p:sp>
    </p:spTree>
    <p:extLst>
      <p:ext uri="{BB962C8B-B14F-4D97-AF65-F5344CB8AC3E}">
        <p14:creationId xmlns:p14="http://schemas.microsoft.com/office/powerpoint/2010/main" val="24798272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76200" y="60179"/>
            <a:ext cx="8950261" cy="46749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B3FFFF"/>
                </a:solidFill>
                <a:effectLst/>
                <a:uLnTx/>
                <a:uFillTx/>
                <a:latin typeface="Arial"/>
                <a:ea typeface="+mj-ea"/>
                <a:cs typeface="+mj-cs"/>
              </a:rPr>
              <a:t>Ethernet Alliance Roadmap 2020</a:t>
            </a:r>
            <a:endParaRPr kumimoji="0" lang="en-US" sz="2000" b="1" i="0" u="none" strike="noStrike" kern="0" cap="none" spc="0" normalizeH="0" baseline="0" noProof="0" dirty="0">
              <a:ln>
                <a:noFill/>
              </a:ln>
              <a:solidFill>
                <a:srgbClr val="FFF516"/>
              </a:solidFill>
              <a:effectLst/>
              <a:uLnTx/>
              <a:uFillTx/>
              <a:latin typeface="Arial"/>
              <a:ea typeface="+mj-ea"/>
              <a:cs typeface="+mj-cs"/>
            </a:endParaRPr>
          </a:p>
        </p:txBody>
      </p:sp>
      <p:sp>
        <p:nvSpPr>
          <p:cNvPr id="5" name="Content Placeholder 4">
            <a:extLst>
              <a:ext uri="{FF2B5EF4-FFF2-40B4-BE49-F238E27FC236}">
                <a16:creationId xmlns:a16="http://schemas.microsoft.com/office/drawing/2014/main" id="{C7B8B883-FD0C-46DD-8456-5D96EBD7369C}"/>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1607F2A3-7EFE-4F1D-9D97-E6FD95E7ED63}"/>
              </a:ext>
            </a:extLst>
          </p:cNvPr>
          <p:cNvPicPr>
            <a:picLocks noChangeAspect="1"/>
          </p:cNvPicPr>
          <p:nvPr/>
        </p:nvPicPr>
        <p:blipFill>
          <a:blip r:embed="rId3"/>
          <a:stretch>
            <a:fillRect/>
          </a:stretch>
        </p:blipFill>
        <p:spPr>
          <a:xfrm>
            <a:off x="185057" y="582105"/>
            <a:ext cx="9241971" cy="5894895"/>
          </a:xfrm>
          <a:prstGeom prst="rect">
            <a:avLst/>
          </a:prstGeom>
        </p:spPr>
      </p:pic>
      <p:sp>
        <p:nvSpPr>
          <p:cNvPr id="2" name="Title 1">
            <a:extLst>
              <a:ext uri="{FF2B5EF4-FFF2-40B4-BE49-F238E27FC236}">
                <a16:creationId xmlns:a16="http://schemas.microsoft.com/office/drawing/2014/main" id="{FE437B95-0882-4133-BCC0-05FFFEC9E23D}"/>
              </a:ext>
            </a:extLst>
          </p:cNvPr>
          <p:cNvSpPr txBox="1">
            <a:spLocks/>
          </p:cNvSpPr>
          <p:nvPr/>
        </p:nvSpPr>
        <p:spPr bwMode="auto">
          <a:xfrm>
            <a:off x="476767" y="6400800"/>
            <a:ext cx="8950261" cy="46749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B3FFFF"/>
                </a:solidFill>
                <a:effectLst/>
                <a:uLnTx/>
                <a:uFillTx/>
                <a:latin typeface="Arial"/>
                <a:ea typeface="+mj-ea"/>
                <a:cs typeface="+mj-cs"/>
              </a:rPr>
              <a:t>https://ethernetalliance.org/technology/2020-roadmap/</a:t>
            </a:r>
            <a:endParaRPr kumimoji="0" lang="en-US" sz="1600" b="1" i="0" u="none" strike="noStrike" kern="0" cap="none" spc="0" normalizeH="0" baseline="0" noProof="0" dirty="0">
              <a:ln>
                <a:noFill/>
              </a:ln>
              <a:solidFill>
                <a:srgbClr val="FFF516"/>
              </a:solidFill>
              <a:effectLst/>
              <a:uLnTx/>
              <a:uFillTx/>
              <a:latin typeface="Arial"/>
              <a:ea typeface="+mj-ea"/>
              <a:cs typeface="+mj-cs"/>
            </a:endParaRPr>
          </a:p>
        </p:txBody>
      </p:sp>
    </p:spTree>
    <p:extLst>
      <p:ext uri="{BB962C8B-B14F-4D97-AF65-F5344CB8AC3E}">
        <p14:creationId xmlns:p14="http://schemas.microsoft.com/office/powerpoint/2010/main" val="17251015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76200" y="76200"/>
            <a:ext cx="8950261" cy="46749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B3FFFF"/>
                </a:solidFill>
                <a:effectLst/>
                <a:uLnTx/>
                <a:uFillTx/>
                <a:latin typeface="Arial"/>
                <a:ea typeface="+mj-ea"/>
                <a:cs typeface="+mj-cs"/>
              </a:rPr>
              <a:t>Ethernet Alliance Roadmap 2020 (II)</a:t>
            </a:r>
            <a:endParaRPr kumimoji="0" lang="en-US" sz="2000" b="1" i="0" u="none" strike="noStrike" kern="0" cap="none" spc="0" normalizeH="0" baseline="0" noProof="0" dirty="0">
              <a:ln>
                <a:noFill/>
              </a:ln>
              <a:solidFill>
                <a:srgbClr val="FFF516"/>
              </a:solidFill>
              <a:effectLst/>
              <a:uLnTx/>
              <a:uFillTx/>
              <a:latin typeface="Arial"/>
              <a:ea typeface="+mj-ea"/>
              <a:cs typeface="+mj-cs"/>
            </a:endParaRPr>
          </a:p>
        </p:txBody>
      </p:sp>
      <p:sp>
        <p:nvSpPr>
          <p:cNvPr id="5" name="Content Placeholder 4">
            <a:extLst>
              <a:ext uri="{FF2B5EF4-FFF2-40B4-BE49-F238E27FC236}">
                <a16:creationId xmlns:a16="http://schemas.microsoft.com/office/drawing/2014/main" id="{C7B8B883-FD0C-46DD-8456-5D96EBD7369C}"/>
              </a:ext>
            </a:extLst>
          </p:cNvPr>
          <p:cNvSpPr>
            <a:spLocks noGrp="1"/>
          </p:cNvSpPr>
          <p:nvPr>
            <p:ph idx="1"/>
          </p:nvPr>
        </p:nvSpPr>
        <p:spPr/>
        <p:txBody>
          <a:bodyPr/>
          <a:lstStyle/>
          <a:p>
            <a:endParaRPr lang="en-US" dirty="0"/>
          </a:p>
        </p:txBody>
      </p:sp>
      <p:pic>
        <p:nvPicPr>
          <p:cNvPr id="10" name="Picture 9">
            <a:extLst>
              <a:ext uri="{FF2B5EF4-FFF2-40B4-BE49-F238E27FC236}">
                <a16:creationId xmlns:a16="http://schemas.microsoft.com/office/drawing/2014/main" id="{DA1D35D2-FDEE-4EC1-9375-E00D0338B020}"/>
              </a:ext>
            </a:extLst>
          </p:cNvPr>
          <p:cNvPicPr>
            <a:picLocks noChangeAspect="1"/>
          </p:cNvPicPr>
          <p:nvPr/>
        </p:nvPicPr>
        <p:blipFill>
          <a:blip r:embed="rId3"/>
          <a:stretch>
            <a:fillRect/>
          </a:stretch>
        </p:blipFill>
        <p:spPr>
          <a:xfrm>
            <a:off x="76200" y="620486"/>
            <a:ext cx="9576963" cy="6085114"/>
          </a:xfrm>
          <a:prstGeom prst="rect">
            <a:avLst/>
          </a:prstGeom>
        </p:spPr>
      </p:pic>
    </p:spTree>
    <p:extLst>
      <p:ext uri="{BB962C8B-B14F-4D97-AF65-F5344CB8AC3E}">
        <p14:creationId xmlns:p14="http://schemas.microsoft.com/office/powerpoint/2010/main" val="371718160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2" y="54136"/>
            <a:ext cx="8839199" cy="800100"/>
          </a:xfrm>
        </p:spPr>
        <p:txBody>
          <a:bodyPr/>
          <a:lstStyle/>
          <a:p>
            <a:pPr algn="ctr"/>
            <a:r>
              <a:rPr lang="en-US" dirty="0">
                <a:solidFill>
                  <a:srgbClr val="99F3F5"/>
                </a:solidFill>
              </a:rPr>
              <a:t>Upcoming Computing Architecture Trends  </a:t>
            </a:r>
            <a:br>
              <a:rPr lang="en-US" dirty="0">
                <a:solidFill>
                  <a:srgbClr val="99F3F5"/>
                </a:solidFill>
              </a:rPr>
            </a:br>
            <a:r>
              <a:rPr lang="en-US" dirty="0">
                <a:solidFill>
                  <a:schemeClr val="tx1"/>
                </a:solidFill>
              </a:rPr>
              <a:t>and How They May Affect Us (II)</a:t>
            </a:r>
          </a:p>
        </p:txBody>
      </p:sp>
      <p:sp>
        <p:nvSpPr>
          <p:cNvPr id="3" name="Content Placeholder 2"/>
          <p:cNvSpPr>
            <a:spLocks noGrp="1"/>
          </p:cNvSpPr>
          <p:nvPr>
            <p:ph idx="1"/>
          </p:nvPr>
        </p:nvSpPr>
        <p:spPr>
          <a:xfrm>
            <a:off x="152400" y="901030"/>
            <a:ext cx="9601200" cy="5791130"/>
          </a:xfrm>
          <a:solidFill>
            <a:srgbClr val="001D3A"/>
          </a:solidFill>
          <a:ln w="19050">
            <a:solidFill>
              <a:srgbClr val="FFED13"/>
            </a:solidFill>
          </a:ln>
        </p:spPr>
        <p:txBody>
          <a:bodyPr/>
          <a:lstStyle/>
          <a:p>
            <a:pPr marL="227013" indent="-280988">
              <a:lnSpc>
                <a:spcPct val="97000"/>
              </a:lnSpc>
              <a:spcBef>
                <a:spcPts val="0"/>
              </a:spcBef>
              <a:spcAft>
                <a:spcPts val="400"/>
              </a:spcAft>
              <a:buFont typeface="Wingdings" panose="05000000000000000000" pitchFamily="2" charset="2"/>
              <a:buChar char="§"/>
            </a:pPr>
            <a:r>
              <a:rPr lang="en-US" sz="2200" dirty="0">
                <a:solidFill>
                  <a:srgbClr val="A7FDFB"/>
                </a:solidFill>
              </a:rPr>
              <a:t>Another Vision: Intel Acquires Altera ($ 16.7B) December 2015: Intel + </a:t>
            </a:r>
            <a:r>
              <a:rPr lang="en-US" sz="2200" dirty="0" err="1">
                <a:solidFill>
                  <a:srgbClr val="A7FDFB"/>
                </a:solidFill>
              </a:rPr>
              <a:t>Stratix</a:t>
            </a:r>
            <a:r>
              <a:rPr lang="en-US" sz="2200" dirty="0">
                <a:solidFill>
                  <a:srgbClr val="A7FDFB"/>
                </a:solidFill>
              </a:rPr>
              <a:t> 10 FPGA “</a:t>
            </a:r>
            <a:r>
              <a:rPr lang="en-US" sz="2200" dirty="0" err="1">
                <a:solidFill>
                  <a:srgbClr val="A7FDFB"/>
                </a:solidFill>
              </a:rPr>
              <a:t>Hyperflex</a:t>
            </a:r>
            <a:r>
              <a:rPr lang="en-US" sz="2200" dirty="0">
                <a:solidFill>
                  <a:srgbClr val="A7FDFB"/>
                </a:solidFill>
              </a:rPr>
              <a:t>” Architecture </a:t>
            </a:r>
            <a:r>
              <a:rPr lang="en-US" sz="2100" dirty="0">
                <a:solidFill>
                  <a:schemeClr val="tx1"/>
                </a:solidFill>
                <a:hlinkClick r:id="rId3"/>
              </a:rPr>
              <a:t>https://www.intel.com/content/dam/www/programmable/us/en/pdfs/literature/wp/wp-01251-enabling-nextgen-with-3d-system-in-package.pdf</a:t>
            </a:r>
            <a:endParaRPr lang="en-US" sz="2100" dirty="0">
              <a:solidFill>
                <a:schemeClr val="tx1"/>
              </a:solidFill>
            </a:endParaRPr>
          </a:p>
          <a:p>
            <a:pPr marL="227013" indent="-280988">
              <a:lnSpc>
                <a:spcPct val="97000"/>
              </a:lnSpc>
              <a:spcBef>
                <a:spcPts val="0"/>
              </a:spcBef>
              <a:spcAft>
                <a:spcPts val="400"/>
              </a:spcAft>
              <a:buFont typeface="Wingdings" panose="05000000000000000000" pitchFamily="2" charset="2"/>
              <a:buChar char="§"/>
            </a:pPr>
            <a:endParaRPr lang="en-US" sz="2100" dirty="0">
              <a:solidFill>
                <a:schemeClr val="tx1"/>
              </a:solidFill>
            </a:endParaRPr>
          </a:p>
          <a:p>
            <a:pPr marL="227013" indent="-280988">
              <a:lnSpc>
                <a:spcPct val="97000"/>
              </a:lnSpc>
              <a:spcBef>
                <a:spcPts val="0"/>
              </a:spcBef>
              <a:spcAft>
                <a:spcPts val="400"/>
              </a:spcAft>
              <a:buFont typeface="Wingdings" panose="05000000000000000000" pitchFamily="2" charset="2"/>
              <a:buChar char="§"/>
            </a:pPr>
            <a:endParaRPr lang="en-US" sz="2100" dirty="0">
              <a:solidFill>
                <a:schemeClr val="tx1"/>
              </a:solidFill>
            </a:endParaRPr>
          </a:p>
          <a:p>
            <a:pPr marL="227013" indent="-280988">
              <a:lnSpc>
                <a:spcPct val="97000"/>
              </a:lnSpc>
              <a:spcBef>
                <a:spcPts val="0"/>
              </a:spcBef>
              <a:spcAft>
                <a:spcPts val="400"/>
              </a:spcAft>
              <a:buFont typeface="Wingdings" panose="05000000000000000000" pitchFamily="2" charset="2"/>
              <a:buChar char="§"/>
            </a:pPr>
            <a:endParaRPr lang="en-US" sz="2100" dirty="0">
              <a:solidFill>
                <a:schemeClr val="tx1"/>
              </a:solidFill>
            </a:endParaRPr>
          </a:p>
          <a:p>
            <a:pPr marL="227013" indent="-280988">
              <a:lnSpc>
                <a:spcPct val="97000"/>
              </a:lnSpc>
              <a:spcBef>
                <a:spcPts val="0"/>
              </a:spcBef>
              <a:spcAft>
                <a:spcPts val="400"/>
              </a:spcAft>
              <a:buFont typeface="Wingdings" panose="05000000000000000000" pitchFamily="2" charset="2"/>
              <a:buChar char="§"/>
            </a:pPr>
            <a:endParaRPr lang="en-US" sz="2100" dirty="0">
              <a:solidFill>
                <a:schemeClr val="tx1"/>
              </a:solidFill>
            </a:endParaRPr>
          </a:p>
          <a:p>
            <a:pPr marL="227013" indent="-280988">
              <a:lnSpc>
                <a:spcPct val="97000"/>
              </a:lnSpc>
              <a:spcBef>
                <a:spcPts val="0"/>
              </a:spcBef>
              <a:spcAft>
                <a:spcPts val="400"/>
              </a:spcAft>
              <a:buFont typeface="Wingdings" panose="05000000000000000000" pitchFamily="2" charset="2"/>
              <a:buChar char="§"/>
            </a:pPr>
            <a:endParaRPr lang="en-US" sz="2100" dirty="0">
              <a:solidFill>
                <a:schemeClr val="tx1"/>
              </a:solidFill>
            </a:endParaRPr>
          </a:p>
          <a:p>
            <a:pPr marL="227013" indent="-280988">
              <a:lnSpc>
                <a:spcPct val="97000"/>
              </a:lnSpc>
              <a:spcBef>
                <a:spcPts val="0"/>
              </a:spcBef>
              <a:spcAft>
                <a:spcPts val="400"/>
              </a:spcAft>
              <a:buFont typeface="Wingdings" panose="05000000000000000000" pitchFamily="2" charset="2"/>
              <a:buChar char="§"/>
            </a:pPr>
            <a:endParaRPr lang="en-US" sz="2100" dirty="0">
              <a:solidFill>
                <a:schemeClr val="tx1"/>
              </a:solidFill>
            </a:endParaRPr>
          </a:p>
          <a:p>
            <a:pPr marL="227013" indent="-280988">
              <a:lnSpc>
                <a:spcPct val="97000"/>
              </a:lnSpc>
              <a:spcBef>
                <a:spcPts val="0"/>
              </a:spcBef>
              <a:spcAft>
                <a:spcPts val="400"/>
              </a:spcAft>
              <a:buFont typeface="Wingdings" panose="05000000000000000000" pitchFamily="2" charset="2"/>
              <a:buChar char="§"/>
            </a:pPr>
            <a:endParaRPr lang="en-US" sz="2100" dirty="0">
              <a:solidFill>
                <a:schemeClr val="tx1"/>
              </a:solidFill>
            </a:endParaRPr>
          </a:p>
          <a:p>
            <a:pPr marL="227013" indent="-280988">
              <a:lnSpc>
                <a:spcPct val="97000"/>
              </a:lnSpc>
              <a:spcBef>
                <a:spcPts val="0"/>
              </a:spcBef>
              <a:spcAft>
                <a:spcPts val="400"/>
              </a:spcAft>
              <a:buFont typeface="Wingdings" panose="05000000000000000000" pitchFamily="2" charset="2"/>
              <a:buChar char="§"/>
            </a:pPr>
            <a:endParaRPr lang="en-US" sz="2100" dirty="0">
              <a:solidFill>
                <a:schemeClr val="tx1"/>
              </a:solidFill>
            </a:endParaRPr>
          </a:p>
          <a:p>
            <a:pPr marL="227013" indent="-280988">
              <a:lnSpc>
                <a:spcPct val="97000"/>
              </a:lnSpc>
              <a:spcBef>
                <a:spcPts val="0"/>
              </a:spcBef>
              <a:spcAft>
                <a:spcPts val="400"/>
              </a:spcAft>
              <a:buFont typeface="Wingdings" panose="05000000000000000000" pitchFamily="2" charset="2"/>
              <a:buChar char="§"/>
            </a:pPr>
            <a:endParaRPr lang="en-US" sz="2100" dirty="0">
              <a:solidFill>
                <a:schemeClr val="tx1"/>
              </a:solidFill>
            </a:endParaRPr>
          </a:p>
          <a:p>
            <a:pPr marL="227013" indent="-280988">
              <a:lnSpc>
                <a:spcPct val="97000"/>
              </a:lnSpc>
              <a:spcBef>
                <a:spcPts val="0"/>
              </a:spcBef>
              <a:spcAft>
                <a:spcPts val="400"/>
              </a:spcAft>
              <a:buFont typeface="Wingdings" panose="05000000000000000000" pitchFamily="2" charset="2"/>
              <a:buChar char="§"/>
            </a:pPr>
            <a:r>
              <a:rPr lang="en-US" dirty="0">
                <a:solidFill>
                  <a:srgbClr val="A7FDFB"/>
                </a:solidFill>
              </a:rPr>
              <a:t>Other Interesting Developments (August 2018):  </a:t>
            </a:r>
            <a:r>
              <a:rPr lang="en-US" dirty="0">
                <a:solidFill>
                  <a:srgbClr val="FFFF99"/>
                </a:solidFill>
              </a:rPr>
              <a:t>Hot Chips </a:t>
            </a:r>
            <a:r>
              <a:rPr lang="en-US" dirty="0">
                <a:solidFill>
                  <a:schemeClr val="tx1"/>
                </a:solidFill>
              </a:rPr>
              <a:t>and</a:t>
            </a:r>
            <a:r>
              <a:rPr lang="en-US" dirty="0">
                <a:solidFill>
                  <a:srgbClr val="FFFF99"/>
                </a:solidFill>
              </a:rPr>
              <a:t> Flash Memory Storage </a:t>
            </a:r>
            <a:r>
              <a:rPr lang="en-US" dirty="0">
                <a:solidFill>
                  <a:schemeClr val="tx1"/>
                </a:solidFill>
              </a:rPr>
              <a:t>Conferences. Examples</a:t>
            </a:r>
            <a:r>
              <a:rPr lang="en-US" dirty="0">
                <a:solidFill>
                  <a:srgbClr val="A7FDFB"/>
                </a:solidFill>
              </a:rPr>
              <a:t>: (1) NRAM (Carbon nanotubes) </a:t>
            </a:r>
            <a:r>
              <a:rPr lang="en-US" dirty="0">
                <a:solidFill>
                  <a:schemeClr val="tx1"/>
                </a:solidFill>
              </a:rPr>
              <a:t>poised to replace DRAM ? </a:t>
            </a:r>
            <a:r>
              <a:rPr lang="en-US" sz="1800" dirty="0">
                <a:solidFill>
                  <a:schemeClr val="tx1"/>
                </a:solidFill>
                <a:hlinkClick r:id="rId4"/>
              </a:rPr>
              <a:t>https://www.anandtech.com/show/13252/hot-chips-2018-nanotubes-as-dram-by-nantero-live-blog</a:t>
            </a:r>
            <a:r>
              <a:rPr lang="en-US" dirty="0">
                <a:solidFill>
                  <a:schemeClr val="tx1"/>
                </a:solidFill>
              </a:rPr>
              <a:t>  ; (2) </a:t>
            </a:r>
            <a:r>
              <a:rPr lang="en-US" dirty="0">
                <a:solidFill>
                  <a:srgbClr val="A7FDFB"/>
                </a:solidFill>
              </a:rPr>
              <a:t>MRAM Developer Day </a:t>
            </a:r>
            <a:r>
              <a:rPr lang="en-US" dirty="0">
                <a:solidFill>
                  <a:schemeClr val="tx1"/>
                </a:solidFill>
              </a:rPr>
              <a:t>at FMS</a:t>
            </a:r>
          </a:p>
          <a:p>
            <a:pPr marL="227013" indent="-280988">
              <a:lnSpc>
                <a:spcPct val="97000"/>
              </a:lnSpc>
              <a:spcBef>
                <a:spcPts val="0"/>
              </a:spcBef>
              <a:spcAft>
                <a:spcPts val="400"/>
              </a:spcAft>
              <a:buFont typeface="Wingdings" panose="05000000000000000000" pitchFamily="2" charset="2"/>
              <a:buChar char="§"/>
            </a:pPr>
            <a:endParaRPr lang="en-US" sz="2100" dirty="0">
              <a:solidFill>
                <a:schemeClr val="tx1"/>
              </a:solidFill>
            </a:endParaRPr>
          </a:p>
        </p:txBody>
      </p:sp>
      <p:pic>
        <p:nvPicPr>
          <p:cNvPr id="6" name="Picture 16"/>
          <p:cNvPicPr>
            <a:picLocks noChangeAspect="1" noChangeArrowheads="1"/>
          </p:cNvPicPr>
          <p:nvPr/>
        </p:nvPicPr>
        <p:blipFill>
          <a:blip r:embed="rId5" cstate="print"/>
          <a:srcRect/>
          <a:stretch>
            <a:fillRect/>
          </a:stretch>
        </p:blipFill>
        <p:spPr bwMode="auto">
          <a:xfrm>
            <a:off x="8991601" y="215163"/>
            <a:ext cx="741527" cy="704817"/>
          </a:xfrm>
          <a:prstGeom prst="rect">
            <a:avLst/>
          </a:prstGeom>
          <a:noFill/>
          <a:ln w="9525">
            <a:noFill/>
            <a:miter lim="800000"/>
            <a:headEnd/>
            <a:tailEnd/>
          </a:ln>
        </p:spPr>
      </p:pic>
      <p:pic>
        <p:nvPicPr>
          <p:cNvPr id="4" name="Picture 3"/>
          <p:cNvPicPr>
            <a:picLocks noChangeAspect="1"/>
          </p:cNvPicPr>
          <p:nvPr/>
        </p:nvPicPr>
        <p:blipFill>
          <a:blip r:embed="rId6"/>
          <a:stretch>
            <a:fillRect/>
          </a:stretch>
        </p:blipFill>
        <p:spPr>
          <a:xfrm>
            <a:off x="281560" y="2311964"/>
            <a:ext cx="2867414" cy="3078829"/>
          </a:xfrm>
          <a:prstGeom prst="rect">
            <a:avLst/>
          </a:prstGeom>
          <a:ln w="22225">
            <a:solidFill>
              <a:srgbClr val="FFED13"/>
            </a:solidFill>
          </a:ln>
        </p:spPr>
      </p:pic>
      <p:pic>
        <p:nvPicPr>
          <p:cNvPr id="5" name="Picture 4"/>
          <p:cNvPicPr>
            <a:picLocks noChangeAspect="1"/>
          </p:cNvPicPr>
          <p:nvPr/>
        </p:nvPicPr>
        <p:blipFill rotWithShape="1">
          <a:blip r:embed="rId7"/>
          <a:srcRect t="13823"/>
          <a:stretch/>
        </p:blipFill>
        <p:spPr>
          <a:xfrm>
            <a:off x="3205810" y="2311965"/>
            <a:ext cx="3066436" cy="3078828"/>
          </a:xfrm>
          <a:prstGeom prst="rect">
            <a:avLst/>
          </a:prstGeom>
          <a:ln w="22225">
            <a:solidFill>
              <a:srgbClr val="FFED13"/>
            </a:solidFill>
          </a:ln>
        </p:spPr>
      </p:pic>
      <p:pic>
        <p:nvPicPr>
          <p:cNvPr id="7" name="Picture 6"/>
          <p:cNvPicPr>
            <a:picLocks noChangeAspect="1"/>
          </p:cNvPicPr>
          <p:nvPr/>
        </p:nvPicPr>
        <p:blipFill>
          <a:blip r:embed="rId8"/>
          <a:stretch>
            <a:fillRect/>
          </a:stretch>
        </p:blipFill>
        <p:spPr>
          <a:xfrm>
            <a:off x="6329082" y="2311964"/>
            <a:ext cx="3404046" cy="3078829"/>
          </a:xfrm>
          <a:prstGeom prst="rect">
            <a:avLst/>
          </a:prstGeom>
          <a:ln w="22225">
            <a:solidFill>
              <a:srgbClr val="FFED13"/>
            </a:solidFill>
          </a:ln>
        </p:spPr>
      </p:pic>
    </p:spTree>
    <p:extLst>
      <p:ext uri="{BB962C8B-B14F-4D97-AF65-F5344CB8AC3E}">
        <p14:creationId xmlns:p14="http://schemas.microsoft.com/office/powerpoint/2010/main" val="1131679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52733" y="593562"/>
            <a:ext cx="5461534" cy="5829009"/>
          </a:xfrm>
          <a:prstGeom prst="rect">
            <a:avLst/>
          </a:prstGeom>
          <a:solidFill>
            <a:srgbClr val="001D3A"/>
          </a:solidFill>
          <a:ln w="22225">
            <a:solidFill>
              <a:srgbClr val="FCE600"/>
            </a:solidFill>
          </a:ln>
        </p:spPr>
        <p:txBody>
          <a:bodyPr wrap="square" lIns="0" rIns="0">
            <a:noAutofit/>
          </a:bodyPr>
          <a:lstStyle/>
          <a:p>
            <a:pPr marL="401638" marR="0" lvl="0" indent="-346075" algn="l" defTabSz="914400" rtl="0" eaLnBrk="1" fontAlgn="base" latinLnBrk="0" hangingPunct="1">
              <a:lnSpc>
                <a:spcPct val="97000"/>
              </a:lnSpc>
              <a:spcBef>
                <a:spcPct val="0"/>
              </a:spcBef>
              <a:spcAft>
                <a:spcPts val="500"/>
              </a:spcAft>
              <a:buClrTx/>
              <a:buSzTx/>
              <a:buFont typeface="Wingdings" panose="05000000000000000000" pitchFamily="2" charset="2"/>
              <a:buChar char="q"/>
              <a:tabLst/>
              <a:defRPr/>
            </a:pPr>
            <a:endParaRPr kumimoji="0" lang="en-US" sz="2100" b="1" i="0" u="none" strike="noStrike" kern="1200" cap="none" spc="0" normalizeH="0" baseline="0" noProof="0" dirty="0">
              <a:ln>
                <a:noFill/>
              </a:ln>
              <a:solidFill>
                <a:srgbClr val="BDFFFF"/>
              </a:solidFill>
              <a:effectLst/>
              <a:uLnTx/>
              <a:uFillTx/>
              <a:latin typeface="Arial"/>
              <a:ea typeface="+mn-ea"/>
              <a:cs typeface="Arial" charset="0"/>
            </a:endParaRPr>
          </a:p>
        </p:txBody>
      </p:sp>
      <p:sp>
        <p:nvSpPr>
          <p:cNvPr id="7" name="Title 1"/>
          <p:cNvSpPr txBox="1">
            <a:spLocks/>
          </p:cNvSpPr>
          <p:nvPr/>
        </p:nvSpPr>
        <p:spPr bwMode="auto">
          <a:xfrm>
            <a:off x="76200" y="76200"/>
            <a:ext cx="8950261" cy="5409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B3FFFF"/>
                </a:solidFill>
                <a:effectLst/>
                <a:uLnTx/>
                <a:uFillTx/>
                <a:latin typeface="Arial"/>
                <a:ea typeface="+mj-ea"/>
                <a:cs typeface="+mj-cs"/>
              </a:rPr>
              <a:t>IEEE Ethernet Roadmap 1982 to 2022 to ?</a:t>
            </a:r>
          </a:p>
        </p:txBody>
      </p:sp>
      <p:sp>
        <p:nvSpPr>
          <p:cNvPr id="9" name="Rectangle 8"/>
          <p:cNvSpPr/>
          <p:nvPr/>
        </p:nvSpPr>
        <p:spPr>
          <a:xfrm>
            <a:off x="5608228" y="593560"/>
            <a:ext cx="4145038" cy="373471"/>
          </a:xfrm>
          <a:prstGeom prst="rect">
            <a:avLst/>
          </a:prstGeom>
          <a:solidFill>
            <a:srgbClr val="001D3A"/>
          </a:solidFill>
          <a:ln w="22225">
            <a:solidFill>
              <a:srgbClr val="FCE600"/>
            </a:solidFill>
          </a:ln>
        </p:spPr>
        <p:txBody>
          <a:bodyPr wrap="square" lIns="0" rIns="0">
            <a:noAutofit/>
          </a:bodyPr>
          <a:lstStyle/>
          <a:p>
            <a:pPr marL="55563" marR="0" lvl="0" indent="0" algn="ctr" defTabSz="914400" rtl="0" eaLnBrk="1" fontAlgn="base" latinLnBrk="0" hangingPunct="1">
              <a:lnSpc>
                <a:spcPct val="90000"/>
              </a:lnSpc>
              <a:spcBef>
                <a:spcPct val="0"/>
              </a:spcBef>
              <a:spcAft>
                <a:spcPts val="0"/>
              </a:spcAft>
              <a:buClrTx/>
              <a:buSzTx/>
              <a:buFontTx/>
              <a:buNone/>
              <a:tabLst/>
              <a:defRPr/>
            </a:pPr>
            <a:r>
              <a:rPr kumimoji="0" lang="en-US" sz="2200" b="1" i="0" u="none" strike="noStrike" kern="1200" cap="none" spc="0" normalizeH="0" baseline="0" noProof="0" dirty="0">
                <a:ln>
                  <a:noFill/>
                </a:ln>
                <a:solidFill>
                  <a:srgbClr val="BDFFFF"/>
                </a:solidFill>
                <a:effectLst/>
                <a:uLnTx/>
                <a:uFillTx/>
                <a:latin typeface="Arial"/>
                <a:ea typeface="+mn-ea"/>
                <a:cs typeface="Arial" charset="0"/>
              </a:rPr>
              <a:t>Ethernet Alliance Roadmap</a:t>
            </a:r>
          </a:p>
        </p:txBody>
      </p:sp>
      <p:pic>
        <p:nvPicPr>
          <p:cNvPr id="4" name="Picture 3"/>
          <p:cNvPicPr>
            <a:picLocks noChangeAspect="1"/>
          </p:cNvPicPr>
          <p:nvPr/>
        </p:nvPicPr>
        <p:blipFill>
          <a:blip r:embed="rId3"/>
          <a:stretch>
            <a:fillRect/>
          </a:stretch>
        </p:blipFill>
        <p:spPr>
          <a:xfrm>
            <a:off x="5633094" y="967031"/>
            <a:ext cx="4120173" cy="4485461"/>
          </a:xfrm>
          <a:prstGeom prst="rect">
            <a:avLst/>
          </a:prstGeom>
          <a:ln w="25400">
            <a:solidFill>
              <a:srgbClr val="FCE600"/>
            </a:solidFill>
          </a:ln>
        </p:spPr>
      </p:pic>
      <p:sp>
        <p:nvSpPr>
          <p:cNvPr id="11" name="Content Placeholder 2"/>
          <p:cNvSpPr>
            <a:spLocks noGrp="1"/>
          </p:cNvSpPr>
          <p:nvPr>
            <p:ph idx="1"/>
          </p:nvPr>
        </p:nvSpPr>
        <p:spPr>
          <a:xfrm>
            <a:off x="0" y="548133"/>
            <a:ext cx="5633093" cy="5593952"/>
          </a:xfrm>
        </p:spPr>
        <p:txBody>
          <a:bodyPr/>
          <a:lstStyle/>
          <a:p>
            <a:pPr marL="342900" lvl="3" indent="-171450">
              <a:lnSpc>
                <a:spcPct val="95000"/>
              </a:lnSpc>
              <a:spcBef>
                <a:spcPts val="0"/>
              </a:spcBef>
              <a:spcAft>
                <a:spcPts val="400"/>
              </a:spcAft>
              <a:buClr>
                <a:srgbClr val="FFFF00"/>
              </a:buClr>
              <a:buFont typeface="Wingdings" panose="05000000000000000000" pitchFamily="2" charset="2"/>
              <a:buChar char="§"/>
              <a:tabLst>
                <a:tab pos="112713" algn="l"/>
              </a:tabLst>
            </a:pPr>
            <a:r>
              <a:rPr lang="en-US" b="1" dirty="0">
                <a:solidFill>
                  <a:srgbClr val="99F3F5"/>
                </a:solidFill>
                <a:latin typeface="+mn-lt"/>
              </a:rPr>
              <a:t>A petabyte transfer </a:t>
            </a:r>
            <a:r>
              <a:rPr lang="en-US" b="1" dirty="0">
                <a:solidFill>
                  <a:srgbClr val="FFED13"/>
                </a:solidFill>
                <a:latin typeface="+mn-lt"/>
              </a:rPr>
              <a:t>would occupy a </a:t>
            </a:r>
            <a:br>
              <a:rPr lang="en-US" b="1" dirty="0">
                <a:solidFill>
                  <a:srgbClr val="FFED13"/>
                </a:solidFill>
                <a:latin typeface="+mn-lt"/>
              </a:rPr>
            </a:br>
            <a:r>
              <a:rPr lang="en-US" b="1" dirty="0">
                <a:solidFill>
                  <a:srgbClr val="FFED13"/>
                </a:solidFill>
                <a:latin typeface="+mn-lt"/>
              </a:rPr>
              <a:t>100G link for 24 </a:t>
            </a:r>
            <a:r>
              <a:rPr lang="en-US" b="1" dirty="0" err="1">
                <a:solidFill>
                  <a:srgbClr val="FFED13"/>
                </a:solidFill>
                <a:latin typeface="+mn-lt"/>
              </a:rPr>
              <a:t>hrs</a:t>
            </a:r>
            <a:r>
              <a:rPr lang="en-US" b="1" dirty="0">
                <a:solidFill>
                  <a:srgbClr val="FFED13"/>
                </a:solidFill>
                <a:latin typeface="+mn-lt"/>
              </a:rPr>
              <a:t> </a:t>
            </a:r>
            <a:r>
              <a:rPr lang="en-US" b="1" dirty="0">
                <a:latin typeface="+mn-lt"/>
              </a:rPr>
              <a:t>at wire speed </a:t>
            </a:r>
            <a:r>
              <a:rPr lang="en-US" b="1" dirty="0">
                <a:solidFill>
                  <a:srgbClr val="FFED13"/>
                </a:solidFill>
                <a:latin typeface="+mn-lt"/>
              </a:rPr>
              <a:t>now</a:t>
            </a:r>
          </a:p>
          <a:p>
            <a:pPr marL="342900" lvl="3" indent="-171450">
              <a:lnSpc>
                <a:spcPct val="95000"/>
              </a:lnSpc>
              <a:spcBef>
                <a:spcPts val="0"/>
              </a:spcBef>
              <a:spcAft>
                <a:spcPts val="400"/>
              </a:spcAft>
              <a:buClr>
                <a:srgbClr val="FFFF00"/>
              </a:buClr>
              <a:buFont typeface="Wingdings" panose="05000000000000000000" pitchFamily="2" charset="2"/>
              <a:buChar char="§"/>
              <a:tabLst>
                <a:tab pos="112713" algn="l"/>
              </a:tabLst>
            </a:pPr>
            <a:r>
              <a:rPr lang="en-US" b="1" dirty="0">
                <a:solidFill>
                  <a:srgbClr val="99F3F5"/>
                </a:solidFill>
                <a:latin typeface="+mn-lt"/>
              </a:rPr>
              <a:t>Circa 2023 (2028), a PB transfer </a:t>
            </a:r>
            <a:r>
              <a:rPr lang="en-US" b="1" dirty="0">
                <a:solidFill>
                  <a:srgbClr val="FFED13"/>
                </a:solidFill>
                <a:latin typeface="+mn-lt"/>
              </a:rPr>
              <a:t>would take </a:t>
            </a:r>
            <a:r>
              <a:rPr lang="en-US" b="1" dirty="0">
                <a:solidFill>
                  <a:srgbClr val="99F3F5"/>
                </a:solidFill>
                <a:latin typeface="+mn-lt"/>
              </a:rPr>
              <a:t>6-7 (3-4) hours on a 400G (800G) link</a:t>
            </a:r>
          </a:p>
          <a:p>
            <a:pPr marL="342900" lvl="3" indent="-171450">
              <a:lnSpc>
                <a:spcPct val="95000"/>
              </a:lnSpc>
              <a:spcBef>
                <a:spcPts val="0"/>
              </a:spcBef>
              <a:spcAft>
                <a:spcPts val="400"/>
              </a:spcAft>
              <a:buClr>
                <a:srgbClr val="FFFF00"/>
              </a:buClr>
              <a:buFont typeface="Wingdings" panose="05000000000000000000" pitchFamily="2" charset="2"/>
              <a:buChar char="§"/>
              <a:tabLst>
                <a:tab pos="112713" algn="l"/>
              </a:tabLst>
            </a:pPr>
            <a:r>
              <a:rPr lang="en-US" b="1" dirty="0">
                <a:solidFill>
                  <a:srgbClr val="99F3F5"/>
                </a:solidFill>
                <a:latin typeface="+mn-lt"/>
              </a:rPr>
              <a:t>2018-19: 400G Switches, Optics Arrive</a:t>
            </a:r>
          </a:p>
          <a:p>
            <a:pPr marL="342900" lvl="3" indent="-171450">
              <a:lnSpc>
                <a:spcPct val="95000"/>
              </a:lnSpc>
              <a:spcBef>
                <a:spcPts val="0"/>
              </a:spcBef>
              <a:spcAft>
                <a:spcPts val="400"/>
              </a:spcAft>
              <a:buClr>
                <a:srgbClr val="FFFF00"/>
              </a:buClr>
              <a:buFont typeface="Wingdings" panose="05000000000000000000" pitchFamily="2" charset="2"/>
              <a:buChar char="§"/>
              <a:tabLst>
                <a:tab pos="112713" algn="l"/>
              </a:tabLst>
            </a:pPr>
            <a:r>
              <a:rPr lang="en-US" b="1" dirty="0">
                <a:solidFill>
                  <a:srgbClr val="99F3F5"/>
                </a:solidFill>
                <a:latin typeface="+mn-lt"/>
              </a:rPr>
              <a:t>There is no roadmap beyond 0.8 – 1.6T</a:t>
            </a:r>
          </a:p>
          <a:p>
            <a:pPr marL="342900" lvl="3" indent="-171450">
              <a:lnSpc>
                <a:spcPct val="95000"/>
              </a:lnSpc>
              <a:spcBef>
                <a:spcPts val="0"/>
              </a:spcBef>
              <a:spcAft>
                <a:spcPts val="400"/>
              </a:spcAft>
              <a:buClr>
                <a:srgbClr val="FFFF00"/>
              </a:buClr>
              <a:buFont typeface="Wingdings" panose="05000000000000000000" pitchFamily="2" charset="2"/>
              <a:buChar char="§"/>
              <a:tabLst>
                <a:tab pos="112713" algn="l"/>
              </a:tabLst>
            </a:pPr>
            <a:r>
              <a:rPr lang="en-US" b="1" dirty="0">
                <a:solidFill>
                  <a:srgbClr val="99F3F5"/>
                </a:solidFill>
                <a:latin typeface="+mn-lt"/>
              </a:rPr>
              <a:t> </a:t>
            </a:r>
            <a:r>
              <a:rPr lang="en-US" b="1" dirty="0">
                <a:solidFill>
                  <a:srgbClr val="A7FDFB"/>
                </a:solidFill>
                <a:latin typeface="+mn-lt"/>
              </a:rPr>
              <a:t>Due to </a:t>
            </a:r>
            <a:r>
              <a:rPr lang="en-US" b="1" dirty="0">
                <a:latin typeface="+mn-lt"/>
              </a:rPr>
              <a:t>physics barriers; uncertain,  changing paradigms </a:t>
            </a:r>
          </a:p>
          <a:p>
            <a:pPr marL="401638" lvl="3" indent="-168275">
              <a:lnSpc>
                <a:spcPct val="98000"/>
              </a:lnSpc>
              <a:spcBef>
                <a:spcPts val="0"/>
              </a:spcBef>
              <a:spcAft>
                <a:spcPts val="400"/>
              </a:spcAft>
              <a:buClr>
                <a:srgbClr val="FFFF00"/>
              </a:buClr>
              <a:buFont typeface="Wingdings" panose="05000000000000000000" pitchFamily="2" charset="2"/>
              <a:buChar char="§"/>
              <a:tabLst>
                <a:tab pos="112713" algn="l"/>
              </a:tabLst>
            </a:pPr>
            <a:endParaRPr lang="en-US" b="1" dirty="0">
              <a:solidFill>
                <a:srgbClr val="99F3F5"/>
              </a:solidFill>
              <a:latin typeface="+mn-lt"/>
            </a:endParaRPr>
          </a:p>
        </p:txBody>
      </p:sp>
      <p:sp>
        <p:nvSpPr>
          <p:cNvPr id="8" name="Rectangle 7"/>
          <p:cNvSpPr/>
          <p:nvPr/>
        </p:nvSpPr>
        <p:spPr>
          <a:xfrm>
            <a:off x="5608226" y="5890344"/>
            <a:ext cx="4145039" cy="532227"/>
          </a:xfrm>
          <a:prstGeom prst="rect">
            <a:avLst/>
          </a:prstGeom>
          <a:solidFill>
            <a:srgbClr val="001D3A"/>
          </a:solidFill>
          <a:ln w="22225">
            <a:solidFill>
              <a:srgbClr val="FCE600"/>
            </a:solidFill>
          </a:ln>
        </p:spPr>
        <p:txBody>
          <a:bodyPr wrap="square" lIns="0" rIns="0">
            <a:noAutofit/>
          </a:bodyPr>
          <a:lstStyle/>
          <a:p>
            <a:pPr marL="55563" marR="0" lvl="0" indent="0" algn="ctr" defTabSz="914400" rtl="0" eaLnBrk="1" fontAlgn="base"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00FFFF"/>
                </a:solidFill>
                <a:effectLst/>
                <a:uLnTx/>
                <a:uFillTx/>
                <a:latin typeface="Arial"/>
                <a:ea typeface="+mn-ea"/>
                <a:cs typeface="Arial" charset="0"/>
              </a:rPr>
              <a:t>Beyond the Terabit Mountains:</a:t>
            </a:r>
            <a:br>
              <a:rPr kumimoji="0" lang="en-US" b="1" i="0" u="none" strike="noStrike" kern="1200" cap="none" spc="0" normalizeH="0" baseline="0" noProof="0" dirty="0">
                <a:ln>
                  <a:noFill/>
                </a:ln>
                <a:solidFill>
                  <a:srgbClr val="00FFFF"/>
                </a:solidFill>
                <a:effectLst/>
                <a:uLnTx/>
                <a:uFillTx/>
                <a:latin typeface="Arial"/>
                <a:ea typeface="+mn-ea"/>
                <a:cs typeface="Arial" charset="0"/>
              </a:rPr>
            </a:br>
            <a:r>
              <a:rPr kumimoji="0" lang="en-US" b="1" i="0" u="none" strike="noStrike" kern="1200" cap="none" spc="0" normalizeH="0" baseline="0" noProof="0" dirty="0">
                <a:ln>
                  <a:noFill/>
                </a:ln>
                <a:solidFill>
                  <a:srgbClr val="00FFFF"/>
                </a:solidFill>
                <a:effectLst/>
                <a:uLnTx/>
                <a:uFillTx/>
                <a:latin typeface="Arial"/>
                <a:ea typeface="+mn-ea"/>
                <a:cs typeface="Arial" charset="0"/>
              </a:rPr>
              <a:t>Physics - </a:t>
            </a:r>
            <a:r>
              <a:rPr kumimoji="0" lang="en-US" b="1" i="0" u="none" strike="noStrike" kern="1200" cap="none" spc="0" normalizeH="0" baseline="0" noProof="0" dirty="0">
                <a:ln>
                  <a:noFill/>
                </a:ln>
                <a:solidFill>
                  <a:srgbClr val="FFFFFF"/>
                </a:solidFill>
                <a:effectLst/>
                <a:uLnTx/>
                <a:uFillTx/>
                <a:latin typeface="Arial"/>
                <a:ea typeface="+mn-ea"/>
                <a:cs typeface="Arial" charset="0"/>
              </a:rPr>
              <a:t>the Nanoscale Era</a:t>
            </a:r>
            <a:endParaRPr kumimoji="0" lang="en-US" sz="105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2" name="Picture 1">
            <a:extLst>
              <a:ext uri="{FF2B5EF4-FFF2-40B4-BE49-F238E27FC236}">
                <a16:creationId xmlns:a16="http://schemas.microsoft.com/office/drawing/2014/main" id="{5728065A-E994-4228-9EF9-FF047871EC62}"/>
              </a:ext>
            </a:extLst>
          </p:cNvPr>
          <p:cNvPicPr>
            <a:picLocks noChangeAspect="1"/>
          </p:cNvPicPr>
          <p:nvPr/>
        </p:nvPicPr>
        <p:blipFill>
          <a:blip r:embed="rId4"/>
          <a:stretch>
            <a:fillRect/>
          </a:stretch>
        </p:blipFill>
        <p:spPr>
          <a:xfrm>
            <a:off x="5608227" y="3159323"/>
            <a:ext cx="4145039" cy="2731646"/>
          </a:xfrm>
          <a:prstGeom prst="rect">
            <a:avLst/>
          </a:prstGeom>
          <a:ln w="25400">
            <a:solidFill>
              <a:srgbClr val="FFFF00"/>
            </a:solidFill>
          </a:ln>
        </p:spPr>
      </p:pic>
      <p:pic>
        <p:nvPicPr>
          <p:cNvPr id="3" name="Picture 2">
            <a:extLst>
              <a:ext uri="{FF2B5EF4-FFF2-40B4-BE49-F238E27FC236}">
                <a16:creationId xmlns:a16="http://schemas.microsoft.com/office/drawing/2014/main" id="{C38B498A-D2B4-45C5-8300-5F79990C6574}"/>
              </a:ext>
            </a:extLst>
          </p:cNvPr>
          <p:cNvPicPr>
            <a:picLocks noChangeAspect="1"/>
          </p:cNvPicPr>
          <p:nvPr/>
        </p:nvPicPr>
        <p:blipFill rotWithShape="1">
          <a:blip r:embed="rId5"/>
          <a:srcRect l="2280" t="4861" r="3605" b="4366"/>
          <a:stretch/>
        </p:blipFill>
        <p:spPr>
          <a:xfrm>
            <a:off x="613595" y="3232596"/>
            <a:ext cx="4324864" cy="3168198"/>
          </a:xfrm>
          <a:prstGeom prst="rect">
            <a:avLst/>
          </a:prstGeom>
          <a:ln w="25400">
            <a:solidFill>
              <a:srgbClr val="FFFF00"/>
            </a:solidFill>
          </a:ln>
        </p:spPr>
      </p:pic>
      <p:sp>
        <p:nvSpPr>
          <p:cNvPr id="5" name="Title 1">
            <a:extLst>
              <a:ext uri="{FF2B5EF4-FFF2-40B4-BE49-F238E27FC236}">
                <a16:creationId xmlns:a16="http://schemas.microsoft.com/office/drawing/2014/main" id="{17878A59-082C-4ADD-96FB-EAF17A8DF111}"/>
              </a:ext>
            </a:extLst>
          </p:cNvPr>
          <p:cNvSpPr txBox="1">
            <a:spLocks/>
          </p:cNvSpPr>
          <p:nvPr/>
        </p:nvSpPr>
        <p:spPr bwMode="auto">
          <a:xfrm>
            <a:off x="476767" y="6400800"/>
            <a:ext cx="8950261" cy="46749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B3FFFF"/>
                </a:solidFill>
                <a:effectLst/>
                <a:uLnTx/>
                <a:uFillTx/>
                <a:latin typeface="Arial"/>
                <a:ea typeface="+mj-ea"/>
                <a:cs typeface="+mj-cs"/>
              </a:rPr>
              <a:t>https://ethernetalliance.org/technology/2020-roadmap/</a:t>
            </a:r>
            <a:endParaRPr kumimoji="0" lang="en-US" sz="1600" b="1" i="0" u="none" strike="noStrike" kern="0" cap="none" spc="0" normalizeH="0" baseline="0" noProof="0" dirty="0">
              <a:ln>
                <a:noFill/>
              </a:ln>
              <a:solidFill>
                <a:srgbClr val="FFF516"/>
              </a:solidFill>
              <a:effectLst/>
              <a:uLnTx/>
              <a:uFillTx/>
              <a:latin typeface="Arial"/>
              <a:ea typeface="+mj-ea"/>
              <a:cs typeface="+mj-cs"/>
            </a:endParaRPr>
          </a:p>
        </p:txBody>
      </p:sp>
    </p:spTree>
    <p:extLst>
      <p:ext uri="{BB962C8B-B14F-4D97-AF65-F5344CB8AC3E}">
        <p14:creationId xmlns:p14="http://schemas.microsoft.com/office/powerpoint/2010/main" val="159305071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787119" y="-94634"/>
            <a:ext cx="4221572" cy="61710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kern="0" dirty="0">
                <a:solidFill>
                  <a:srgbClr val="B3FFFF"/>
                </a:solidFill>
                <a:latin typeface="Arial"/>
              </a:rPr>
              <a:t>Signaling Methods</a:t>
            </a:r>
            <a:endParaRPr kumimoji="0" lang="en-US" sz="2400" b="1" i="0" u="none" strike="noStrike" kern="0" cap="none" spc="0" normalizeH="0" baseline="0" noProof="0" dirty="0">
              <a:ln>
                <a:noFill/>
              </a:ln>
              <a:solidFill>
                <a:srgbClr val="B3FFFF"/>
              </a:solidFill>
              <a:effectLst/>
              <a:uLnTx/>
              <a:uFillTx/>
              <a:latin typeface="Arial"/>
              <a:ea typeface="+mj-ea"/>
              <a:cs typeface="+mj-cs"/>
            </a:endParaRPr>
          </a:p>
        </p:txBody>
      </p:sp>
      <p:pic>
        <p:nvPicPr>
          <p:cNvPr id="10" name="Picture 9">
            <a:extLst>
              <a:ext uri="{FF2B5EF4-FFF2-40B4-BE49-F238E27FC236}">
                <a16:creationId xmlns:a16="http://schemas.microsoft.com/office/drawing/2014/main" id="{5B237186-58A2-4928-92AF-50E21DEA2DB2}"/>
              </a:ext>
            </a:extLst>
          </p:cNvPr>
          <p:cNvPicPr>
            <a:picLocks noChangeAspect="1"/>
          </p:cNvPicPr>
          <p:nvPr/>
        </p:nvPicPr>
        <p:blipFill rotWithShape="1">
          <a:blip r:embed="rId3"/>
          <a:srcRect b="1799"/>
          <a:stretch/>
        </p:blipFill>
        <p:spPr>
          <a:xfrm>
            <a:off x="5053568" y="433732"/>
            <a:ext cx="3955123" cy="2757464"/>
          </a:xfrm>
          <a:prstGeom prst="rect">
            <a:avLst/>
          </a:prstGeom>
        </p:spPr>
      </p:pic>
      <p:pic>
        <p:nvPicPr>
          <p:cNvPr id="12" name="Picture 11">
            <a:extLst>
              <a:ext uri="{FF2B5EF4-FFF2-40B4-BE49-F238E27FC236}">
                <a16:creationId xmlns:a16="http://schemas.microsoft.com/office/drawing/2014/main" id="{A0884183-D21B-4EC3-ABD6-05C1E104DDFE}"/>
              </a:ext>
            </a:extLst>
          </p:cNvPr>
          <p:cNvPicPr>
            <a:picLocks noChangeAspect="1"/>
          </p:cNvPicPr>
          <p:nvPr/>
        </p:nvPicPr>
        <p:blipFill rotWithShape="1">
          <a:blip r:embed="rId4"/>
          <a:srcRect t="9544"/>
          <a:stretch/>
        </p:blipFill>
        <p:spPr>
          <a:xfrm>
            <a:off x="166717" y="418250"/>
            <a:ext cx="4884255" cy="1099459"/>
          </a:xfrm>
          <a:prstGeom prst="rect">
            <a:avLst/>
          </a:prstGeom>
        </p:spPr>
      </p:pic>
      <p:sp>
        <p:nvSpPr>
          <p:cNvPr id="13" name="Title 1">
            <a:extLst>
              <a:ext uri="{FF2B5EF4-FFF2-40B4-BE49-F238E27FC236}">
                <a16:creationId xmlns:a16="http://schemas.microsoft.com/office/drawing/2014/main" id="{274DEE22-5A06-4C34-9B81-AF2F81387B72}"/>
              </a:ext>
            </a:extLst>
          </p:cNvPr>
          <p:cNvSpPr txBox="1">
            <a:spLocks/>
          </p:cNvSpPr>
          <p:nvPr/>
        </p:nvSpPr>
        <p:spPr bwMode="auto">
          <a:xfrm>
            <a:off x="464932" y="21769"/>
            <a:ext cx="4221572" cy="43538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kern="0" dirty="0">
                <a:solidFill>
                  <a:srgbClr val="B3FFFF"/>
                </a:solidFill>
                <a:latin typeface="Arial"/>
              </a:rPr>
              <a:t>DCI Optical Link</a:t>
            </a:r>
            <a:endParaRPr kumimoji="0" lang="en-US" sz="2400" b="1" i="0" u="none" strike="noStrike" kern="0" cap="none" spc="0" normalizeH="0" baseline="0" noProof="0" dirty="0">
              <a:ln>
                <a:noFill/>
              </a:ln>
              <a:solidFill>
                <a:srgbClr val="B3FFFF"/>
              </a:solidFill>
              <a:effectLst/>
              <a:uLnTx/>
              <a:uFillTx/>
              <a:latin typeface="Arial"/>
              <a:ea typeface="+mj-ea"/>
              <a:cs typeface="+mj-cs"/>
            </a:endParaRPr>
          </a:p>
        </p:txBody>
      </p:sp>
      <p:pic>
        <p:nvPicPr>
          <p:cNvPr id="15" name="Picture 14">
            <a:extLst>
              <a:ext uri="{FF2B5EF4-FFF2-40B4-BE49-F238E27FC236}">
                <a16:creationId xmlns:a16="http://schemas.microsoft.com/office/drawing/2014/main" id="{BD39B416-2729-461F-BD6A-081EE073B868}"/>
              </a:ext>
            </a:extLst>
          </p:cNvPr>
          <p:cNvPicPr>
            <a:picLocks noChangeAspect="1"/>
          </p:cNvPicPr>
          <p:nvPr/>
        </p:nvPicPr>
        <p:blipFill>
          <a:blip r:embed="rId5"/>
          <a:stretch>
            <a:fillRect/>
          </a:stretch>
        </p:blipFill>
        <p:spPr>
          <a:xfrm>
            <a:off x="166717" y="1956468"/>
            <a:ext cx="4886849" cy="1234102"/>
          </a:xfrm>
          <a:prstGeom prst="rect">
            <a:avLst/>
          </a:prstGeom>
        </p:spPr>
      </p:pic>
      <p:sp>
        <p:nvSpPr>
          <p:cNvPr id="16" name="Title 1">
            <a:extLst>
              <a:ext uri="{FF2B5EF4-FFF2-40B4-BE49-F238E27FC236}">
                <a16:creationId xmlns:a16="http://schemas.microsoft.com/office/drawing/2014/main" id="{7AB2C12D-27CB-42DE-BAE6-056946EF758D}"/>
              </a:ext>
            </a:extLst>
          </p:cNvPr>
          <p:cNvSpPr txBox="1">
            <a:spLocks/>
          </p:cNvSpPr>
          <p:nvPr/>
        </p:nvSpPr>
        <p:spPr bwMode="auto">
          <a:xfrm>
            <a:off x="0" y="1418082"/>
            <a:ext cx="5053567" cy="6171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kern="0" dirty="0">
                <a:solidFill>
                  <a:srgbClr val="B3FFFF"/>
                </a:solidFill>
                <a:latin typeface="Arial"/>
              </a:rPr>
              <a:t>Typical DCI Modulation Formats</a:t>
            </a:r>
            <a:endParaRPr kumimoji="0" lang="en-US" sz="2400" b="1" i="0" u="none" strike="noStrike" kern="0" cap="none" spc="0" normalizeH="0" baseline="0" noProof="0" dirty="0">
              <a:ln>
                <a:noFill/>
              </a:ln>
              <a:solidFill>
                <a:srgbClr val="B3FFFF"/>
              </a:solidFill>
              <a:effectLst/>
              <a:uLnTx/>
              <a:uFillTx/>
              <a:latin typeface="Arial"/>
              <a:ea typeface="+mj-ea"/>
              <a:cs typeface="+mj-cs"/>
            </a:endParaRPr>
          </a:p>
        </p:txBody>
      </p:sp>
      <p:pic>
        <p:nvPicPr>
          <p:cNvPr id="18" name="Picture 17">
            <a:extLst>
              <a:ext uri="{FF2B5EF4-FFF2-40B4-BE49-F238E27FC236}">
                <a16:creationId xmlns:a16="http://schemas.microsoft.com/office/drawing/2014/main" id="{4081E9D2-E17A-481C-828D-9084AF877BD3}"/>
              </a:ext>
            </a:extLst>
          </p:cNvPr>
          <p:cNvPicPr>
            <a:picLocks noChangeAspect="1"/>
          </p:cNvPicPr>
          <p:nvPr/>
        </p:nvPicPr>
        <p:blipFill>
          <a:blip r:embed="rId6"/>
          <a:stretch>
            <a:fillRect/>
          </a:stretch>
        </p:blipFill>
        <p:spPr>
          <a:xfrm>
            <a:off x="232973" y="3765645"/>
            <a:ext cx="4817999" cy="2649657"/>
          </a:xfrm>
          <a:prstGeom prst="rect">
            <a:avLst/>
          </a:prstGeom>
        </p:spPr>
      </p:pic>
      <p:sp>
        <p:nvSpPr>
          <p:cNvPr id="19" name="Title 1">
            <a:extLst>
              <a:ext uri="{FF2B5EF4-FFF2-40B4-BE49-F238E27FC236}">
                <a16:creationId xmlns:a16="http://schemas.microsoft.com/office/drawing/2014/main" id="{8FC4F90C-4AD8-4645-966A-392FF35E07BA}"/>
              </a:ext>
            </a:extLst>
          </p:cNvPr>
          <p:cNvSpPr txBox="1">
            <a:spLocks/>
          </p:cNvSpPr>
          <p:nvPr/>
        </p:nvSpPr>
        <p:spPr bwMode="auto">
          <a:xfrm>
            <a:off x="-2595" y="3214325"/>
            <a:ext cx="5053567" cy="60999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kern="0" dirty="0">
                <a:solidFill>
                  <a:srgbClr val="B3FFFF"/>
                </a:solidFill>
                <a:latin typeface="Arial"/>
              </a:rPr>
              <a:t>WDM Fiber: Capacity Vs Reach</a:t>
            </a:r>
            <a:endParaRPr kumimoji="0" lang="en-US" sz="2400" b="1" i="0" u="none" strike="noStrike" kern="0" cap="none" spc="0" normalizeH="0" baseline="0" noProof="0" dirty="0">
              <a:ln>
                <a:noFill/>
              </a:ln>
              <a:solidFill>
                <a:srgbClr val="B3FFFF"/>
              </a:solidFill>
              <a:effectLst/>
              <a:uLnTx/>
              <a:uFillTx/>
              <a:latin typeface="Arial"/>
              <a:ea typeface="+mj-ea"/>
              <a:cs typeface="+mj-cs"/>
            </a:endParaRPr>
          </a:p>
        </p:txBody>
      </p:sp>
      <p:pic>
        <p:nvPicPr>
          <p:cNvPr id="21" name="Picture 20">
            <a:extLst>
              <a:ext uri="{FF2B5EF4-FFF2-40B4-BE49-F238E27FC236}">
                <a16:creationId xmlns:a16="http://schemas.microsoft.com/office/drawing/2014/main" id="{7872BF8C-F8D7-4FCE-8CA2-B7A87C2FB8E7}"/>
              </a:ext>
            </a:extLst>
          </p:cNvPr>
          <p:cNvPicPr>
            <a:picLocks noChangeAspect="1"/>
          </p:cNvPicPr>
          <p:nvPr/>
        </p:nvPicPr>
        <p:blipFill>
          <a:blip r:embed="rId7"/>
          <a:stretch>
            <a:fillRect/>
          </a:stretch>
        </p:blipFill>
        <p:spPr>
          <a:xfrm>
            <a:off x="5050972" y="3765645"/>
            <a:ext cx="3955123" cy="2649657"/>
          </a:xfrm>
          <a:prstGeom prst="rect">
            <a:avLst/>
          </a:prstGeom>
        </p:spPr>
      </p:pic>
      <p:sp>
        <p:nvSpPr>
          <p:cNvPr id="22" name="Title 1">
            <a:extLst>
              <a:ext uri="{FF2B5EF4-FFF2-40B4-BE49-F238E27FC236}">
                <a16:creationId xmlns:a16="http://schemas.microsoft.com/office/drawing/2014/main" id="{03F33E20-BE35-45D9-992A-BC6A0834E9FE}"/>
              </a:ext>
            </a:extLst>
          </p:cNvPr>
          <p:cNvSpPr txBox="1">
            <a:spLocks/>
          </p:cNvSpPr>
          <p:nvPr/>
        </p:nvSpPr>
        <p:spPr bwMode="auto">
          <a:xfrm>
            <a:off x="4852433" y="3193195"/>
            <a:ext cx="4520167" cy="60999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kern="0" dirty="0">
                <a:solidFill>
                  <a:srgbClr val="B3FFFF"/>
                </a:solidFill>
                <a:latin typeface="Arial"/>
              </a:rPr>
              <a:t>DC Switch ASICs: to 25.6T</a:t>
            </a:r>
            <a:endParaRPr kumimoji="0" lang="en-US" sz="2400" b="1" i="0" u="none" strike="noStrike" kern="0" cap="none" spc="0" normalizeH="0" baseline="0" noProof="0" dirty="0">
              <a:ln>
                <a:noFill/>
              </a:ln>
              <a:solidFill>
                <a:srgbClr val="B3FFFF"/>
              </a:solidFill>
              <a:effectLst/>
              <a:uLnTx/>
              <a:uFillTx/>
              <a:latin typeface="Arial"/>
              <a:ea typeface="+mj-ea"/>
              <a:cs typeface="+mj-cs"/>
            </a:endParaRPr>
          </a:p>
        </p:txBody>
      </p:sp>
      <p:sp>
        <p:nvSpPr>
          <p:cNvPr id="24" name="Title 1">
            <a:extLst>
              <a:ext uri="{FF2B5EF4-FFF2-40B4-BE49-F238E27FC236}">
                <a16:creationId xmlns:a16="http://schemas.microsoft.com/office/drawing/2014/main" id="{882B3155-FD7B-4888-86DD-AE30635889FC}"/>
              </a:ext>
            </a:extLst>
          </p:cNvPr>
          <p:cNvSpPr txBox="1">
            <a:spLocks/>
          </p:cNvSpPr>
          <p:nvPr/>
        </p:nvSpPr>
        <p:spPr bwMode="auto">
          <a:xfrm>
            <a:off x="5429377" y="4044204"/>
            <a:ext cx="1766080" cy="60999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kern="0" dirty="0">
                <a:solidFill>
                  <a:srgbClr val="031A6D"/>
                </a:solidFill>
                <a:latin typeface="Arial"/>
              </a:rPr>
              <a:t>25.6T </a:t>
            </a:r>
            <a:r>
              <a:rPr lang="en-US" sz="2000" kern="0" dirty="0">
                <a:solidFill>
                  <a:srgbClr val="031A6D"/>
                </a:solidFill>
                <a:latin typeface="The Hand Black" panose="020B0604020202020204" pitchFamily="66" charset="0"/>
                <a:sym typeface="Wingdings 3" panose="05040102010807070707" pitchFamily="18" charset="2"/>
              </a:rPr>
              <a:t></a:t>
            </a:r>
            <a:r>
              <a:rPr lang="en-US" sz="2000" kern="0" dirty="0">
                <a:solidFill>
                  <a:srgbClr val="031A6D"/>
                </a:solidFill>
                <a:latin typeface="Arial"/>
              </a:rPr>
              <a:t> </a:t>
            </a:r>
            <a:br>
              <a:rPr lang="en-US" sz="2000" kern="0" dirty="0">
                <a:solidFill>
                  <a:srgbClr val="031A6D"/>
                </a:solidFill>
                <a:latin typeface="Arial"/>
              </a:rPr>
            </a:br>
            <a:r>
              <a:rPr lang="en-US" sz="2000" kern="0" dirty="0">
                <a:solidFill>
                  <a:srgbClr val="031A6D"/>
                </a:solidFill>
                <a:latin typeface="Arial"/>
              </a:rPr>
              <a:t>30-60 </a:t>
            </a:r>
            <a:r>
              <a:rPr lang="en-US" sz="2000" kern="0" dirty="0" err="1">
                <a:solidFill>
                  <a:srgbClr val="031A6D"/>
                </a:solidFill>
                <a:latin typeface="Arial"/>
              </a:rPr>
              <a:t>pJ</a:t>
            </a:r>
            <a:r>
              <a:rPr lang="en-US" sz="2000" kern="0" dirty="0">
                <a:solidFill>
                  <a:srgbClr val="031A6D"/>
                </a:solidFill>
                <a:latin typeface="Arial"/>
              </a:rPr>
              <a:t>/bit</a:t>
            </a:r>
            <a:endParaRPr kumimoji="0" lang="en-US" sz="2000" b="1" i="0" u="none" strike="noStrike" kern="0" cap="none" spc="0" normalizeH="0" baseline="0" noProof="0" dirty="0">
              <a:ln>
                <a:noFill/>
              </a:ln>
              <a:solidFill>
                <a:srgbClr val="031A6D"/>
              </a:solidFill>
              <a:effectLst/>
              <a:uLnTx/>
              <a:uFillTx/>
              <a:latin typeface="Arial"/>
            </a:endParaRPr>
          </a:p>
        </p:txBody>
      </p:sp>
      <p:sp>
        <p:nvSpPr>
          <p:cNvPr id="2" name="Title 1">
            <a:extLst>
              <a:ext uri="{FF2B5EF4-FFF2-40B4-BE49-F238E27FC236}">
                <a16:creationId xmlns:a16="http://schemas.microsoft.com/office/drawing/2014/main" id="{5BF08DA0-FC21-4D7C-9BBA-C2C758B40F39}"/>
              </a:ext>
            </a:extLst>
          </p:cNvPr>
          <p:cNvSpPr txBox="1">
            <a:spLocks/>
          </p:cNvSpPr>
          <p:nvPr/>
        </p:nvSpPr>
        <p:spPr bwMode="auto">
          <a:xfrm>
            <a:off x="192790" y="6422559"/>
            <a:ext cx="9713210" cy="43538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200" kern="0" dirty="0">
                <a:solidFill>
                  <a:srgbClr val="B3FFFF"/>
                </a:solidFill>
                <a:latin typeface="Arial"/>
              </a:rPr>
              <a:t>Reference: A. </a:t>
            </a:r>
            <a:r>
              <a:rPr lang="en-US" sz="2200" kern="0" dirty="0" err="1">
                <a:solidFill>
                  <a:srgbClr val="B3FFFF"/>
                </a:solidFill>
                <a:latin typeface="Arial"/>
              </a:rPr>
              <a:t>Willner</a:t>
            </a:r>
            <a:r>
              <a:rPr lang="en-US" sz="2200" kern="0" dirty="0">
                <a:solidFill>
                  <a:srgbClr val="B3FFFF"/>
                </a:solidFill>
                <a:latin typeface="Arial"/>
              </a:rPr>
              <a:t> (Ed.) </a:t>
            </a:r>
            <a:r>
              <a:rPr lang="en-US" sz="2200" kern="0" dirty="0">
                <a:solidFill>
                  <a:schemeClr val="tx1"/>
                </a:solidFill>
                <a:latin typeface="Arial"/>
              </a:rPr>
              <a:t>Optical Fiber Communications VII (2019)</a:t>
            </a:r>
            <a:endParaRPr kumimoji="0" lang="en-US" sz="2200" b="1" i="0" u="none" strike="noStrike" kern="0" cap="none" spc="0" normalizeH="0" baseline="0" noProof="0" dirty="0">
              <a:ln>
                <a:noFill/>
              </a:ln>
              <a:solidFill>
                <a:schemeClr val="tx1"/>
              </a:solidFill>
              <a:effectLst/>
              <a:uLnTx/>
              <a:uFillTx/>
              <a:latin typeface="Arial"/>
            </a:endParaRPr>
          </a:p>
        </p:txBody>
      </p:sp>
    </p:spTree>
    <p:extLst>
      <p:ext uri="{BB962C8B-B14F-4D97-AF65-F5344CB8AC3E}">
        <p14:creationId xmlns:p14="http://schemas.microsoft.com/office/powerpoint/2010/main" val="177814375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787119" y="14227"/>
            <a:ext cx="4221572" cy="6171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B3FFFF"/>
              </a:solidFill>
              <a:effectLst/>
              <a:uLnTx/>
              <a:uFillTx/>
              <a:latin typeface="Arial"/>
              <a:ea typeface="+mj-ea"/>
              <a:cs typeface="+mj-cs"/>
            </a:endParaRPr>
          </a:p>
        </p:txBody>
      </p:sp>
      <p:sp>
        <p:nvSpPr>
          <p:cNvPr id="13" name="Title 1">
            <a:extLst>
              <a:ext uri="{FF2B5EF4-FFF2-40B4-BE49-F238E27FC236}">
                <a16:creationId xmlns:a16="http://schemas.microsoft.com/office/drawing/2014/main" id="{274DEE22-5A06-4C34-9B81-AF2F81387B72}"/>
              </a:ext>
            </a:extLst>
          </p:cNvPr>
          <p:cNvSpPr txBox="1">
            <a:spLocks/>
          </p:cNvSpPr>
          <p:nvPr/>
        </p:nvSpPr>
        <p:spPr bwMode="auto">
          <a:xfrm>
            <a:off x="312531" y="182975"/>
            <a:ext cx="8543760" cy="6171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kern="0" dirty="0">
                <a:solidFill>
                  <a:srgbClr val="B3FFFF"/>
                </a:solidFill>
                <a:latin typeface="Arial"/>
              </a:rPr>
              <a:t>State of the Art Data Transmission (OFC 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B3FFFF"/>
                </a:solidFill>
                <a:effectLst/>
                <a:uLnTx/>
                <a:uFillTx/>
                <a:latin typeface="Arial"/>
                <a:ea typeface="+mj-ea"/>
                <a:cs typeface="+mj-cs"/>
              </a:rPr>
              <a:t>400G Transpacific, 600G to 1000 km</a:t>
            </a:r>
            <a:r>
              <a:rPr lang="en-US" sz="2400" kern="0" dirty="0">
                <a:solidFill>
                  <a:srgbClr val="B3FFFF"/>
                </a:solidFill>
                <a:latin typeface="Arial"/>
              </a:rPr>
              <a:t>, 800G 100-200 km</a:t>
            </a:r>
            <a:endParaRPr kumimoji="0" lang="en-US" sz="2400" b="1" i="0" u="none" strike="noStrike" kern="0" cap="none" spc="0" normalizeH="0" baseline="0" noProof="0" dirty="0">
              <a:ln>
                <a:noFill/>
              </a:ln>
              <a:solidFill>
                <a:srgbClr val="B3FFFF"/>
              </a:solidFill>
              <a:effectLst/>
              <a:uLnTx/>
              <a:uFillTx/>
              <a:latin typeface="Arial"/>
              <a:ea typeface="+mj-ea"/>
              <a:cs typeface="+mj-cs"/>
            </a:endParaRPr>
          </a:p>
        </p:txBody>
      </p:sp>
      <p:sp>
        <p:nvSpPr>
          <p:cNvPr id="35" name="Title 1">
            <a:extLst>
              <a:ext uri="{FF2B5EF4-FFF2-40B4-BE49-F238E27FC236}">
                <a16:creationId xmlns:a16="http://schemas.microsoft.com/office/drawing/2014/main" id="{ED031BBF-ABDD-4BB6-AC68-1A0D70F1DB70}"/>
              </a:ext>
            </a:extLst>
          </p:cNvPr>
          <p:cNvSpPr txBox="1">
            <a:spLocks/>
          </p:cNvSpPr>
          <p:nvPr/>
        </p:nvSpPr>
        <p:spPr bwMode="auto">
          <a:xfrm>
            <a:off x="87084" y="914400"/>
            <a:ext cx="9633859" cy="5874943"/>
          </a:xfrm>
          <a:prstGeom prst="rect">
            <a:avLst/>
          </a:prstGeom>
          <a:solidFill>
            <a:srgbClr val="001D3A"/>
          </a:solidFill>
          <a:ln w="22225">
            <a:solidFill>
              <a:srgbClr val="FCE600"/>
            </a:solidFill>
            <a:miter lim="800000"/>
            <a:headEnd/>
            <a:tailEnd/>
          </a:ln>
        </p:spPr>
        <p:txBody>
          <a:bodyPr vert="horz" wrap="square" lIns="182880" tIns="91440" rIns="182880" bIns="91440" numCol="1" anchor="t"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algn="l">
              <a:lnSpc>
                <a:spcPct val="95000"/>
              </a:lnSpc>
              <a:spcAft>
                <a:spcPts val="600"/>
              </a:spcAft>
            </a:pPr>
            <a:r>
              <a:rPr lang="en-US" sz="1600" dirty="0"/>
              <a:t>The trend toward higher-capacity and more-flexible systems was evident on the show floor, where the </a:t>
            </a:r>
            <a:r>
              <a:rPr lang="en-US" sz="1600" dirty="0">
                <a:hlinkClick r:id="rId3"/>
              </a:rPr>
              <a:t>Optical Internetworking Forum</a:t>
            </a:r>
            <a:r>
              <a:rPr lang="en-US" sz="1600" dirty="0"/>
              <a:t> ran interoperability demonstrations for both 400 Gbit and Flexible Ethernet. The consortium’s </a:t>
            </a:r>
            <a:r>
              <a:rPr lang="en-US" sz="1600" dirty="0">
                <a:solidFill>
                  <a:schemeClr val="tx1"/>
                </a:solidFill>
              </a:rPr>
              <a:t>400 Gbit ZR standard</a:t>
            </a:r>
            <a:r>
              <a:rPr lang="en-US" sz="1600" dirty="0"/>
              <a:t> is an inexpensive version of 400 Gbit Ethernet designed for datacenter links extending up to 100 km and </a:t>
            </a:r>
            <a:r>
              <a:rPr lang="en-US" sz="1600" dirty="0">
                <a:hlinkClick r:id="rId4"/>
              </a:rPr>
              <a:t>wavelength-division multiplexing (WDM)</a:t>
            </a:r>
            <a:r>
              <a:rPr lang="en-US" sz="1600" dirty="0"/>
              <a:t>. It also can run the </a:t>
            </a:r>
            <a:r>
              <a:rPr lang="en-US" sz="1600" dirty="0">
                <a:solidFill>
                  <a:schemeClr val="tx1"/>
                </a:solidFill>
              </a:rPr>
              <a:t>high-order 16QAM modulation code.</a:t>
            </a:r>
          </a:p>
          <a:p>
            <a:pPr algn="l">
              <a:lnSpc>
                <a:spcPct val="95000"/>
              </a:lnSpc>
              <a:spcAft>
                <a:spcPts val="600"/>
              </a:spcAft>
            </a:pPr>
            <a:r>
              <a:rPr lang="en-US" sz="1600" dirty="0"/>
              <a:t>Most first-generation 400 Gbit systems are limited to spans of 100 km, suitable for links between datacenters in the same urban area. Their data rates typically drop to 200 Gbit/s at metro distances of a few hundred kilometers and to 100 Gbit/s at longer distances. At OFC, both </a:t>
            </a:r>
            <a:r>
              <a:rPr lang="en-US" sz="1600" dirty="0" err="1"/>
              <a:t>Ciena</a:t>
            </a:r>
            <a:r>
              <a:rPr lang="en-US" sz="1600" dirty="0"/>
              <a:t> and Infinera (Sunnyvale, CA) announced plans for a new generation of 800 Gbit systems able to carry two 400 Gbit signals between datacenters.</a:t>
            </a:r>
          </a:p>
          <a:p>
            <a:pPr algn="l">
              <a:lnSpc>
                <a:spcPct val="95000"/>
              </a:lnSpc>
              <a:spcAft>
                <a:spcPts val="600"/>
              </a:spcAft>
            </a:pPr>
            <a:r>
              <a:rPr lang="en-US" sz="1600" dirty="0"/>
              <a:t>Market needs are diverging, says </a:t>
            </a:r>
            <a:r>
              <a:rPr lang="en-US" sz="1600" dirty="0" err="1"/>
              <a:t>Xenos</a:t>
            </a:r>
            <a:r>
              <a:rPr lang="en-US" sz="1600" dirty="0"/>
              <a:t>, so </a:t>
            </a:r>
            <a:r>
              <a:rPr lang="en-US" sz="1600" dirty="0" err="1"/>
              <a:t>Ciena</a:t>
            </a:r>
            <a:r>
              <a:rPr lang="en-US" sz="1600" dirty="0"/>
              <a:t> will introduce two versions of its new Wavelogic5 system. The Extreme model focuses on high-bandwidth needs, transporting 800 Gbit to 100 to 200 km and 600 Gbit for up to 1000 km. The Extreme can carry 400 Gbit over transpacific distances when users need long-haul transport. </a:t>
            </a:r>
          </a:p>
          <a:p>
            <a:pPr algn="l">
              <a:lnSpc>
                <a:spcPct val="95000"/>
              </a:lnSpc>
              <a:spcAft>
                <a:spcPts val="600"/>
              </a:spcAft>
            </a:pPr>
            <a:r>
              <a:rPr lang="en-US" sz="1600" dirty="0"/>
              <a:t>Operating at </a:t>
            </a:r>
            <a:r>
              <a:rPr lang="en-US" sz="1600" dirty="0">
                <a:solidFill>
                  <a:schemeClr val="tx1"/>
                </a:solidFill>
              </a:rPr>
              <a:t>800 Gbit requires using a cutting-edge digital signal processor fabricated with 7 nm features that transmits  95 </a:t>
            </a:r>
            <a:r>
              <a:rPr lang="en-US" sz="1600" dirty="0" err="1">
                <a:solidFill>
                  <a:schemeClr val="tx1"/>
                </a:solidFill>
              </a:rPr>
              <a:t>gigasymbols</a:t>
            </a:r>
            <a:r>
              <a:rPr lang="en-US" sz="1600" dirty="0">
                <a:solidFill>
                  <a:schemeClr val="tx1"/>
                </a:solidFill>
              </a:rPr>
              <a:t> per second (a rate of about 95 GHz), </a:t>
            </a:r>
            <a:r>
              <a:rPr lang="en-US" sz="1600" dirty="0"/>
              <a:t>packing more signals into each symbol, and using high-bandwidth electro-optics. A smaller Nano version with data rates of 100 to 400 Gbit also is planned to fit into smaller places at lower cost, primarily datacenters.</a:t>
            </a:r>
          </a:p>
          <a:p>
            <a:pPr algn="l">
              <a:lnSpc>
                <a:spcPct val="95000"/>
              </a:lnSpc>
              <a:spcAft>
                <a:spcPts val="600"/>
              </a:spcAft>
            </a:pPr>
            <a:r>
              <a:rPr lang="en-US" sz="1600" dirty="0"/>
              <a:t>Infinera announced its own 800 Gbit system, the Infinite Capacity Engine (ICE)6, for delivery in the second half of 2020. That will upgrade the current 400 Gbit ICE4 by dynamically adjusting</a:t>
            </a:r>
            <a:br>
              <a:rPr lang="en-US" sz="1600" dirty="0"/>
            </a:br>
            <a:r>
              <a:rPr lang="en-US" sz="1600" dirty="0"/>
              <a:t> the number of bits per modulation symbol and </a:t>
            </a:r>
            <a:r>
              <a:rPr lang="en-US" sz="1600" dirty="0">
                <a:hlinkClick r:id="rId5"/>
              </a:rPr>
              <a:t>improving its use of subcarriers to split the signal into multiple carriers using lower baud rates</a:t>
            </a:r>
            <a:r>
              <a:rPr lang="en-US" sz="1600" dirty="0"/>
              <a:t>.</a:t>
            </a:r>
            <a:endParaRPr kumimoji="0" lang="en-US" sz="2400" b="1" i="0" u="none" strike="noStrike" kern="0" cap="none" spc="0" normalizeH="0" baseline="0" noProof="0" dirty="0">
              <a:ln>
                <a:noFill/>
              </a:ln>
              <a:solidFill>
                <a:srgbClr val="B3FFFF"/>
              </a:solidFill>
              <a:effectLst/>
              <a:uLnTx/>
              <a:uFillTx/>
              <a:latin typeface="Arial"/>
              <a:ea typeface="+mj-ea"/>
              <a:cs typeface="+mj-cs"/>
            </a:endParaRPr>
          </a:p>
        </p:txBody>
      </p:sp>
    </p:spTree>
    <p:extLst>
      <p:ext uri="{BB962C8B-B14F-4D97-AF65-F5344CB8AC3E}">
        <p14:creationId xmlns:p14="http://schemas.microsoft.com/office/powerpoint/2010/main" val="290419792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793" y="163796"/>
            <a:ext cx="8692587" cy="692044"/>
          </a:xfrm>
        </p:spPr>
        <p:txBody>
          <a:bodyPr/>
          <a:lstStyle/>
          <a:p>
            <a:pPr algn="ctr"/>
            <a:r>
              <a:rPr lang="en-US" sz="3200" dirty="0">
                <a:solidFill>
                  <a:srgbClr val="99F3F5"/>
                </a:solidFill>
              </a:rPr>
              <a:t>Remark: Addressing the Shannon Limit</a:t>
            </a:r>
            <a:endParaRPr lang="en-US" sz="2400" dirty="0">
              <a:solidFill>
                <a:schemeClr val="tx1"/>
              </a:solidFill>
            </a:endParaRPr>
          </a:p>
        </p:txBody>
      </p:sp>
      <p:pic>
        <p:nvPicPr>
          <p:cNvPr id="6" name="Picture 16"/>
          <p:cNvPicPr>
            <a:picLocks noChangeAspect="1" noChangeArrowheads="1"/>
          </p:cNvPicPr>
          <p:nvPr/>
        </p:nvPicPr>
        <p:blipFill>
          <a:blip r:embed="rId3" cstate="print"/>
          <a:srcRect/>
          <a:stretch>
            <a:fillRect/>
          </a:stretch>
        </p:blipFill>
        <p:spPr bwMode="auto">
          <a:xfrm>
            <a:off x="9012073" y="58475"/>
            <a:ext cx="741527" cy="704817"/>
          </a:xfrm>
          <a:prstGeom prst="rect">
            <a:avLst/>
          </a:prstGeom>
          <a:noFill/>
          <a:ln w="9525">
            <a:noFill/>
            <a:miter lim="800000"/>
            <a:headEnd/>
            <a:tailEnd/>
          </a:ln>
        </p:spPr>
      </p:pic>
      <p:pic>
        <p:nvPicPr>
          <p:cNvPr id="5" name="Picture 4118" descr="icfalogo"/>
          <p:cNvPicPr>
            <a:picLocks noChangeAspect="1" noChangeArrowheads="1"/>
          </p:cNvPicPr>
          <p:nvPr/>
        </p:nvPicPr>
        <p:blipFill>
          <a:blip r:embed="rId4" cstate="print"/>
          <a:srcRect l="28235" r="28235" b="28799"/>
          <a:stretch>
            <a:fillRect/>
          </a:stretch>
        </p:blipFill>
        <p:spPr bwMode="auto">
          <a:xfrm>
            <a:off x="152399" y="47638"/>
            <a:ext cx="715701" cy="536354"/>
          </a:xfrm>
          <a:prstGeom prst="rect">
            <a:avLst/>
          </a:prstGeom>
          <a:noFill/>
          <a:ln w="9525">
            <a:noFill/>
            <a:miter lim="800000"/>
            <a:headEnd/>
            <a:tailEnd/>
          </a:ln>
        </p:spPr>
      </p:pic>
      <p:pic>
        <p:nvPicPr>
          <p:cNvPr id="4" name="Picture 3">
            <a:extLst>
              <a:ext uri="{FF2B5EF4-FFF2-40B4-BE49-F238E27FC236}">
                <a16:creationId xmlns:a16="http://schemas.microsoft.com/office/drawing/2014/main" id="{859D5EA3-C100-462C-94ED-7DE554A80B74}"/>
              </a:ext>
            </a:extLst>
          </p:cNvPr>
          <p:cNvPicPr>
            <a:picLocks noChangeAspect="1"/>
          </p:cNvPicPr>
          <p:nvPr/>
        </p:nvPicPr>
        <p:blipFill>
          <a:blip r:embed="rId5"/>
          <a:stretch>
            <a:fillRect/>
          </a:stretch>
        </p:blipFill>
        <p:spPr>
          <a:xfrm>
            <a:off x="425661" y="1035140"/>
            <a:ext cx="9046439" cy="2474179"/>
          </a:xfrm>
          <a:prstGeom prst="rect">
            <a:avLst/>
          </a:prstGeom>
        </p:spPr>
      </p:pic>
      <p:pic>
        <p:nvPicPr>
          <p:cNvPr id="7" name="Picture 6">
            <a:extLst>
              <a:ext uri="{FF2B5EF4-FFF2-40B4-BE49-F238E27FC236}">
                <a16:creationId xmlns:a16="http://schemas.microsoft.com/office/drawing/2014/main" id="{82234122-5327-4DE5-9613-7078F8F8DCF4}"/>
              </a:ext>
            </a:extLst>
          </p:cNvPr>
          <p:cNvPicPr>
            <a:picLocks noChangeAspect="1"/>
          </p:cNvPicPr>
          <p:nvPr/>
        </p:nvPicPr>
        <p:blipFill>
          <a:blip r:embed="rId6"/>
          <a:stretch>
            <a:fillRect/>
          </a:stretch>
        </p:blipFill>
        <p:spPr>
          <a:xfrm>
            <a:off x="425661" y="3509316"/>
            <a:ext cx="9046439" cy="2553730"/>
          </a:xfrm>
          <a:prstGeom prst="rect">
            <a:avLst/>
          </a:prstGeom>
        </p:spPr>
      </p:pic>
    </p:spTree>
    <p:extLst>
      <p:ext uri="{BB962C8B-B14F-4D97-AF65-F5344CB8AC3E}">
        <p14:creationId xmlns:p14="http://schemas.microsoft.com/office/powerpoint/2010/main" val="1329826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08857" y="76200"/>
            <a:ext cx="8800527" cy="7684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B3FFFF"/>
                </a:solidFill>
                <a:effectLst/>
                <a:uLnTx/>
                <a:uFillTx/>
                <a:latin typeface="Arial"/>
                <a:ea typeface="+mj-ea"/>
                <a:cs typeface="+mj-cs"/>
              </a:rPr>
              <a:t>Going Beyond the Shannon Limit: </a:t>
            </a:r>
            <a:r>
              <a:rPr kumimoji="0" lang="en-US" sz="2200" b="1" i="0" u="none" strike="noStrike" kern="0" cap="none" spc="0" normalizeH="0" baseline="0" noProof="0" dirty="0">
                <a:ln>
                  <a:noFill/>
                </a:ln>
                <a:solidFill>
                  <a:schemeClr val="tx1"/>
                </a:solidFill>
                <a:effectLst/>
                <a:uLnTx/>
                <a:uFillTx/>
                <a:latin typeface="Arial"/>
                <a:ea typeface="+mj-ea"/>
                <a:cs typeface="+mj-cs"/>
              </a:rPr>
              <a:t>Future Capacity </a:t>
            </a:r>
            <a:br>
              <a:rPr kumimoji="0" lang="en-US" sz="2200" b="1" i="0" u="none" strike="noStrike" kern="0" cap="none" spc="0" normalizeH="0" baseline="0" noProof="0" dirty="0">
                <a:ln>
                  <a:noFill/>
                </a:ln>
                <a:solidFill>
                  <a:schemeClr val="tx1"/>
                </a:solidFill>
                <a:effectLst/>
                <a:uLnTx/>
                <a:uFillTx/>
                <a:latin typeface="Arial"/>
                <a:ea typeface="+mj-ea"/>
                <a:cs typeface="+mj-cs"/>
              </a:rPr>
            </a:br>
            <a:r>
              <a:rPr kumimoji="0" lang="en-US" sz="2200" b="1" i="0" u="none" strike="noStrike" kern="0" cap="none" spc="0" normalizeH="0" baseline="0" noProof="0" dirty="0">
                <a:ln>
                  <a:noFill/>
                </a:ln>
                <a:solidFill>
                  <a:schemeClr val="tx1"/>
                </a:solidFill>
                <a:effectLst/>
                <a:uLnTx/>
                <a:uFillTx/>
                <a:latin typeface="Arial"/>
                <a:ea typeface="+mj-ea"/>
                <a:cs typeface="+mj-cs"/>
              </a:rPr>
              <a:t>Growth will Require Spatial Channels in SDM (40% CAGR ?)</a:t>
            </a:r>
          </a:p>
        </p:txBody>
      </p:sp>
      <p:sp>
        <p:nvSpPr>
          <p:cNvPr id="3" name="Content Placeholder 2">
            <a:extLst>
              <a:ext uri="{FF2B5EF4-FFF2-40B4-BE49-F238E27FC236}">
                <a16:creationId xmlns:a16="http://schemas.microsoft.com/office/drawing/2014/main" id="{E97DB6F5-A45C-4B99-A259-0E8F4DE1957D}"/>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DC4DB1EA-0837-46EF-BA5F-68481C712861}"/>
              </a:ext>
            </a:extLst>
          </p:cNvPr>
          <p:cNvPicPr>
            <a:picLocks noChangeAspect="1"/>
          </p:cNvPicPr>
          <p:nvPr/>
        </p:nvPicPr>
        <p:blipFill>
          <a:blip r:embed="rId3"/>
          <a:stretch>
            <a:fillRect/>
          </a:stretch>
        </p:blipFill>
        <p:spPr>
          <a:xfrm>
            <a:off x="140553" y="902751"/>
            <a:ext cx="9189936" cy="4736275"/>
          </a:xfrm>
          <a:prstGeom prst="rect">
            <a:avLst/>
          </a:prstGeom>
          <a:ln w="25400">
            <a:solidFill>
              <a:srgbClr val="0070C0"/>
            </a:solidFill>
          </a:ln>
        </p:spPr>
      </p:pic>
      <p:pic>
        <p:nvPicPr>
          <p:cNvPr id="12" name="Picture 11">
            <a:extLst>
              <a:ext uri="{FF2B5EF4-FFF2-40B4-BE49-F238E27FC236}">
                <a16:creationId xmlns:a16="http://schemas.microsoft.com/office/drawing/2014/main" id="{2FC277C8-330C-487B-806D-E8E78E222F46}"/>
              </a:ext>
            </a:extLst>
          </p:cNvPr>
          <p:cNvPicPr>
            <a:picLocks noChangeAspect="1"/>
          </p:cNvPicPr>
          <p:nvPr/>
        </p:nvPicPr>
        <p:blipFill rotWithShape="1">
          <a:blip r:embed="rId4"/>
          <a:srcRect t="8208"/>
          <a:stretch/>
        </p:blipFill>
        <p:spPr>
          <a:xfrm>
            <a:off x="140553" y="5628719"/>
            <a:ext cx="9189936" cy="1189177"/>
          </a:xfrm>
          <a:prstGeom prst="rect">
            <a:avLst/>
          </a:prstGeom>
          <a:ln w="25400">
            <a:solidFill>
              <a:srgbClr val="0070C0"/>
            </a:solidFill>
          </a:ln>
        </p:spPr>
      </p:pic>
      <p:sp>
        <p:nvSpPr>
          <p:cNvPr id="15" name="Title 1">
            <a:extLst>
              <a:ext uri="{FF2B5EF4-FFF2-40B4-BE49-F238E27FC236}">
                <a16:creationId xmlns:a16="http://schemas.microsoft.com/office/drawing/2014/main" id="{3F470650-7A70-4DE8-A421-0C97844D3BF7}"/>
              </a:ext>
            </a:extLst>
          </p:cNvPr>
          <p:cNvSpPr txBox="1">
            <a:spLocks/>
          </p:cNvSpPr>
          <p:nvPr/>
        </p:nvSpPr>
        <p:spPr bwMode="auto">
          <a:xfrm>
            <a:off x="1479884" y="1157887"/>
            <a:ext cx="4289246" cy="562629"/>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3E"/>
                </a:solidFill>
                <a:effectLst/>
                <a:uLnTx/>
                <a:uFillTx/>
                <a:latin typeface="Arial"/>
                <a:ea typeface="+mj-ea"/>
                <a:cs typeface="+mj-cs"/>
              </a:rPr>
              <a:t>Evolution of Commercial Optical </a:t>
            </a:r>
            <a:r>
              <a:rPr kumimoji="0" lang="en-US" sz="1800" b="1" i="0" u="none" strike="noStrike" kern="0" cap="none" spc="0" normalizeH="0" baseline="0" noProof="0" dirty="0" err="1">
                <a:ln>
                  <a:noFill/>
                </a:ln>
                <a:solidFill>
                  <a:srgbClr val="00003E"/>
                </a:solidFill>
                <a:effectLst/>
                <a:uLnTx/>
                <a:uFillTx/>
                <a:latin typeface="Arial"/>
                <a:ea typeface="+mj-ea"/>
                <a:cs typeface="+mj-cs"/>
              </a:rPr>
              <a:t>CableTransmission</a:t>
            </a:r>
            <a:r>
              <a:rPr kumimoji="0" lang="en-US" sz="1800" b="1" i="0" u="none" strike="noStrike" kern="0" cap="none" spc="0" normalizeH="0" baseline="0" noProof="0" dirty="0">
                <a:ln>
                  <a:noFill/>
                </a:ln>
                <a:solidFill>
                  <a:srgbClr val="00003E"/>
                </a:solidFill>
                <a:effectLst/>
                <a:uLnTx/>
                <a:uFillTx/>
                <a:latin typeface="Arial"/>
                <a:ea typeface="+mj-ea"/>
                <a:cs typeface="+mj-cs"/>
              </a:rPr>
              <a:t> Capacity</a:t>
            </a:r>
            <a:br>
              <a:rPr kumimoji="0" lang="en-US" sz="1800" b="1" i="0" u="none" strike="noStrike" kern="0" cap="none" spc="0" normalizeH="0" baseline="0" noProof="0" dirty="0">
                <a:ln>
                  <a:noFill/>
                </a:ln>
                <a:solidFill>
                  <a:srgbClr val="00003E"/>
                </a:solidFill>
                <a:effectLst/>
                <a:uLnTx/>
                <a:uFillTx/>
                <a:latin typeface="Arial"/>
                <a:ea typeface="+mj-ea"/>
                <a:cs typeface="+mj-cs"/>
              </a:rPr>
            </a:br>
            <a:r>
              <a:rPr kumimoji="0" lang="en-US" sz="1800" b="1" i="0" u="none" strike="noStrike" kern="0" cap="none" spc="0" normalizeH="0" baseline="0" noProof="0" dirty="0">
                <a:ln>
                  <a:noFill/>
                </a:ln>
                <a:solidFill>
                  <a:srgbClr val="00003E"/>
                </a:solidFill>
                <a:effectLst/>
                <a:uLnTx/>
                <a:uFillTx/>
                <a:latin typeface="Arial"/>
                <a:ea typeface="+mj-ea"/>
                <a:cs typeface="+mj-cs"/>
              </a:rPr>
              <a:t>Outlook to 2028 and 2038</a:t>
            </a:r>
          </a:p>
        </p:txBody>
      </p:sp>
      <p:cxnSp>
        <p:nvCxnSpPr>
          <p:cNvPr id="17" name="Straight Connector 16">
            <a:extLst>
              <a:ext uri="{FF2B5EF4-FFF2-40B4-BE49-F238E27FC236}">
                <a16:creationId xmlns:a16="http://schemas.microsoft.com/office/drawing/2014/main" id="{CDF606CC-6DBD-4D40-BB95-8E15258AF194}"/>
              </a:ext>
            </a:extLst>
          </p:cNvPr>
          <p:cNvCxnSpPr/>
          <p:nvPr/>
        </p:nvCxnSpPr>
        <p:spPr bwMode="auto">
          <a:xfrm flipV="1">
            <a:off x="6707605" y="1046747"/>
            <a:ext cx="0" cy="4211053"/>
          </a:xfrm>
          <a:prstGeom prst="line">
            <a:avLst/>
          </a:prstGeom>
          <a:solidFill>
            <a:srgbClr val="000054"/>
          </a:solidFill>
          <a:ln w="25400" cap="flat" cmpd="sng" algn="ctr">
            <a:solidFill>
              <a:srgbClr val="FFC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D825DC9E-308B-4B51-BDC4-6835B8303116}"/>
              </a:ext>
            </a:extLst>
          </p:cNvPr>
          <p:cNvCxnSpPr/>
          <p:nvPr/>
        </p:nvCxnSpPr>
        <p:spPr bwMode="auto">
          <a:xfrm flipV="1">
            <a:off x="7978944" y="1078827"/>
            <a:ext cx="0" cy="4211053"/>
          </a:xfrm>
          <a:prstGeom prst="line">
            <a:avLst/>
          </a:prstGeom>
          <a:solidFill>
            <a:srgbClr val="000054"/>
          </a:solidFill>
          <a:ln w="25400" cap="flat" cmpd="sng" algn="ctr">
            <a:solidFill>
              <a:srgbClr val="FFC000"/>
            </a:solidFill>
            <a:prstDash val="solid"/>
            <a:round/>
            <a:headEnd type="none" w="med" len="med"/>
            <a:tailEnd type="none" w="med" len="med"/>
          </a:ln>
          <a:effectLst/>
        </p:spPr>
      </p:cxnSp>
      <p:sp>
        <p:nvSpPr>
          <p:cNvPr id="23" name="Star: 6 Points 22">
            <a:extLst>
              <a:ext uri="{FF2B5EF4-FFF2-40B4-BE49-F238E27FC236}">
                <a16:creationId xmlns:a16="http://schemas.microsoft.com/office/drawing/2014/main" id="{A9C4D60C-23A2-4840-9CC9-50F0AA2DAE28}"/>
              </a:ext>
            </a:extLst>
          </p:cNvPr>
          <p:cNvSpPr/>
          <p:nvPr/>
        </p:nvSpPr>
        <p:spPr bwMode="auto">
          <a:xfrm>
            <a:off x="6689557" y="1858877"/>
            <a:ext cx="60156" cy="96253"/>
          </a:xfrm>
          <a:prstGeom prst="star6">
            <a:avLst/>
          </a:prstGeom>
          <a:solidFill>
            <a:srgbClr val="000054"/>
          </a:solidFill>
          <a:ln w="254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95000"/>
              </a:lnSpc>
              <a:spcBef>
                <a:spcPct val="20000"/>
              </a:spcBef>
              <a:spcAft>
                <a:spcPct val="0"/>
              </a:spcAft>
              <a:buClrTx/>
              <a:buSzTx/>
              <a:buFont typeface="Wingdings" pitchFamily="2" charset="2"/>
              <a:buChar char="r"/>
              <a:tabLst/>
            </a:pPr>
            <a:endParaRPr kumimoji="0" lang="en-US" sz="2000" b="1" i="0" u="none" strike="noStrike" cap="none" normalizeH="0" baseline="0">
              <a:ln>
                <a:noFill/>
              </a:ln>
              <a:solidFill>
                <a:schemeClr val="tx1"/>
              </a:solidFill>
              <a:effectLst/>
              <a:latin typeface="Arial" pitchFamily="34" charset="0"/>
            </a:endParaRPr>
          </a:p>
        </p:txBody>
      </p:sp>
      <p:sp>
        <p:nvSpPr>
          <p:cNvPr id="27" name="Star: 6 Points 26">
            <a:extLst>
              <a:ext uri="{FF2B5EF4-FFF2-40B4-BE49-F238E27FC236}">
                <a16:creationId xmlns:a16="http://schemas.microsoft.com/office/drawing/2014/main" id="{09E75EE7-88F4-42CF-BC8F-55572767DE3C}"/>
              </a:ext>
            </a:extLst>
          </p:cNvPr>
          <p:cNvSpPr/>
          <p:nvPr/>
        </p:nvSpPr>
        <p:spPr bwMode="auto">
          <a:xfrm>
            <a:off x="7954884" y="1096865"/>
            <a:ext cx="60156" cy="96253"/>
          </a:xfrm>
          <a:prstGeom prst="star6">
            <a:avLst/>
          </a:prstGeom>
          <a:solidFill>
            <a:srgbClr val="000054"/>
          </a:solidFill>
          <a:ln w="254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95000"/>
              </a:lnSpc>
              <a:spcBef>
                <a:spcPct val="20000"/>
              </a:spcBef>
              <a:spcAft>
                <a:spcPct val="0"/>
              </a:spcAft>
              <a:buClrTx/>
              <a:buSzTx/>
              <a:buFont typeface="Wingdings" pitchFamily="2" charset="2"/>
              <a:buChar char="r"/>
              <a:tabLst/>
            </a:pPr>
            <a:endParaRPr kumimoji="0" lang="en-US" sz="2000" b="1"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71139906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5F18D3-A5B7-4129-BDDC-0E6060C7FD9E}"/>
              </a:ext>
            </a:extLst>
          </p:cNvPr>
          <p:cNvPicPr>
            <a:picLocks noChangeAspect="1"/>
          </p:cNvPicPr>
          <p:nvPr/>
        </p:nvPicPr>
        <p:blipFill>
          <a:blip r:embed="rId3"/>
          <a:stretch>
            <a:fillRect/>
          </a:stretch>
        </p:blipFill>
        <p:spPr>
          <a:xfrm>
            <a:off x="5664511" y="1798217"/>
            <a:ext cx="3603586" cy="4869283"/>
          </a:xfrm>
          <a:prstGeom prst="rect">
            <a:avLst/>
          </a:prstGeom>
        </p:spPr>
      </p:pic>
      <p:sp>
        <p:nvSpPr>
          <p:cNvPr id="7" name="Title 1"/>
          <p:cNvSpPr txBox="1">
            <a:spLocks/>
          </p:cNvSpPr>
          <p:nvPr/>
        </p:nvSpPr>
        <p:spPr bwMode="auto">
          <a:xfrm>
            <a:off x="108857" y="76200"/>
            <a:ext cx="8950261" cy="7684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B3FFFF"/>
                </a:solidFill>
                <a:effectLst/>
                <a:uLnTx/>
                <a:uFillTx/>
                <a:latin typeface="Arial"/>
                <a:ea typeface="+mj-ea"/>
                <a:cs typeface="+mj-cs"/>
              </a:rPr>
              <a:t>Going Beyond the Shannon Limit: More DOF: </a:t>
            </a:r>
            <a:br>
              <a:rPr kumimoji="0" lang="en-US" sz="2800" b="1" i="0" u="none" strike="noStrike" kern="0" cap="none" spc="0" normalizeH="0" baseline="0" noProof="0" dirty="0">
                <a:ln>
                  <a:noFill/>
                </a:ln>
                <a:solidFill>
                  <a:srgbClr val="B3FFFF"/>
                </a:solidFill>
                <a:effectLst/>
                <a:uLnTx/>
                <a:uFillTx/>
                <a:latin typeface="Arial"/>
                <a:ea typeface="+mj-ea"/>
                <a:cs typeface="+mj-cs"/>
              </a:rPr>
            </a:br>
            <a:r>
              <a:rPr kumimoji="0" lang="en-US" sz="2400" b="1" i="0" u="none" strike="noStrike" kern="0" cap="none" spc="0" normalizeH="0" baseline="0" noProof="0" dirty="0">
                <a:ln>
                  <a:noFill/>
                </a:ln>
                <a:solidFill>
                  <a:srgbClr val="B3FFFF"/>
                </a:solidFill>
                <a:effectLst/>
                <a:uLnTx/>
                <a:uFillTx/>
                <a:latin typeface="Arial"/>
                <a:ea typeface="+mj-ea"/>
                <a:cs typeface="+mj-cs"/>
              </a:rPr>
              <a:t>Multicore Fibers, OAM, Spatial Division Multiplexing</a:t>
            </a:r>
            <a:endParaRPr kumimoji="0" lang="en-US" sz="2800" b="1" i="0" u="none" strike="noStrike" kern="0" cap="none" spc="0" normalizeH="0" baseline="0" noProof="0" dirty="0">
              <a:ln>
                <a:noFill/>
              </a:ln>
              <a:solidFill>
                <a:srgbClr val="B3FFFF"/>
              </a:solidFill>
              <a:effectLst/>
              <a:uLnTx/>
              <a:uFillTx/>
              <a:latin typeface="Arial"/>
              <a:ea typeface="+mj-ea"/>
              <a:cs typeface="+mj-cs"/>
            </a:endParaRPr>
          </a:p>
        </p:txBody>
      </p:sp>
      <p:pic>
        <p:nvPicPr>
          <p:cNvPr id="5" name="Content Placeholder 4">
            <a:extLst>
              <a:ext uri="{FF2B5EF4-FFF2-40B4-BE49-F238E27FC236}">
                <a16:creationId xmlns:a16="http://schemas.microsoft.com/office/drawing/2014/main" id="{F0EFC86C-C797-4458-B072-AA9170478036}"/>
              </a:ext>
            </a:extLst>
          </p:cNvPr>
          <p:cNvPicPr>
            <a:picLocks noGrp="1" noChangeAspect="1"/>
          </p:cNvPicPr>
          <p:nvPr>
            <p:ph idx="1"/>
          </p:nvPr>
        </p:nvPicPr>
        <p:blipFill rotWithShape="1">
          <a:blip r:embed="rId4"/>
          <a:srcRect r="2282"/>
          <a:stretch/>
        </p:blipFill>
        <p:spPr>
          <a:xfrm>
            <a:off x="2849881" y="1818396"/>
            <a:ext cx="2814630" cy="3736584"/>
          </a:xfrm>
          <a:prstGeom prst="rect">
            <a:avLst/>
          </a:prstGeom>
        </p:spPr>
      </p:pic>
      <p:sp>
        <p:nvSpPr>
          <p:cNvPr id="8" name="Rectangle 7"/>
          <p:cNvSpPr/>
          <p:nvPr/>
        </p:nvSpPr>
        <p:spPr>
          <a:xfrm>
            <a:off x="5664511" y="929344"/>
            <a:ext cx="3679373" cy="924439"/>
          </a:xfrm>
          <a:prstGeom prst="rect">
            <a:avLst/>
          </a:prstGeom>
          <a:solidFill>
            <a:srgbClr val="001D3A"/>
          </a:solidFill>
          <a:ln w="22225">
            <a:solidFill>
              <a:srgbClr val="FCE600"/>
            </a:solidFill>
          </a:ln>
        </p:spPr>
        <p:txBody>
          <a:bodyPr wrap="square" lIns="0" rIns="0">
            <a:noAutofit/>
          </a:bodyPr>
          <a:lstStyle/>
          <a:p>
            <a:pPr marL="55563" marR="0" lvl="0" indent="0" algn="ctr" defTabSz="914400" rtl="0" eaLnBrk="1" fontAlgn="base"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a:ea typeface="+mn-ea"/>
                <a:cs typeface="Arial" charset="0"/>
              </a:rPr>
              <a:t>CHIP SCALE SENSOR DETECTS ORBITAL ANGULAR MOMENTUM </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https://physicstoday.scitation.org/doi/pdf/10.1063/PT.3.4518</a:t>
            </a:r>
          </a:p>
        </p:txBody>
      </p:sp>
      <p:sp>
        <p:nvSpPr>
          <p:cNvPr id="2" name="Rectangle 1">
            <a:extLst>
              <a:ext uri="{FF2B5EF4-FFF2-40B4-BE49-F238E27FC236}">
                <a16:creationId xmlns:a16="http://schemas.microsoft.com/office/drawing/2014/main" id="{2D2D1918-0F92-4283-A4FA-C8BDF80B14EA}"/>
              </a:ext>
            </a:extLst>
          </p:cNvPr>
          <p:cNvSpPr/>
          <p:nvPr/>
        </p:nvSpPr>
        <p:spPr>
          <a:xfrm>
            <a:off x="2849880" y="918848"/>
            <a:ext cx="2814631" cy="924439"/>
          </a:xfrm>
          <a:prstGeom prst="rect">
            <a:avLst/>
          </a:prstGeom>
          <a:solidFill>
            <a:srgbClr val="001D3A"/>
          </a:solidFill>
          <a:ln w="22225">
            <a:solidFill>
              <a:srgbClr val="FCE600"/>
            </a:solidFill>
          </a:ln>
        </p:spPr>
        <p:txBody>
          <a:bodyPr wrap="square" lIns="0" rIns="0">
            <a:noAutofit/>
          </a:bodyPr>
          <a:lstStyle/>
          <a:p>
            <a:pPr marL="55563" marR="0" lvl="0" indent="0" algn="ctr" defTabSz="914400" rtl="0" eaLnBrk="1" fontAlgn="base" latinLnBrk="0" hangingPunct="1">
              <a:lnSpc>
                <a:spcPct val="90000"/>
              </a:lnSpc>
              <a:spcBef>
                <a:spcPct val="0"/>
              </a:spcBef>
              <a:spcAft>
                <a:spcPts val="0"/>
              </a:spcAft>
              <a:buClrTx/>
              <a:buSzTx/>
              <a:buFontTx/>
              <a:buNone/>
              <a:tabLst/>
              <a:defRPr/>
            </a:pPr>
            <a:endParaRPr kumimoji="0" lang="en-US" b="1" i="0" u="none" strike="noStrike" kern="1200" cap="none" spc="0" normalizeH="0" baseline="0" noProof="0" dirty="0">
              <a:ln>
                <a:noFill/>
              </a:ln>
              <a:solidFill>
                <a:srgbClr val="FFFF00"/>
              </a:solidFill>
              <a:effectLst/>
              <a:uLnTx/>
              <a:uFillTx/>
              <a:latin typeface="Arial"/>
              <a:ea typeface="+mn-ea"/>
              <a:cs typeface="Arial" charset="0"/>
            </a:endParaRPr>
          </a:p>
          <a:p>
            <a:pPr marL="55563" marR="0" lvl="0" indent="0" algn="ctr" defTabSz="914400" rtl="0" eaLnBrk="1" fontAlgn="base"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FF00"/>
                </a:solidFill>
                <a:effectLst/>
                <a:uLnTx/>
                <a:uFillTx/>
                <a:latin typeface="Arial"/>
                <a:ea typeface="+mn-ea"/>
                <a:cs typeface="Arial" charset="0"/>
              </a:rPr>
              <a:t>Multicore Fibers Already </a:t>
            </a:r>
          </a:p>
          <a:p>
            <a:pPr marL="55563" marR="0" lvl="0" indent="0" algn="ctr" defTabSz="914400" rtl="0" eaLnBrk="1" fontAlgn="base"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FFFF00"/>
                </a:solidFill>
                <a:effectLst/>
                <a:uLnTx/>
                <a:uFillTx/>
                <a:latin typeface="Arial"/>
                <a:ea typeface="+mn-ea"/>
                <a:cs typeface="Arial" charset="0"/>
              </a:rPr>
              <a:t>Used in Tests</a:t>
            </a:r>
            <a:endParaRPr kumimoji="0" lang="en-US"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3" name="Rectangle 2">
            <a:extLst>
              <a:ext uri="{FF2B5EF4-FFF2-40B4-BE49-F238E27FC236}">
                <a16:creationId xmlns:a16="http://schemas.microsoft.com/office/drawing/2014/main" id="{441DF790-9FE1-4007-8D2A-78D2B31BBA14}"/>
              </a:ext>
            </a:extLst>
          </p:cNvPr>
          <p:cNvSpPr/>
          <p:nvPr/>
        </p:nvSpPr>
        <p:spPr>
          <a:xfrm>
            <a:off x="108857" y="918847"/>
            <a:ext cx="2741023" cy="4636133"/>
          </a:xfrm>
          <a:prstGeom prst="rect">
            <a:avLst/>
          </a:prstGeom>
          <a:solidFill>
            <a:srgbClr val="001D3A"/>
          </a:solidFill>
          <a:ln w="22225">
            <a:solidFill>
              <a:srgbClr val="FCE600"/>
            </a:solidFill>
          </a:ln>
        </p:spPr>
        <p:txBody>
          <a:bodyPr wrap="square" lIns="0" rIns="0">
            <a:noAutofit/>
          </a:bodyPr>
          <a:lstStyle/>
          <a:p>
            <a:pPr marL="55563" marR="0" lvl="0" indent="0" algn="ctr" defTabSz="914400" rtl="0" eaLnBrk="1" fontAlgn="base"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66FFFF"/>
                </a:solidFill>
                <a:effectLst/>
                <a:uLnTx/>
                <a:uFillTx/>
                <a:latin typeface="Arial"/>
                <a:ea typeface="+mn-ea"/>
                <a:cs typeface="Arial" charset="0"/>
              </a:rPr>
              <a:t>Fiber Communications</a:t>
            </a:r>
          </a:p>
          <a:p>
            <a:pPr marL="55563" marR="0" lvl="0" indent="0" algn="ctr" defTabSz="914400" rtl="0" eaLnBrk="1" fontAlgn="base" latinLnBrk="0" hangingPunct="1">
              <a:lnSpc>
                <a:spcPct val="90000"/>
              </a:lnSpc>
              <a:spcBef>
                <a:spcPct val="0"/>
              </a:spcBef>
              <a:spcAft>
                <a:spcPts val="0"/>
              </a:spcAft>
              <a:buClrTx/>
              <a:buSzTx/>
              <a:buFontTx/>
              <a:buNone/>
              <a:tabLst/>
              <a:defRPr/>
            </a:pPr>
            <a:r>
              <a:rPr lang="en-US" b="1" dirty="0">
                <a:solidFill>
                  <a:srgbClr val="66FFFF"/>
                </a:solidFill>
                <a:latin typeface="Arial"/>
                <a:cs typeface="Arial" charset="0"/>
              </a:rPr>
              <a:t>Classical Degrees of Freedom</a:t>
            </a:r>
            <a:endParaRPr lang="en-US" sz="1050" b="1" dirty="0">
              <a:solidFill>
                <a:srgbClr val="66FFFF"/>
              </a:solidFill>
              <a:latin typeface="Arial"/>
              <a:cs typeface="Arial" charset="0"/>
            </a:endParaRPr>
          </a:p>
          <a:p>
            <a:pPr marL="55563" marR="0" lvl="0" indent="0" algn="ctr" defTabSz="914400" rtl="0" eaLnBrk="1" fontAlgn="base" latinLnBrk="0" hangingPunct="1">
              <a:lnSpc>
                <a:spcPct val="90000"/>
              </a:lnSpc>
              <a:spcBef>
                <a:spcPct val="0"/>
              </a:spcBef>
              <a:spcAft>
                <a:spcPts val="0"/>
              </a:spcAft>
              <a:buClrTx/>
              <a:buSzTx/>
              <a:buFontTx/>
              <a:buNone/>
              <a:tabLst/>
              <a:defRPr/>
            </a:pPr>
            <a:endParaRPr lang="en-US" sz="1050" b="1" dirty="0">
              <a:solidFill>
                <a:srgbClr val="FFFF00"/>
              </a:solidFill>
              <a:latin typeface="Arial"/>
              <a:cs typeface="Arial" charset="0"/>
            </a:endParaRPr>
          </a:p>
          <a:p>
            <a:pPr marL="341313" marR="0" lvl="0" indent="-285750" defTabSz="914400" rtl="0" eaLnBrk="1" fontAlgn="base" latinLnBrk="0" hangingPunct="1">
              <a:lnSpc>
                <a:spcPct val="90000"/>
              </a:lnSpc>
              <a:spcBef>
                <a:spcPct val="0"/>
              </a:spcBef>
              <a:spcAft>
                <a:spcPts val="0"/>
              </a:spcAft>
              <a:buClr>
                <a:srgbClr val="FFFF00"/>
              </a:buClr>
              <a:buSzTx/>
              <a:buFont typeface="Wingdings" panose="05000000000000000000" pitchFamily="2" charset="2"/>
              <a:buChar char="­"/>
              <a:tabLst/>
              <a:defRPr/>
            </a:pPr>
            <a:r>
              <a:rPr lang="en-US" b="1" dirty="0">
                <a:latin typeface="Arial"/>
                <a:cs typeface="Arial" charset="0"/>
              </a:rPr>
              <a:t>Wavelength</a:t>
            </a:r>
          </a:p>
          <a:p>
            <a:pPr marL="341313" marR="0" lvl="0" indent="-285750" defTabSz="914400" rtl="0" eaLnBrk="1" fontAlgn="base" latinLnBrk="0" hangingPunct="1">
              <a:lnSpc>
                <a:spcPct val="90000"/>
              </a:lnSpc>
              <a:spcBef>
                <a:spcPct val="0"/>
              </a:spcBef>
              <a:spcAft>
                <a:spcPts val="0"/>
              </a:spcAft>
              <a:buClr>
                <a:srgbClr val="FFFF00"/>
              </a:buClr>
              <a:buSzTx/>
              <a:buFont typeface="Wingdings" panose="05000000000000000000" pitchFamily="2" charset="2"/>
              <a:buChar char="­"/>
              <a:tabLst/>
              <a:defRPr/>
            </a:pPr>
            <a:r>
              <a:rPr lang="en-US" b="1" dirty="0">
                <a:latin typeface="Arial"/>
                <a:cs typeface="Arial" charset="0"/>
              </a:rPr>
              <a:t>Amplitude</a:t>
            </a:r>
          </a:p>
          <a:p>
            <a:pPr marL="341313" marR="0" lvl="0" indent="-285750" defTabSz="914400" rtl="0" eaLnBrk="1" fontAlgn="base" latinLnBrk="0" hangingPunct="1">
              <a:lnSpc>
                <a:spcPct val="90000"/>
              </a:lnSpc>
              <a:spcBef>
                <a:spcPct val="0"/>
              </a:spcBef>
              <a:spcAft>
                <a:spcPts val="0"/>
              </a:spcAft>
              <a:buClr>
                <a:srgbClr val="FFFF00"/>
              </a:buClr>
              <a:buSzTx/>
              <a:buFont typeface="Wingdings" panose="05000000000000000000" pitchFamily="2" charset="2"/>
              <a:buChar char="­"/>
              <a:tabLst/>
              <a:defRPr/>
            </a:pPr>
            <a:r>
              <a:rPr lang="en-US" b="1" dirty="0">
                <a:latin typeface="Arial"/>
                <a:cs typeface="Arial" charset="0"/>
              </a:rPr>
              <a:t>Phase</a:t>
            </a:r>
          </a:p>
          <a:p>
            <a:pPr marL="341313" marR="0" lvl="0" indent="-285750" defTabSz="914400" rtl="0" eaLnBrk="1" fontAlgn="base" latinLnBrk="0" hangingPunct="1">
              <a:lnSpc>
                <a:spcPct val="90000"/>
              </a:lnSpc>
              <a:spcBef>
                <a:spcPct val="0"/>
              </a:spcBef>
              <a:spcAft>
                <a:spcPts val="0"/>
              </a:spcAft>
              <a:buClr>
                <a:srgbClr val="FFFF00"/>
              </a:buClr>
              <a:buSzTx/>
              <a:buFont typeface="Wingdings" panose="05000000000000000000" pitchFamily="2" charset="2"/>
              <a:buChar char="­"/>
              <a:tabLst/>
              <a:defRPr/>
            </a:pPr>
            <a:r>
              <a:rPr lang="en-US" b="1" dirty="0">
                <a:latin typeface="Arial"/>
                <a:cs typeface="Arial" charset="0"/>
              </a:rPr>
              <a:t>Polarization</a:t>
            </a:r>
          </a:p>
          <a:p>
            <a:pPr marL="55563" marR="0" lvl="0" defTabSz="914400" rtl="0" eaLnBrk="1" fontAlgn="base" latinLnBrk="0" hangingPunct="1">
              <a:lnSpc>
                <a:spcPct val="90000"/>
              </a:lnSpc>
              <a:spcBef>
                <a:spcPct val="0"/>
              </a:spcBef>
              <a:spcAft>
                <a:spcPts val="0"/>
              </a:spcAft>
              <a:buClr>
                <a:srgbClr val="FFFF00"/>
              </a:buClr>
              <a:buSzTx/>
              <a:tabLst/>
              <a:defRPr/>
            </a:pPr>
            <a:endParaRPr lang="en-US" b="1" dirty="0">
              <a:solidFill>
                <a:srgbClr val="FFFF00"/>
              </a:solidFill>
              <a:latin typeface="Arial"/>
              <a:cs typeface="Arial" charset="0"/>
            </a:endParaRPr>
          </a:p>
          <a:p>
            <a:pPr marL="55563" marR="0" lvl="0" indent="0" algn="ctr" defTabSz="914400" rtl="0" eaLnBrk="1" fontAlgn="base" latinLnBrk="0" hangingPunct="1">
              <a:lnSpc>
                <a:spcPct val="90000"/>
              </a:lnSpc>
              <a:spcBef>
                <a:spcPct val="0"/>
              </a:spcBef>
              <a:spcAft>
                <a:spcPts val="0"/>
              </a:spcAft>
              <a:buClrTx/>
              <a:buSzTx/>
              <a:buFontTx/>
              <a:buNone/>
              <a:tabLst/>
              <a:defRPr/>
            </a:pPr>
            <a:r>
              <a:rPr lang="en-US" b="1" dirty="0">
                <a:solidFill>
                  <a:srgbClr val="66FFFF"/>
                </a:solidFill>
                <a:latin typeface="Arial"/>
                <a:cs typeface="Arial" charset="0"/>
              </a:rPr>
              <a:t>Additional Degrees </a:t>
            </a:r>
            <a:br>
              <a:rPr lang="en-US" b="1" dirty="0">
                <a:solidFill>
                  <a:srgbClr val="66FFFF"/>
                </a:solidFill>
                <a:latin typeface="Arial"/>
                <a:cs typeface="Arial" charset="0"/>
              </a:rPr>
            </a:br>
            <a:r>
              <a:rPr lang="en-US" b="1" dirty="0">
                <a:solidFill>
                  <a:srgbClr val="66FFFF"/>
                </a:solidFill>
                <a:latin typeface="Arial"/>
                <a:cs typeface="Arial" charset="0"/>
              </a:rPr>
              <a:t>of Freedom</a:t>
            </a:r>
            <a:endParaRPr lang="en-US" sz="1050" b="1" dirty="0">
              <a:solidFill>
                <a:srgbClr val="66FFFF"/>
              </a:solidFill>
              <a:latin typeface="Arial"/>
              <a:cs typeface="Arial" charset="0"/>
            </a:endParaRPr>
          </a:p>
          <a:p>
            <a:pPr marL="55563" marR="0" lvl="0" indent="0" algn="ctr" defTabSz="914400" rtl="0" eaLnBrk="1" fontAlgn="base" latinLnBrk="0" hangingPunct="1">
              <a:lnSpc>
                <a:spcPct val="90000"/>
              </a:lnSpc>
              <a:spcBef>
                <a:spcPct val="0"/>
              </a:spcBef>
              <a:spcAft>
                <a:spcPts val="0"/>
              </a:spcAft>
              <a:buClrTx/>
              <a:buSzTx/>
              <a:buFontTx/>
              <a:buNone/>
              <a:tabLst/>
              <a:defRPr/>
            </a:pPr>
            <a:endParaRPr lang="en-US" sz="1050" b="1" dirty="0">
              <a:solidFill>
                <a:srgbClr val="FFFF00"/>
              </a:solidFill>
              <a:latin typeface="Arial"/>
              <a:cs typeface="Arial" charset="0"/>
            </a:endParaRPr>
          </a:p>
          <a:p>
            <a:pPr marL="341313" marR="0" lvl="0" indent="-285750" defTabSz="914400" rtl="0" eaLnBrk="1" fontAlgn="base" latinLnBrk="0" hangingPunct="1">
              <a:lnSpc>
                <a:spcPct val="90000"/>
              </a:lnSpc>
              <a:spcBef>
                <a:spcPct val="0"/>
              </a:spcBef>
              <a:spcAft>
                <a:spcPts val="0"/>
              </a:spcAft>
              <a:buClr>
                <a:srgbClr val="FFFF00"/>
              </a:buClr>
              <a:buSzTx/>
              <a:buFont typeface="Wingdings" panose="05000000000000000000" pitchFamily="2" charset="2"/>
              <a:buChar char="­"/>
              <a:tabLst/>
              <a:defRPr/>
            </a:pPr>
            <a:r>
              <a:rPr lang="en-US" b="1" dirty="0">
                <a:latin typeface="Arial"/>
                <a:cs typeface="Arial" charset="0"/>
              </a:rPr>
              <a:t>Orbital Angular Momentum</a:t>
            </a:r>
          </a:p>
          <a:p>
            <a:pPr marL="341313" marR="0" lvl="0" indent="-285750" defTabSz="914400" rtl="0" eaLnBrk="1" fontAlgn="base" latinLnBrk="0" hangingPunct="1">
              <a:lnSpc>
                <a:spcPct val="90000"/>
              </a:lnSpc>
              <a:spcBef>
                <a:spcPct val="0"/>
              </a:spcBef>
              <a:spcAft>
                <a:spcPts val="0"/>
              </a:spcAft>
              <a:buClr>
                <a:srgbClr val="FFFF00"/>
              </a:buClr>
              <a:buSzTx/>
              <a:buFont typeface="Wingdings" panose="05000000000000000000" pitchFamily="2" charset="2"/>
              <a:buChar char="­"/>
              <a:tabLst/>
              <a:defRPr/>
            </a:pPr>
            <a:r>
              <a:rPr lang="en-US" b="1" dirty="0">
                <a:latin typeface="Arial"/>
                <a:cs typeface="Arial" charset="0"/>
              </a:rPr>
              <a:t>Spatial Division Multiplexing</a:t>
            </a:r>
          </a:p>
          <a:p>
            <a:pPr marL="798513" lvl="1" indent="-285750" fontAlgn="base">
              <a:lnSpc>
                <a:spcPct val="90000"/>
              </a:lnSpc>
              <a:spcBef>
                <a:spcPct val="0"/>
              </a:spcBef>
              <a:buClr>
                <a:srgbClr val="FFFF00"/>
              </a:buClr>
              <a:buFont typeface="Wingdings" panose="05000000000000000000" pitchFamily="2" charset="2"/>
              <a:buChar char="­"/>
              <a:defRPr/>
            </a:pPr>
            <a:r>
              <a:rPr lang="en-US" b="1" dirty="0">
                <a:latin typeface="Arial"/>
                <a:cs typeface="Arial" charset="0"/>
              </a:rPr>
              <a:t>Multicore</a:t>
            </a:r>
            <a:br>
              <a:rPr lang="en-US" b="1" dirty="0">
                <a:latin typeface="Arial"/>
                <a:cs typeface="Arial" charset="0"/>
              </a:rPr>
            </a:br>
            <a:r>
              <a:rPr lang="en-US" b="1" dirty="0">
                <a:latin typeface="Arial"/>
                <a:cs typeface="Arial" charset="0"/>
              </a:rPr>
              <a:t>single mode</a:t>
            </a:r>
          </a:p>
          <a:p>
            <a:pPr marL="798513" lvl="1" indent="-285750" fontAlgn="base">
              <a:lnSpc>
                <a:spcPct val="90000"/>
              </a:lnSpc>
              <a:spcBef>
                <a:spcPct val="0"/>
              </a:spcBef>
              <a:buClr>
                <a:srgbClr val="FFFF00"/>
              </a:buClr>
              <a:buFont typeface="Wingdings" panose="05000000000000000000" pitchFamily="2" charset="2"/>
              <a:buChar char="­"/>
              <a:defRPr/>
            </a:pPr>
            <a:r>
              <a:rPr lang="en-US" b="1" dirty="0">
                <a:latin typeface="Arial"/>
                <a:cs typeface="Arial" charset="0"/>
              </a:rPr>
              <a:t>Coherent modes</a:t>
            </a:r>
          </a:p>
          <a:p>
            <a:pPr marL="55563" marR="0" lvl="0" defTabSz="914400" rtl="0" eaLnBrk="1" fontAlgn="base" latinLnBrk="0" hangingPunct="1">
              <a:lnSpc>
                <a:spcPct val="90000"/>
              </a:lnSpc>
              <a:spcBef>
                <a:spcPct val="0"/>
              </a:spcBef>
              <a:spcAft>
                <a:spcPts val="0"/>
              </a:spcAft>
              <a:buClr>
                <a:srgbClr val="FFFF00"/>
              </a:buClr>
              <a:buSzTx/>
              <a:tabLst/>
              <a:defRPr/>
            </a:pPr>
            <a:endParaRPr lang="en-US" b="1" dirty="0">
              <a:solidFill>
                <a:srgbClr val="FFFF00"/>
              </a:solidFill>
              <a:latin typeface="Arial"/>
              <a:cs typeface="Arial" charset="0"/>
            </a:endParaRPr>
          </a:p>
        </p:txBody>
      </p:sp>
    </p:spTree>
    <p:extLst>
      <p:ext uri="{BB962C8B-B14F-4D97-AF65-F5344CB8AC3E}">
        <p14:creationId xmlns:p14="http://schemas.microsoft.com/office/powerpoint/2010/main" val="408141846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0" y="419100"/>
            <a:ext cx="9220200" cy="5593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94000"/>
              </a:lnSpc>
              <a:spcBef>
                <a:spcPct val="0"/>
              </a:spcBef>
              <a:spcAft>
                <a:spcPct val="0"/>
              </a:spcAft>
              <a:buClrTx/>
              <a:buSzTx/>
              <a:buFontTx/>
              <a:buNone/>
              <a:tabLst/>
              <a:defRPr/>
            </a:pPr>
            <a:r>
              <a:rPr kumimoji="0" lang="en-US" sz="2300" b="1" i="0" u="none" strike="noStrike" kern="0" cap="none" spc="0" normalizeH="0" baseline="0" noProof="0" dirty="0">
                <a:ln>
                  <a:noFill/>
                </a:ln>
                <a:solidFill>
                  <a:srgbClr val="B3FFFF"/>
                </a:solidFill>
                <a:effectLst/>
                <a:uLnTx/>
                <a:uFillTx/>
                <a:latin typeface="Arial"/>
                <a:ea typeface="+mj-ea"/>
                <a:cs typeface="+mj-cs"/>
              </a:rPr>
              <a:t>Beyond CMOS: </a:t>
            </a:r>
            <a:r>
              <a:rPr kumimoji="0" lang="en-US" sz="2300" b="1" i="0" u="none" strike="noStrike" kern="0" cap="none" spc="0" normalizeH="0" baseline="0" noProof="0" dirty="0" err="1">
                <a:ln>
                  <a:noFill/>
                </a:ln>
                <a:solidFill>
                  <a:schemeClr val="tx1"/>
                </a:solidFill>
                <a:effectLst/>
                <a:uLnTx/>
                <a:uFillTx/>
                <a:latin typeface="Arial"/>
                <a:ea typeface="+mj-ea"/>
                <a:cs typeface="+mj-cs"/>
              </a:rPr>
              <a:t>MagnetoElectric</a:t>
            </a:r>
            <a:r>
              <a:rPr kumimoji="0" lang="en-US" sz="2300" b="1" i="0" u="none" strike="noStrike" kern="0" cap="none" spc="0" normalizeH="0" baseline="0" noProof="0" dirty="0">
                <a:ln>
                  <a:noFill/>
                </a:ln>
                <a:solidFill>
                  <a:schemeClr val="tx1"/>
                </a:solidFill>
                <a:effectLst/>
                <a:uLnTx/>
                <a:uFillTx/>
                <a:latin typeface="Arial"/>
                <a:ea typeface="+mj-ea"/>
                <a:cs typeface="+mj-cs"/>
              </a:rPr>
              <a:t> Spin Orbit Device (vs others) </a:t>
            </a:r>
            <a:r>
              <a:rPr lang="en-US" sz="2400" kern="0" dirty="0">
                <a:solidFill>
                  <a:srgbClr val="B3FFFF"/>
                </a:solidFill>
                <a:latin typeface="Arial"/>
              </a:rPr>
              <a:t>Intel:</a:t>
            </a:r>
            <a:r>
              <a:rPr lang="en-US" sz="2000" kern="0" dirty="0">
                <a:solidFill>
                  <a:srgbClr val="B3FFFF"/>
                </a:solidFill>
                <a:latin typeface="Arial"/>
              </a:rPr>
              <a:t> “</a:t>
            </a:r>
            <a:r>
              <a:rPr lang="en-US" sz="2000" b="1" dirty="0"/>
              <a:t>Scalable energy-efficient magnetoelectric spin–orbit logic”</a:t>
            </a:r>
            <a:br>
              <a:rPr lang="en-US" sz="2000" b="1" dirty="0"/>
            </a:br>
            <a:r>
              <a:rPr lang="en-US" sz="1800" i="1" dirty="0">
                <a:hlinkClick r:id="rId3"/>
              </a:rPr>
              <a:t>Nature</a:t>
            </a:r>
            <a:r>
              <a:rPr lang="en-US" sz="1800" dirty="0"/>
              <a:t> </a:t>
            </a:r>
            <a:r>
              <a:rPr lang="en-US" sz="1800" b="1" dirty="0"/>
              <a:t>volume 565</a:t>
            </a:r>
            <a:r>
              <a:rPr lang="en-US" sz="1800" dirty="0"/>
              <a:t>, pages 35–42 (2019) (*)</a:t>
            </a:r>
            <a:endParaRPr lang="en-US" b="1" dirty="0"/>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B3FFFF"/>
              </a:solidFill>
              <a:effectLst/>
              <a:uLnTx/>
              <a:uFillTx/>
              <a:latin typeface="Arial"/>
              <a:ea typeface="+mj-ea"/>
              <a:cs typeface="+mj-cs"/>
            </a:endParaRPr>
          </a:p>
        </p:txBody>
      </p:sp>
      <p:sp>
        <p:nvSpPr>
          <p:cNvPr id="4" name="Content Placeholder 2">
            <a:extLst>
              <a:ext uri="{FF2B5EF4-FFF2-40B4-BE49-F238E27FC236}">
                <a16:creationId xmlns:a16="http://schemas.microsoft.com/office/drawing/2014/main" id="{2C7609B7-3778-4442-A2B7-D4D88D2C615A}"/>
              </a:ext>
            </a:extLst>
          </p:cNvPr>
          <p:cNvSpPr txBox="1">
            <a:spLocks/>
          </p:cNvSpPr>
          <p:nvPr/>
        </p:nvSpPr>
        <p:spPr bwMode="auto">
          <a:xfrm>
            <a:off x="134514" y="986504"/>
            <a:ext cx="9528465" cy="5821680"/>
          </a:xfrm>
          <a:prstGeom prst="rect">
            <a:avLst/>
          </a:prstGeom>
          <a:solidFill>
            <a:srgbClr val="001D3A"/>
          </a:solidFill>
          <a:ln w="19050">
            <a:solidFill>
              <a:srgbClr val="FFED1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r>
              <a:rPr kumimoji="0" lang="en-US" sz="1800" b="1" i="0" u="none" strike="noStrike" kern="0" cap="none" spc="0" normalizeH="0" baseline="0" noProof="0" dirty="0">
                <a:ln>
                  <a:noFill/>
                </a:ln>
                <a:solidFill>
                  <a:srgbClr val="01FFFF"/>
                </a:solidFill>
                <a:effectLst/>
                <a:uLnTx/>
                <a:uFillTx/>
                <a:latin typeface="Arial"/>
                <a:ea typeface="+mn-ea"/>
                <a:cs typeface="Arial"/>
              </a:rPr>
              <a:t>“We describe progress in magnetoelectric switching and spin–orbit detection of state, and show that in comparison with CMOS technology our device has</a:t>
            </a:r>
            <a:br>
              <a:rPr kumimoji="0" lang="en-US" sz="1800" b="1" i="0" u="none" strike="noStrike" kern="0" cap="none" spc="0" normalizeH="0" baseline="0" noProof="0" dirty="0">
                <a:ln>
                  <a:noFill/>
                </a:ln>
                <a:solidFill>
                  <a:srgbClr val="01FFFF"/>
                </a:solidFill>
                <a:effectLst/>
                <a:uLnTx/>
                <a:uFillTx/>
                <a:latin typeface="Arial"/>
                <a:ea typeface="+mn-ea"/>
                <a:cs typeface="Arial"/>
              </a:rPr>
            </a:br>
            <a:r>
              <a:rPr kumimoji="0" lang="en-US" sz="1800" b="1" i="0" u="none" strike="noStrike" kern="0" cap="none" spc="0" normalizeH="0" baseline="0" noProof="0" dirty="0">
                <a:ln>
                  <a:noFill/>
                </a:ln>
                <a:solidFill>
                  <a:srgbClr val="FFFF00"/>
                </a:solidFill>
                <a:effectLst/>
                <a:uLnTx/>
                <a:uFillTx/>
                <a:latin typeface="Arial"/>
                <a:ea typeface="+mn-ea"/>
                <a:cs typeface="Arial"/>
              </a:rPr>
              <a:t>superior switching energy (by a factor of 10 to 30), lower switching voltage (by a factor of 5) and enhanced logic density (by a factor of 5).</a:t>
            </a:r>
            <a:r>
              <a:rPr kumimoji="0" lang="en-US" sz="1800" b="1" i="0" u="none" strike="noStrike" kern="0" cap="none" spc="0" normalizeH="0" baseline="0" noProof="0" dirty="0">
                <a:ln>
                  <a:noFill/>
                </a:ln>
                <a:solidFill>
                  <a:schemeClr val="tx1"/>
                </a:solidFill>
                <a:effectLst/>
                <a:uLnTx/>
                <a:uFillTx/>
                <a:latin typeface="Arial"/>
                <a:ea typeface="+mn-ea"/>
                <a:cs typeface="Arial"/>
              </a:rPr>
              <a:t> + Its non-volatility enables ultralow standby power, which is critical to modern computing” </a:t>
            </a:r>
          </a:p>
        </p:txBody>
      </p:sp>
      <p:pic>
        <p:nvPicPr>
          <p:cNvPr id="9" name="Picture 8">
            <a:extLst>
              <a:ext uri="{FF2B5EF4-FFF2-40B4-BE49-F238E27FC236}">
                <a16:creationId xmlns:a16="http://schemas.microsoft.com/office/drawing/2014/main" id="{A0420784-F182-4986-906E-7FFD99D7207C}"/>
              </a:ext>
            </a:extLst>
          </p:cNvPr>
          <p:cNvPicPr>
            <a:picLocks noChangeAspect="1"/>
          </p:cNvPicPr>
          <p:nvPr/>
        </p:nvPicPr>
        <p:blipFill rotWithShape="1">
          <a:blip r:embed="rId4"/>
          <a:srcRect t="-1" b="1263"/>
          <a:stretch/>
        </p:blipFill>
        <p:spPr>
          <a:xfrm>
            <a:off x="134514" y="2399812"/>
            <a:ext cx="3398702" cy="4408373"/>
          </a:xfrm>
          <a:prstGeom prst="rect">
            <a:avLst/>
          </a:prstGeom>
        </p:spPr>
      </p:pic>
      <p:pic>
        <p:nvPicPr>
          <p:cNvPr id="10" name="Picture 9">
            <a:extLst>
              <a:ext uri="{FF2B5EF4-FFF2-40B4-BE49-F238E27FC236}">
                <a16:creationId xmlns:a16="http://schemas.microsoft.com/office/drawing/2014/main" id="{CD24925C-0006-4EB1-B569-DB79B1D3B9B0}"/>
              </a:ext>
            </a:extLst>
          </p:cNvPr>
          <p:cNvPicPr>
            <a:picLocks noChangeAspect="1"/>
          </p:cNvPicPr>
          <p:nvPr/>
        </p:nvPicPr>
        <p:blipFill>
          <a:blip r:embed="rId5"/>
          <a:stretch>
            <a:fillRect/>
          </a:stretch>
        </p:blipFill>
        <p:spPr>
          <a:xfrm>
            <a:off x="3533216" y="3330506"/>
            <a:ext cx="2472250" cy="3477678"/>
          </a:xfrm>
          <a:prstGeom prst="rect">
            <a:avLst/>
          </a:prstGeom>
        </p:spPr>
      </p:pic>
      <p:pic>
        <p:nvPicPr>
          <p:cNvPr id="11" name="Picture 10">
            <a:extLst>
              <a:ext uri="{FF2B5EF4-FFF2-40B4-BE49-F238E27FC236}">
                <a16:creationId xmlns:a16="http://schemas.microsoft.com/office/drawing/2014/main" id="{06004B2C-CDB2-48E3-96ED-2360BA0EB856}"/>
              </a:ext>
            </a:extLst>
          </p:cNvPr>
          <p:cNvPicPr>
            <a:picLocks noChangeAspect="1"/>
          </p:cNvPicPr>
          <p:nvPr/>
        </p:nvPicPr>
        <p:blipFill>
          <a:blip r:embed="rId6"/>
          <a:stretch>
            <a:fillRect/>
          </a:stretch>
        </p:blipFill>
        <p:spPr>
          <a:xfrm>
            <a:off x="5932811" y="2457287"/>
            <a:ext cx="3730168" cy="3227876"/>
          </a:xfrm>
          <a:prstGeom prst="rect">
            <a:avLst/>
          </a:prstGeom>
        </p:spPr>
      </p:pic>
      <p:pic>
        <p:nvPicPr>
          <p:cNvPr id="12" name="Picture 11">
            <a:extLst>
              <a:ext uri="{FF2B5EF4-FFF2-40B4-BE49-F238E27FC236}">
                <a16:creationId xmlns:a16="http://schemas.microsoft.com/office/drawing/2014/main" id="{711AFA07-CB8F-40E8-88A2-2E5C2FBA4D2F}"/>
              </a:ext>
            </a:extLst>
          </p:cNvPr>
          <p:cNvPicPr>
            <a:picLocks noChangeAspect="1"/>
          </p:cNvPicPr>
          <p:nvPr/>
        </p:nvPicPr>
        <p:blipFill>
          <a:blip r:embed="rId7"/>
          <a:stretch>
            <a:fillRect/>
          </a:stretch>
        </p:blipFill>
        <p:spPr>
          <a:xfrm>
            <a:off x="3471593" y="2399810"/>
            <a:ext cx="2533872" cy="930694"/>
          </a:xfrm>
          <a:prstGeom prst="rect">
            <a:avLst/>
          </a:prstGeom>
        </p:spPr>
      </p:pic>
      <p:sp>
        <p:nvSpPr>
          <p:cNvPr id="13" name="Content Placeholder 2">
            <a:extLst>
              <a:ext uri="{FF2B5EF4-FFF2-40B4-BE49-F238E27FC236}">
                <a16:creationId xmlns:a16="http://schemas.microsoft.com/office/drawing/2014/main" id="{A4F89A12-416D-4218-9BDE-10F47798BC2E}"/>
              </a:ext>
            </a:extLst>
          </p:cNvPr>
          <p:cNvSpPr txBox="1">
            <a:spLocks/>
          </p:cNvSpPr>
          <p:nvPr/>
        </p:nvSpPr>
        <p:spPr bwMode="auto">
          <a:xfrm>
            <a:off x="6005462" y="5623379"/>
            <a:ext cx="3657517" cy="486033"/>
          </a:xfrm>
          <a:prstGeom prst="rect">
            <a:avLst/>
          </a:prstGeom>
          <a:solidFill>
            <a:srgbClr val="001D3A"/>
          </a:solidFill>
          <a:ln w="9525">
            <a:solidFill>
              <a:srgbClr val="FFED13"/>
            </a:solidFill>
            <a:miter lim="800000"/>
            <a:headEnd/>
            <a:tailEnd/>
          </a:ln>
        </p:spPr>
        <p:txBody>
          <a:bodyPr vert="horz" wrap="square" lIns="0" tIns="45720" rIns="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55563" marR="0" lvl="0" indent="0" algn="ctr" defTabSz="914400" rtl="0" eaLnBrk="1" fontAlgn="base" latinLnBrk="0" hangingPunct="1">
              <a:lnSpc>
                <a:spcPct val="88000"/>
              </a:lnSpc>
              <a:spcBef>
                <a:spcPts val="0"/>
              </a:spcBef>
              <a:spcAft>
                <a:spcPts val="600"/>
              </a:spcAft>
              <a:buClrTx/>
              <a:buSzTx/>
              <a:buNone/>
              <a:tabLst/>
              <a:defRPr/>
            </a:pPr>
            <a:r>
              <a:rPr kumimoji="0" lang="en-US" sz="1400" b="1" i="0" u="none" strike="noStrike" kern="0" cap="none" spc="0" normalizeH="0" baseline="0" noProof="0" dirty="0">
                <a:ln>
                  <a:noFill/>
                </a:ln>
                <a:solidFill>
                  <a:srgbClr val="99F3F5"/>
                </a:solidFill>
                <a:effectLst/>
                <a:uLnTx/>
                <a:uFillTx/>
                <a:latin typeface="Arial"/>
                <a:ea typeface="+mn-ea"/>
                <a:cs typeface="Arial"/>
              </a:rPr>
              <a:t>(*) Note: Submitted April 2016;</a:t>
            </a:r>
            <a:br>
              <a:rPr kumimoji="0" lang="en-US" sz="1400" b="1" i="0" u="none" strike="noStrike" kern="0" cap="none" spc="0" normalizeH="0" baseline="0" noProof="0" dirty="0">
                <a:ln>
                  <a:noFill/>
                </a:ln>
                <a:solidFill>
                  <a:srgbClr val="99F3F5"/>
                </a:solidFill>
                <a:effectLst/>
                <a:uLnTx/>
                <a:uFillTx/>
                <a:latin typeface="Arial"/>
                <a:ea typeface="+mn-ea"/>
                <a:cs typeface="Arial"/>
              </a:rPr>
            </a:br>
            <a:r>
              <a:rPr kumimoji="0" lang="en-US" sz="1400" b="1" i="0" u="none" strike="noStrike" kern="0" cap="none" spc="0" normalizeH="0" baseline="0" noProof="0" dirty="0">
                <a:ln>
                  <a:noFill/>
                </a:ln>
                <a:solidFill>
                  <a:srgbClr val="99F3F5"/>
                </a:solidFill>
                <a:effectLst/>
                <a:uLnTx/>
                <a:uFillTx/>
                <a:latin typeface="Arial"/>
                <a:ea typeface="+mn-ea"/>
                <a:cs typeface="Arial"/>
              </a:rPr>
              <a:t>Accepted December 2018</a:t>
            </a:r>
            <a:endParaRPr kumimoji="0" lang="en-US" sz="1400" b="1" i="0" u="none" strike="noStrike" kern="0" cap="none" spc="0" normalizeH="0" baseline="0" noProof="0" dirty="0">
              <a:ln>
                <a:noFill/>
              </a:ln>
              <a:solidFill>
                <a:srgbClr val="CCFFFF"/>
              </a:solidFill>
              <a:effectLst/>
              <a:uLnTx/>
              <a:uFillTx/>
              <a:latin typeface="Arial"/>
              <a:ea typeface="+mn-ea"/>
              <a:cs typeface="Arial"/>
            </a:endParaRPr>
          </a:p>
        </p:txBody>
      </p:sp>
      <p:sp>
        <p:nvSpPr>
          <p:cNvPr id="29" name="Content Placeholder 2">
            <a:extLst>
              <a:ext uri="{FF2B5EF4-FFF2-40B4-BE49-F238E27FC236}">
                <a16:creationId xmlns:a16="http://schemas.microsoft.com/office/drawing/2014/main" id="{0F34F408-7BDB-48B9-82CE-58002C34DAF7}"/>
              </a:ext>
            </a:extLst>
          </p:cNvPr>
          <p:cNvSpPr txBox="1">
            <a:spLocks/>
          </p:cNvSpPr>
          <p:nvPr/>
        </p:nvSpPr>
        <p:spPr bwMode="auto">
          <a:xfrm>
            <a:off x="6005458" y="6109412"/>
            <a:ext cx="3657521" cy="698772"/>
          </a:xfrm>
          <a:prstGeom prst="rect">
            <a:avLst/>
          </a:prstGeom>
          <a:solidFill>
            <a:srgbClr val="001D3A"/>
          </a:solidFill>
          <a:ln w="9525">
            <a:solidFill>
              <a:srgbClr val="FFED13"/>
            </a:solidFill>
            <a:miter lim="800000"/>
            <a:headEnd/>
            <a:tailEnd/>
          </a:ln>
        </p:spPr>
        <p:txBody>
          <a:bodyPr vert="horz" wrap="square" lIns="0" tIns="45720" rIns="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55563" marR="0" lvl="0" indent="0" algn="ctr" defTabSz="914400" rtl="0" eaLnBrk="1" fontAlgn="base" latinLnBrk="0" hangingPunct="1">
              <a:lnSpc>
                <a:spcPct val="88000"/>
              </a:lnSpc>
              <a:spcBef>
                <a:spcPts val="0"/>
              </a:spcBef>
              <a:spcAft>
                <a:spcPts val="600"/>
              </a:spcAft>
              <a:buClrTx/>
              <a:buSzTx/>
              <a:buNone/>
              <a:tabLst/>
              <a:defRPr/>
            </a:pPr>
            <a:r>
              <a:rPr lang="en-US" sz="1400" kern="0" dirty="0">
                <a:solidFill>
                  <a:srgbClr val="99F3F5"/>
                </a:solidFill>
                <a:latin typeface="Arial"/>
                <a:cs typeface="Arial"/>
              </a:rPr>
              <a:t>Competitors: Spin-wave, All spin, nanomagnetic; 2D material </a:t>
            </a:r>
            <a:br>
              <a:rPr lang="en-US" sz="1400" kern="0" dirty="0">
                <a:solidFill>
                  <a:srgbClr val="99F3F5"/>
                </a:solidFill>
                <a:latin typeface="Arial"/>
                <a:cs typeface="Arial"/>
              </a:rPr>
            </a:br>
            <a:r>
              <a:rPr lang="en-US" sz="1400" kern="0" dirty="0">
                <a:solidFill>
                  <a:srgbClr val="99F3F5"/>
                </a:solidFill>
                <a:latin typeface="Arial"/>
                <a:cs typeface="Arial"/>
              </a:rPr>
              <a:t>vertical tunnel FET, etc.</a:t>
            </a:r>
          </a:p>
        </p:txBody>
      </p:sp>
    </p:spTree>
    <p:extLst>
      <p:ext uri="{BB962C8B-B14F-4D97-AF65-F5344CB8AC3E}">
        <p14:creationId xmlns:p14="http://schemas.microsoft.com/office/powerpoint/2010/main" val="63712868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61332" y="145477"/>
            <a:ext cx="8950261" cy="5409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B3FFFF"/>
                </a:solidFill>
                <a:effectLst/>
                <a:uLnTx/>
                <a:uFillTx/>
                <a:latin typeface="Arial"/>
                <a:ea typeface="+mj-ea"/>
                <a:cs typeface="+mj-cs"/>
              </a:rPr>
              <a:t>Next Generation Wireless: 6G </a:t>
            </a:r>
            <a:br>
              <a:rPr kumimoji="0" lang="en-US" sz="2800" b="1" i="0" u="none" strike="noStrike" kern="0" cap="none" spc="0" normalizeH="0" baseline="0" noProof="0" dirty="0">
                <a:ln>
                  <a:noFill/>
                </a:ln>
                <a:solidFill>
                  <a:srgbClr val="B3FFFF"/>
                </a:solidFill>
                <a:effectLst/>
                <a:uLnTx/>
                <a:uFillTx/>
                <a:latin typeface="Arial"/>
                <a:ea typeface="+mj-ea"/>
                <a:cs typeface="+mj-cs"/>
              </a:rPr>
            </a:br>
            <a:r>
              <a:rPr kumimoji="0" lang="en-US" sz="2000" b="1" i="0" u="none" strike="noStrike" kern="0" cap="none" spc="0" normalizeH="0" baseline="0" noProof="0" dirty="0">
                <a:ln>
                  <a:noFill/>
                </a:ln>
                <a:solidFill>
                  <a:srgbClr val="B3FFFF"/>
                </a:solidFill>
                <a:effectLst/>
                <a:uLnTx/>
                <a:uFillTx/>
                <a:latin typeface="Arial"/>
                <a:ea typeface="+mj-ea"/>
                <a:cs typeface="+mj-cs"/>
              </a:rPr>
              <a:t>First 6G (and 5G) Summit: </a:t>
            </a:r>
            <a:r>
              <a:rPr lang="en-US" sz="2000" dirty="0">
                <a:hlinkClick r:id="rId3"/>
              </a:rPr>
              <a:t>http://www.6gsummit.com/2019/</a:t>
            </a:r>
            <a:endParaRPr lang="en-US" sz="2000" dirty="0"/>
          </a:p>
        </p:txBody>
      </p:sp>
      <p:pic>
        <p:nvPicPr>
          <p:cNvPr id="34" name="Picture 33">
            <a:extLst>
              <a:ext uri="{FF2B5EF4-FFF2-40B4-BE49-F238E27FC236}">
                <a16:creationId xmlns:a16="http://schemas.microsoft.com/office/drawing/2014/main" id="{D5BB1823-E9D0-4978-98D2-E039EE3E3C49}"/>
              </a:ext>
            </a:extLst>
          </p:cNvPr>
          <p:cNvPicPr>
            <a:picLocks noChangeAspect="1"/>
          </p:cNvPicPr>
          <p:nvPr/>
        </p:nvPicPr>
        <p:blipFill rotWithShape="1">
          <a:blip r:embed="rId4"/>
          <a:srcRect b="15027"/>
          <a:stretch/>
        </p:blipFill>
        <p:spPr>
          <a:xfrm>
            <a:off x="1435744" y="771511"/>
            <a:ext cx="6332936" cy="2254186"/>
          </a:xfrm>
          <a:prstGeom prst="rect">
            <a:avLst/>
          </a:prstGeom>
        </p:spPr>
      </p:pic>
      <p:pic>
        <p:nvPicPr>
          <p:cNvPr id="3" name="Picture 2">
            <a:extLst>
              <a:ext uri="{FF2B5EF4-FFF2-40B4-BE49-F238E27FC236}">
                <a16:creationId xmlns:a16="http://schemas.microsoft.com/office/drawing/2014/main" id="{2AB8DB49-A503-4288-8C23-925008681A05}"/>
              </a:ext>
            </a:extLst>
          </p:cNvPr>
          <p:cNvPicPr>
            <a:picLocks noChangeAspect="1"/>
          </p:cNvPicPr>
          <p:nvPr/>
        </p:nvPicPr>
        <p:blipFill rotWithShape="1">
          <a:blip r:embed="rId5"/>
          <a:srcRect l="-20608" r="-1" b="13645"/>
          <a:stretch/>
        </p:blipFill>
        <p:spPr>
          <a:xfrm>
            <a:off x="-94788" y="3025697"/>
            <a:ext cx="7777019" cy="3367669"/>
          </a:xfrm>
          <a:prstGeom prst="rect">
            <a:avLst/>
          </a:prstGeom>
        </p:spPr>
      </p:pic>
      <p:sp>
        <p:nvSpPr>
          <p:cNvPr id="4" name="Title 1">
            <a:extLst>
              <a:ext uri="{FF2B5EF4-FFF2-40B4-BE49-F238E27FC236}">
                <a16:creationId xmlns:a16="http://schemas.microsoft.com/office/drawing/2014/main" id="{040104BB-806C-4688-A351-A839AB87927F}"/>
              </a:ext>
            </a:extLst>
          </p:cNvPr>
          <p:cNvSpPr txBox="1">
            <a:spLocks/>
          </p:cNvSpPr>
          <p:nvPr/>
        </p:nvSpPr>
        <p:spPr bwMode="auto">
          <a:xfrm>
            <a:off x="349405" y="6049318"/>
            <a:ext cx="9367023" cy="10428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400" dirty="0">
                <a:hlinkClick r:id="rId6"/>
              </a:rPr>
              <a:t>http://www.6gsummit.com/2019/wp-content/uploads/2019/04/Day3_Session1_Vetter_Nokia_Bell_Labs.pdf</a:t>
            </a:r>
            <a:endParaRPr lang="en-US" sz="1400" dirty="0"/>
          </a:p>
        </p:txBody>
      </p:sp>
      <p:pic>
        <p:nvPicPr>
          <p:cNvPr id="5" name="Picture 4">
            <a:extLst>
              <a:ext uri="{FF2B5EF4-FFF2-40B4-BE49-F238E27FC236}">
                <a16:creationId xmlns:a16="http://schemas.microsoft.com/office/drawing/2014/main" id="{EDE36B23-8082-4232-A7C2-1AFF081B19C0}"/>
              </a:ext>
            </a:extLst>
          </p:cNvPr>
          <p:cNvPicPr>
            <a:picLocks noChangeAspect="1"/>
          </p:cNvPicPr>
          <p:nvPr/>
        </p:nvPicPr>
        <p:blipFill rotWithShape="1">
          <a:blip r:embed="rId7"/>
          <a:srcRect b="18589"/>
          <a:stretch/>
        </p:blipFill>
        <p:spPr>
          <a:xfrm>
            <a:off x="1502652" y="794692"/>
            <a:ext cx="4719727" cy="540908"/>
          </a:xfrm>
          <a:prstGeom prst="rect">
            <a:avLst/>
          </a:prstGeom>
        </p:spPr>
      </p:pic>
      <p:sp>
        <p:nvSpPr>
          <p:cNvPr id="8" name="Title 1">
            <a:extLst>
              <a:ext uri="{FF2B5EF4-FFF2-40B4-BE49-F238E27FC236}">
                <a16:creationId xmlns:a16="http://schemas.microsoft.com/office/drawing/2014/main" id="{DB6CE4DD-5823-47FB-8F80-720BDF953D7D}"/>
              </a:ext>
            </a:extLst>
          </p:cNvPr>
          <p:cNvSpPr txBox="1">
            <a:spLocks/>
          </p:cNvSpPr>
          <p:nvPr/>
        </p:nvSpPr>
        <p:spPr bwMode="auto">
          <a:xfrm>
            <a:off x="7768680" y="5417709"/>
            <a:ext cx="1926146" cy="97565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chemeClr val="tx1"/>
                </a:solidFill>
                <a:effectLst/>
                <a:uLnTx/>
                <a:uFillTx/>
                <a:latin typeface="Arial"/>
              </a:rPr>
              <a:t>NOKIA </a:t>
            </a:r>
            <a:br>
              <a:rPr kumimoji="0" lang="en-US" sz="2800" b="1" i="0" u="none" strike="noStrike" kern="0" cap="none" spc="0" normalizeH="0" baseline="0" noProof="0" dirty="0">
                <a:ln>
                  <a:noFill/>
                </a:ln>
                <a:solidFill>
                  <a:schemeClr val="tx1"/>
                </a:solidFill>
                <a:effectLst/>
                <a:uLnTx/>
                <a:uFillTx/>
                <a:latin typeface="Arial"/>
              </a:rPr>
            </a:br>
            <a:r>
              <a:rPr kumimoji="0" lang="en-US" sz="2800" b="1" i="0" u="none" strike="noStrike" kern="0" cap="none" spc="0" normalizeH="0" baseline="0" noProof="0" dirty="0">
                <a:ln>
                  <a:noFill/>
                </a:ln>
                <a:solidFill>
                  <a:schemeClr val="tx1"/>
                </a:solidFill>
                <a:effectLst/>
                <a:uLnTx/>
                <a:uFillTx/>
                <a:latin typeface="Arial"/>
              </a:rPr>
              <a:t>Bell Labs</a:t>
            </a:r>
            <a:endParaRPr lang="en-US" sz="2000" dirty="0">
              <a:solidFill>
                <a:schemeClr val="tx1"/>
              </a:solidFill>
            </a:endParaRPr>
          </a:p>
        </p:txBody>
      </p:sp>
    </p:spTree>
    <p:extLst>
      <p:ext uri="{BB962C8B-B14F-4D97-AF65-F5344CB8AC3E}">
        <p14:creationId xmlns:p14="http://schemas.microsoft.com/office/powerpoint/2010/main" val="304694657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64775" y="587285"/>
            <a:ext cx="9520646" cy="6130465"/>
          </a:xfrm>
          <a:prstGeom prst="rect">
            <a:avLst/>
          </a:prstGeom>
          <a:solidFill>
            <a:srgbClr val="001D3A"/>
          </a:solidFill>
          <a:ln w="22225">
            <a:solidFill>
              <a:srgbClr val="FCE600"/>
            </a:solidFill>
          </a:ln>
        </p:spPr>
        <p:txBody>
          <a:bodyPr wrap="square" lIns="0" rIns="0">
            <a:noAutofit/>
          </a:bodyPr>
          <a:lstStyle/>
          <a:p>
            <a:pPr marL="401638" marR="0" lvl="0" indent="-346075" algn="l" defTabSz="914400" rtl="0" eaLnBrk="1" fontAlgn="base" latinLnBrk="0" hangingPunct="1">
              <a:lnSpc>
                <a:spcPct val="97000"/>
              </a:lnSpc>
              <a:spcBef>
                <a:spcPct val="0"/>
              </a:spcBef>
              <a:spcAft>
                <a:spcPts val="500"/>
              </a:spcAft>
              <a:buClrTx/>
              <a:buSzTx/>
              <a:buFont typeface="Wingdings" panose="05000000000000000000" pitchFamily="2" charset="2"/>
              <a:buChar char="q"/>
              <a:tabLst/>
              <a:defRPr/>
            </a:pPr>
            <a:endParaRPr kumimoji="0" lang="en-US" sz="2100" b="1" i="0" u="none" strike="noStrike" kern="1200" cap="none" spc="0" normalizeH="0" baseline="0" noProof="0" dirty="0">
              <a:ln>
                <a:noFill/>
              </a:ln>
              <a:solidFill>
                <a:srgbClr val="BDFFFF"/>
              </a:solidFill>
              <a:effectLst/>
              <a:uLnTx/>
              <a:uFillTx/>
              <a:latin typeface="Arial"/>
              <a:ea typeface="+mn-ea"/>
              <a:cs typeface="Arial" charset="0"/>
            </a:endParaRPr>
          </a:p>
        </p:txBody>
      </p:sp>
      <p:sp>
        <p:nvSpPr>
          <p:cNvPr id="7" name="Title 1"/>
          <p:cNvSpPr txBox="1">
            <a:spLocks/>
          </p:cNvSpPr>
          <p:nvPr/>
        </p:nvSpPr>
        <p:spPr bwMode="auto">
          <a:xfrm>
            <a:off x="76200" y="76200"/>
            <a:ext cx="8950261" cy="5409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a:ln>
                  <a:noFill/>
                </a:ln>
                <a:solidFill>
                  <a:srgbClr val="B3FFFF"/>
                </a:solidFill>
                <a:effectLst/>
                <a:uLnTx/>
                <a:uFillTx/>
                <a:latin typeface="Arial"/>
                <a:ea typeface="+mj-ea"/>
                <a:cs typeface="+mj-cs"/>
              </a:rPr>
              <a:t>Plasmonics</a:t>
            </a:r>
            <a:r>
              <a:rPr kumimoji="0" lang="en-US" sz="2800" b="1" i="0" u="none" strike="noStrike" kern="0" cap="none" spc="0" normalizeH="0" baseline="0" noProof="0" dirty="0">
                <a:ln>
                  <a:noFill/>
                </a:ln>
                <a:solidFill>
                  <a:srgbClr val="B3FFFF"/>
                </a:solidFill>
                <a:effectLst/>
                <a:uLnTx/>
                <a:uFillTx/>
                <a:latin typeface="Arial"/>
                <a:ea typeface="+mj-ea"/>
                <a:cs typeface="+mj-cs"/>
              </a:rPr>
              <a:t> for Optical Information Processing</a:t>
            </a:r>
          </a:p>
        </p:txBody>
      </p:sp>
      <p:pic>
        <p:nvPicPr>
          <p:cNvPr id="5" name="Content Placeholder 4">
            <a:extLst>
              <a:ext uri="{FF2B5EF4-FFF2-40B4-BE49-F238E27FC236}">
                <a16:creationId xmlns:a16="http://schemas.microsoft.com/office/drawing/2014/main" id="{F338968C-7FD8-4A30-AD42-76E85BAAC30B}"/>
              </a:ext>
            </a:extLst>
          </p:cNvPr>
          <p:cNvPicPr>
            <a:picLocks noGrp="1" noChangeAspect="1"/>
          </p:cNvPicPr>
          <p:nvPr>
            <p:ph idx="1"/>
          </p:nvPr>
        </p:nvPicPr>
        <p:blipFill>
          <a:blip r:embed="rId3"/>
          <a:stretch>
            <a:fillRect/>
          </a:stretch>
        </p:blipFill>
        <p:spPr>
          <a:xfrm>
            <a:off x="140690" y="1096526"/>
            <a:ext cx="2859505" cy="2404040"/>
          </a:xfrm>
          <a:prstGeom prst="rect">
            <a:avLst/>
          </a:prstGeom>
        </p:spPr>
      </p:pic>
      <p:sp>
        <p:nvSpPr>
          <p:cNvPr id="8" name="Rectangle 7"/>
          <p:cNvSpPr/>
          <p:nvPr/>
        </p:nvSpPr>
        <p:spPr>
          <a:xfrm>
            <a:off x="6463101" y="587284"/>
            <a:ext cx="3211787" cy="947876"/>
          </a:xfrm>
          <a:prstGeom prst="rect">
            <a:avLst/>
          </a:prstGeom>
          <a:solidFill>
            <a:srgbClr val="001D3A"/>
          </a:solidFill>
          <a:ln w="22225">
            <a:solidFill>
              <a:srgbClr val="FCE600"/>
            </a:solidFill>
          </a:ln>
        </p:spPr>
        <p:txBody>
          <a:bodyPr wrap="square" lIns="0" rIns="0">
            <a:noAutofit/>
          </a:bodyPr>
          <a:lstStyle/>
          <a:p>
            <a:pPr marL="55563" marR="0" lvl="0" indent="0" algn="ctr" defTabSz="914400" rtl="0" eaLnBrk="1" fontAlgn="base" latinLnBrk="0" hangingPunct="1">
              <a:lnSpc>
                <a:spcPct val="90000"/>
              </a:lnSpc>
              <a:spcBef>
                <a:spcPct val="0"/>
              </a:spcBef>
              <a:spcAft>
                <a:spcPts val="0"/>
              </a:spcAft>
              <a:buClrTx/>
              <a:buSzTx/>
              <a:buFontTx/>
              <a:buNone/>
              <a:tabLst/>
              <a:defRPr/>
            </a:pPr>
            <a:r>
              <a:rPr lang="en-US" sz="1500" b="1" dirty="0"/>
              <a:t>Plasmonic waveguide devices for performing optical processing. </a:t>
            </a:r>
            <a:br>
              <a:rPr lang="en-US" sz="1500" b="1" dirty="0"/>
            </a:br>
            <a:r>
              <a:rPr lang="en-US" sz="1500" b="1" dirty="0"/>
              <a:t>The </a:t>
            </a:r>
            <a:r>
              <a:rPr lang="en-US" sz="1500" b="1" dirty="0">
                <a:solidFill>
                  <a:srgbClr val="FFFF00"/>
                </a:solidFill>
              </a:rPr>
              <a:t>logic circuits operate using phase shifts and interference.</a:t>
            </a:r>
            <a:endParaRPr kumimoji="0" lang="en-US" sz="1500" b="1" i="0" u="none" strike="noStrike" kern="1200" cap="none" spc="0" normalizeH="0" baseline="0" noProof="0" dirty="0">
              <a:ln>
                <a:noFill/>
              </a:ln>
              <a:solidFill>
                <a:srgbClr val="FFFF00"/>
              </a:solidFill>
              <a:effectLst/>
              <a:uLnTx/>
              <a:uFillTx/>
              <a:latin typeface="Arial"/>
              <a:cs typeface="Arial" charset="0"/>
            </a:endParaRPr>
          </a:p>
        </p:txBody>
      </p:sp>
      <p:pic>
        <p:nvPicPr>
          <p:cNvPr id="6" name="Picture 5">
            <a:extLst>
              <a:ext uri="{FF2B5EF4-FFF2-40B4-BE49-F238E27FC236}">
                <a16:creationId xmlns:a16="http://schemas.microsoft.com/office/drawing/2014/main" id="{9BA3C54F-C6B8-41FA-B3FF-06B9085E4061}"/>
              </a:ext>
            </a:extLst>
          </p:cNvPr>
          <p:cNvPicPr>
            <a:picLocks noChangeAspect="1"/>
          </p:cNvPicPr>
          <p:nvPr/>
        </p:nvPicPr>
        <p:blipFill rotWithShape="1">
          <a:blip r:embed="rId4"/>
          <a:srcRect r="13445"/>
          <a:stretch/>
        </p:blipFill>
        <p:spPr>
          <a:xfrm>
            <a:off x="152733" y="593562"/>
            <a:ext cx="2859505" cy="502964"/>
          </a:xfrm>
          <a:prstGeom prst="rect">
            <a:avLst/>
          </a:prstGeom>
        </p:spPr>
      </p:pic>
      <p:pic>
        <p:nvPicPr>
          <p:cNvPr id="14" name="Picture 13">
            <a:extLst>
              <a:ext uri="{FF2B5EF4-FFF2-40B4-BE49-F238E27FC236}">
                <a16:creationId xmlns:a16="http://schemas.microsoft.com/office/drawing/2014/main" id="{2D832BAC-05D9-4F56-9D93-2A9478E756F7}"/>
              </a:ext>
            </a:extLst>
          </p:cNvPr>
          <p:cNvPicPr>
            <a:picLocks noChangeAspect="1"/>
          </p:cNvPicPr>
          <p:nvPr/>
        </p:nvPicPr>
        <p:blipFill>
          <a:blip r:embed="rId5"/>
          <a:stretch>
            <a:fillRect/>
          </a:stretch>
        </p:blipFill>
        <p:spPr>
          <a:xfrm>
            <a:off x="3000195" y="605335"/>
            <a:ext cx="3478787" cy="2883458"/>
          </a:xfrm>
          <a:prstGeom prst="rect">
            <a:avLst/>
          </a:prstGeom>
        </p:spPr>
      </p:pic>
      <p:pic>
        <p:nvPicPr>
          <p:cNvPr id="15" name="Picture 14">
            <a:extLst>
              <a:ext uri="{FF2B5EF4-FFF2-40B4-BE49-F238E27FC236}">
                <a16:creationId xmlns:a16="http://schemas.microsoft.com/office/drawing/2014/main" id="{804DBF5B-4779-446D-81B8-33593ED2A824}"/>
              </a:ext>
            </a:extLst>
          </p:cNvPr>
          <p:cNvPicPr>
            <a:picLocks noChangeAspect="1"/>
          </p:cNvPicPr>
          <p:nvPr/>
        </p:nvPicPr>
        <p:blipFill>
          <a:blip r:embed="rId6"/>
          <a:stretch>
            <a:fillRect/>
          </a:stretch>
        </p:blipFill>
        <p:spPr>
          <a:xfrm>
            <a:off x="152733" y="3482531"/>
            <a:ext cx="6308857" cy="795526"/>
          </a:xfrm>
          <a:prstGeom prst="rect">
            <a:avLst/>
          </a:prstGeom>
        </p:spPr>
      </p:pic>
      <p:pic>
        <p:nvPicPr>
          <p:cNvPr id="16" name="Picture 15">
            <a:extLst>
              <a:ext uri="{FF2B5EF4-FFF2-40B4-BE49-F238E27FC236}">
                <a16:creationId xmlns:a16="http://schemas.microsoft.com/office/drawing/2014/main" id="{406CB0F8-FEA6-4A83-B060-4B6042DBB48F}"/>
              </a:ext>
            </a:extLst>
          </p:cNvPr>
          <p:cNvPicPr>
            <a:picLocks noChangeAspect="1"/>
          </p:cNvPicPr>
          <p:nvPr/>
        </p:nvPicPr>
        <p:blipFill>
          <a:blip r:embed="rId7"/>
          <a:stretch>
            <a:fillRect/>
          </a:stretch>
        </p:blipFill>
        <p:spPr>
          <a:xfrm>
            <a:off x="6452567" y="1541439"/>
            <a:ext cx="3211788" cy="2766440"/>
          </a:xfrm>
          <a:prstGeom prst="rect">
            <a:avLst/>
          </a:prstGeom>
          <a:ln w="22225">
            <a:solidFill>
              <a:srgbClr val="FFFF00"/>
            </a:solidFill>
          </a:ln>
        </p:spPr>
      </p:pic>
      <p:pic>
        <p:nvPicPr>
          <p:cNvPr id="18" name="Picture 17">
            <a:extLst>
              <a:ext uri="{FF2B5EF4-FFF2-40B4-BE49-F238E27FC236}">
                <a16:creationId xmlns:a16="http://schemas.microsoft.com/office/drawing/2014/main" id="{D2189C62-E858-4141-89F1-CBE78C14F29C}"/>
              </a:ext>
            </a:extLst>
          </p:cNvPr>
          <p:cNvPicPr>
            <a:picLocks noChangeAspect="1"/>
          </p:cNvPicPr>
          <p:nvPr/>
        </p:nvPicPr>
        <p:blipFill>
          <a:blip r:embed="rId8"/>
          <a:stretch>
            <a:fillRect/>
          </a:stretch>
        </p:blipFill>
        <p:spPr>
          <a:xfrm>
            <a:off x="2349358" y="4278056"/>
            <a:ext cx="3953128" cy="2439692"/>
          </a:xfrm>
          <a:prstGeom prst="rect">
            <a:avLst/>
          </a:prstGeom>
          <a:ln w="22225">
            <a:solidFill>
              <a:srgbClr val="FFFF00"/>
            </a:solidFill>
          </a:ln>
        </p:spPr>
      </p:pic>
      <p:pic>
        <p:nvPicPr>
          <p:cNvPr id="19" name="Picture 18">
            <a:extLst>
              <a:ext uri="{FF2B5EF4-FFF2-40B4-BE49-F238E27FC236}">
                <a16:creationId xmlns:a16="http://schemas.microsoft.com/office/drawing/2014/main" id="{1984B369-3EE6-41DC-B15D-07FFD9BA6445}"/>
              </a:ext>
            </a:extLst>
          </p:cNvPr>
          <p:cNvPicPr>
            <a:picLocks noChangeAspect="1"/>
          </p:cNvPicPr>
          <p:nvPr/>
        </p:nvPicPr>
        <p:blipFill>
          <a:blip r:embed="rId9"/>
          <a:stretch>
            <a:fillRect/>
          </a:stretch>
        </p:blipFill>
        <p:spPr>
          <a:xfrm>
            <a:off x="6302487" y="4278056"/>
            <a:ext cx="3382934" cy="2439693"/>
          </a:xfrm>
          <a:prstGeom prst="rect">
            <a:avLst/>
          </a:prstGeom>
        </p:spPr>
      </p:pic>
      <p:sp>
        <p:nvSpPr>
          <p:cNvPr id="20" name="Rectangle 19">
            <a:extLst>
              <a:ext uri="{FF2B5EF4-FFF2-40B4-BE49-F238E27FC236}">
                <a16:creationId xmlns:a16="http://schemas.microsoft.com/office/drawing/2014/main" id="{50AF7E89-934F-40A0-B581-7DF512EA71AA}"/>
              </a:ext>
            </a:extLst>
          </p:cNvPr>
          <p:cNvSpPr/>
          <p:nvPr/>
        </p:nvSpPr>
        <p:spPr bwMode="auto">
          <a:xfrm>
            <a:off x="128646" y="1128193"/>
            <a:ext cx="2945421" cy="1308202"/>
          </a:xfrm>
          <a:prstGeom prst="rect">
            <a:avLst/>
          </a:prstGeom>
          <a:noFill/>
          <a:ln w="25400" cap="flat" cmpd="sng" algn="ctr">
            <a:solidFill>
              <a:srgbClr val="031A6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95000"/>
              </a:lnSpc>
              <a:spcBef>
                <a:spcPct val="20000"/>
              </a:spcBef>
              <a:spcAft>
                <a:spcPct val="0"/>
              </a:spcAft>
              <a:buClrTx/>
              <a:buSzTx/>
              <a:buFont typeface="Wingdings" pitchFamily="2" charset="2"/>
              <a:buChar char="r"/>
              <a:tabLst/>
            </a:pPr>
            <a:endParaRPr kumimoji="0" lang="en-US" sz="2000" b="1" i="0" u="none" strike="noStrike" cap="none" normalizeH="0" baseline="0">
              <a:ln>
                <a:noFill/>
              </a:ln>
              <a:solidFill>
                <a:schemeClr val="tx1"/>
              </a:solidFill>
              <a:effectLst/>
              <a:latin typeface="Arial" pitchFamily="34" charset="0"/>
            </a:endParaRPr>
          </a:p>
        </p:txBody>
      </p:sp>
      <p:sp>
        <p:nvSpPr>
          <p:cNvPr id="21" name="Rectangle 20">
            <a:extLst>
              <a:ext uri="{FF2B5EF4-FFF2-40B4-BE49-F238E27FC236}">
                <a16:creationId xmlns:a16="http://schemas.microsoft.com/office/drawing/2014/main" id="{20B9C1CD-E7C5-41C5-9EC0-89708CB310FB}"/>
              </a:ext>
            </a:extLst>
          </p:cNvPr>
          <p:cNvSpPr/>
          <p:nvPr/>
        </p:nvSpPr>
        <p:spPr>
          <a:xfrm>
            <a:off x="156411" y="4278054"/>
            <a:ext cx="2182414" cy="2439692"/>
          </a:xfrm>
          <a:prstGeom prst="rect">
            <a:avLst/>
          </a:prstGeom>
          <a:solidFill>
            <a:srgbClr val="001D3A"/>
          </a:solidFill>
          <a:ln w="22225">
            <a:solidFill>
              <a:srgbClr val="FCE600"/>
            </a:solidFill>
          </a:ln>
        </p:spPr>
        <p:txBody>
          <a:bodyPr wrap="square" lIns="0" rIns="0">
            <a:noAutofit/>
          </a:bodyPr>
          <a:lstStyle/>
          <a:p>
            <a:pPr marL="55563" marR="0" lvl="0" indent="0" algn="ctr" defTabSz="914400" rtl="0" eaLnBrk="1" fontAlgn="base" latinLnBrk="0" hangingPunct="1">
              <a:lnSpc>
                <a:spcPct val="90000"/>
              </a:lnSpc>
              <a:spcBef>
                <a:spcPct val="0"/>
              </a:spcBef>
              <a:spcAft>
                <a:spcPts val="0"/>
              </a:spcAft>
              <a:buClrTx/>
              <a:buSzTx/>
              <a:buFontTx/>
              <a:buNone/>
              <a:tabLst/>
              <a:defRPr/>
            </a:pPr>
            <a:endParaRPr lang="en-US" b="1" dirty="0"/>
          </a:p>
          <a:p>
            <a:pPr marL="55563" marR="0" lvl="0" indent="0" algn="ctr" defTabSz="914400" rtl="0" eaLnBrk="1" fontAlgn="base" latinLnBrk="0" hangingPunct="1">
              <a:lnSpc>
                <a:spcPct val="90000"/>
              </a:lnSpc>
              <a:spcBef>
                <a:spcPct val="0"/>
              </a:spcBef>
              <a:spcAft>
                <a:spcPts val="0"/>
              </a:spcAft>
              <a:buClrTx/>
              <a:buSzTx/>
              <a:buFontTx/>
              <a:buNone/>
              <a:tabLst/>
              <a:defRPr/>
            </a:pPr>
            <a:endParaRPr lang="en-US" b="1" dirty="0"/>
          </a:p>
          <a:p>
            <a:pPr marL="55563" marR="0" lvl="0" indent="0" algn="ctr" defTabSz="914400" rtl="0" eaLnBrk="1" fontAlgn="base" latinLnBrk="0" hangingPunct="1">
              <a:lnSpc>
                <a:spcPct val="90000"/>
              </a:lnSpc>
              <a:spcBef>
                <a:spcPct val="0"/>
              </a:spcBef>
              <a:spcAft>
                <a:spcPts val="0"/>
              </a:spcAft>
              <a:buClrTx/>
              <a:buSzTx/>
              <a:buFontTx/>
              <a:buNone/>
              <a:tabLst/>
              <a:defRPr/>
            </a:pPr>
            <a:r>
              <a:rPr lang="en-US" b="1" dirty="0"/>
              <a:t>Cross sections </a:t>
            </a:r>
            <a:br>
              <a:rPr lang="en-US" b="1" dirty="0"/>
            </a:br>
            <a:r>
              <a:rPr lang="en-US" b="1" dirty="0"/>
              <a:t>of different </a:t>
            </a:r>
            <a:br>
              <a:rPr lang="en-US" b="1" dirty="0"/>
            </a:br>
            <a:r>
              <a:rPr lang="en-US" b="1" dirty="0"/>
              <a:t>types of </a:t>
            </a:r>
            <a:br>
              <a:rPr lang="en-US" b="1" dirty="0"/>
            </a:br>
            <a:r>
              <a:rPr lang="en-US" b="1" dirty="0"/>
              <a:t>plasmon waveguides </a:t>
            </a:r>
            <a:endParaRPr kumimoji="0" lang="en-US" sz="105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190912297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365760" y="472440"/>
            <a:ext cx="8496300" cy="48511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kern="0" dirty="0">
                <a:solidFill>
                  <a:srgbClr val="B3FFFF"/>
                </a:solidFill>
                <a:latin typeface="Arial"/>
              </a:rPr>
              <a:t>Sixth Generation (6G) Wireless Timeline</a:t>
            </a:r>
            <a:br>
              <a:rPr lang="en-US" sz="2800" kern="0" dirty="0">
                <a:solidFill>
                  <a:srgbClr val="B3FFFF"/>
                </a:solidFill>
                <a:latin typeface="Arial"/>
              </a:rPr>
            </a:br>
            <a:r>
              <a:rPr lang="en-US" sz="2800" kern="0" dirty="0">
                <a:solidFill>
                  <a:schemeClr val="tx1"/>
                </a:solidFill>
                <a:latin typeface="Arial"/>
              </a:rPr>
              <a:t>A Global Initiative </a:t>
            </a:r>
            <a:br>
              <a:rPr lang="en-US" sz="2800" kern="0" dirty="0">
                <a:solidFill>
                  <a:srgbClr val="B3FFFF"/>
                </a:solidFill>
                <a:latin typeface="Arial"/>
              </a:rPr>
            </a:br>
            <a:endParaRPr lang="en-US" sz="2400" dirty="0">
              <a:solidFill>
                <a:schemeClr val="tx1"/>
              </a:solidFill>
            </a:endParaRPr>
          </a:p>
        </p:txBody>
      </p:sp>
      <p:pic>
        <p:nvPicPr>
          <p:cNvPr id="6" name="Picture 2">
            <a:extLst>
              <a:ext uri="{FF2B5EF4-FFF2-40B4-BE49-F238E27FC236}">
                <a16:creationId xmlns:a16="http://schemas.microsoft.com/office/drawing/2014/main" id="{5EC3DEB3-5F7C-45A4-B83E-E78F5FEA03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2" t="1654" b="-1"/>
          <a:stretch/>
        </p:blipFill>
        <p:spPr bwMode="auto">
          <a:xfrm>
            <a:off x="601980" y="1021080"/>
            <a:ext cx="8580120" cy="559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6269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0" y="243538"/>
            <a:ext cx="8950261" cy="5409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B3FFFF"/>
                </a:solidFill>
                <a:effectLst/>
                <a:uLnTx/>
                <a:uFillTx/>
                <a:latin typeface="Arial"/>
                <a:ea typeface="+mj-ea"/>
                <a:cs typeface="+mj-cs"/>
              </a:rPr>
              <a:t>Next Generation Wireless: </a:t>
            </a:r>
            <a:r>
              <a:rPr kumimoji="0" lang="en-US" sz="2800" b="1" i="0" u="none" strike="noStrike" kern="0" cap="none" spc="0" normalizeH="0" baseline="0" noProof="0" dirty="0" err="1">
                <a:ln>
                  <a:noFill/>
                </a:ln>
                <a:solidFill>
                  <a:srgbClr val="B3FFFF"/>
                </a:solidFill>
                <a:effectLst/>
                <a:uLnTx/>
                <a:uFillTx/>
                <a:latin typeface="Arial"/>
                <a:ea typeface="+mj-ea"/>
                <a:cs typeface="+mj-cs"/>
              </a:rPr>
              <a:t>TeraHz</a:t>
            </a:r>
            <a:r>
              <a:rPr kumimoji="0" lang="en-US" sz="2800" b="1" i="0" u="none" strike="noStrike" kern="0" cap="none" spc="0" normalizeH="0" baseline="0" noProof="0" dirty="0">
                <a:ln>
                  <a:noFill/>
                </a:ln>
                <a:solidFill>
                  <a:srgbClr val="B3FFFF"/>
                </a:solidFill>
                <a:effectLst/>
                <a:uLnTx/>
                <a:uFillTx/>
                <a:latin typeface="Arial"/>
                <a:ea typeface="+mj-ea"/>
                <a:cs typeface="+mj-cs"/>
              </a:rPr>
              <a:t>, to </a:t>
            </a:r>
            <a:r>
              <a:rPr kumimoji="0" lang="en-US" sz="2800" b="1" i="0" u="none" strike="noStrike" kern="0" cap="none" spc="0" normalizeH="0" baseline="0" noProof="0" dirty="0" err="1">
                <a:ln>
                  <a:noFill/>
                </a:ln>
                <a:solidFill>
                  <a:srgbClr val="B3FFFF"/>
                </a:solidFill>
                <a:effectLst/>
                <a:uLnTx/>
                <a:uFillTx/>
                <a:latin typeface="Arial"/>
                <a:ea typeface="+mj-ea"/>
                <a:cs typeface="+mj-cs"/>
              </a:rPr>
              <a:t>Tbps</a:t>
            </a:r>
            <a:r>
              <a:rPr kumimoji="0" lang="en-US" sz="2800" b="1" i="0" u="none" strike="noStrike" kern="0" cap="none" spc="0" normalizeH="0" baseline="0" noProof="0" dirty="0">
                <a:ln>
                  <a:noFill/>
                </a:ln>
                <a:solidFill>
                  <a:srgbClr val="B3FFFF"/>
                </a:solidFill>
                <a:effectLst/>
                <a:uLnTx/>
                <a:uFillTx/>
                <a:latin typeface="Arial"/>
                <a:ea typeface="+mj-ea"/>
                <a:cs typeface="+mj-cs"/>
              </a:rPr>
              <a:t> speeds</a:t>
            </a:r>
            <a:br>
              <a:rPr kumimoji="0" lang="en-US" sz="2800" b="1" i="0" u="none" strike="noStrike" kern="0" cap="none" spc="0" normalizeH="0" baseline="0" noProof="0" dirty="0">
                <a:ln>
                  <a:noFill/>
                </a:ln>
                <a:solidFill>
                  <a:srgbClr val="B3FFFF"/>
                </a:solidFill>
                <a:effectLst/>
                <a:uLnTx/>
                <a:uFillTx/>
                <a:latin typeface="Arial"/>
                <a:ea typeface="+mj-ea"/>
                <a:cs typeface="+mj-cs"/>
              </a:rPr>
            </a:br>
            <a:r>
              <a:rPr kumimoji="0" lang="en-US" sz="2000" b="1" i="0" u="none" strike="noStrike" kern="0" cap="none" spc="0" normalizeH="0" baseline="0" noProof="0" dirty="0">
                <a:ln>
                  <a:noFill/>
                </a:ln>
                <a:solidFill>
                  <a:schemeClr val="tx1"/>
                </a:solidFill>
                <a:effectLst/>
                <a:uLnTx/>
                <a:uFillTx/>
                <a:latin typeface="Arial"/>
                <a:ea typeface="+mj-ea"/>
                <a:cs typeface="+mj-cs"/>
              </a:rPr>
              <a:t>Integrated photonic and hybrid devices and systems avoiding</a:t>
            </a:r>
            <a:br>
              <a:rPr kumimoji="0" lang="en-US" sz="2000" b="1" i="0" u="none" strike="noStrike" kern="0" cap="none" spc="0" normalizeH="0" baseline="0" noProof="0" dirty="0">
                <a:ln>
                  <a:noFill/>
                </a:ln>
                <a:solidFill>
                  <a:schemeClr val="tx1"/>
                </a:solidFill>
                <a:effectLst/>
                <a:uLnTx/>
                <a:uFillTx/>
                <a:latin typeface="Arial"/>
                <a:ea typeface="+mj-ea"/>
                <a:cs typeface="+mj-cs"/>
              </a:rPr>
            </a:br>
            <a:r>
              <a:rPr kumimoji="0" lang="en-US" sz="2000" b="1" i="0" u="none" strike="noStrike" kern="0" cap="none" spc="0" normalizeH="0" baseline="0" noProof="0" dirty="0">
                <a:ln>
                  <a:noFill/>
                </a:ln>
                <a:solidFill>
                  <a:schemeClr val="tx1"/>
                </a:solidFill>
                <a:effectLst/>
                <a:uLnTx/>
                <a:uFillTx/>
                <a:latin typeface="Arial"/>
                <a:ea typeface="+mj-ea"/>
                <a:cs typeface="+mj-cs"/>
              </a:rPr>
              <a:t> the speed vs energy tradeoffs of classical electronic design</a:t>
            </a:r>
            <a:endParaRPr kumimoji="0" lang="en-US" sz="2800" b="1" i="0" u="none" strike="noStrike" kern="0" cap="none" spc="0" normalizeH="0" baseline="0" noProof="0" dirty="0">
              <a:ln>
                <a:noFill/>
              </a:ln>
              <a:solidFill>
                <a:schemeClr val="tx1"/>
              </a:solidFill>
              <a:effectLst/>
              <a:uLnTx/>
              <a:uFillTx/>
              <a:latin typeface="Arial"/>
              <a:ea typeface="+mj-ea"/>
              <a:cs typeface="+mj-cs"/>
            </a:endParaRPr>
          </a:p>
        </p:txBody>
      </p:sp>
      <p:pic>
        <p:nvPicPr>
          <p:cNvPr id="27" name="Picture 26">
            <a:extLst>
              <a:ext uri="{FF2B5EF4-FFF2-40B4-BE49-F238E27FC236}">
                <a16:creationId xmlns:a16="http://schemas.microsoft.com/office/drawing/2014/main" id="{0F18A348-AD35-4F8C-A1E0-0A082CAD0833}"/>
              </a:ext>
            </a:extLst>
          </p:cNvPr>
          <p:cNvPicPr>
            <a:picLocks noChangeAspect="1"/>
          </p:cNvPicPr>
          <p:nvPr/>
        </p:nvPicPr>
        <p:blipFill>
          <a:blip r:embed="rId3"/>
          <a:stretch>
            <a:fillRect/>
          </a:stretch>
        </p:blipFill>
        <p:spPr>
          <a:xfrm>
            <a:off x="4757853" y="1182445"/>
            <a:ext cx="4833050" cy="5521356"/>
          </a:xfrm>
          <a:prstGeom prst="rect">
            <a:avLst/>
          </a:prstGeom>
        </p:spPr>
      </p:pic>
      <p:sp>
        <p:nvSpPr>
          <p:cNvPr id="4" name="Rectangle 3">
            <a:extLst>
              <a:ext uri="{FF2B5EF4-FFF2-40B4-BE49-F238E27FC236}">
                <a16:creationId xmlns:a16="http://schemas.microsoft.com/office/drawing/2014/main" id="{58EC1586-2740-45E0-942A-93A2D2DBF512}"/>
              </a:ext>
            </a:extLst>
          </p:cNvPr>
          <p:cNvSpPr/>
          <p:nvPr/>
        </p:nvSpPr>
        <p:spPr>
          <a:xfrm>
            <a:off x="265343" y="4441488"/>
            <a:ext cx="4542264" cy="2262312"/>
          </a:xfrm>
          <a:prstGeom prst="rect">
            <a:avLst/>
          </a:prstGeom>
          <a:solidFill>
            <a:srgbClr val="001D3A"/>
          </a:solidFill>
          <a:ln w="22225">
            <a:solidFill>
              <a:srgbClr val="FCE600"/>
            </a:solidFill>
          </a:ln>
        </p:spPr>
        <p:txBody>
          <a:bodyPr wrap="square" lIns="91440" tIns="91440" rIns="91440" bIns="91440">
            <a:noAutofit/>
          </a:bodyPr>
          <a:lstStyle/>
          <a:p>
            <a:pPr algn="ctr"/>
            <a:r>
              <a:rPr lang="en-US" sz="1600" b="1" dirty="0">
                <a:solidFill>
                  <a:srgbClr val="FFFF00"/>
                </a:solidFill>
              </a:rPr>
              <a:t>Wireless Industry’s Newest Gambit: Terahertz Communication Bands</a:t>
            </a:r>
            <a:endParaRPr lang="en-US" sz="1600" b="1" dirty="0"/>
          </a:p>
          <a:p>
            <a:pPr algn="ctr"/>
            <a:r>
              <a:rPr lang="en-US" sz="1600" b="1" dirty="0"/>
              <a:t>While communication system designers are preoccupied with readying millimeter wave for 5G, experiments are underway on </a:t>
            </a:r>
            <a:r>
              <a:rPr lang="en-US" sz="1600" b="1" dirty="0" err="1"/>
              <a:t>teraHz</a:t>
            </a:r>
            <a:r>
              <a:rPr lang="en-US" sz="1600" b="1" dirty="0"/>
              <a:t> bands for indoor wireless, localization studios, and gigabyte Wi-Fi networks </a:t>
            </a:r>
            <a:r>
              <a:rPr lang="en-US" sz="1200" b="1" dirty="0">
                <a:hlinkClick r:id="rId4"/>
              </a:rPr>
              <a:t>https://spectrum.ieee.org/telecom/internet/wireless-industrys-newest-gambit-terahertz-communication-bands</a:t>
            </a:r>
            <a:endParaRPr lang="en-US" sz="1200" b="1" dirty="0"/>
          </a:p>
          <a:p>
            <a:pPr algn="ctr"/>
            <a:endParaRPr lang="en-US" sz="1600" b="1" dirty="0"/>
          </a:p>
        </p:txBody>
      </p:sp>
      <p:pic>
        <p:nvPicPr>
          <p:cNvPr id="26" name="Content Placeholder 25">
            <a:extLst>
              <a:ext uri="{FF2B5EF4-FFF2-40B4-BE49-F238E27FC236}">
                <a16:creationId xmlns:a16="http://schemas.microsoft.com/office/drawing/2014/main" id="{4FA78C38-E29A-4213-9AE3-8F7ECA0177B7}"/>
              </a:ext>
            </a:extLst>
          </p:cNvPr>
          <p:cNvPicPr>
            <a:picLocks noGrp="1" noChangeAspect="1"/>
          </p:cNvPicPr>
          <p:nvPr>
            <p:ph idx="1"/>
          </p:nvPr>
        </p:nvPicPr>
        <p:blipFill rotWithShape="1">
          <a:blip r:embed="rId5"/>
          <a:srcRect t="4995"/>
          <a:stretch/>
        </p:blipFill>
        <p:spPr>
          <a:xfrm>
            <a:off x="265343" y="1182444"/>
            <a:ext cx="4592017" cy="2468136"/>
          </a:xfrm>
          <a:prstGeom prst="rect">
            <a:avLst/>
          </a:prstGeom>
        </p:spPr>
      </p:pic>
      <p:sp>
        <p:nvSpPr>
          <p:cNvPr id="14" name="Title 1">
            <a:extLst>
              <a:ext uri="{FF2B5EF4-FFF2-40B4-BE49-F238E27FC236}">
                <a16:creationId xmlns:a16="http://schemas.microsoft.com/office/drawing/2014/main" id="{7E34219B-22EF-45C2-B603-89E58232E7C7}"/>
              </a:ext>
            </a:extLst>
          </p:cNvPr>
          <p:cNvSpPr txBox="1">
            <a:spLocks/>
          </p:cNvSpPr>
          <p:nvPr/>
        </p:nvSpPr>
        <p:spPr bwMode="auto">
          <a:xfrm>
            <a:off x="215815" y="817456"/>
            <a:ext cx="8950261" cy="5409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B3FFFF"/>
                </a:solidFill>
                <a:effectLst/>
                <a:uLnTx/>
                <a:uFillTx/>
                <a:latin typeface="Arial"/>
                <a:ea typeface="+mj-ea"/>
                <a:cs typeface="+mj-cs"/>
              </a:rPr>
              <a:t>https://www.brown.edu/research/labs/mittleman/sites/brown.edu.research.labs.mittleman/files/uploads/Sengupta_Review.pdf</a:t>
            </a:r>
          </a:p>
        </p:txBody>
      </p:sp>
      <p:sp>
        <p:nvSpPr>
          <p:cNvPr id="16" name="Rectangle 15">
            <a:extLst>
              <a:ext uri="{FF2B5EF4-FFF2-40B4-BE49-F238E27FC236}">
                <a16:creationId xmlns:a16="http://schemas.microsoft.com/office/drawing/2014/main" id="{5094D23C-5A1D-48E0-8040-9BE1BAE2C110}"/>
              </a:ext>
            </a:extLst>
          </p:cNvPr>
          <p:cNvSpPr/>
          <p:nvPr/>
        </p:nvSpPr>
        <p:spPr>
          <a:xfrm>
            <a:off x="265343" y="2619708"/>
            <a:ext cx="4542264" cy="1821780"/>
          </a:xfrm>
          <a:prstGeom prst="rect">
            <a:avLst/>
          </a:prstGeom>
          <a:solidFill>
            <a:srgbClr val="001D3A"/>
          </a:solidFill>
          <a:ln w="22225">
            <a:solidFill>
              <a:srgbClr val="FCE600"/>
            </a:solidFill>
          </a:ln>
        </p:spPr>
        <p:txBody>
          <a:bodyPr wrap="square" lIns="91440" tIns="91440" rIns="91440" bIns="91440">
            <a:noAutofit/>
          </a:bodyPr>
          <a:lstStyle/>
          <a:p>
            <a:pPr marL="111125" indent="-111125">
              <a:buFont typeface="Arial" panose="020B0604020202020204" pitchFamily="34" charset="0"/>
              <a:buChar char="•"/>
            </a:pPr>
            <a:r>
              <a:rPr lang="en-US" sz="1600" b="1" dirty="0">
                <a:solidFill>
                  <a:srgbClr val="66FFFF"/>
                </a:solidFill>
              </a:rPr>
              <a:t>Device Tradeoffs:</a:t>
            </a:r>
            <a:r>
              <a:rPr lang="en-US" sz="1600" b="1" dirty="0">
                <a:solidFill>
                  <a:srgbClr val="FFFF00"/>
                </a:solidFill>
              </a:rPr>
              <a:t> </a:t>
            </a:r>
            <a:r>
              <a:rPr lang="en-US" sz="1600" b="1" dirty="0"/>
              <a:t>power vs THz frequency</a:t>
            </a:r>
          </a:p>
          <a:p>
            <a:pPr marL="111125" indent="-111125">
              <a:buFont typeface="Arial" panose="020B0604020202020204" pitchFamily="34" charset="0"/>
              <a:buChar char="•"/>
            </a:pPr>
            <a:r>
              <a:rPr lang="en-US" sz="1600" b="1" dirty="0">
                <a:solidFill>
                  <a:srgbClr val="66FFFF"/>
                </a:solidFill>
              </a:rPr>
              <a:t>System Tradeoffs</a:t>
            </a:r>
            <a:r>
              <a:rPr lang="en-US" sz="1600" b="1" dirty="0"/>
              <a:t>: efficiency/sensitivity vs functionality/programmability</a:t>
            </a:r>
          </a:p>
          <a:p>
            <a:pPr marL="111125" indent="-111125">
              <a:buFont typeface="Arial" panose="020B0604020202020204" pitchFamily="34" charset="0"/>
              <a:buChar char="•"/>
            </a:pPr>
            <a:r>
              <a:rPr lang="en-US" sz="1600" b="1" dirty="0">
                <a:solidFill>
                  <a:srgbClr val="66FFFF"/>
                </a:solidFill>
              </a:rPr>
              <a:t>Integrated System Applications: </a:t>
            </a:r>
            <a:r>
              <a:rPr lang="en-US" sz="1600" b="1" dirty="0"/>
              <a:t>Communications, sensing, imaging</a:t>
            </a:r>
          </a:p>
          <a:p>
            <a:pPr marL="111125" indent="-111125">
              <a:buFont typeface="Arial" panose="020B0604020202020204" pitchFamily="34" charset="0"/>
              <a:buChar char="•"/>
            </a:pPr>
            <a:r>
              <a:rPr lang="en-US" sz="1600" b="1" dirty="0">
                <a:solidFill>
                  <a:srgbClr val="66FFFF"/>
                </a:solidFill>
              </a:rPr>
              <a:t>System Programmable Functions: </a:t>
            </a:r>
            <a:r>
              <a:rPr lang="en-US" sz="1600" b="1" dirty="0"/>
              <a:t>spectrum, polarization, beam forming</a:t>
            </a:r>
          </a:p>
        </p:txBody>
      </p:sp>
    </p:spTree>
    <p:extLst>
      <p:ext uri="{BB962C8B-B14F-4D97-AF65-F5344CB8AC3E}">
        <p14:creationId xmlns:p14="http://schemas.microsoft.com/office/powerpoint/2010/main" val="13779126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787119" y="14227"/>
            <a:ext cx="4221572" cy="6171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B3FFFF"/>
              </a:solidFill>
              <a:effectLst/>
              <a:uLnTx/>
              <a:uFillTx/>
              <a:latin typeface="Arial"/>
              <a:ea typeface="+mj-ea"/>
              <a:cs typeface="+mj-cs"/>
            </a:endParaRPr>
          </a:p>
        </p:txBody>
      </p:sp>
      <p:sp>
        <p:nvSpPr>
          <p:cNvPr id="13" name="Title 1">
            <a:extLst>
              <a:ext uri="{FF2B5EF4-FFF2-40B4-BE49-F238E27FC236}">
                <a16:creationId xmlns:a16="http://schemas.microsoft.com/office/drawing/2014/main" id="{274DEE22-5A06-4C34-9B81-AF2F81387B72}"/>
              </a:ext>
            </a:extLst>
          </p:cNvPr>
          <p:cNvSpPr txBox="1">
            <a:spLocks/>
          </p:cNvSpPr>
          <p:nvPr/>
        </p:nvSpPr>
        <p:spPr bwMode="auto">
          <a:xfrm>
            <a:off x="464931" y="120436"/>
            <a:ext cx="8543760" cy="61710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kern="0" dirty="0">
                <a:solidFill>
                  <a:srgbClr val="B3FFFF"/>
                </a:solidFill>
                <a:latin typeface="Arial"/>
              </a:rPr>
              <a:t>Approaching the Nonlinear Shannon Limit </a:t>
            </a:r>
            <a:br>
              <a:rPr lang="en-US" sz="2400" kern="0" dirty="0">
                <a:solidFill>
                  <a:srgbClr val="B3FFFF"/>
                </a:solidFill>
                <a:latin typeface="Arial"/>
              </a:rPr>
            </a:br>
            <a:r>
              <a:rPr lang="en-US" sz="2400" kern="0" dirty="0">
                <a:solidFill>
                  <a:srgbClr val="B3FFFF"/>
                </a:solidFill>
                <a:latin typeface="Arial"/>
              </a:rPr>
              <a:t>on </a:t>
            </a:r>
            <a:r>
              <a:rPr lang="en-US" sz="2400" kern="0" dirty="0" err="1">
                <a:solidFill>
                  <a:srgbClr val="B3FFFF"/>
                </a:solidFill>
                <a:latin typeface="Arial"/>
              </a:rPr>
              <a:t>Longhaul</a:t>
            </a:r>
            <a:r>
              <a:rPr lang="en-US" sz="2400" kern="0" dirty="0">
                <a:solidFill>
                  <a:srgbClr val="B3FFFF"/>
                </a:solidFill>
                <a:latin typeface="Arial"/>
              </a:rPr>
              <a:t> Optical Power Cables (OFC 2019)</a:t>
            </a:r>
            <a:endParaRPr kumimoji="0" lang="en-US" sz="2400" b="1" i="0" u="none" strike="noStrike" kern="0" cap="none" spc="0" normalizeH="0" baseline="0" noProof="0" dirty="0">
              <a:ln>
                <a:noFill/>
              </a:ln>
              <a:solidFill>
                <a:srgbClr val="B3FFFF"/>
              </a:solidFill>
              <a:effectLst/>
              <a:uLnTx/>
              <a:uFillTx/>
              <a:latin typeface="Arial"/>
              <a:ea typeface="+mj-ea"/>
              <a:cs typeface="+mj-cs"/>
            </a:endParaRPr>
          </a:p>
        </p:txBody>
      </p:sp>
      <p:pic>
        <p:nvPicPr>
          <p:cNvPr id="28" name="Picture 27">
            <a:extLst>
              <a:ext uri="{FF2B5EF4-FFF2-40B4-BE49-F238E27FC236}">
                <a16:creationId xmlns:a16="http://schemas.microsoft.com/office/drawing/2014/main" id="{2A07B498-C628-491F-8362-FA996A40E891}"/>
              </a:ext>
            </a:extLst>
          </p:cNvPr>
          <p:cNvPicPr>
            <a:picLocks noChangeAspect="1"/>
          </p:cNvPicPr>
          <p:nvPr/>
        </p:nvPicPr>
        <p:blipFill rotWithShape="1">
          <a:blip r:embed="rId3"/>
          <a:srcRect t="29447"/>
          <a:stretch/>
        </p:blipFill>
        <p:spPr>
          <a:xfrm>
            <a:off x="223869" y="859972"/>
            <a:ext cx="4816217" cy="1839685"/>
          </a:xfrm>
          <a:prstGeom prst="rect">
            <a:avLst/>
          </a:prstGeom>
        </p:spPr>
      </p:pic>
      <p:pic>
        <p:nvPicPr>
          <p:cNvPr id="29" name="Picture 28">
            <a:extLst>
              <a:ext uri="{FF2B5EF4-FFF2-40B4-BE49-F238E27FC236}">
                <a16:creationId xmlns:a16="http://schemas.microsoft.com/office/drawing/2014/main" id="{FC83F66E-2E5D-4ED7-A137-BB210E749C6D}"/>
              </a:ext>
            </a:extLst>
          </p:cNvPr>
          <p:cNvPicPr>
            <a:picLocks noChangeAspect="1"/>
          </p:cNvPicPr>
          <p:nvPr/>
        </p:nvPicPr>
        <p:blipFill rotWithShape="1">
          <a:blip r:embed="rId4"/>
          <a:srcRect t="16441"/>
          <a:stretch/>
        </p:blipFill>
        <p:spPr>
          <a:xfrm>
            <a:off x="235033" y="2685233"/>
            <a:ext cx="4816217" cy="3464342"/>
          </a:xfrm>
          <a:prstGeom prst="rect">
            <a:avLst/>
          </a:prstGeom>
        </p:spPr>
      </p:pic>
      <p:sp>
        <p:nvSpPr>
          <p:cNvPr id="35" name="Title 1">
            <a:extLst>
              <a:ext uri="{FF2B5EF4-FFF2-40B4-BE49-F238E27FC236}">
                <a16:creationId xmlns:a16="http://schemas.microsoft.com/office/drawing/2014/main" id="{ED031BBF-ABDD-4BB6-AC68-1A0D70F1DB70}"/>
              </a:ext>
            </a:extLst>
          </p:cNvPr>
          <p:cNvSpPr txBox="1">
            <a:spLocks/>
          </p:cNvSpPr>
          <p:nvPr/>
        </p:nvSpPr>
        <p:spPr bwMode="auto">
          <a:xfrm>
            <a:off x="5062414" y="903516"/>
            <a:ext cx="4597945" cy="5260485"/>
          </a:xfrm>
          <a:prstGeom prst="rect">
            <a:avLst/>
          </a:prstGeom>
          <a:solidFill>
            <a:srgbClr val="001D3A"/>
          </a:solidFill>
          <a:ln w="22225">
            <a:solidFill>
              <a:srgbClr val="FFFF00"/>
            </a:solidFill>
            <a:miter lim="800000"/>
            <a:headEnd/>
            <a:tailEnd/>
          </a:ln>
        </p:spPr>
        <p:txBody>
          <a:bodyPr vert="horz" wrap="square" lIns="91440" tIns="2743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53975">
              <a:spcBef>
                <a:spcPts val="600"/>
              </a:spcBef>
              <a:spcAft>
                <a:spcPts val="600"/>
              </a:spcAft>
            </a:pPr>
            <a:r>
              <a:rPr lang="en-US" sz="2400" b="1" dirty="0">
                <a:solidFill>
                  <a:schemeClr val="tx1"/>
                </a:solidFill>
              </a:rPr>
              <a:t>Record spectral efficiency</a:t>
            </a:r>
          </a:p>
          <a:p>
            <a:pPr marL="53975"/>
            <a:r>
              <a:rPr lang="en-US" sz="1900" dirty="0"/>
              <a:t>At the technical sessions, engineers from Infinera and Facebook reported setting a record spectral efficiency of </a:t>
            </a:r>
            <a:r>
              <a:rPr lang="en-US" sz="1900" dirty="0">
                <a:solidFill>
                  <a:srgbClr val="FFFF00"/>
                </a:solidFill>
              </a:rPr>
              <a:t>6.21 bits per second per hertz </a:t>
            </a:r>
            <a:r>
              <a:rPr lang="en-US" sz="1900" dirty="0"/>
              <a:t>of bandwidth for </a:t>
            </a:r>
            <a:r>
              <a:rPr lang="en-US" sz="1900" dirty="0">
                <a:hlinkClick r:id="rId5"/>
              </a:rPr>
              <a:t>long-haul data efficiency</a:t>
            </a:r>
            <a:r>
              <a:rPr lang="en-US" sz="1900" dirty="0"/>
              <a:t> in tests on the</a:t>
            </a:r>
            <a:br>
              <a:rPr lang="en-US" sz="1900" dirty="0"/>
            </a:br>
            <a:r>
              <a:rPr lang="en-US" sz="1900" dirty="0"/>
              <a:t> 6605 km MAREA cable between </a:t>
            </a:r>
            <a:br>
              <a:rPr lang="en-US" sz="1900" dirty="0"/>
            </a:br>
            <a:r>
              <a:rPr lang="en-US" sz="1900" dirty="0"/>
              <a:t>Virginia and Spain. </a:t>
            </a:r>
          </a:p>
          <a:p>
            <a:pPr marL="53975"/>
            <a:endParaRPr lang="en-US" sz="1900" dirty="0"/>
          </a:p>
          <a:p>
            <a:pPr marL="53975"/>
            <a:r>
              <a:rPr lang="en-US" sz="1900" dirty="0">
                <a:solidFill>
                  <a:schemeClr val="tx1"/>
                </a:solidFill>
              </a:rPr>
              <a:t>As installed, MAREA transmitted</a:t>
            </a:r>
            <a:br>
              <a:rPr lang="en-US" sz="1900" dirty="0">
                <a:solidFill>
                  <a:schemeClr val="tx1"/>
                </a:solidFill>
              </a:rPr>
            </a:br>
            <a:r>
              <a:rPr lang="en-US" sz="1900" dirty="0">
                <a:solidFill>
                  <a:schemeClr val="tx1"/>
                </a:solidFill>
              </a:rPr>
              <a:t> 20 </a:t>
            </a:r>
            <a:r>
              <a:rPr lang="en-US" sz="1900" dirty="0" err="1">
                <a:solidFill>
                  <a:schemeClr val="tx1"/>
                </a:solidFill>
              </a:rPr>
              <a:t>Tbit</a:t>
            </a:r>
            <a:r>
              <a:rPr lang="en-US" sz="1900" dirty="0">
                <a:solidFill>
                  <a:schemeClr val="tx1"/>
                </a:solidFill>
              </a:rPr>
              <a:t>/s on each of eight fiber pairs.</a:t>
            </a:r>
          </a:p>
          <a:p>
            <a:pPr marL="53975"/>
            <a:r>
              <a:rPr lang="en-US" sz="1900" dirty="0">
                <a:solidFill>
                  <a:schemeClr val="tx1"/>
                </a:solidFill>
              </a:rPr>
              <a:t> </a:t>
            </a:r>
            <a:r>
              <a:rPr lang="en-US" sz="1900" dirty="0"/>
              <a:t>The team set aside one fiber for tests using the 16QAM (quadrature amplitude modulation) code on a </a:t>
            </a:r>
            <a:r>
              <a:rPr lang="en-US" sz="1900" dirty="0" err="1"/>
              <a:t>superchannel</a:t>
            </a:r>
            <a:r>
              <a:rPr lang="en-US" sz="1900" dirty="0"/>
              <a:t> with eight evenly spaced laser sources.</a:t>
            </a:r>
          </a:p>
          <a:p>
            <a:pPr marL="53975"/>
            <a:endParaRPr kumimoji="0" lang="en-US" sz="2400" b="1" i="0" u="none" strike="noStrike" kern="0" cap="none" spc="0" normalizeH="0" baseline="0" noProof="0" dirty="0">
              <a:ln>
                <a:noFill/>
              </a:ln>
              <a:solidFill>
                <a:srgbClr val="B3FFFF"/>
              </a:solidFill>
              <a:effectLst/>
              <a:uLnTx/>
              <a:uFillTx/>
              <a:latin typeface="Arial"/>
              <a:ea typeface="+mj-ea"/>
              <a:cs typeface="+mj-cs"/>
            </a:endParaRPr>
          </a:p>
        </p:txBody>
      </p:sp>
      <p:sp>
        <p:nvSpPr>
          <p:cNvPr id="4" name="Content Placeholder 2">
            <a:extLst>
              <a:ext uri="{FF2B5EF4-FFF2-40B4-BE49-F238E27FC236}">
                <a16:creationId xmlns:a16="http://schemas.microsoft.com/office/drawing/2014/main" id="{52F37B35-F629-4DBA-9A39-97FB54A2AAEF}"/>
              </a:ext>
            </a:extLst>
          </p:cNvPr>
          <p:cNvSpPr txBox="1">
            <a:spLocks/>
          </p:cNvSpPr>
          <p:nvPr/>
        </p:nvSpPr>
        <p:spPr bwMode="auto">
          <a:xfrm>
            <a:off x="223869" y="6164001"/>
            <a:ext cx="9436490" cy="572546"/>
          </a:xfrm>
          <a:prstGeom prst="rect">
            <a:avLst/>
          </a:prstGeom>
          <a:solidFill>
            <a:srgbClr val="001D3A"/>
          </a:solidFill>
          <a:ln w="19050">
            <a:solidFill>
              <a:srgbClr val="FFED1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341313" marR="0" lvl="0" indent="-282575" algn="ctr" defTabSz="914400" rtl="0" eaLnBrk="1" fontAlgn="base" latinLnBrk="0" hangingPunct="1">
              <a:lnSpc>
                <a:spcPct val="90000"/>
              </a:lnSpc>
              <a:spcBef>
                <a:spcPts val="0"/>
              </a:spcBef>
              <a:spcAft>
                <a:spcPts val="400"/>
              </a:spcAft>
              <a:buClrTx/>
              <a:buSzTx/>
              <a:buFont typeface="Wingdings" panose="05000000000000000000" pitchFamily="2" charset="2"/>
              <a:buChar char="­"/>
              <a:tabLst/>
              <a:defRPr/>
            </a:pPr>
            <a:r>
              <a:rPr kumimoji="0" lang="en-US" sz="1800" b="1" i="1" u="none" strike="noStrike" kern="0" cap="none" spc="0" normalizeH="0" baseline="0" noProof="0" dirty="0">
                <a:ln>
                  <a:noFill/>
                </a:ln>
                <a:solidFill>
                  <a:schemeClr val="tx1"/>
                </a:solidFill>
                <a:effectLst/>
                <a:uLnTx/>
                <a:uFillTx/>
                <a:latin typeface="Arial"/>
                <a:ea typeface="+mn-ea"/>
                <a:cs typeface="Arial"/>
              </a:rPr>
              <a:t>https://www.laserfocusworld.com/fiber-optics/article/16556311/fiberoptic-communications-fiber-bandwidth-pushes-closer-to-nonlinear-shannon-limit</a:t>
            </a:r>
          </a:p>
        </p:txBody>
      </p:sp>
      <p:sp>
        <p:nvSpPr>
          <p:cNvPr id="12" name="Content Placeholder 2">
            <a:extLst>
              <a:ext uri="{FF2B5EF4-FFF2-40B4-BE49-F238E27FC236}">
                <a16:creationId xmlns:a16="http://schemas.microsoft.com/office/drawing/2014/main" id="{02B4DF73-612B-470D-B4D9-6186B58BA9DB}"/>
              </a:ext>
            </a:extLst>
          </p:cNvPr>
          <p:cNvSpPr txBox="1">
            <a:spLocks/>
          </p:cNvSpPr>
          <p:nvPr/>
        </p:nvSpPr>
        <p:spPr bwMode="auto">
          <a:xfrm>
            <a:off x="3792019" y="3311942"/>
            <a:ext cx="409868" cy="215028"/>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58738" marR="0" lvl="0" indent="0" defTabSz="914400" rtl="0" eaLnBrk="1" fontAlgn="base" latinLnBrk="0" hangingPunct="1">
              <a:lnSpc>
                <a:spcPct val="90000"/>
              </a:lnSpc>
              <a:spcBef>
                <a:spcPts val="0"/>
              </a:spcBef>
              <a:spcAft>
                <a:spcPts val="400"/>
              </a:spcAft>
              <a:buClrTx/>
              <a:buSzTx/>
              <a:buNone/>
              <a:tabLst/>
              <a:defRPr/>
            </a:pPr>
            <a:r>
              <a:rPr kumimoji="0" lang="en-US" sz="3600" b="1" u="none" strike="noStrike" kern="0" cap="none" spc="0" normalizeH="0" baseline="0" noProof="0" dirty="0">
                <a:ln>
                  <a:noFill/>
                </a:ln>
                <a:solidFill>
                  <a:srgbClr val="000066"/>
                </a:solidFill>
                <a:effectLst/>
                <a:uLnTx/>
                <a:uFillTx/>
                <a:latin typeface="Arial"/>
                <a:ea typeface="+mn-ea"/>
                <a:cs typeface="Arial"/>
                <a:sym typeface="Wingdings" panose="05000000000000000000" pitchFamily="2" charset="2"/>
              </a:rPr>
              <a:t></a:t>
            </a:r>
            <a:endParaRPr kumimoji="0" lang="en-US" sz="3600" b="1" u="none" strike="noStrike" kern="0" cap="none" spc="0" normalizeH="0" baseline="0" noProof="0" dirty="0">
              <a:ln>
                <a:noFill/>
              </a:ln>
              <a:solidFill>
                <a:srgbClr val="000066"/>
              </a:solidFill>
              <a:effectLst/>
              <a:uLnTx/>
              <a:uFillTx/>
              <a:latin typeface="Arial"/>
              <a:ea typeface="+mn-ea"/>
              <a:cs typeface="Arial"/>
            </a:endParaRPr>
          </a:p>
        </p:txBody>
      </p:sp>
      <p:sp>
        <p:nvSpPr>
          <p:cNvPr id="18" name="Content Placeholder 2">
            <a:extLst>
              <a:ext uri="{FF2B5EF4-FFF2-40B4-BE49-F238E27FC236}">
                <a16:creationId xmlns:a16="http://schemas.microsoft.com/office/drawing/2014/main" id="{0D02B4A4-8816-4E43-A9D6-0D83A304B14D}"/>
              </a:ext>
            </a:extLst>
          </p:cNvPr>
          <p:cNvSpPr txBox="1">
            <a:spLocks/>
          </p:cNvSpPr>
          <p:nvPr/>
        </p:nvSpPr>
        <p:spPr bwMode="auto">
          <a:xfrm>
            <a:off x="495549" y="2993571"/>
            <a:ext cx="1659822" cy="318371"/>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58738" marR="0" lvl="0" indent="0" defTabSz="914400" rtl="0" eaLnBrk="1" fontAlgn="base" latinLnBrk="0" hangingPunct="1">
              <a:lnSpc>
                <a:spcPct val="90000"/>
              </a:lnSpc>
              <a:spcBef>
                <a:spcPts val="0"/>
              </a:spcBef>
              <a:spcAft>
                <a:spcPts val="400"/>
              </a:spcAft>
              <a:buClrTx/>
              <a:buSzTx/>
              <a:buNone/>
              <a:tabLst/>
              <a:defRPr/>
            </a:pPr>
            <a:r>
              <a:rPr kumimoji="0" lang="en-US" b="1" u="none" strike="noStrike" kern="0" cap="none" spc="0" normalizeH="0" baseline="0" noProof="0" dirty="0">
                <a:ln>
                  <a:noFill/>
                </a:ln>
                <a:solidFill>
                  <a:srgbClr val="000066"/>
                </a:solidFill>
                <a:effectLst/>
                <a:uLnTx/>
                <a:uFillTx/>
                <a:latin typeface="Arial"/>
                <a:ea typeface="+mn-ea"/>
                <a:cs typeface="Arial"/>
                <a:sym typeface="Wingdings" panose="05000000000000000000" pitchFamily="2" charset="2"/>
              </a:rPr>
              <a:t> bits/sec/Hz</a:t>
            </a:r>
            <a:endParaRPr kumimoji="0" lang="en-US" b="1" u="none" strike="noStrike" kern="0" cap="none" spc="0" normalizeH="0" baseline="0" noProof="0" dirty="0">
              <a:ln>
                <a:noFill/>
              </a:ln>
              <a:solidFill>
                <a:srgbClr val="000066"/>
              </a:solidFill>
              <a:effectLst/>
              <a:uLnTx/>
              <a:uFillTx/>
              <a:latin typeface="Arial"/>
              <a:ea typeface="+mn-ea"/>
              <a:cs typeface="Arial"/>
            </a:endParaRPr>
          </a:p>
        </p:txBody>
      </p:sp>
      <p:sp>
        <p:nvSpPr>
          <p:cNvPr id="22" name="Content Placeholder 2">
            <a:extLst>
              <a:ext uri="{FF2B5EF4-FFF2-40B4-BE49-F238E27FC236}">
                <a16:creationId xmlns:a16="http://schemas.microsoft.com/office/drawing/2014/main" id="{8C1AC584-2A8F-4C3A-A032-058DA6338C2A}"/>
              </a:ext>
            </a:extLst>
          </p:cNvPr>
          <p:cNvSpPr txBox="1">
            <a:spLocks/>
          </p:cNvSpPr>
          <p:nvPr/>
        </p:nvSpPr>
        <p:spPr bwMode="auto">
          <a:xfrm>
            <a:off x="3206549" y="5805333"/>
            <a:ext cx="3434194" cy="601397"/>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58738" marR="0" lvl="0" indent="0" defTabSz="914400" rtl="0" eaLnBrk="1" fontAlgn="base" latinLnBrk="0" hangingPunct="1">
              <a:lnSpc>
                <a:spcPct val="90000"/>
              </a:lnSpc>
              <a:spcBef>
                <a:spcPts val="0"/>
              </a:spcBef>
              <a:spcAft>
                <a:spcPts val="400"/>
              </a:spcAft>
              <a:buClrTx/>
              <a:buSzTx/>
              <a:buNone/>
              <a:tabLst/>
              <a:defRPr/>
            </a:pPr>
            <a:r>
              <a:rPr kumimoji="0" lang="en-US" b="1" u="none" strike="noStrike" kern="0" cap="none" spc="0" normalizeH="0" baseline="0" noProof="0" dirty="0">
                <a:ln>
                  <a:noFill/>
                </a:ln>
                <a:solidFill>
                  <a:srgbClr val="000066"/>
                </a:solidFill>
                <a:effectLst/>
                <a:uLnTx/>
                <a:uFillTx/>
                <a:latin typeface="Arial"/>
                <a:ea typeface="+mn-ea"/>
                <a:cs typeface="Arial"/>
                <a:sym typeface="Wingdings" panose="05000000000000000000" pitchFamily="2" charset="2"/>
              </a:rPr>
              <a:t> Signal/Noise</a:t>
            </a:r>
            <a:endParaRPr kumimoji="0" lang="en-US" b="1" u="none" strike="noStrike" kern="0" cap="none" spc="0" normalizeH="0" baseline="0" noProof="0" dirty="0">
              <a:ln>
                <a:noFill/>
              </a:ln>
              <a:solidFill>
                <a:srgbClr val="000066"/>
              </a:solidFill>
              <a:effectLst/>
              <a:uLnTx/>
              <a:uFillTx/>
              <a:latin typeface="Arial"/>
              <a:ea typeface="+mn-ea"/>
              <a:cs typeface="Arial"/>
            </a:endParaRPr>
          </a:p>
        </p:txBody>
      </p:sp>
    </p:spTree>
    <p:extLst>
      <p:ext uri="{BB962C8B-B14F-4D97-AF65-F5344CB8AC3E}">
        <p14:creationId xmlns:p14="http://schemas.microsoft.com/office/powerpoint/2010/main" val="29034738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3543" y="32658"/>
            <a:ext cx="9078684" cy="7684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0" cap="none" spc="0" normalizeH="0" baseline="0" noProof="0" dirty="0">
                <a:ln>
                  <a:noFill/>
                </a:ln>
                <a:solidFill>
                  <a:srgbClr val="B3FFFF"/>
                </a:solidFill>
                <a:effectLst/>
                <a:uLnTx/>
                <a:uFillTx/>
                <a:latin typeface="Arial"/>
                <a:ea typeface="+mj-ea"/>
                <a:cs typeface="+mj-cs"/>
              </a:rPr>
              <a:t>10.2 Petabit/sec over an SDM (multicore, multimode) </a:t>
            </a:r>
            <a:br>
              <a:rPr kumimoji="0" lang="en-US" sz="2700" b="1" i="0" u="none" strike="noStrike" kern="0" cap="none" spc="0" normalizeH="0" baseline="0" noProof="0" dirty="0">
                <a:ln>
                  <a:noFill/>
                </a:ln>
                <a:solidFill>
                  <a:srgbClr val="B3FFFF"/>
                </a:solidFill>
                <a:effectLst/>
                <a:uLnTx/>
                <a:uFillTx/>
                <a:latin typeface="Arial"/>
                <a:ea typeface="+mj-ea"/>
                <a:cs typeface="+mj-cs"/>
              </a:rPr>
            </a:br>
            <a:r>
              <a:rPr kumimoji="0" lang="en-US" sz="2700" b="1" i="0" u="none" strike="noStrike" kern="0" cap="none" spc="0" normalizeH="0" baseline="0" noProof="0" dirty="0">
                <a:ln>
                  <a:noFill/>
                </a:ln>
                <a:solidFill>
                  <a:srgbClr val="B3FFFF"/>
                </a:solidFill>
                <a:effectLst/>
                <a:uLnTx/>
                <a:uFillTx/>
                <a:latin typeface="Arial"/>
                <a:ea typeface="+mj-ea"/>
                <a:cs typeface="+mj-cs"/>
              </a:rPr>
              <a:t>+ WDM fiber </a:t>
            </a:r>
            <a:r>
              <a:rPr kumimoji="0" lang="en-US" sz="2000" b="1" i="0" u="none" strike="noStrike" kern="0" cap="none" spc="0" normalizeH="0" baseline="0" noProof="0" dirty="0">
                <a:ln>
                  <a:noFill/>
                </a:ln>
                <a:solidFill>
                  <a:schemeClr val="tx1"/>
                </a:solidFill>
                <a:effectLst/>
                <a:uLnTx/>
                <a:uFillTx/>
                <a:latin typeface="Arial"/>
                <a:ea typeface="+mj-ea"/>
                <a:cs typeface="+mj-cs"/>
              </a:rPr>
              <a:t>https://optics.org/news/8/10/23 (ECOC 2017)</a:t>
            </a:r>
            <a:endParaRPr kumimoji="0" lang="en-US" sz="3200" b="1" i="0" u="none" strike="noStrike" kern="0" cap="none" spc="0" normalizeH="0" baseline="0" noProof="0" dirty="0">
              <a:ln>
                <a:noFill/>
              </a:ln>
              <a:solidFill>
                <a:schemeClr val="tx1"/>
              </a:solidFill>
              <a:effectLst/>
              <a:uLnTx/>
              <a:uFillTx/>
              <a:latin typeface="Arial"/>
              <a:ea typeface="+mj-ea"/>
              <a:cs typeface="+mj-cs"/>
            </a:endParaRPr>
          </a:p>
        </p:txBody>
      </p:sp>
      <p:sp>
        <p:nvSpPr>
          <p:cNvPr id="13" name="Rectangle 12">
            <a:extLst>
              <a:ext uri="{FF2B5EF4-FFF2-40B4-BE49-F238E27FC236}">
                <a16:creationId xmlns:a16="http://schemas.microsoft.com/office/drawing/2014/main" id="{D8312B88-0F3E-4E75-91FD-9360106980AC}"/>
              </a:ext>
            </a:extLst>
          </p:cNvPr>
          <p:cNvSpPr/>
          <p:nvPr/>
        </p:nvSpPr>
        <p:spPr>
          <a:xfrm>
            <a:off x="336355" y="837876"/>
            <a:ext cx="8950261" cy="2434315"/>
          </a:xfrm>
          <a:prstGeom prst="rect">
            <a:avLst/>
          </a:prstGeom>
          <a:solidFill>
            <a:srgbClr val="001D3A"/>
          </a:solidFill>
          <a:ln w="22225">
            <a:solidFill>
              <a:srgbClr val="FCE600"/>
            </a:solidFill>
          </a:ln>
        </p:spPr>
        <p:txBody>
          <a:bodyPr wrap="square" lIns="0" rIns="0">
            <a:noAutofit/>
          </a:bodyPr>
          <a:lstStyle/>
          <a:p>
            <a:pPr algn="ctr"/>
            <a:r>
              <a:rPr lang="en-US" sz="2200" b="1" i="1" dirty="0">
                <a:solidFill>
                  <a:srgbClr val="A7FDFB"/>
                </a:solidFill>
                <a:effectLst/>
                <a:latin typeface="Helvetica" panose="020B0604020202020204" pitchFamily="34" charset="0"/>
              </a:rPr>
              <a:t>Company says record-breaking result will contribute towards technology to support post-5G mobile communications.</a:t>
            </a:r>
            <a:endParaRPr lang="en-US" sz="2200" b="0" i="0" dirty="0">
              <a:solidFill>
                <a:srgbClr val="A7FDFB"/>
              </a:solidFill>
              <a:effectLst/>
              <a:latin typeface="Helvetica" panose="020B0604020202020204" pitchFamily="34" charset="0"/>
            </a:endParaRPr>
          </a:p>
          <a:p>
            <a:pPr algn="ctr"/>
            <a:r>
              <a:rPr lang="en-US" sz="2000" b="0" i="0" dirty="0">
                <a:effectLst/>
                <a:latin typeface="Helvetica" panose="020B0604020202020204" pitchFamily="34" charset="0"/>
              </a:rPr>
              <a:t>Japan's </a:t>
            </a:r>
            <a:r>
              <a:rPr lang="en-US" sz="2000" b="1" i="0" u="none" strike="noStrike" dirty="0">
                <a:effectLst/>
                <a:latin typeface="Helvetica" panose="020B0604020202020204" pitchFamily="34" charset="0"/>
                <a:hlinkClick r:id="rId3">
                  <a:extLst>
                    <a:ext uri="{A12FA001-AC4F-418D-AE19-62706E023703}">
                      <ahyp:hlinkClr xmlns:ahyp="http://schemas.microsoft.com/office/drawing/2018/hyperlinkcolor" val="tx"/>
                    </a:ext>
                  </a:extLst>
                </a:hlinkClick>
              </a:rPr>
              <a:t>KDDI Research</a:t>
            </a:r>
            <a:r>
              <a:rPr lang="en-US" sz="2000" b="0" i="0" dirty="0">
                <a:effectLst/>
                <a:latin typeface="Helvetica" panose="020B0604020202020204" pitchFamily="34" charset="0"/>
              </a:rPr>
              <a:t> and </a:t>
            </a:r>
            <a:r>
              <a:rPr lang="en-US" sz="2000" b="1" i="0" u="none" strike="noStrike" dirty="0">
                <a:effectLst/>
                <a:latin typeface="Helvetica" panose="020B0604020202020204" pitchFamily="34" charset="0"/>
                <a:hlinkClick r:id="rId4">
                  <a:extLst>
                    <a:ext uri="{A12FA001-AC4F-418D-AE19-62706E023703}">
                      <ahyp:hlinkClr xmlns:ahyp="http://schemas.microsoft.com/office/drawing/2018/hyperlinkcolor" val="tx"/>
                    </a:ext>
                  </a:extLst>
                </a:hlinkClick>
              </a:rPr>
              <a:t>Sumitomo Electric Industries</a:t>
            </a:r>
            <a:r>
              <a:rPr lang="en-US" sz="2000" b="1" i="0" u="none" strike="noStrike" dirty="0">
                <a:effectLst/>
                <a:latin typeface="Helvetica" panose="020B0604020202020204" pitchFamily="34" charset="0"/>
              </a:rPr>
              <a:t>  </a:t>
            </a:r>
            <a:r>
              <a:rPr lang="en-US" sz="2000" b="0" i="0" dirty="0">
                <a:effectLst/>
                <a:latin typeface="Helvetica" panose="020B0604020202020204" pitchFamily="34" charset="0"/>
              </a:rPr>
              <a:t>announced that their successful ultra-high capacity optical fiber transmission experiment has broken the previous world record for transmission capacity through a single optical fiber (2.15 petabits/second). The group achieved </a:t>
            </a:r>
            <a:r>
              <a:rPr lang="en-US" sz="2000" b="0" i="0" dirty="0">
                <a:solidFill>
                  <a:srgbClr val="FFFF00"/>
                </a:solidFill>
                <a:effectLst/>
                <a:latin typeface="Helvetica" panose="020B0604020202020204" pitchFamily="34" charset="0"/>
              </a:rPr>
              <a:t>10.16 petabits/s </a:t>
            </a:r>
            <a:r>
              <a:rPr lang="en-US" sz="2000" b="0" i="0" dirty="0">
                <a:effectLst/>
                <a:latin typeface="Helvetica" panose="020B0604020202020204" pitchFamily="34" charset="0"/>
              </a:rPr>
              <a:t>over multicore optical fiber, which enables 114-fold spatial multiplicity.</a:t>
            </a:r>
          </a:p>
        </p:txBody>
      </p:sp>
      <p:pic>
        <p:nvPicPr>
          <p:cNvPr id="20" name="Picture 19">
            <a:extLst>
              <a:ext uri="{FF2B5EF4-FFF2-40B4-BE49-F238E27FC236}">
                <a16:creationId xmlns:a16="http://schemas.microsoft.com/office/drawing/2014/main" id="{9DA67133-CB49-4D62-A446-F4EFCE38B226}"/>
              </a:ext>
            </a:extLst>
          </p:cNvPr>
          <p:cNvPicPr>
            <a:picLocks noChangeAspect="1"/>
          </p:cNvPicPr>
          <p:nvPr/>
        </p:nvPicPr>
        <p:blipFill>
          <a:blip r:embed="rId5"/>
          <a:stretch>
            <a:fillRect/>
          </a:stretch>
        </p:blipFill>
        <p:spPr>
          <a:xfrm>
            <a:off x="336354" y="3272190"/>
            <a:ext cx="8950261" cy="2971479"/>
          </a:xfrm>
          <a:prstGeom prst="rect">
            <a:avLst/>
          </a:prstGeom>
        </p:spPr>
      </p:pic>
    </p:spTree>
    <p:extLst>
      <p:ext uri="{BB962C8B-B14F-4D97-AF65-F5344CB8AC3E}">
        <p14:creationId xmlns:p14="http://schemas.microsoft.com/office/powerpoint/2010/main" val="204570176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08857" y="76200"/>
            <a:ext cx="8950261" cy="76847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B3FFFF"/>
                </a:solidFill>
                <a:effectLst/>
                <a:uLnTx/>
                <a:uFillTx/>
                <a:latin typeface="Arial"/>
                <a:ea typeface="+mj-ea"/>
                <a:cs typeface="+mj-cs"/>
              </a:rPr>
              <a:t>Going Beyond the Shannon Limit: More DOF: </a:t>
            </a:r>
            <a:br>
              <a:rPr kumimoji="0" lang="en-US" sz="2800" b="1" i="0" u="none" strike="noStrike" kern="0" cap="none" spc="0" normalizeH="0" baseline="0" noProof="0" dirty="0">
                <a:ln>
                  <a:noFill/>
                </a:ln>
                <a:solidFill>
                  <a:srgbClr val="B3FFFF"/>
                </a:solidFill>
                <a:effectLst/>
                <a:uLnTx/>
                <a:uFillTx/>
                <a:latin typeface="Arial"/>
                <a:ea typeface="+mj-ea"/>
                <a:cs typeface="+mj-cs"/>
              </a:rPr>
            </a:br>
            <a:endParaRPr kumimoji="0" lang="en-US" sz="2800" b="1" i="0" u="none" strike="noStrike" kern="0" cap="none" spc="0" normalizeH="0" baseline="0" noProof="0" dirty="0">
              <a:ln>
                <a:noFill/>
              </a:ln>
              <a:solidFill>
                <a:srgbClr val="B3FFFF"/>
              </a:solidFill>
              <a:effectLst/>
              <a:uLnTx/>
              <a:uFillTx/>
              <a:latin typeface="Arial"/>
              <a:ea typeface="+mj-ea"/>
              <a:cs typeface="+mj-cs"/>
            </a:endParaRPr>
          </a:p>
        </p:txBody>
      </p:sp>
      <p:pic>
        <p:nvPicPr>
          <p:cNvPr id="10" name="Picture 9">
            <a:extLst>
              <a:ext uri="{FF2B5EF4-FFF2-40B4-BE49-F238E27FC236}">
                <a16:creationId xmlns:a16="http://schemas.microsoft.com/office/drawing/2014/main" id="{BF2EB22E-2B40-4A23-80A8-FBD7A7FF145A}"/>
              </a:ext>
            </a:extLst>
          </p:cNvPr>
          <p:cNvPicPr>
            <a:picLocks noChangeAspect="1"/>
          </p:cNvPicPr>
          <p:nvPr/>
        </p:nvPicPr>
        <p:blipFill rotWithShape="1">
          <a:blip r:embed="rId3"/>
          <a:srcRect t="1158"/>
          <a:stretch/>
        </p:blipFill>
        <p:spPr>
          <a:xfrm>
            <a:off x="374248" y="1384877"/>
            <a:ext cx="8950261" cy="5260257"/>
          </a:xfrm>
          <a:prstGeom prst="rect">
            <a:avLst/>
          </a:prstGeom>
        </p:spPr>
      </p:pic>
      <p:sp>
        <p:nvSpPr>
          <p:cNvPr id="13" name="Rectangle 12">
            <a:extLst>
              <a:ext uri="{FF2B5EF4-FFF2-40B4-BE49-F238E27FC236}">
                <a16:creationId xmlns:a16="http://schemas.microsoft.com/office/drawing/2014/main" id="{D8312B88-0F3E-4E75-91FD-9360106980AC}"/>
              </a:ext>
            </a:extLst>
          </p:cNvPr>
          <p:cNvSpPr/>
          <p:nvPr/>
        </p:nvSpPr>
        <p:spPr>
          <a:xfrm>
            <a:off x="374248" y="460438"/>
            <a:ext cx="8950261" cy="924439"/>
          </a:xfrm>
          <a:prstGeom prst="rect">
            <a:avLst/>
          </a:prstGeom>
          <a:solidFill>
            <a:srgbClr val="001D3A"/>
          </a:solidFill>
          <a:ln w="22225">
            <a:solidFill>
              <a:srgbClr val="FCE600"/>
            </a:solidFill>
          </a:ln>
        </p:spPr>
        <p:txBody>
          <a:bodyPr wrap="square" lIns="0" rIns="0">
            <a:noAutofit/>
          </a:bodyPr>
          <a:lstStyle/>
          <a:p>
            <a:pPr marL="55563" marR="0" lvl="0" indent="0" algn="ctr" defTabSz="914400" rtl="0" eaLnBrk="1" fontAlgn="base" latinLnBrk="0" hangingPunct="1">
              <a:lnSpc>
                <a:spcPct val="90000"/>
              </a:lnSpc>
              <a:spcBef>
                <a:spcPct val="0"/>
              </a:spcBef>
              <a:spcAft>
                <a:spcPts val="0"/>
              </a:spcAft>
              <a:buClrTx/>
              <a:buSzTx/>
              <a:buFontTx/>
              <a:buNone/>
              <a:tabLst/>
              <a:defRPr/>
            </a:pPr>
            <a:r>
              <a:rPr lang="en-US" sz="2000" b="1" dirty="0">
                <a:solidFill>
                  <a:srgbClr val="FFFF00"/>
                </a:solidFill>
              </a:rPr>
              <a:t>Ultra-High 230-bit/s/Hz Spectral Efficiency </a:t>
            </a:r>
            <a:r>
              <a:rPr lang="en-US" sz="2000" b="1" dirty="0"/>
              <a:t>using OFDM/OAM 64-QAM Signals over Polarization-</a:t>
            </a:r>
            <a:r>
              <a:rPr lang="en-US" sz="2000" b="1" dirty="0" err="1"/>
              <a:t>Muxed</a:t>
            </a:r>
            <a:r>
              <a:rPr lang="en-US" sz="2000" b="1" dirty="0"/>
              <a:t> 22 Orbital Angular Momentum (OAM) Modes </a:t>
            </a:r>
            <a:r>
              <a:rPr lang="en-US" b="1" dirty="0">
                <a:solidFill>
                  <a:srgbClr val="FFFF00"/>
                </a:solidFill>
              </a:rPr>
              <a:t>OFC 2014</a:t>
            </a:r>
            <a:r>
              <a:rPr lang="en-US" b="1" dirty="0"/>
              <a:t> J. Wang et al., Paper W1H.4.df</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2" name="Picture 1">
            <a:extLst>
              <a:ext uri="{FF2B5EF4-FFF2-40B4-BE49-F238E27FC236}">
                <a16:creationId xmlns:a16="http://schemas.microsoft.com/office/drawing/2014/main" id="{4AD8D8DC-DF6D-4091-B69C-9DC22A967BB7}"/>
              </a:ext>
            </a:extLst>
          </p:cNvPr>
          <p:cNvPicPr>
            <a:picLocks noChangeAspect="1"/>
          </p:cNvPicPr>
          <p:nvPr/>
        </p:nvPicPr>
        <p:blipFill>
          <a:blip r:embed="rId4"/>
          <a:stretch>
            <a:fillRect/>
          </a:stretch>
        </p:blipFill>
        <p:spPr>
          <a:xfrm>
            <a:off x="3007446" y="2472673"/>
            <a:ext cx="5940827" cy="3740465"/>
          </a:xfrm>
          <a:prstGeom prst="rect">
            <a:avLst/>
          </a:prstGeom>
        </p:spPr>
      </p:pic>
      <p:pic>
        <p:nvPicPr>
          <p:cNvPr id="5" name="Picture 4">
            <a:extLst>
              <a:ext uri="{FF2B5EF4-FFF2-40B4-BE49-F238E27FC236}">
                <a16:creationId xmlns:a16="http://schemas.microsoft.com/office/drawing/2014/main" id="{8726967C-13B9-49A4-AA3F-23E9867A57A4}"/>
              </a:ext>
            </a:extLst>
          </p:cNvPr>
          <p:cNvPicPr>
            <a:picLocks noChangeAspect="1"/>
          </p:cNvPicPr>
          <p:nvPr/>
        </p:nvPicPr>
        <p:blipFill>
          <a:blip r:embed="rId5"/>
          <a:stretch>
            <a:fillRect/>
          </a:stretch>
        </p:blipFill>
        <p:spPr>
          <a:xfrm>
            <a:off x="660018" y="2472673"/>
            <a:ext cx="2423053" cy="3739146"/>
          </a:xfrm>
          <a:prstGeom prst="rect">
            <a:avLst/>
          </a:prstGeom>
        </p:spPr>
      </p:pic>
    </p:spTree>
    <p:extLst>
      <p:ext uri="{BB962C8B-B14F-4D97-AF65-F5344CB8AC3E}">
        <p14:creationId xmlns:p14="http://schemas.microsoft.com/office/powerpoint/2010/main" val="235514514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08857" y="76200"/>
            <a:ext cx="8950261" cy="79608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B3FFFF"/>
                </a:solidFill>
                <a:effectLst/>
                <a:uLnTx/>
                <a:uFillTx/>
                <a:latin typeface="Arial"/>
                <a:ea typeface="+mj-ea"/>
                <a:cs typeface="+mj-cs"/>
              </a:rPr>
              <a:t>Transistor Architecture: How far can one go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1FFFF"/>
                </a:solidFill>
                <a:effectLst/>
                <a:uLnTx/>
                <a:uFillTx/>
                <a:latin typeface="Arial"/>
                <a:ea typeface="+mn-ea"/>
                <a:cs typeface="Arial"/>
              </a:rPr>
              <a:t>Samsung Foundry Forum 2019 </a:t>
            </a:r>
            <a:br>
              <a:rPr kumimoji="0" lang="en-US" sz="2000" b="1" i="0" u="none" strike="noStrike" kern="0" cap="none" spc="0" normalizeH="0" baseline="0" noProof="0" dirty="0">
                <a:ln>
                  <a:noFill/>
                </a:ln>
                <a:solidFill>
                  <a:srgbClr val="01FFFF"/>
                </a:solidFill>
                <a:effectLst/>
                <a:uLnTx/>
                <a:uFillTx/>
                <a:latin typeface="Arial"/>
                <a:ea typeface="+mn-ea"/>
                <a:cs typeface="Arial"/>
              </a:rPr>
            </a:br>
            <a:r>
              <a:rPr kumimoji="0" lang="en-US" sz="1400" b="1" i="0" u="none" strike="noStrike" kern="0" cap="none" spc="0" normalizeH="0" baseline="0" noProof="0" dirty="0">
                <a:ln>
                  <a:noFill/>
                </a:ln>
                <a:solidFill>
                  <a:schemeClr val="tx1"/>
                </a:solidFill>
                <a:effectLst/>
                <a:uLnTx/>
                <a:uFillTx/>
                <a:latin typeface="Arial"/>
                <a:ea typeface="+mn-ea"/>
                <a:cs typeface="Arial"/>
              </a:rPr>
              <a:t>https://www.extremetech.com/computing/291507-samsung-unveils-3nm-gate-all-around-design-tools</a:t>
            </a:r>
            <a:endParaRPr kumimoji="0" lang="en-US" sz="2000" b="1" i="0" u="none" strike="noStrike" kern="0" cap="none" spc="0" normalizeH="0" baseline="0" noProof="0" dirty="0">
              <a:ln>
                <a:noFill/>
              </a:ln>
              <a:solidFill>
                <a:schemeClr val="tx1"/>
              </a:solidFill>
              <a:effectLst/>
              <a:uLnTx/>
              <a:uFillTx/>
              <a:latin typeface="Arial"/>
            </a:endParaRPr>
          </a:p>
        </p:txBody>
      </p:sp>
      <p:sp>
        <p:nvSpPr>
          <p:cNvPr id="9" name="Content Placeholder 2">
            <a:extLst>
              <a:ext uri="{FF2B5EF4-FFF2-40B4-BE49-F238E27FC236}">
                <a16:creationId xmlns:a16="http://schemas.microsoft.com/office/drawing/2014/main" id="{EDE95176-70CB-417B-B1E6-EE6F119D88AE}"/>
              </a:ext>
            </a:extLst>
          </p:cNvPr>
          <p:cNvSpPr txBox="1">
            <a:spLocks/>
          </p:cNvSpPr>
          <p:nvPr/>
        </p:nvSpPr>
        <p:spPr bwMode="auto">
          <a:xfrm>
            <a:off x="60377" y="1005703"/>
            <a:ext cx="4252944" cy="5821680"/>
          </a:xfrm>
          <a:prstGeom prst="rect">
            <a:avLst/>
          </a:prstGeom>
          <a:solidFill>
            <a:srgbClr val="001D3A"/>
          </a:solidFill>
          <a:ln w="19050">
            <a:solidFill>
              <a:srgbClr val="FFED1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r>
              <a:rPr kumimoji="0" lang="en-US" sz="1600" b="1" i="0" u="none" strike="noStrike" kern="0" cap="none" spc="0" normalizeH="0" baseline="0" noProof="0" dirty="0">
                <a:ln>
                  <a:noFill/>
                </a:ln>
                <a:solidFill>
                  <a:srgbClr val="66FFFF"/>
                </a:solidFill>
                <a:effectLst/>
                <a:uLnTx/>
                <a:uFillTx/>
                <a:latin typeface="Arial"/>
                <a:ea typeface="+mn-ea"/>
                <a:cs typeface="Arial"/>
              </a:rPr>
              <a:t>P</a:t>
            </a:r>
            <a:r>
              <a:rPr lang="en-US" sz="1600" dirty="0" err="1">
                <a:solidFill>
                  <a:srgbClr val="66FFFF"/>
                </a:solidFill>
              </a:rPr>
              <a:t>lanning</a:t>
            </a:r>
            <a:r>
              <a:rPr lang="en-US" sz="1600" dirty="0">
                <a:solidFill>
                  <a:srgbClr val="66FFFF"/>
                </a:solidFill>
              </a:rPr>
              <a:t> to launch many process node lines, </a:t>
            </a:r>
            <a:r>
              <a:rPr lang="en-US" sz="1600" dirty="0">
                <a:solidFill>
                  <a:schemeClr val="tx1"/>
                </a:solidFill>
              </a:rPr>
              <a:t>with development tracks for 7nm, 6nm, 5nm, 4nm, and </a:t>
            </a:r>
            <a:br>
              <a:rPr lang="en-US" sz="1600" dirty="0">
                <a:solidFill>
                  <a:schemeClr val="tx1"/>
                </a:solidFill>
              </a:rPr>
            </a:br>
            <a:r>
              <a:rPr lang="en-US" sz="1600" dirty="0">
                <a:solidFill>
                  <a:schemeClr val="tx1"/>
                </a:solidFill>
              </a:rPr>
              <a:t>yes, 3nm</a:t>
            </a:r>
            <a:r>
              <a:rPr lang="en-US" sz="1600" dirty="0"/>
              <a:t>. </a:t>
            </a:r>
            <a:r>
              <a:rPr lang="en-US" sz="1600" dirty="0">
                <a:solidFill>
                  <a:srgbClr val="66FFFF"/>
                </a:solidFill>
              </a:rPr>
              <a:t>3nm design kit now in alpha</a:t>
            </a: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kumimoji="0" lang="en-US" sz="2200" b="1" i="0" u="none" strike="noStrike" kern="0" cap="none" spc="0" normalizeH="0" baseline="0" noProof="0" dirty="0">
              <a:ln>
                <a:noFill/>
              </a:ln>
              <a:solidFill>
                <a:srgbClr val="01FFFF"/>
              </a:solidFill>
              <a:effectLst/>
              <a:uLnTx/>
              <a:uFillTx/>
              <a:latin typeface="Arial"/>
              <a:ea typeface="+mn-ea"/>
              <a:cs typeface="Aria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lang="en-US" sz="2200" kern="0" dirty="0">
              <a:solidFill>
                <a:srgbClr val="01FFFF"/>
              </a:solidFill>
              <a:latin typeface="Arial"/>
              <a:cs typeface="Aria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kumimoji="0" lang="en-US" sz="2200" b="1" i="0" u="none" strike="noStrike" kern="0" cap="none" spc="0" normalizeH="0" baseline="0" noProof="0" dirty="0">
              <a:ln>
                <a:noFill/>
              </a:ln>
              <a:solidFill>
                <a:srgbClr val="01FFFF"/>
              </a:solidFill>
              <a:effectLst/>
              <a:uLnTx/>
              <a:uFillTx/>
              <a:latin typeface="Arial"/>
              <a:ea typeface="+mn-ea"/>
              <a:cs typeface="Aria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lang="en-US" sz="1600" dirty="0">
              <a:solidFill>
                <a:schemeClr val="tx1"/>
              </a:solidFil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r>
              <a:rPr lang="en-US" sz="1600" dirty="0">
                <a:solidFill>
                  <a:schemeClr val="tx1"/>
                </a:solidFill>
              </a:rPr>
              <a:t>14nm, 10nm, and 7nm nodes use </a:t>
            </a:r>
            <a:r>
              <a:rPr lang="en-US" sz="1600" dirty="0" err="1">
                <a:solidFill>
                  <a:srgbClr val="66FFFF"/>
                </a:solidFill>
              </a:rPr>
              <a:t>FinFETs</a:t>
            </a:r>
            <a:r>
              <a:rPr lang="en-US" sz="1600" dirty="0">
                <a:solidFill>
                  <a:schemeClr val="tx1"/>
                </a:solidFill>
              </a:rPr>
              <a:t> — vertical “fins” above the formerly 2D channel structure, to  increase the contact area between transistor channel and the gate.</a:t>
            </a:r>
          </a:p>
          <a:p>
            <a:pPr marL="342900" marR="0" lvl="0" indent="-342900" algn="l" defTabSz="914400" rtl="0" eaLnBrk="1" fontAlgn="base" latinLnBrk="0" hangingPunct="1">
              <a:lnSpc>
                <a:spcPct val="95000"/>
              </a:lnSpc>
              <a:spcBef>
                <a:spcPts val="0"/>
              </a:spcBef>
              <a:spcAft>
                <a:spcPts val="600"/>
              </a:spcAft>
              <a:buClrTx/>
              <a:buSzTx/>
              <a:buFont typeface="Wingdings" panose="05000000000000000000" pitchFamily="2" charset="2"/>
              <a:buChar char="­"/>
              <a:tabLst/>
              <a:defRPr/>
            </a:pPr>
            <a:r>
              <a:rPr lang="en-US" sz="1800" kern="0" dirty="0">
                <a:solidFill>
                  <a:srgbClr val="66FFFF"/>
                </a:solidFill>
                <a:latin typeface="Arial"/>
                <a:cs typeface="Arial"/>
              </a:rPr>
              <a:t>New Gate All Around (GAA) Architecture </a:t>
            </a:r>
            <a:r>
              <a:rPr lang="en-US" sz="1800" kern="0" dirty="0">
                <a:solidFill>
                  <a:schemeClr val="tx1"/>
                </a:solidFill>
                <a:latin typeface="Arial"/>
                <a:cs typeface="Arial"/>
              </a:rPr>
              <a:t>with nanowires or nanosheets. From the slide:</a:t>
            </a:r>
          </a:p>
          <a:p>
            <a:pPr marR="0" lvl="0" indent="0" algn="l" defTabSz="914400" rtl="0" eaLnBrk="1" fontAlgn="base" latinLnBrk="0" hangingPunct="1">
              <a:lnSpc>
                <a:spcPct val="95000"/>
              </a:lnSpc>
              <a:spcBef>
                <a:spcPts val="0"/>
              </a:spcBef>
              <a:spcAft>
                <a:spcPts val="600"/>
              </a:spcAft>
              <a:buClrTx/>
              <a:buSzTx/>
              <a:buNone/>
              <a:tabLst/>
              <a:defRPr/>
            </a:pPr>
            <a:r>
              <a:rPr lang="en-US" sz="1800" dirty="0">
                <a:solidFill>
                  <a:srgbClr val="66FFFF"/>
                </a:solidFill>
              </a:rPr>
              <a:t>“3nm </a:t>
            </a:r>
            <a:r>
              <a:rPr lang="en-US" sz="1800" dirty="0">
                <a:solidFill>
                  <a:schemeClr val="tx1"/>
                </a:solidFill>
              </a:rPr>
              <a:t>increases performance</a:t>
            </a:r>
            <a:br>
              <a:rPr lang="en-US" sz="1800" dirty="0">
                <a:solidFill>
                  <a:schemeClr val="tx1"/>
                </a:solidFill>
              </a:rPr>
            </a:br>
            <a:r>
              <a:rPr lang="en-US" sz="1800" dirty="0">
                <a:solidFill>
                  <a:schemeClr val="tx1"/>
                </a:solidFill>
              </a:rPr>
              <a:t> by 35 percent while reducing power by 50 percent and area </a:t>
            </a:r>
            <a:br>
              <a:rPr lang="en-US" sz="1800" dirty="0">
                <a:solidFill>
                  <a:schemeClr val="tx1"/>
                </a:solidFill>
              </a:rPr>
            </a:br>
            <a:r>
              <a:rPr lang="en-US" sz="1800" dirty="0">
                <a:solidFill>
                  <a:schemeClr val="tx1"/>
                </a:solidFill>
              </a:rPr>
              <a:t>by 45 percent </a:t>
            </a:r>
            <a:r>
              <a:rPr lang="en-US" sz="1800" dirty="0">
                <a:solidFill>
                  <a:srgbClr val="66FFFF"/>
                </a:solidFill>
              </a:rPr>
              <a:t>compared to 7nm” </a:t>
            </a:r>
            <a:endParaRPr lang="en-US" sz="1800" kern="0" dirty="0">
              <a:solidFill>
                <a:srgbClr val="66FFFF"/>
              </a:solidFill>
              <a:latin typeface="Arial"/>
              <a:cs typeface="Aria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kumimoji="0" lang="en-US" sz="1800" b="1" i="0" u="none" strike="noStrike" kern="0" cap="none" spc="0" normalizeH="0" baseline="0" noProof="0" dirty="0">
              <a:ln>
                <a:noFill/>
              </a:ln>
              <a:solidFill>
                <a:srgbClr val="01FFFF"/>
              </a:solidFill>
              <a:effectLst/>
              <a:uLnTx/>
              <a:uFillTx/>
              <a:latin typeface="Arial"/>
              <a:ea typeface="+mn-ea"/>
              <a:cs typeface="Arial"/>
            </a:endParaRPr>
          </a:p>
        </p:txBody>
      </p:sp>
      <p:pic>
        <p:nvPicPr>
          <p:cNvPr id="4" name="Picture 3">
            <a:extLst>
              <a:ext uri="{FF2B5EF4-FFF2-40B4-BE49-F238E27FC236}">
                <a16:creationId xmlns:a16="http://schemas.microsoft.com/office/drawing/2014/main" id="{80AC7C13-5F73-43C1-89DF-78C278A5ED53}"/>
              </a:ext>
            </a:extLst>
          </p:cNvPr>
          <p:cNvPicPr>
            <a:picLocks noChangeAspect="1"/>
          </p:cNvPicPr>
          <p:nvPr/>
        </p:nvPicPr>
        <p:blipFill>
          <a:blip r:embed="rId3"/>
          <a:stretch>
            <a:fillRect/>
          </a:stretch>
        </p:blipFill>
        <p:spPr>
          <a:xfrm>
            <a:off x="108856" y="2076176"/>
            <a:ext cx="4114227" cy="1172350"/>
          </a:xfrm>
          <a:prstGeom prst="rect">
            <a:avLst/>
          </a:prstGeom>
        </p:spPr>
      </p:pic>
      <p:pic>
        <p:nvPicPr>
          <p:cNvPr id="10" name="Picture 9">
            <a:extLst>
              <a:ext uri="{FF2B5EF4-FFF2-40B4-BE49-F238E27FC236}">
                <a16:creationId xmlns:a16="http://schemas.microsoft.com/office/drawing/2014/main" id="{5AA57846-C212-47DA-A8F2-AA6FD94D920C}"/>
              </a:ext>
            </a:extLst>
          </p:cNvPr>
          <p:cNvPicPr>
            <a:picLocks noChangeAspect="1"/>
          </p:cNvPicPr>
          <p:nvPr/>
        </p:nvPicPr>
        <p:blipFill>
          <a:blip r:embed="rId4"/>
          <a:stretch>
            <a:fillRect/>
          </a:stretch>
        </p:blipFill>
        <p:spPr>
          <a:xfrm>
            <a:off x="4313321" y="1005703"/>
            <a:ext cx="5384132" cy="4091735"/>
          </a:xfrm>
          <a:prstGeom prst="rect">
            <a:avLst/>
          </a:prstGeom>
        </p:spPr>
      </p:pic>
      <p:sp>
        <p:nvSpPr>
          <p:cNvPr id="15" name="Content Placeholder 2">
            <a:extLst>
              <a:ext uri="{FF2B5EF4-FFF2-40B4-BE49-F238E27FC236}">
                <a16:creationId xmlns:a16="http://schemas.microsoft.com/office/drawing/2014/main" id="{42974D57-289D-4EBC-AAA0-4AE56F77444C}"/>
              </a:ext>
            </a:extLst>
          </p:cNvPr>
          <p:cNvSpPr txBox="1">
            <a:spLocks/>
          </p:cNvSpPr>
          <p:nvPr/>
        </p:nvSpPr>
        <p:spPr bwMode="auto">
          <a:xfrm>
            <a:off x="4313321" y="5097438"/>
            <a:ext cx="5384132" cy="1729945"/>
          </a:xfrm>
          <a:prstGeom prst="rect">
            <a:avLst/>
          </a:prstGeom>
          <a:solidFill>
            <a:srgbClr val="001D3A"/>
          </a:solidFill>
          <a:ln w="19050">
            <a:solidFill>
              <a:srgbClr val="FFED1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228600" marR="0" lvl="0" indent="-2286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r>
              <a:rPr lang="en-US" sz="1400" dirty="0">
                <a:solidFill>
                  <a:srgbClr val="FFFF00"/>
                </a:solidFill>
              </a:rPr>
              <a:t>Expect 5nm in mass production by (1H) 2020 </a:t>
            </a:r>
            <a:r>
              <a:rPr lang="en-US" sz="1400" dirty="0">
                <a:solidFill>
                  <a:schemeClr val="tx1"/>
                </a:solidFill>
              </a:rPr>
              <a:t>(predicted gains of 10 percent performance or 20 percent power consumption over 7nm). </a:t>
            </a:r>
          </a:p>
          <a:p>
            <a:pPr marL="228600" marR="0" lvl="0" indent="-2286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r>
              <a:rPr lang="en-US" sz="1400" dirty="0">
                <a:solidFill>
                  <a:schemeClr val="tx1"/>
                </a:solidFill>
              </a:rPr>
              <a:t>Consumer shipments of products built on 5nm would </a:t>
            </a:r>
            <a:br>
              <a:rPr lang="en-US" sz="1400" dirty="0">
                <a:solidFill>
                  <a:schemeClr val="tx1"/>
                </a:solidFill>
              </a:rPr>
            </a:br>
            <a:r>
              <a:rPr lang="en-US" sz="1400" dirty="0">
                <a:solidFill>
                  <a:schemeClr val="tx1"/>
                </a:solidFill>
              </a:rPr>
              <a:t>be expected (early) 2021. Samsung’s GAA </a:t>
            </a:r>
            <a:r>
              <a:rPr lang="en-US" sz="1400" dirty="0" err="1">
                <a:solidFill>
                  <a:schemeClr val="tx1"/>
                </a:solidFill>
              </a:rPr>
              <a:t>FinFET</a:t>
            </a:r>
            <a:r>
              <a:rPr lang="en-US" sz="1400" dirty="0">
                <a:solidFill>
                  <a:schemeClr val="tx1"/>
                </a:solidFill>
              </a:rPr>
              <a:t> is planned for risk production in late 2020 and volume production in late 2021. </a:t>
            </a:r>
            <a:r>
              <a:rPr lang="en-US" sz="1400" dirty="0">
                <a:solidFill>
                  <a:srgbClr val="FFFF00"/>
                </a:solidFill>
              </a:rPr>
              <a:t>Consumer shipments would</a:t>
            </a:r>
            <a:br>
              <a:rPr lang="en-US" sz="1400" dirty="0">
                <a:solidFill>
                  <a:srgbClr val="FFFF00"/>
                </a:solidFill>
              </a:rPr>
            </a:br>
            <a:r>
              <a:rPr lang="en-US" sz="1400" dirty="0">
                <a:solidFill>
                  <a:srgbClr val="FFFF00"/>
                </a:solidFill>
              </a:rPr>
              <a:t> then be expected in early 2023. </a:t>
            </a:r>
            <a:endParaRPr kumimoji="0" lang="en-US" sz="1800" b="1" i="0" u="none" strike="noStrike" kern="0" cap="none" spc="0" normalizeH="0" baseline="0" noProof="0" dirty="0">
              <a:ln>
                <a:noFill/>
              </a:ln>
              <a:solidFill>
                <a:srgbClr val="FFFF00"/>
              </a:solidFill>
              <a:effectLst/>
              <a:uLnTx/>
              <a:uFillTx/>
              <a:latin typeface="Arial"/>
              <a:cs typeface="Arial"/>
            </a:endParaRPr>
          </a:p>
        </p:txBody>
      </p:sp>
    </p:spTree>
    <p:extLst>
      <p:ext uri="{BB962C8B-B14F-4D97-AF65-F5344CB8AC3E}">
        <p14:creationId xmlns:p14="http://schemas.microsoft.com/office/powerpoint/2010/main" val="269319061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76660" y="76200"/>
            <a:ext cx="9060901" cy="79608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r>
              <a:rPr lang="en-US" sz="2000" b="1" dirty="0"/>
              <a:t>TSMC (Taiwan) Starts Development on </a:t>
            </a:r>
            <a:r>
              <a:rPr lang="en-US" sz="2000" b="1" dirty="0">
                <a:solidFill>
                  <a:srgbClr val="FFFF00"/>
                </a:solidFill>
              </a:rPr>
              <a:t>2nm</a:t>
            </a:r>
            <a:r>
              <a:rPr lang="en-US" sz="2000" b="1" dirty="0"/>
              <a:t> Process Node, </a:t>
            </a:r>
            <a:br>
              <a:rPr lang="en-US" sz="2000" b="1" dirty="0"/>
            </a:br>
            <a:r>
              <a:rPr lang="en-US" sz="2000" b="1" dirty="0"/>
              <a:t>but What Technologies Will It Use? (April 29, 2020)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1" i="0" u="none" strike="noStrike" kern="0" cap="none" spc="0" normalizeH="0" baseline="0" noProof="0" dirty="0">
                <a:ln>
                  <a:noFill/>
                </a:ln>
                <a:solidFill>
                  <a:srgbClr val="01FFFF"/>
                </a:solidFill>
                <a:effectLst/>
                <a:uLnTx/>
                <a:uFillTx/>
                <a:latin typeface="Arial"/>
                <a:ea typeface="+mn-ea"/>
                <a:cs typeface="Arial"/>
              </a:rPr>
              <a:t>https://www.extremetech.com/computing/309889-tsmc-starts-development-on-2nm-process-node</a:t>
            </a:r>
            <a:endParaRPr kumimoji="0" lang="en-US" sz="1500" b="1" i="0" u="none" strike="noStrike" kern="0" cap="none" spc="0" normalizeH="0" baseline="0" noProof="0" dirty="0">
              <a:ln>
                <a:noFill/>
              </a:ln>
              <a:solidFill>
                <a:srgbClr val="B3FFFF"/>
              </a:solidFill>
              <a:effectLst/>
              <a:uLnTx/>
              <a:uFillTx/>
              <a:latin typeface="Arial"/>
              <a:ea typeface="+mj-ea"/>
              <a:cs typeface="+mj-cs"/>
            </a:endParaRPr>
          </a:p>
        </p:txBody>
      </p:sp>
      <p:sp>
        <p:nvSpPr>
          <p:cNvPr id="9" name="Content Placeholder 2">
            <a:extLst>
              <a:ext uri="{FF2B5EF4-FFF2-40B4-BE49-F238E27FC236}">
                <a16:creationId xmlns:a16="http://schemas.microsoft.com/office/drawing/2014/main" id="{EDE95176-70CB-417B-B1E6-EE6F119D88AE}"/>
              </a:ext>
            </a:extLst>
          </p:cNvPr>
          <p:cNvSpPr txBox="1">
            <a:spLocks/>
          </p:cNvSpPr>
          <p:nvPr/>
        </p:nvSpPr>
        <p:spPr bwMode="auto">
          <a:xfrm>
            <a:off x="279180" y="960120"/>
            <a:ext cx="9347640" cy="5821680"/>
          </a:xfrm>
          <a:prstGeom prst="rect">
            <a:avLst/>
          </a:prstGeom>
          <a:solidFill>
            <a:srgbClr val="001D3A"/>
          </a:solidFill>
          <a:ln w="19050">
            <a:solidFill>
              <a:srgbClr val="FFED1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r>
              <a:rPr lang="en-US" sz="1600" dirty="0">
                <a:solidFill>
                  <a:srgbClr val="FFFF00"/>
                </a:solidFill>
              </a:rPr>
              <a:t>The International Roadmap for Devices and Systems (IRDS)</a:t>
            </a:r>
            <a:r>
              <a:rPr lang="en-US" sz="1500" dirty="0">
                <a:solidFill>
                  <a:schemeClr val="tx1"/>
                </a:solidFill>
              </a:rPr>
              <a:t> publishes periodic updates on the future of silicon technology, including a 2018 chapter called “</a:t>
            </a:r>
            <a:r>
              <a:rPr lang="en-US" sz="1500" dirty="0">
                <a:solidFill>
                  <a:schemeClr val="tx1"/>
                </a:solidFill>
                <a:hlinkClick r:id="rId3">
                  <a:extLst>
                    <a:ext uri="{A12FA001-AC4F-418D-AE19-62706E023703}">
                      <ahyp:hlinkClr xmlns:ahyp="http://schemas.microsoft.com/office/drawing/2018/hyperlinkcolor" val="tx"/>
                    </a:ext>
                  </a:extLst>
                </a:hlinkClick>
              </a:rPr>
              <a:t>More Moore</a:t>
            </a:r>
            <a:r>
              <a:rPr lang="en-US" sz="1500" dirty="0">
                <a:solidFill>
                  <a:schemeClr val="tx1"/>
                </a:solidFill>
              </a:rPr>
              <a:t>”. They mapped out the expected technological developments for future nodes in broad strokes:</a:t>
            </a: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lang="en-US" sz="1400" dirty="0">
              <a:solidFill>
                <a:schemeClr val="tx1"/>
              </a:solidFil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lang="en-US" sz="1200" dirty="0">
              <a:solidFill>
                <a:schemeClr val="tx1"/>
              </a:solidFil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lang="en-US" sz="1200" dirty="0">
              <a:solidFill>
                <a:schemeClr val="tx1"/>
              </a:solidFil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lang="en-US" sz="1200" dirty="0">
              <a:solidFill>
                <a:schemeClr val="tx1"/>
              </a:solidFil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lang="en-US" sz="1200" dirty="0">
              <a:solidFill>
                <a:schemeClr val="tx1"/>
              </a:solidFil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lang="en-US" sz="1400" dirty="0">
              <a:solidFill>
                <a:schemeClr val="tx1"/>
              </a:solidFil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lang="en-US" sz="1400" dirty="0">
              <a:solidFill>
                <a:schemeClr val="tx1"/>
              </a:solidFil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lang="en-US" sz="1400" dirty="0">
              <a:solidFill>
                <a:schemeClr val="tx1"/>
              </a:solidFil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lang="en-US" sz="1400" dirty="0">
              <a:solidFill>
                <a:schemeClr val="tx1"/>
              </a:solidFil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lang="en-US" sz="1400" dirty="0">
              <a:solidFill>
                <a:schemeClr val="tx1"/>
              </a:solidFil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lang="en-US" sz="1400" dirty="0">
              <a:solidFill>
                <a:schemeClr val="tx1"/>
              </a:solidFil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lang="en-US" sz="1400" dirty="0">
              <a:solidFill>
                <a:schemeClr val="tx1"/>
              </a:solidFil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lang="en-US" sz="1400" dirty="0">
              <a:solidFill>
                <a:schemeClr val="tx1"/>
              </a:solidFil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endParaRPr lang="en-US" sz="1400" dirty="0">
              <a:solidFill>
                <a:schemeClr val="tx1"/>
              </a:solidFill>
            </a:endParaRP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r>
              <a:rPr lang="en-US" sz="1500" dirty="0">
                <a:solidFill>
                  <a:schemeClr val="tx1"/>
                </a:solidFill>
              </a:rPr>
              <a:t>“The </a:t>
            </a:r>
            <a:r>
              <a:rPr lang="en-US" sz="1500" dirty="0">
                <a:solidFill>
                  <a:srgbClr val="FFFF00"/>
                </a:solidFill>
              </a:rPr>
              <a:t>IDRS expects GAA (Gate-all-around) FETs and </a:t>
            </a:r>
            <a:r>
              <a:rPr lang="en-US" sz="1500" dirty="0" err="1">
                <a:solidFill>
                  <a:srgbClr val="FFFF00"/>
                </a:solidFill>
              </a:rPr>
              <a:t>FinFETs</a:t>
            </a:r>
            <a:r>
              <a:rPr lang="en-US" sz="1500" dirty="0">
                <a:solidFill>
                  <a:srgbClr val="FFFF00"/>
                </a:solidFill>
              </a:rPr>
              <a:t> to share the market at 3nm, with </a:t>
            </a:r>
            <a:r>
              <a:rPr lang="en-US" sz="1500" dirty="0">
                <a:solidFill>
                  <a:srgbClr val="FFFF00"/>
                </a:solidFill>
                <a:hlinkClick r:id="rId4">
                  <a:extLst>
                    <a:ext uri="{A12FA001-AC4F-418D-AE19-62706E023703}">
                      <ahyp:hlinkClr xmlns:ahyp="http://schemas.microsoft.com/office/drawing/2018/hyperlinkcolor" val="tx"/>
                    </a:ext>
                  </a:extLst>
                </a:hlinkClick>
              </a:rPr>
              <a:t>GAAFETs</a:t>
            </a:r>
            <a:r>
              <a:rPr lang="en-US" sz="1500" dirty="0">
                <a:solidFill>
                  <a:srgbClr val="FFFF00"/>
                </a:solidFill>
              </a:rPr>
              <a:t> replacing </a:t>
            </a:r>
            <a:r>
              <a:rPr lang="en-US" sz="1500" dirty="0" err="1">
                <a:solidFill>
                  <a:srgbClr val="FFFF00"/>
                </a:solidFill>
              </a:rPr>
              <a:t>FinFETs</a:t>
            </a:r>
            <a:r>
              <a:rPr lang="en-US" sz="1500" dirty="0">
                <a:solidFill>
                  <a:srgbClr val="FFFF00"/>
                </a:solidFill>
              </a:rPr>
              <a:t> at 2nm.</a:t>
            </a:r>
            <a:r>
              <a:rPr lang="en-US" sz="1500" dirty="0">
                <a:solidFill>
                  <a:schemeClr val="tx1"/>
                </a:solidFill>
              </a:rPr>
              <a:t> The acronym “LGAAFETS” refers to lateral gate-all-around FETS, or GAAFETs in a traditional 2D processor. Vertical Gate-all-around FETs would be used in yet-to-be-developed 3D transistor structures.</a:t>
            </a:r>
          </a:p>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r>
              <a:rPr lang="en-US" sz="1500" dirty="0">
                <a:solidFill>
                  <a:schemeClr val="tx1"/>
                </a:solidFill>
              </a:rPr>
              <a:t>IDRS estimate of </a:t>
            </a:r>
            <a:r>
              <a:rPr lang="en-US" sz="1500" dirty="0">
                <a:solidFill>
                  <a:srgbClr val="FFFF00"/>
                </a:solidFill>
              </a:rPr>
              <a:t>2025 for 2.1nm</a:t>
            </a:r>
            <a:r>
              <a:rPr lang="en-US" sz="1500" dirty="0">
                <a:solidFill>
                  <a:schemeClr val="tx1"/>
                </a:solidFill>
              </a:rPr>
              <a:t> is based on forecasting in 2018. The IDRS does not claim to know the exact dates when Intel, TSMC, or Samsung will introduce a node. </a:t>
            </a:r>
            <a:r>
              <a:rPr lang="en-US" sz="1500" dirty="0">
                <a:solidFill>
                  <a:srgbClr val="FFFF00"/>
                </a:solidFill>
              </a:rPr>
              <a:t>With 5nm launching in 2020, we might expect 3nm by 2022, and 2nm by 2024 – 2025,</a:t>
            </a:r>
            <a:r>
              <a:rPr lang="en-US" sz="1500" dirty="0">
                <a:solidFill>
                  <a:schemeClr val="tx1"/>
                </a:solidFill>
              </a:rPr>
              <a:t> so the estimate looks reasonable</a:t>
            </a:r>
            <a:r>
              <a:rPr lang="en-US" sz="1500" dirty="0"/>
              <a:t>.”</a:t>
            </a:r>
            <a:endParaRPr kumimoji="0" lang="en-US" sz="1500" b="1" i="0" u="none" strike="noStrike" kern="0" cap="none" spc="0" normalizeH="0" baseline="0" noProof="0" dirty="0">
              <a:ln>
                <a:noFill/>
              </a:ln>
              <a:solidFill>
                <a:srgbClr val="01FFFF"/>
              </a:solidFill>
              <a:effectLst/>
              <a:uLnTx/>
              <a:uFillTx/>
              <a:latin typeface="Arial"/>
              <a:ea typeface="+mn-ea"/>
              <a:cs typeface="Arial"/>
            </a:endParaRPr>
          </a:p>
        </p:txBody>
      </p:sp>
      <p:pic>
        <p:nvPicPr>
          <p:cNvPr id="5" name="Picture 4" descr="A screenshot of a cell phone&#10;&#10;Description automatically generated">
            <a:extLst>
              <a:ext uri="{FF2B5EF4-FFF2-40B4-BE49-F238E27FC236}">
                <a16:creationId xmlns:a16="http://schemas.microsoft.com/office/drawing/2014/main" id="{EF42D3A2-BE36-404C-B911-0774EFC84E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851" y="1706265"/>
            <a:ext cx="9291969" cy="3337430"/>
          </a:xfrm>
          <a:prstGeom prst="rect">
            <a:avLst/>
          </a:prstGeom>
        </p:spPr>
      </p:pic>
      <p:sp>
        <p:nvSpPr>
          <p:cNvPr id="2" name="Rectangle 1">
            <a:extLst>
              <a:ext uri="{FF2B5EF4-FFF2-40B4-BE49-F238E27FC236}">
                <a16:creationId xmlns:a16="http://schemas.microsoft.com/office/drawing/2014/main" id="{ADDAC0E2-E70D-49BE-AB8A-C8AB5A5925A2}"/>
              </a:ext>
            </a:extLst>
          </p:cNvPr>
          <p:cNvSpPr/>
          <p:nvPr/>
        </p:nvSpPr>
        <p:spPr bwMode="auto">
          <a:xfrm>
            <a:off x="6964680" y="1966304"/>
            <a:ext cx="2639280" cy="2765716"/>
          </a:xfrm>
          <a:prstGeom prst="rect">
            <a:avLst/>
          </a:prstGeom>
          <a:noFill/>
          <a:ln w="34925"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95000"/>
              </a:lnSpc>
              <a:spcBef>
                <a:spcPct val="20000"/>
              </a:spcBef>
              <a:spcAft>
                <a:spcPct val="0"/>
              </a:spcAft>
              <a:buClrTx/>
              <a:buSzTx/>
              <a:buFont typeface="Wingdings" pitchFamily="2" charset="2"/>
              <a:buChar char="r"/>
              <a:tabLst/>
            </a:pPr>
            <a:endParaRPr kumimoji="0" lang="en-US" sz="2000" b="1" i="0" u="none" strike="noStrike" cap="none" normalizeH="0" baseline="0">
              <a:ln>
                <a:noFill/>
              </a:ln>
              <a:solidFill>
                <a:schemeClr val="tx1"/>
              </a:solidFill>
              <a:effectLst/>
              <a:latin typeface="Arial" pitchFamily="34" charset="0"/>
            </a:endParaRPr>
          </a:p>
        </p:txBody>
      </p:sp>
      <p:sp>
        <p:nvSpPr>
          <p:cNvPr id="3" name="TextBox 2">
            <a:extLst>
              <a:ext uri="{FF2B5EF4-FFF2-40B4-BE49-F238E27FC236}">
                <a16:creationId xmlns:a16="http://schemas.microsoft.com/office/drawing/2014/main" id="{826D0191-A5EF-4110-A801-1FC67AB3F957}"/>
              </a:ext>
            </a:extLst>
          </p:cNvPr>
          <p:cNvSpPr txBox="1"/>
          <p:nvPr/>
        </p:nvSpPr>
        <p:spPr>
          <a:xfrm>
            <a:off x="6964680" y="4734700"/>
            <a:ext cx="2662140" cy="308995"/>
          </a:xfrm>
          <a:prstGeom prst="rect">
            <a:avLst/>
          </a:prstGeom>
          <a:solidFill>
            <a:srgbClr val="001D3A"/>
          </a:solidFill>
          <a:ln w="19050">
            <a:solidFill>
              <a:srgbClr val="66FFFF"/>
            </a:solidFill>
          </a:ln>
        </p:spPr>
        <p:txBody>
          <a:bodyPr wrap="square" rtlCol="0">
            <a:spAutoFit/>
          </a:bodyPr>
          <a:lstStyle/>
          <a:p>
            <a:pPr>
              <a:lnSpc>
                <a:spcPct val="88000"/>
              </a:lnSpc>
            </a:pPr>
            <a:r>
              <a:rPr lang="en-US" sz="1600" b="1" dirty="0">
                <a:solidFill>
                  <a:srgbClr val="FFFF00"/>
                </a:solidFill>
              </a:rPr>
              <a:t>     CMOS ?</a:t>
            </a:r>
          </a:p>
        </p:txBody>
      </p:sp>
      <p:sp>
        <p:nvSpPr>
          <p:cNvPr id="4" name="Arrow: Bent-Up 3">
            <a:extLst>
              <a:ext uri="{FF2B5EF4-FFF2-40B4-BE49-F238E27FC236}">
                <a16:creationId xmlns:a16="http://schemas.microsoft.com/office/drawing/2014/main" id="{5D84496E-759D-47F8-B72D-70FC7876D5ED}"/>
              </a:ext>
            </a:extLst>
          </p:cNvPr>
          <p:cNvSpPr/>
          <p:nvPr/>
        </p:nvSpPr>
        <p:spPr bwMode="auto">
          <a:xfrm>
            <a:off x="8160847" y="4577236"/>
            <a:ext cx="302947" cy="329129"/>
          </a:xfrm>
          <a:prstGeom prst="bentUpArrow">
            <a:avLst/>
          </a:prstGeom>
          <a:solidFill>
            <a:srgbClr val="000054"/>
          </a:solidFill>
          <a:ln w="254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95000"/>
              </a:lnSpc>
              <a:spcBef>
                <a:spcPct val="20000"/>
              </a:spcBef>
              <a:spcAft>
                <a:spcPct val="0"/>
              </a:spcAft>
              <a:buClrTx/>
              <a:buSzTx/>
              <a:buFont typeface="Wingdings" pitchFamily="2" charset="2"/>
              <a:buChar char="r"/>
              <a:tabLst/>
            </a:pPr>
            <a:endParaRPr kumimoji="0" lang="en-US" sz="2000" b="1"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59238680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08857" y="76200"/>
            <a:ext cx="8950261" cy="6597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b="1">
                <a:solidFill>
                  <a:srgbClr val="CCFFFF"/>
                </a:solidFill>
                <a:latin typeface="+mj-lt"/>
                <a:ea typeface="+mj-ea"/>
                <a:cs typeface="+mj-cs"/>
              </a:defRPr>
            </a:lvl1pPr>
            <a:lvl2pPr algn="l" rtl="0" eaLnBrk="0" fontAlgn="base" hangingPunct="0">
              <a:spcBef>
                <a:spcPct val="0"/>
              </a:spcBef>
              <a:spcAft>
                <a:spcPct val="0"/>
              </a:spcAft>
              <a:defRPr sz="3600" b="1">
                <a:solidFill>
                  <a:srgbClr val="FFCC00"/>
                </a:solidFill>
                <a:latin typeface="Arial" pitchFamily="34" charset="0"/>
              </a:defRPr>
            </a:lvl2pPr>
            <a:lvl3pPr algn="l" rtl="0" eaLnBrk="0" fontAlgn="base" hangingPunct="0">
              <a:spcBef>
                <a:spcPct val="0"/>
              </a:spcBef>
              <a:spcAft>
                <a:spcPct val="0"/>
              </a:spcAft>
              <a:defRPr sz="3600" b="1">
                <a:solidFill>
                  <a:srgbClr val="FFCC00"/>
                </a:solidFill>
                <a:latin typeface="Arial" pitchFamily="34" charset="0"/>
              </a:defRPr>
            </a:lvl3pPr>
            <a:lvl4pPr algn="l" rtl="0" eaLnBrk="0" fontAlgn="base" hangingPunct="0">
              <a:spcBef>
                <a:spcPct val="0"/>
              </a:spcBef>
              <a:spcAft>
                <a:spcPct val="0"/>
              </a:spcAft>
              <a:defRPr sz="3600" b="1">
                <a:solidFill>
                  <a:srgbClr val="FFCC00"/>
                </a:solidFill>
                <a:latin typeface="Arial" pitchFamily="34" charset="0"/>
              </a:defRPr>
            </a:lvl4pPr>
            <a:lvl5pPr algn="l" rtl="0" eaLnBrk="0" fontAlgn="base" hangingPunct="0">
              <a:spcBef>
                <a:spcPct val="0"/>
              </a:spcBef>
              <a:spcAft>
                <a:spcPct val="0"/>
              </a:spcAft>
              <a:defRPr sz="3600" b="1">
                <a:solidFill>
                  <a:srgbClr val="FFCC00"/>
                </a:solidFill>
                <a:latin typeface="Arial" pitchFamily="34" charset="0"/>
              </a:defRPr>
            </a:lvl5pPr>
            <a:lvl6pPr marL="457200" algn="l" rtl="0" fontAlgn="base">
              <a:spcBef>
                <a:spcPct val="0"/>
              </a:spcBef>
              <a:spcAft>
                <a:spcPct val="0"/>
              </a:spcAft>
              <a:defRPr sz="3600" b="1">
                <a:solidFill>
                  <a:srgbClr val="FFCC00"/>
                </a:solidFill>
                <a:latin typeface="Arial" pitchFamily="34" charset="0"/>
              </a:defRPr>
            </a:lvl6pPr>
            <a:lvl7pPr marL="914400" algn="l" rtl="0" fontAlgn="base">
              <a:spcBef>
                <a:spcPct val="0"/>
              </a:spcBef>
              <a:spcAft>
                <a:spcPct val="0"/>
              </a:spcAft>
              <a:defRPr sz="3600" b="1">
                <a:solidFill>
                  <a:srgbClr val="FFCC00"/>
                </a:solidFill>
                <a:latin typeface="Arial" pitchFamily="34" charset="0"/>
              </a:defRPr>
            </a:lvl7pPr>
            <a:lvl8pPr marL="1371600" algn="l" rtl="0" fontAlgn="base">
              <a:spcBef>
                <a:spcPct val="0"/>
              </a:spcBef>
              <a:spcAft>
                <a:spcPct val="0"/>
              </a:spcAft>
              <a:defRPr sz="3600" b="1">
                <a:solidFill>
                  <a:srgbClr val="FFCC00"/>
                </a:solidFill>
                <a:latin typeface="Arial" pitchFamily="34" charset="0"/>
              </a:defRPr>
            </a:lvl8pPr>
            <a:lvl9pPr marL="1828800" algn="l" rtl="0" fontAlgn="base">
              <a:spcBef>
                <a:spcPct val="0"/>
              </a:spcBef>
              <a:spcAft>
                <a:spcPct val="0"/>
              </a:spcAft>
              <a:defRPr sz="3600" b="1">
                <a:solidFill>
                  <a:srgbClr val="FFCC00"/>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a:ln>
                  <a:noFill/>
                </a:ln>
                <a:solidFill>
                  <a:srgbClr val="B3FFFF"/>
                </a:solidFill>
                <a:effectLst/>
                <a:uLnTx/>
                <a:uFillTx/>
                <a:latin typeface="Arial"/>
                <a:ea typeface="+mj-ea"/>
                <a:cs typeface="+mj-cs"/>
              </a:rPr>
              <a:t>Internationa</a:t>
            </a:r>
            <a:r>
              <a:rPr lang="en-US" sz="2800" kern="0" dirty="0">
                <a:solidFill>
                  <a:srgbClr val="B3FFFF"/>
                </a:solidFill>
                <a:latin typeface="Arial"/>
              </a:rPr>
              <a:t>l Roadmap for Devices and Systems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B3FFFF"/>
                </a:solidFill>
                <a:effectLst/>
                <a:uLnTx/>
                <a:uFillTx/>
                <a:latin typeface="Arial"/>
                <a:ea typeface="+mj-ea"/>
                <a:cs typeface="+mj-cs"/>
              </a:rPr>
              <a:t>2020 Edition</a:t>
            </a:r>
            <a:r>
              <a:rPr kumimoji="0" lang="en-US" sz="2000" b="1" i="0" u="none" strike="noStrike" kern="0" cap="none" spc="0" normalizeH="0" baseline="0" noProof="0" dirty="0">
                <a:ln>
                  <a:noFill/>
                </a:ln>
                <a:solidFill>
                  <a:srgbClr val="B3FFFF"/>
                </a:solidFill>
                <a:effectLst/>
                <a:uLnTx/>
                <a:uFillTx/>
                <a:latin typeface="Arial"/>
                <a:ea typeface="+mj-ea"/>
                <a:cs typeface="+mj-cs"/>
              </a:rPr>
              <a:t>  </a:t>
            </a:r>
            <a:r>
              <a:rPr kumimoji="0" lang="en-US" sz="1800" b="1" i="0" u="none" strike="noStrike" kern="0" cap="none" spc="0" normalizeH="0" baseline="0" noProof="0" dirty="0">
                <a:ln>
                  <a:noFill/>
                </a:ln>
                <a:solidFill>
                  <a:schemeClr val="tx1"/>
                </a:solidFill>
                <a:effectLst/>
                <a:uLnTx/>
                <a:uFillTx/>
                <a:latin typeface="Arial"/>
                <a:ea typeface="+mj-ea"/>
                <a:cs typeface="+mj-cs"/>
              </a:rPr>
              <a:t>https://irds.ieee.org/</a:t>
            </a:r>
            <a:endParaRPr kumimoji="0" lang="en-US" sz="2000" b="1" i="0" u="none" strike="noStrike" kern="0" cap="none" spc="0" normalizeH="0" baseline="0" noProof="0" dirty="0">
              <a:ln>
                <a:noFill/>
              </a:ln>
              <a:solidFill>
                <a:schemeClr val="tx1"/>
              </a:solidFill>
              <a:effectLst/>
              <a:uLnTx/>
              <a:uFillTx/>
              <a:latin typeface="Arial"/>
              <a:ea typeface="+mj-ea"/>
              <a:cs typeface="+mj-cs"/>
            </a:endParaRPr>
          </a:p>
        </p:txBody>
      </p:sp>
      <p:pic>
        <p:nvPicPr>
          <p:cNvPr id="2" name="Picture 1">
            <a:extLst>
              <a:ext uri="{FF2B5EF4-FFF2-40B4-BE49-F238E27FC236}">
                <a16:creationId xmlns:a16="http://schemas.microsoft.com/office/drawing/2014/main" id="{88FA6E36-8980-433A-BB9C-89244F2F7CAB}"/>
              </a:ext>
            </a:extLst>
          </p:cNvPr>
          <p:cNvPicPr>
            <a:picLocks noChangeAspect="1"/>
          </p:cNvPicPr>
          <p:nvPr/>
        </p:nvPicPr>
        <p:blipFill>
          <a:blip r:embed="rId3"/>
          <a:stretch>
            <a:fillRect/>
          </a:stretch>
        </p:blipFill>
        <p:spPr>
          <a:xfrm>
            <a:off x="127143" y="3429000"/>
            <a:ext cx="5335823" cy="3263317"/>
          </a:xfrm>
          <a:prstGeom prst="rect">
            <a:avLst/>
          </a:prstGeom>
          <a:ln w="22225">
            <a:solidFill>
              <a:srgbClr val="FFED13"/>
            </a:solidFill>
          </a:ln>
        </p:spPr>
      </p:pic>
      <p:pic>
        <p:nvPicPr>
          <p:cNvPr id="6" name="Picture 5">
            <a:extLst>
              <a:ext uri="{FF2B5EF4-FFF2-40B4-BE49-F238E27FC236}">
                <a16:creationId xmlns:a16="http://schemas.microsoft.com/office/drawing/2014/main" id="{2FDCCC8E-E08F-430F-9F1D-EA4BFF6EEB9F}"/>
              </a:ext>
            </a:extLst>
          </p:cNvPr>
          <p:cNvPicPr>
            <a:picLocks noChangeAspect="1"/>
          </p:cNvPicPr>
          <p:nvPr/>
        </p:nvPicPr>
        <p:blipFill>
          <a:blip r:embed="rId4"/>
          <a:stretch>
            <a:fillRect/>
          </a:stretch>
        </p:blipFill>
        <p:spPr>
          <a:xfrm>
            <a:off x="5462966" y="1142781"/>
            <a:ext cx="4204464" cy="2286219"/>
          </a:xfrm>
          <a:prstGeom prst="rect">
            <a:avLst/>
          </a:prstGeom>
        </p:spPr>
      </p:pic>
      <p:sp>
        <p:nvSpPr>
          <p:cNvPr id="12" name="Content Placeholder 2">
            <a:extLst>
              <a:ext uri="{FF2B5EF4-FFF2-40B4-BE49-F238E27FC236}">
                <a16:creationId xmlns:a16="http://schemas.microsoft.com/office/drawing/2014/main" id="{E71FBA11-5F5B-47AF-A060-3DD67F5BBAAD}"/>
              </a:ext>
            </a:extLst>
          </p:cNvPr>
          <p:cNvSpPr txBox="1">
            <a:spLocks/>
          </p:cNvSpPr>
          <p:nvPr/>
        </p:nvSpPr>
        <p:spPr bwMode="auto">
          <a:xfrm>
            <a:off x="5462966" y="834420"/>
            <a:ext cx="4252944" cy="370409"/>
          </a:xfrm>
          <a:prstGeom prst="rect">
            <a:avLst/>
          </a:prstGeom>
          <a:solidFill>
            <a:srgbClr val="001D3A"/>
          </a:solidFill>
          <a:ln w="19050">
            <a:solidFill>
              <a:srgbClr val="FFED1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0" marR="0" lvl="0" indent="0" algn="ctr" defTabSz="914400" rtl="0" eaLnBrk="1" fontAlgn="base" latinLnBrk="0" hangingPunct="1">
              <a:lnSpc>
                <a:spcPct val="95000"/>
              </a:lnSpc>
              <a:spcBef>
                <a:spcPts val="0"/>
              </a:spcBef>
              <a:spcAft>
                <a:spcPts val="400"/>
              </a:spcAft>
              <a:buClrTx/>
              <a:buSzTx/>
              <a:buNone/>
              <a:tabLst/>
              <a:defRPr/>
            </a:pPr>
            <a:r>
              <a:rPr kumimoji="0" lang="en-US" sz="1600" b="1" i="0" u="none" strike="noStrike" kern="0" cap="none" spc="0" normalizeH="0" baseline="0" noProof="0" dirty="0">
                <a:ln>
                  <a:noFill/>
                </a:ln>
                <a:solidFill>
                  <a:srgbClr val="66FFFF"/>
                </a:solidFill>
                <a:effectLst/>
                <a:uLnTx/>
                <a:uFillTx/>
                <a:latin typeface="Arial"/>
                <a:ea typeface="+mn-ea"/>
                <a:cs typeface="Arial"/>
              </a:rPr>
              <a:t>Taxonomy of Emerging Logic Devices</a:t>
            </a:r>
            <a:endParaRPr kumimoji="0" lang="en-US" sz="1800" b="1" i="0" u="none" strike="noStrike" kern="0" cap="none" spc="0" normalizeH="0" baseline="0" noProof="0" dirty="0">
              <a:ln>
                <a:noFill/>
              </a:ln>
              <a:solidFill>
                <a:srgbClr val="01FFFF"/>
              </a:solidFill>
              <a:effectLst/>
              <a:uLnTx/>
              <a:uFillTx/>
              <a:latin typeface="Arial"/>
              <a:ea typeface="+mn-ea"/>
              <a:cs typeface="Arial"/>
            </a:endParaRPr>
          </a:p>
        </p:txBody>
      </p:sp>
      <p:pic>
        <p:nvPicPr>
          <p:cNvPr id="14" name="Picture 13">
            <a:extLst>
              <a:ext uri="{FF2B5EF4-FFF2-40B4-BE49-F238E27FC236}">
                <a16:creationId xmlns:a16="http://schemas.microsoft.com/office/drawing/2014/main" id="{08170259-B1CF-48B7-A014-88AAE01CFAC8}"/>
              </a:ext>
            </a:extLst>
          </p:cNvPr>
          <p:cNvPicPr>
            <a:picLocks noChangeAspect="1"/>
          </p:cNvPicPr>
          <p:nvPr/>
        </p:nvPicPr>
        <p:blipFill>
          <a:blip r:embed="rId5"/>
          <a:stretch>
            <a:fillRect/>
          </a:stretch>
        </p:blipFill>
        <p:spPr>
          <a:xfrm>
            <a:off x="5438726" y="3780516"/>
            <a:ext cx="4204464" cy="2911801"/>
          </a:xfrm>
          <a:prstGeom prst="rect">
            <a:avLst/>
          </a:prstGeom>
          <a:ln w="22225">
            <a:solidFill>
              <a:srgbClr val="FFED13"/>
            </a:solidFill>
          </a:ln>
        </p:spPr>
      </p:pic>
      <p:sp>
        <p:nvSpPr>
          <p:cNvPr id="3" name="Content Placeholder 2">
            <a:extLst>
              <a:ext uri="{FF2B5EF4-FFF2-40B4-BE49-F238E27FC236}">
                <a16:creationId xmlns:a16="http://schemas.microsoft.com/office/drawing/2014/main" id="{1886FC64-3017-4D01-9296-DBE98BB4EB8E}"/>
              </a:ext>
            </a:extLst>
          </p:cNvPr>
          <p:cNvSpPr txBox="1">
            <a:spLocks/>
          </p:cNvSpPr>
          <p:nvPr/>
        </p:nvSpPr>
        <p:spPr bwMode="auto">
          <a:xfrm>
            <a:off x="5438726" y="3410107"/>
            <a:ext cx="4252944" cy="370409"/>
          </a:xfrm>
          <a:prstGeom prst="rect">
            <a:avLst/>
          </a:prstGeom>
          <a:solidFill>
            <a:srgbClr val="001D3A"/>
          </a:solidFill>
          <a:ln w="19050">
            <a:solidFill>
              <a:srgbClr val="FFED1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0" marR="0" lvl="0" indent="0" algn="l" defTabSz="914400" rtl="0" eaLnBrk="1" fontAlgn="base" latinLnBrk="0" hangingPunct="1">
              <a:lnSpc>
                <a:spcPct val="95000"/>
              </a:lnSpc>
              <a:spcBef>
                <a:spcPts val="0"/>
              </a:spcBef>
              <a:spcAft>
                <a:spcPts val="400"/>
              </a:spcAft>
              <a:buClrTx/>
              <a:buSzTx/>
              <a:buNone/>
              <a:tabLst/>
              <a:defRPr/>
            </a:pPr>
            <a:r>
              <a:rPr kumimoji="0" lang="en-US" sz="1600" b="1" i="0" u="none" strike="noStrike" kern="0" cap="none" spc="0" normalizeH="0" baseline="0" noProof="0" dirty="0">
                <a:ln>
                  <a:noFill/>
                </a:ln>
                <a:solidFill>
                  <a:srgbClr val="66FFFF"/>
                </a:solidFill>
                <a:effectLst/>
                <a:uLnTx/>
                <a:uFillTx/>
                <a:latin typeface="Arial"/>
                <a:ea typeface="+mn-ea"/>
                <a:cs typeface="Arial"/>
              </a:rPr>
              <a:t>Taxonomy of Emerging Logic Devices</a:t>
            </a:r>
            <a:endParaRPr kumimoji="0" lang="en-US" sz="1800" b="1" i="0" u="none" strike="noStrike" kern="0" cap="none" spc="0" normalizeH="0" baseline="0" noProof="0" dirty="0">
              <a:ln>
                <a:noFill/>
              </a:ln>
              <a:solidFill>
                <a:srgbClr val="01FFFF"/>
              </a:solidFill>
              <a:effectLst/>
              <a:uLnTx/>
              <a:uFillTx/>
              <a:latin typeface="Arial"/>
              <a:ea typeface="+mn-ea"/>
              <a:cs typeface="Arial"/>
            </a:endParaRPr>
          </a:p>
        </p:txBody>
      </p:sp>
      <p:grpSp>
        <p:nvGrpSpPr>
          <p:cNvPr id="20" name="Group 19">
            <a:extLst>
              <a:ext uri="{FF2B5EF4-FFF2-40B4-BE49-F238E27FC236}">
                <a16:creationId xmlns:a16="http://schemas.microsoft.com/office/drawing/2014/main" id="{42C5AD54-43C2-4F39-AB64-521BCD82E093}"/>
              </a:ext>
            </a:extLst>
          </p:cNvPr>
          <p:cNvGrpSpPr/>
          <p:nvPr/>
        </p:nvGrpSpPr>
        <p:grpSpPr>
          <a:xfrm>
            <a:off x="108857" y="834420"/>
            <a:ext cx="5354109" cy="2599294"/>
            <a:chOff x="108857" y="834420"/>
            <a:chExt cx="5354109" cy="2599294"/>
          </a:xfrm>
        </p:grpSpPr>
        <p:sp>
          <p:nvSpPr>
            <p:cNvPr id="5" name="Content Placeholder 2">
              <a:extLst>
                <a:ext uri="{FF2B5EF4-FFF2-40B4-BE49-F238E27FC236}">
                  <a16:creationId xmlns:a16="http://schemas.microsoft.com/office/drawing/2014/main" id="{22AF2122-939D-4793-BD95-534DC7F7026F}"/>
                </a:ext>
              </a:extLst>
            </p:cNvPr>
            <p:cNvSpPr txBox="1">
              <a:spLocks/>
            </p:cNvSpPr>
            <p:nvPr/>
          </p:nvSpPr>
          <p:spPr bwMode="auto">
            <a:xfrm>
              <a:off x="127143" y="2890266"/>
              <a:ext cx="5335823" cy="543448"/>
            </a:xfrm>
            <a:prstGeom prst="rect">
              <a:avLst/>
            </a:prstGeom>
            <a:solidFill>
              <a:srgbClr val="001D3A"/>
            </a:solidFill>
            <a:ln w="22225">
              <a:solidFill>
                <a:srgbClr val="FFED13"/>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ts val="300"/>
                </a:spcBef>
                <a:spcAft>
                  <a:spcPct val="0"/>
                </a:spcAft>
                <a:buChar char="•"/>
                <a:defRPr sz="2000" b="1">
                  <a:solidFill>
                    <a:schemeClr val="accent2"/>
                  </a:solidFill>
                  <a:latin typeface="+mn-lt"/>
                  <a:ea typeface="+mn-ea"/>
                  <a:cs typeface="+mn-cs"/>
                </a:defRPr>
              </a:lvl1pPr>
              <a:lvl2pPr marL="742950" indent="-285750" algn="l" rtl="0" fontAlgn="base">
                <a:spcBef>
                  <a:spcPts val="300"/>
                </a:spcBef>
                <a:spcAft>
                  <a:spcPct val="0"/>
                </a:spcAft>
                <a:buChar char="–"/>
                <a:defRPr sz="2000" b="1">
                  <a:solidFill>
                    <a:schemeClr val="tx1"/>
                  </a:solidFill>
                  <a:latin typeface="+mn-lt"/>
                  <a:cs typeface="+mn-cs"/>
                </a:defRPr>
              </a:lvl2pPr>
              <a:lvl3pPr marL="1143000" indent="-228600" algn="l" rtl="0" fontAlgn="base">
                <a:spcBef>
                  <a:spcPts val="300"/>
                </a:spcBef>
                <a:spcAft>
                  <a:spcPct val="0"/>
                </a:spcAft>
                <a:buChar char="•"/>
                <a:defRPr sz="2000">
                  <a:solidFill>
                    <a:schemeClr val="tx1"/>
                  </a:solidFill>
                  <a:latin typeface="+mn-lt"/>
                  <a:cs typeface="+mn-cs"/>
                </a:defRPr>
              </a:lvl3pPr>
              <a:lvl4pPr marL="1600200" indent="-228600" algn="l" rtl="0" fontAlgn="base">
                <a:spcBef>
                  <a:spcPts val="300"/>
                </a:spcBef>
                <a:spcAft>
                  <a:spcPct val="0"/>
                </a:spcAft>
                <a:buChar char="–"/>
                <a:defRPr sz="2000">
                  <a:solidFill>
                    <a:schemeClr val="tx1"/>
                  </a:solidFill>
                  <a:latin typeface="Arial Unicode MS" pitchFamily="34" charset="-128"/>
                  <a:cs typeface="+mn-cs"/>
                </a:defRPr>
              </a:lvl4pPr>
              <a:lvl5pPr marL="2057400" indent="-228600" algn="l" rtl="0" fontAlgn="base">
                <a:spcBef>
                  <a:spcPts val="300"/>
                </a:spcBef>
                <a:spcAft>
                  <a:spcPct val="0"/>
                </a:spcAft>
                <a:buChar char="»"/>
                <a:defRPr sz="2000">
                  <a:solidFill>
                    <a:schemeClr val="tx1"/>
                  </a:solidFill>
                  <a:latin typeface="Arial Unicode MS" pitchFamily="34" charset="-128"/>
                  <a:cs typeface="+mn-cs"/>
                </a:defRPr>
              </a:lvl5pPr>
              <a:lvl6pPr marL="2514600" indent="-228600" algn="l" rtl="0" fontAlgn="base">
                <a:spcBef>
                  <a:spcPct val="20000"/>
                </a:spcBef>
                <a:spcAft>
                  <a:spcPct val="0"/>
                </a:spcAft>
                <a:buChar char="»"/>
                <a:defRPr sz="2000">
                  <a:solidFill>
                    <a:schemeClr val="tx1"/>
                  </a:solidFill>
                  <a:latin typeface="Arial Unicode MS" pitchFamily="34" charset="-128"/>
                  <a:cs typeface="+mn-cs"/>
                </a:defRPr>
              </a:lvl6pPr>
              <a:lvl7pPr marL="2971800" indent="-228600" algn="l" rtl="0" fontAlgn="base">
                <a:spcBef>
                  <a:spcPct val="20000"/>
                </a:spcBef>
                <a:spcAft>
                  <a:spcPct val="0"/>
                </a:spcAft>
                <a:buChar char="»"/>
                <a:defRPr sz="2000">
                  <a:solidFill>
                    <a:schemeClr val="tx1"/>
                  </a:solidFill>
                  <a:latin typeface="Arial Unicode MS" pitchFamily="34" charset="-128"/>
                  <a:cs typeface="+mn-cs"/>
                </a:defRPr>
              </a:lvl7pPr>
              <a:lvl8pPr marL="3429000" indent="-228600" algn="l" rtl="0" fontAlgn="base">
                <a:spcBef>
                  <a:spcPct val="20000"/>
                </a:spcBef>
                <a:spcAft>
                  <a:spcPct val="0"/>
                </a:spcAft>
                <a:buChar char="»"/>
                <a:defRPr sz="2000">
                  <a:solidFill>
                    <a:schemeClr val="tx1"/>
                  </a:solidFill>
                  <a:latin typeface="Arial Unicode MS" pitchFamily="34" charset="-128"/>
                  <a:cs typeface="+mn-cs"/>
                </a:defRPr>
              </a:lvl8pPr>
              <a:lvl9pPr marL="3886200" indent="-228600" algn="l" rtl="0" fontAlgn="base">
                <a:spcBef>
                  <a:spcPct val="20000"/>
                </a:spcBef>
                <a:spcAft>
                  <a:spcPct val="0"/>
                </a:spcAft>
                <a:buChar char="»"/>
                <a:defRPr sz="2000">
                  <a:solidFill>
                    <a:schemeClr val="tx1"/>
                  </a:solidFill>
                  <a:latin typeface="Arial Unicode MS" pitchFamily="34" charset="-128"/>
                  <a:cs typeface="+mn-cs"/>
                </a:defRPr>
              </a:lvl9pPr>
            </a:lstStyle>
            <a:p>
              <a:pPr marL="342900" marR="0" lvl="0" indent="-342900" algn="l" defTabSz="914400" rtl="0" eaLnBrk="1" fontAlgn="base" latinLnBrk="0" hangingPunct="1">
                <a:lnSpc>
                  <a:spcPct val="95000"/>
                </a:lnSpc>
                <a:spcBef>
                  <a:spcPts val="0"/>
                </a:spcBef>
                <a:spcAft>
                  <a:spcPts val="400"/>
                </a:spcAft>
                <a:buClrTx/>
                <a:buSzTx/>
                <a:buFont typeface="Wingdings" panose="05000000000000000000" pitchFamily="2" charset="2"/>
                <a:buChar char="­"/>
                <a:tabLst/>
                <a:defRPr/>
              </a:pPr>
              <a:r>
                <a:rPr kumimoji="0" lang="en-US" sz="1600" b="1" i="0" u="none" strike="noStrike" kern="0" cap="none" spc="0" normalizeH="0" baseline="0" noProof="0" dirty="0">
                  <a:ln>
                    <a:noFill/>
                  </a:ln>
                  <a:solidFill>
                    <a:schemeClr val="tx1"/>
                  </a:solidFill>
                  <a:effectLst/>
                  <a:uLnTx/>
                  <a:uFillTx/>
                  <a:latin typeface="Arial"/>
                  <a:ea typeface="+mn-ea"/>
                  <a:cs typeface="Arial"/>
                </a:rPr>
                <a:t>Relationship of </a:t>
              </a:r>
              <a:r>
                <a:rPr kumimoji="0" lang="en-US" sz="1600" b="1" i="0" u="none" strike="noStrike" kern="0" cap="none" spc="0" normalizeH="0" baseline="0" noProof="0" dirty="0">
                  <a:ln>
                    <a:noFill/>
                  </a:ln>
                  <a:solidFill>
                    <a:srgbClr val="66FFFF"/>
                  </a:solidFill>
                  <a:effectLst/>
                  <a:uLnTx/>
                  <a:uFillTx/>
                  <a:latin typeface="Arial"/>
                  <a:ea typeface="+mn-ea"/>
                  <a:cs typeface="Arial"/>
                </a:rPr>
                <a:t>More Moore, Beyond CMOS, </a:t>
              </a:r>
              <a:r>
                <a:rPr kumimoji="0" lang="en-US" sz="1600" b="1" i="0" u="none" strike="noStrike" kern="0" cap="none" spc="0" normalizeH="0" baseline="0" noProof="0" dirty="0">
                  <a:ln>
                    <a:noFill/>
                  </a:ln>
                  <a:solidFill>
                    <a:schemeClr val="tx1"/>
                  </a:solidFill>
                  <a:effectLst/>
                  <a:uLnTx/>
                  <a:uFillTx/>
                  <a:latin typeface="Arial"/>
                  <a:ea typeface="+mn-ea"/>
                  <a:cs typeface="Arial"/>
                </a:rPr>
                <a:t>and </a:t>
              </a:r>
              <a:r>
                <a:rPr kumimoji="0" lang="en-US" sz="1600" b="1" i="0" u="none" strike="noStrike" kern="0" cap="none" spc="0" normalizeH="0" baseline="0" noProof="0" dirty="0">
                  <a:ln>
                    <a:noFill/>
                  </a:ln>
                  <a:solidFill>
                    <a:srgbClr val="66FFFF"/>
                  </a:solidFill>
                  <a:effectLst/>
                  <a:uLnTx/>
                  <a:uFillTx/>
                  <a:latin typeface="Arial"/>
                  <a:ea typeface="+mn-ea"/>
                  <a:cs typeface="Arial"/>
                </a:rPr>
                <a:t>Novel Computing Paradigms and Applications</a:t>
              </a:r>
              <a:endParaRPr kumimoji="0" lang="en-US" sz="1800" b="1" i="0" u="none" strike="noStrike" kern="0" cap="none" spc="0" normalizeH="0" baseline="0" noProof="0" dirty="0">
                <a:ln>
                  <a:noFill/>
                </a:ln>
                <a:solidFill>
                  <a:srgbClr val="01FFFF"/>
                </a:solidFill>
                <a:effectLst/>
                <a:uLnTx/>
                <a:uFillTx/>
                <a:latin typeface="Arial"/>
                <a:ea typeface="+mn-ea"/>
                <a:cs typeface="Arial"/>
              </a:endParaRPr>
            </a:p>
          </p:txBody>
        </p:sp>
        <p:pic>
          <p:nvPicPr>
            <p:cNvPr id="17" name="Picture 16">
              <a:extLst>
                <a:ext uri="{FF2B5EF4-FFF2-40B4-BE49-F238E27FC236}">
                  <a16:creationId xmlns:a16="http://schemas.microsoft.com/office/drawing/2014/main" id="{5BF0B2FF-4341-48D7-AEF5-D519CD036E11}"/>
                </a:ext>
              </a:extLst>
            </p:cNvPr>
            <p:cNvPicPr>
              <a:picLocks noChangeAspect="1"/>
            </p:cNvPicPr>
            <p:nvPr/>
          </p:nvPicPr>
          <p:blipFill rotWithShape="1">
            <a:blip r:embed="rId6"/>
            <a:srcRect t="82038"/>
            <a:stretch/>
          </p:blipFill>
          <p:spPr>
            <a:xfrm>
              <a:off x="127144" y="2289718"/>
              <a:ext cx="3195486" cy="600548"/>
            </a:xfrm>
            <a:prstGeom prst="rect">
              <a:avLst/>
            </a:prstGeom>
            <a:ln w="22225">
              <a:solidFill>
                <a:srgbClr val="FFED13"/>
              </a:solidFill>
            </a:ln>
          </p:spPr>
        </p:pic>
        <p:pic>
          <p:nvPicPr>
            <p:cNvPr id="16" name="Picture 15">
              <a:extLst>
                <a:ext uri="{FF2B5EF4-FFF2-40B4-BE49-F238E27FC236}">
                  <a16:creationId xmlns:a16="http://schemas.microsoft.com/office/drawing/2014/main" id="{8F190E45-91B2-4739-857A-4111D5162251}"/>
                </a:ext>
              </a:extLst>
            </p:cNvPr>
            <p:cNvPicPr>
              <a:picLocks noChangeAspect="1"/>
            </p:cNvPicPr>
            <p:nvPr/>
          </p:nvPicPr>
          <p:blipFill rotWithShape="1">
            <a:blip r:embed="rId7"/>
            <a:srcRect t="10655" b="7635"/>
            <a:stretch/>
          </p:blipFill>
          <p:spPr>
            <a:xfrm>
              <a:off x="108857" y="834420"/>
              <a:ext cx="3246401" cy="1581625"/>
            </a:xfrm>
            <a:prstGeom prst="rect">
              <a:avLst/>
            </a:prstGeom>
            <a:ln w="22225">
              <a:solidFill>
                <a:srgbClr val="FFED13"/>
              </a:solidFill>
            </a:ln>
          </p:spPr>
        </p:pic>
        <p:pic>
          <p:nvPicPr>
            <p:cNvPr id="19" name="Picture 18">
              <a:extLst>
                <a:ext uri="{FF2B5EF4-FFF2-40B4-BE49-F238E27FC236}">
                  <a16:creationId xmlns:a16="http://schemas.microsoft.com/office/drawing/2014/main" id="{51B6F7AF-932E-4CF7-A1E3-733E63A7279D}"/>
                </a:ext>
              </a:extLst>
            </p:cNvPr>
            <p:cNvPicPr>
              <a:picLocks noChangeAspect="1"/>
            </p:cNvPicPr>
            <p:nvPr/>
          </p:nvPicPr>
          <p:blipFill rotWithShape="1">
            <a:blip r:embed="rId6"/>
            <a:srcRect t="323" b="22522"/>
            <a:stretch/>
          </p:blipFill>
          <p:spPr>
            <a:xfrm>
              <a:off x="3363183" y="834420"/>
              <a:ext cx="2091857" cy="2055846"/>
            </a:xfrm>
            <a:prstGeom prst="rect">
              <a:avLst/>
            </a:prstGeom>
            <a:ln w="22225">
              <a:solidFill>
                <a:srgbClr val="FFED13"/>
              </a:solidFill>
            </a:ln>
          </p:spPr>
        </p:pic>
      </p:grpSp>
    </p:spTree>
    <p:extLst>
      <p:ext uri="{BB962C8B-B14F-4D97-AF65-F5344CB8AC3E}">
        <p14:creationId xmlns:p14="http://schemas.microsoft.com/office/powerpoint/2010/main" val="4095646329"/>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4_Onsite template 2002">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lnDef>
    <a:txDef>
      <a:spPr>
        <a:blipFill rotWithShape="1">
          <a:blip xmlns:r="http://schemas.openxmlformats.org/officeDocument/2006/relationships" r:embed="rId1" cstate="print"/>
          <a:stretch>
            <a:fillRect b="-3947"/>
          </a:stretch>
        </a:blipFill>
      </a:spPr>
      <a:bodyPr/>
      <a:lstStyle>
        <a:defPPr>
          <a:defRPr sz="3200">
            <a:noFill/>
          </a:defRPr>
        </a:defPPr>
      </a:lstStyle>
    </a:txDef>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3_Onsite template 2002">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lnDef>
    <a:txDef>
      <a:spPr>
        <a:blipFill rotWithShape="1">
          <a:blip xmlns:r="http://schemas.openxmlformats.org/officeDocument/2006/relationships" r:embed="rId1" cstate="print"/>
          <a:stretch>
            <a:fillRect b="-3947"/>
          </a:stretch>
        </a:blipFill>
      </a:spPr>
      <a:bodyPr/>
      <a:lstStyle>
        <a:defPPr>
          <a:defRPr sz="3200">
            <a:noFill/>
          </a:defRPr>
        </a:defPPr>
      </a:lstStyle>
    </a:txDef>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USLHCNet Blue">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4_USLHCNet Blue">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2_Onsite template 2002">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lnDef>
    <a:txDef>
      <a:spPr>
        <a:blipFill rotWithShape="1">
          <a:blip xmlns:r="http://schemas.openxmlformats.org/officeDocument/2006/relationships" r:embed="rId1" cstate="print"/>
          <a:stretch>
            <a:fillRect b="-3947"/>
          </a:stretch>
        </a:blipFill>
      </a:spPr>
      <a:bodyPr/>
      <a:lstStyle>
        <a:defPPr>
          <a:defRPr sz="3200">
            <a:noFill/>
          </a:defRPr>
        </a:defPPr>
      </a:lstStyle>
    </a:txDef>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1_ICFA Blue">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5_USLHCNet Blue">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3_USLHCNet Blue">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2_ICFA Blue">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8_Onsite template 2002">
  <a:themeElements>
    <a:clrScheme name="">
      <a:dk1>
        <a:srgbClr val="808080"/>
      </a:dk1>
      <a:lt1>
        <a:srgbClr val="FFFFFF"/>
      </a:lt1>
      <a:dk2>
        <a:srgbClr val="000000"/>
      </a:dk2>
      <a:lt2>
        <a:srgbClr val="000000"/>
      </a:lt2>
      <a:accent1>
        <a:srgbClr val="66FFCC"/>
      </a:accent1>
      <a:accent2>
        <a:srgbClr val="FFFF99"/>
      </a:accent2>
      <a:accent3>
        <a:srgbClr val="AAAAAA"/>
      </a:accent3>
      <a:accent4>
        <a:srgbClr val="DADADA"/>
      </a:accent4>
      <a:accent5>
        <a:srgbClr val="B8FFE2"/>
      </a:accent5>
      <a:accent6>
        <a:srgbClr val="E7E78A"/>
      </a:accent6>
      <a:hlink>
        <a:srgbClr val="75CAE5"/>
      </a:hlink>
      <a:folHlink>
        <a:srgbClr val="FF0066"/>
      </a:folHlink>
    </a:clrScheme>
    <a:fontScheme name="Onsite template 200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000054"/>
        </a:solidFill>
        <a:ln w="2540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5000"/>
          </a:lnSpc>
          <a:spcBef>
            <a:spcPct val="20000"/>
          </a:spcBef>
          <a:spcAft>
            <a:spcPct val="0"/>
          </a:spcAft>
          <a:buClrTx/>
          <a:buSzTx/>
          <a:buFont typeface="Wingdings" pitchFamily="2" charset="2"/>
          <a:buChar char="r"/>
          <a:tabLst/>
          <a:defRPr kumimoji="0" lang="en-US" sz="2000" b="1" i="0" u="none" strike="noStrike" cap="none" normalizeH="0" baseline="0" smtClean="0">
            <a:ln>
              <a:noFill/>
            </a:ln>
            <a:solidFill>
              <a:schemeClr val="tx1"/>
            </a:solidFill>
            <a:effectLst/>
            <a:latin typeface="Arial" pitchFamily="34" charset="0"/>
          </a:defRPr>
        </a:defPPr>
      </a:lstStyle>
    </a:lnDef>
    <a:txDef>
      <a:spPr>
        <a:blipFill rotWithShape="1">
          <a:blip xmlns:r="http://schemas.openxmlformats.org/officeDocument/2006/relationships" r:embed="rId1" cstate="print"/>
          <a:stretch>
            <a:fillRect b="-3947"/>
          </a:stretch>
        </a:blipFill>
      </a:spPr>
      <a:bodyPr/>
      <a:lstStyle>
        <a:defPPr>
          <a:defRPr sz="3200">
            <a:noFill/>
          </a:defRPr>
        </a:defPPr>
      </a:lstStyle>
    </a:txDef>
  </a:objectDefaults>
  <a:extraClrSchemeLst>
    <a:extraClrScheme>
      <a:clrScheme name="Onsite template 20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nsite template 20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nsite template 20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nsite template 20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nsite template 20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nsite template 20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nsite template 20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21426</TotalTime>
  <Words>5394</Words>
  <Application>Microsoft Office PowerPoint</Application>
  <PresentationFormat>A4 Paper (210x297 mm)</PresentationFormat>
  <Paragraphs>365</Paragraphs>
  <Slides>39</Slides>
  <Notes>39</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39</vt:i4>
      </vt:variant>
    </vt:vector>
  </HeadingPairs>
  <TitlesOfParts>
    <vt:vector size="56" baseType="lpstr">
      <vt:lpstr>Arial</vt:lpstr>
      <vt:lpstr>Arial Unicode MS</vt:lpstr>
      <vt:lpstr>Calibri</vt:lpstr>
      <vt:lpstr>FermiLgo</vt:lpstr>
      <vt:lpstr>Helvetica</vt:lpstr>
      <vt:lpstr>The Hand Black</vt:lpstr>
      <vt:lpstr>Wingdings</vt:lpstr>
      <vt:lpstr>14_Onsite template 2002</vt:lpstr>
      <vt:lpstr>11_USLHCNet Blue</vt:lpstr>
      <vt:lpstr>84_USLHCNet Blue</vt:lpstr>
      <vt:lpstr>22_Onsite template 2002</vt:lpstr>
      <vt:lpstr>31_ICFA Blue</vt:lpstr>
      <vt:lpstr>85_USLHCNet Blue</vt:lpstr>
      <vt:lpstr>33_USLHCNet Blue</vt:lpstr>
      <vt:lpstr>32_ICFA Blue</vt:lpstr>
      <vt:lpstr>18_Onsite template 2002</vt:lpstr>
      <vt:lpstr>23_Onsite template 2002</vt:lpstr>
      <vt:lpstr>PowerPoint Presentation</vt:lpstr>
      <vt:lpstr>ICT Revolutions and HEP Vision for 2028 and Beyond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ICT Revolutions and HEP Vision for 2028 and Beyond</vt:lpstr>
      <vt:lpstr>Information Sources and References</vt:lpstr>
      <vt:lpstr>Information Sources and References (II)</vt:lpstr>
      <vt:lpstr>Extra Slides Follow</vt:lpstr>
      <vt:lpstr>11 Ongoing Technology (R)evolutions in 2019-22</vt:lpstr>
      <vt:lpstr>Facts of Life Beyond Data Centers, Processing and Analysis: Cultural Change</vt:lpstr>
      <vt:lpstr>  Information and Communications Technologies During the HL-LHC Era: in 2030 and Beyond</vt:lpstr>
      <vt:lpstr>Facts of Life: Towards the  Next Generation Computing Model </vt:lpstr>
      <vt:lpstr>ECOM2X: Upcoming Computing Architecture Trends  and How They May Affect Us (I)</vt:lpstr>
      <vt:lpstr>Computing Frontier System Summary</vt:lpstr>
      <vt:lpstr>Game Theory and the Future of Networking http://blog.eai.eu/game-theory-and-the-future-of-networking/</vt:lpstr>
      <vt:lpstr>PowerPoint Presentation</vt:lpstr>
      <vt:lpstr>PowerPoint Presentation</vt:lpstr>
      <vt:lpstr>PowerPoint Presentation</vt:lpstr>
      <vt:lpstr>Upcoming Computing Architecture Trends   and How They May Affect Us (II)</vt:lpstr>
      <vt:lpstr>PowerPoint Presentation</vt:lpstr>
      <vt:lpstr>PowerPoint Presentation</vt:lpstr>
      <vt:lpstr>Remark: Addressing the Shannon Limit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Newman</dc:creator>
  <cp:lastModifiedBy>Newman, Harvey B.</cp:lastModifiedBy>
  <cp:revision>524</cp:revision>
  <dcterms:created xsi:type="dcterms:W3CDTF">2018-08-26T10:14:26Z</dcterms:created>
  <dcterms:modified xsi:type="dcterms:W3CDTF">2020-08-10T22:10:40Z</dcterms:modified>
</cp:coreProperties>
</file>