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2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</p:sldIdLst>
  <p:sldSz cx="9144000" cy="5143500" type="screen16x9"/>
  <p:notesSz cx="6858000" cy="9144000"/>
  <p:embeddedFontLst>
    <p:embeddedFont>
      <p:font typeface="Raleway" panose="020B0503030101060003" pitchFamily="34" charset="77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1"/>
    <p:restoredTop sz="94455"/>
  </p:normalViewPr>
  <p:slideViewPr>
    <p:cSldViewPr snapToGrid="0" snapToObjects="1">
      <p:cViewPr varScale="1">
        <p:scale>
          <a:sx n="234" d="100"/>
          <a:sy n="234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napToObjects="1">
      <p:cViewPr varScale="1">
        <p:scale>
          <a:sx n="140" d="100"/>
          <a:sy n="140" d="100"/>
        </p:scale>
        <p:origin x="515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9F251B-AD0A-754E-A198-7AC33FED7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B919D-AF7F-944E-87F1-350C210590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6F062-9994-7842-85B3-0C5B43A0D4CC}" type="datetimeFigureOut">
              <a:rPr lang="en-US" smtClean="0"/>
              <a:t>8/11/20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6E76E2-B0E5-D043-9240-D8797A263F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EE23A-D343-E744-87FB-37402CAA9D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FA8F0-C361-3547-9BA4-7FCD6C341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03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4174fbd43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4174fbd43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57200" y="563760"/>
            <a:ext cx="8229600" cy="300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7200"/>
              <a:buNone/>
              <a:defRPr sz="7200">
                <a:solidFill>
                  <a:srgbClr val="5B0F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57200" y="3716392"/>
            <a:ext cx="8229600" cy="123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457200" y="411480"/>
            <a:ext cx="8229600" cy="0"/>
          </a:xfrm>
          <a:prstGeom prst="straightConnector1">
            <a:avLst/>
          </a:prstGeom>
          <a:noFill/>
          <a:ln w="5715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;p2"/>
          <p:cNvCxnSpPr/>
          <p:nvPr/>
        </p:nvCxnSpPr>
        <p:spPr>
          <a:xfrm>
            <a:off x="457200" y="3633383"/>
            <a:ext cx="8229600" cy="0"/>
          </a:xfrm>
          <a:prstGeom prst="straightConnector1">
            <a:avLst/>
          </a:prstGeom>
          <a:noFill/>
          <a:ln w="5715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 w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229600" cy="69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9pPr>
          </a:lstStyle>
          <a:p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152400" y="1625599"/>
            <a:ext cx="8458200" cy="314787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19" name="Google Shape;19;p3"/>
          <p:cNvCxnSpPr>
            <a:cxnSpLocks/>
          </p:cNvCxnSpPr>
          <p:nvPr/>
        </p:nvCxnSpPr>
        <p:spPr>
          <a:xfrm>
            <a:off x="65428" y="711960"/>
            <a:ext cx="8091600" cy="0"/>
          </a:xfrm>
          <a:prstGeom prst="straightConnector1">
            <a:avLst/>
          </a:prstGeom>
          <a:noFill/>
          <a:ln w="5080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" name="Google Shape;38;p6">
            <a:extLst>
              <a:ext uri="{FF2B5EF4-FFF2-40B4-BE49-F238E27FC236}">
                <a16:creationId xmlns:a16="http://schemas.microsoft.com/office/drawing/2014/main" id="{9E57EF08-1724-D843-9251-0B16374C0CA5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783" y="79869"/>
            <a:ext cx="509403" cy="671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44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52400" y="197825"/>
            <a:ext cx="8229600" cy="69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cxnSp>
        <p:nvCxnSpPr>
          <p:cNvPr id="25" name="Google Shape;25;p4"/>
          <p:cNvCxnSpPr>
            <a:endCxn id="26" idx="1"/>
          </p:cNvCxnSpPr>
          <p:nvPr/>
        </p:nvCxnSpPr>
        <p:spPr>
          <a:xfrm>
            <a:off x="219175" y="990596"/>
            <a:ext cx="8091600" cy="0"/>
          </a:xfrm>
          <a:prstGeom prst="straightConnector1">
            <a:avLst/>
          </a:prstGeom>
          <a:noFill/>
          <a:ln w="5080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Char char="●"/>
              <a:defRPr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○"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■"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7" name="Google Shape;7;p1"/>
          <p:cNvCxnSpPr/>
          <p:nvPr/>
        </p:nvCxnSpPr>
        <p:spPr>
          <a:xfrm>
            <a:off x="457200" y="5023260"/>
            <a:ext cx="8229600" cy="0"/>
          </a:xfrm>
          <a:prstGeom prst="straightConnector1">
            <a:avLst/>
          </a:prstGeom>
          <a:noFill/>
          <a:ln w="508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3600"/>
              <a:buFont typeface="Raleway"/>
              <a:buNone/>
              <a:defRPr sz="3600" b="1">
                <a:solidFill>
                  <a:srgbClr val="5B0F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0" r:id="rId3"/>
    <p:sldLayoutId id="2147483651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illinois-mla.github.io/syllabu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ctrTitle"/>
          </p:nvPr>
        </p:nvSpPr>
        <p:spPr>
          <a:xfrm>
            <a:off x="0" y="480013"/>
            <a:ext cx="9144000" cy="844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latin typeface="+mj-lt"/>
                <a:cs typeface="Calibri" panose="020F0502020204030204" pitchFamily="34" charset="0"/>
              </a:rPr>
              <a:t>Particle Physics and Machine Learning in Education</a:t>
            </a:r>
            <a:endParaRPr sz="45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subTitle" idx="1"/>
          </p:nvPr>
        </p:nvSpPr>
        <p:spPr>
          <a:xfrm>
            <a:off x="174836" y="4029552"/>
            <a:ext cx="7000879" cy="741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latin typeface="+mj-lt"/>
              </a:rPr>
              <a:t>Snowmass Computational Frontier Workshop</a:t>
            </a:r>
            <a:endParaRPr lang="en" sz="24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August 11, 2020</a:t>
            </a:r>
            <a:endParaRPr sz="2400" dirty="0">
              <a:latin typeface="+mj-lt"/>
            </a:endParaRPr>
          </a:p>
        </p:txBody>
      </p:sp>
      <p:sp>
        <p:nvSpPr>
          <p:cNvPr id="37" name="Google Shape;37;p6"/>
          <p:cNvSpPr txBox="1"/>
          <p:nvPr/>
        </p:nvSpPr>
        <p:spPr>
          <a:xfrm>
            <a:off x="581186" y="2109885"/>
            <a:ext cx="7981627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tx1"/>
                </a:solidFill>
                <a:latin typeface="+mj-lt"/>
                <a:ea typeface="Raleway"/>
                <a:cs typeface="Raleway"/>
                <a:sym typeface="Raleway"/>
              </a:rPr>
              <a:t>Mark Neubauer</a:t>
            </a:r>
            <a:endParaRPr sz="4000" b="1" dirty="0">
              <a:solidFill>
                <a:schemeClr val="tx1"/>
              </a:solidFill>
              <a:latin typeface="+mj-lt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solidFill>
                  <a:srgbClr val="5B595A"/>
                </a:solidFill>
                <a:latin typeface="+mj-lt"/>
                <a:ea typeface="Raleway"/>
                <a:cs typeface="Raleway"/>
                <a:sym typeface="Raleway"/>
              </a:rPr>
              <a:t>University of Illinois at Urbana-Champaign</a:t>
            </a:r>
            <a:endParaRPr sz="3200" i="1" dirty="0">
              <a:solidFill>
                <a:srgbClr val="5B595A"/>
              </a:solidFill>
              <a:latin typeface="+mj-lt"/>
              <a:ea typeface="Raleway"/>
              <a:cs typeface="Raleway"/>
              <a:sym typeface="Raleway"/>
            </a:endParaRPr>
          </a:p>
        </p:txBody>
      </p:sp>
      <p:pic>
        <p:nvPicPr>
          <p:cNvPr id="38" name="Google Shape;38;p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847" y="4071173"/>
            <a:ext cx="601794" cy="810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F313-A3B1-B84C-A080-1F68BDB7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29"/>
            <a:ext cx="8229600" cy="690000"/>
          </a:xfrm>
        </p:spPr>
        <p:txBody>
          <a:bodyPr/>
          <a:lstStyle/>
          <a:p>
            <a:r>
              <a:rPr lang="en-US" dirty="0"/>
              <a:t>Particle Physics in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8F387-952C-1749-9920-5F9B8F34A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4703" y="574300"/>
            <a:ext cx="9208703" cy="2539016"/>
          </a:xfrm>
        </p:spPr>
        <p:txBody>
          <a:bodyPr/>
          <a:lstStyle/>
          <a:p>
            <a:r>
              <a:rPr lang="en-US" dirty="0">
                <a:latin typeface="+mj-lt"/>
              </a:rPr>
              <a:t>Particle physics holds a prominent role within academic curriculum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FE5D0-1F66-A946-BAAD-FFD2ADA11F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198D6-53F4-FA4A-8EBD-5B0A402A6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" t="6425" r="2468" b="12372"/>
          <a:stretch/>
        </p:blipFill>
        <p:spPr>
          <a:xfrm>
            <a:off x="4275606" y="1453245"/>
            <a:ext cx="4789230" cy="3103987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6F6B683-F62D-9F42-B67B-267355067FE0}"/>
              </a:ext>
            </a:extLst>
          </p:cNvPr>
          <p:cNvSpPr txBox="1">
            <a:spLocks/>
          </p:cNvSpPr>
          <p:nvPr/>
        </p:nvSpPr>
        <p:spPr>
          <a:xfrm>
            <a:off x="-434697" y="1124809"/>
            <a:ext cx="5080297" cy="376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Char char="●"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○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■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8100" indent="0">
              <a:buNone/>
            </a:pP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”Fundamental” physics</a:t>
            </a:r>
          </a:p>
          <a:p>
            <a:pPr lvl="1"/>
            <a:r>
              <a:rPr lang="en-US" dirty="0">
                <a:latin typeface="+mj-lt"/>
              </a:rPr>
              <a:t>Historical development is interesting and compelling</a:t>
            </a:r>
          </a:p>
          <a:p>
            <a:pPr lvl="1"/>
            <a:r>
              <a:rPr lang="en-US" dirty="0">
                <a:latin typeface="+mj-lt"/>
              </a:rPr>
              <a:t>Theory applies &amp; develops advanced mathematics </a:t>
            </a:r>
          </a:p>
          <a:p>
            <a:pPr lvl="1"/>
            <a:r>
              <a:rPr lang="en-US" dirty="0">
                <a:latin typeface="+mj-lt"/>
              </a:rPr>
              <a:t>Powerful applications and spin-off technologies</a:t>
            </a:r>
          </a:p>
        </p:txBody>
      </p:sp>
    </p:spTree>
    <p:extLst>
      <p:ext uri="{BB962C8B-B14F-4D97-AF65-F5344CB8AC3E}">
        <p14:creationId xmlns:p14="http://schemas.microsoft.com/office/powerpoint/2010/main" val="138212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F313-A3B1-B84C-A080-1F68BDB7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29"/>
            <a:ext cx="8229600" cy="690000"/>
          </a:xfrm>
        </p:spPr>
        <p:txBody>
          <a:bodyPr/>
          <a:lstStyle/>
          <a:p>
            <a:r>
              <a:rPr lang="en-US" dirty="0"/>
              <a:t>Rise of the Machines…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8F387-952C-1749-9920-5F9B8F34A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4704" y="689280"/>
            <a:ext cx="6416517" cy="1358582"/>
          </a:xfrm>
        </p:spPr>
        <p:txBody>
          <a:bodyPr/>
          <a:lstStyle/>
          <a:p>
            <a:r>
              <a:rPr lang="en-US" dirty="0">
                <a:latin typeface="+mj-lt"/>
              </a:rPr>
              <a:t>ML has an increasingly prominent role within particle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FE5D0-1F66-A946-BAAD-FFD2ADA11F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198D6-53F4-FA4A-8EBD-5B0A402A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814" y="754542"/>
            <a:ext cx="2577292" cy="15463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3A3321-EDDD-1148-A0B3-5617A8366512}"/>
              </a:ext>
            </a:extLst>
          </p:cNvPr>
          <p:cNvSpPr txBox="1">
            <a:spLocks/>
          </p:cNvSpPr>
          <p:nvPr/>
        </p:nvSpPr>
        <p:spPr>
          <a:xfrm>
            <a:off x="0" y="2116713"/>
            <a:ext cx="82296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5B0F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and of the Physicists (in ML)…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23DCBF5-22DB-BD42-A0C6-D6FE7FC7BAA7}"/>
              </a:ext>
            </a:extLst>
          </p:cNvPr>
          <p:cNvSpPr txBox="1">
            <a:spLocks/>
          </p:cNvSpPr>
          <p:nvPr/>
        </p:nvSpPr>
        <p:spPr>
          <a:xfrm>
            <a:off x="-64704" y="2544500"/>
            <a:ext cx="5948433" cy="135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Char char="●"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○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■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latin typeface="+mj-lt"/>
              </a:rPr>
              <a:t>Physicists are increasingly collaborating with CS and industry partners to develop physics-driven ML approaches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45175-7163-9D48-B60B-587D354F1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2" y="2977758"/>
            <a:ext cx="1720073" cy="1497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0F528-9DF7-8D47-933A-7EB5999D1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49" r="30528"/>
          <a:stretch/>
        </p:blipFill>
        <p:spPr>
          <a:xfrm>
            <a:off x="7728857" y="2977758"/>
            <a:ext cx="1333643" cy="152066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F1F50B-0477-4B4E-80F9-36F9A25E8799}"/>
              </a:ext>
            </a:extLst>
          </p:cNvPr>
          <p:cNvCxnSpPr>
            <a:cxnSpLocks/>
          </p:cNvCxnSpPr>
          <p:nvPr/>
        </p:nvCxnSpPr>
        <p:spPr>
          <a:xfrm flipV="1">
            <a:off x="7162947" y="3640868"/>
            <a:ext cx="515613" cy="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786A78-90DA-9340-9522-FE0BA7AF3279}"/>
              </a:ext>
            </a:extLst>
          </p:cNvPr>
          <p:cNvSpPr txBox="1"/>
          <p:nvPr/>
        </p:nvSpPr>
        <p:spPr>
          <a:xfrm>
            <a:off x="7877752" y="2239263"/>
            <a:ext cx="13580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/>
              <a:t>From D. </a:t>
            </a:r>
            <a:r>
              <a:rPr lang="en-US" sz="600" i="1" dirty="0" err="1"/>
              <a:t>Whiteson’s</a:t>
            </a:r>
            <a:r>
              <a:rPr lang="en-US" sz="600" i="1" dirty="0"/>
              <a:t> talk yesterday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055CF0-CECC-AD4E-9499-88F52E2D99D9}"/>
              </a:ext>
            </a:extLst>
          </p:cNvPr>
          <p:cNvSpPr txBox="1"/>
          <p:nvPr/>
        </p:nvSpPr>
        <p:spPr>
          <a:xfrm>
            <a:off x="6312402" y="960512"/>
            <a:ext cx="16097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(ML in title from INSPIRE-HEP)</a:t>
            </a:r>
          </a:p>
        </p:txBody>
      </p:sp>
    </p:spTree>
    <p:extLst>
      <p:ext uri="{BB962C8B-B14F-4D97-AF65-F5344CB8AC3E}">
        <p14:creationId xmlns:p14="http://schemas.microsoft.com/office/powerpoint/2010/main" val="3858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C3400-0E3C-D44D-A8B3-C816ED1C26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5F61C-5DBA-9242-BFE5-1066CA1FD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633"/>
            <a:ext cx="5011595" cy="3138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388790-108B-0D4F-8A8E-D53EC4139EFC}"/>
              </a:ext>
            </a:extLst>
          </p:cNvPr>
          <p:cNvSpPr txBox="1"/>
          <p:nvPr/>
        </p:nvSpPr>
        <p:spPr>
          <a:xfrm>
            <a:off x="0" y="4589801"/>
            <a:ext cx="478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Collision event recorded by the CMS detector during a high luminosity running of the LHC with &lt;</a:t>
            </a:r>
            <a:r>
              <a:rPr lang="en-US" dirty="0" err="1">
                <a:solidFill>
                  <a:schemeClr val="bg1"/>
                </a:solidFill>
              </a:rPr>
              <a:t>μ</a:t>
            </a:r>
            <a:r>
              <a:rPr lang="en-US" dirty="0">
                <a:solidFill>
                  <a:schemeClr val="bg1"/>
                </a:solidFill>
              </a:rPr>
              <a:t>&gt; ~ 100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A8D02-C77C-1043-8C71-23921FE79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08439" cy="2004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9CD308-8B88-7449-88D0-FFB72D56A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"/>
          <a:stretch/>
        </p:blipFill>
        <p:spPr>
          <a:xfrm>
            <a:off x="5110834" y="1443585"/>
            <a:ext cx="3994650" cy="24683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0D08B9-C4D6-D24C-AC90-24D973372F08}"/>
              </a:ext>
            </a:extLst>
          </p:cNvPr>
          <p:cNvSpPr/>
          <p:nvPr/>
        </p:nvSpPr>
        <p:spPr>
          <a:xfrm>
            <a:off x="5137339" y="274034"/>
            <a:ext cx="39416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Helvetica Neue" panose="02000503000000020004" pitchFamily="2" charset="0"/>
              </a:rPr>
              <a:t>Bender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: </a:t>
            </a:r>
            <a:r>
              <a:rPr lang="en-US" i="1" dirty="0">
                <a:solidFill>
                  <a:srgbClr val="333333"/>
                </a:solidFill>
                <a:latin typeface="Helvetica Neue" panose="02000503000000020004" pitchFamily="2" charset="0"/>
              </a:rPr>
              <a:t>Come on, Fry. I really </a:t>
            </a:r>
            <a:r>
              <a:rPr lang="en-US" i="1" dirty="0" err="1">
                <a:solidFill>
                  <a:srgbClr val="333333"/>
                </a:solidFill>
                <a:latin typeface="Helvetica Neue" panose="02000503000000020004" pitchFamily="2" charset="0"/>
              </a:rPr>
              <a:t>wanna</a:t>
            </a:r>
            <a:r>
              <a:rPr lang="en-US" i="1" dirty="0">
                <a:solidFill>
                  <a:srgbClr val="333333"/>
                </a:solidFill>
                <a:latin typeface="Helvetica Neue" panose="02000503000000020004" pitchFamily="2" charset="0"/>
              </a:rPr>
              <a:t> see it [the year 2000]. You know how I yearn for a simpler time... a time of barn dances and buggy rides before life was cheapened by heartless, high-tech machines.</a:t>
            </a:r>
            <a:endParaRPr lang="en-US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764D8-9880-0E45-9A7F-F077E819E9C5}"/>
              </a:ext>
            </a:extLst>
          </p:cNvPr>
          <p:cNvSpPr/>
          <p:nvPr/>
        </p:nvSpPr>
        <p:spPr>
          <a:xfrm>
            <a:off x="5110834" y="3911918"/>
            <a:ext cx="3610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Helvetica Neue" panose="02000503000000020004" pitchFamily="2" charset="0"/>
              </a:rPr>
              <a:t>Leela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: </a:t>
            </a:r>
            <a:r>
              <a:rPr lang="en-US" i="1" dirty="0">
                <a:solidFill>
                  <a:srgbClr val="333333"/>
                </a:solidFill>
                <a:latin typeface="Helvetica Neue" panose="02000503000000020004" pitchFamily="2" charset="0"/>
              </a:rPr>
              <a:t>But, Bender, you are a—</a:t>
            </a:r>
          </a:p>
          <a:p>
            <a:r>
              <a:rPr lang="en-US" b="1" dirty="0">
                <a:solidFill>
                  <a:srgbClr val="333333"/>
                </a:solidFill>
                <a:latin typeface="Helvetica Neue" panose="02000503000000020004" pitchFamily="2" charset="0"/>
              </a:rPr>
              <a:t>Bender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: </a:t>
            </a:r>
            <a:r>
              <a:rPr lang="en-US" i="1" dirty="0">
                <a:solidFill>
                  <a:srgbClr val="333333"/>
                </a:solidFill>
                <a:latin typeface="Helvetica Neue" panose="02000503000000020004" pitchFamily="2" charset="0"/>
              </a:rPr>
              <a:t>[dismissive] blah blah blah blah …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F8EC1-0ACF-6D48-87EF-CF427CE7D6E6}"/>
              </a:ext>
            </a:extLst>
          </p:cNvPr>
          <p:cNvSpPr/>
          <p:nvPr/>
        </p:nvSpPr>
        <p:spPr>
          <a:xfrm>
            <a:off x="4052704" y="1773651"/>
            <a:ext cx="9573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33333"/>
                </a:solidFill>
                <a:latin typeface="Helvetica Neue" panose="02000503000000020004" pitchFamily="2" charset="0"/>
              </a:rPr>
              <a:t>Credit: CERN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FE339-8617-8641-9632-A8EC92B0AF92}"/>
              </a:ext>
            </a:extLst>
          </p:cNvPr>
          <p:cNvSpPr txBox="1"/>
          <p:nvPr/>
        </p:nvSpPr>
        <p:spPr>
          <a:xfrm>
            <a:off x="5203808" y="4484986"/>
            <a:ext cx="3517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We’ve come a long way!</a:t>
            </a:r>
          </a:p>
        </p:txBody>
      </p:sp>
    </p:spTree>
    <p:extLst>
      <p:ext uri="{BB962C8B-B14F-4D97-AF65-F5344CB8AC3E}">
        <p14:creationId xmlns:p14="http://schemas.microsoft.com/office/powerpoint/2010/main" val="229820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F313-A3B1-B84C-A080-1F68BDB7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329"/>
            <a:ext cx="8784772" cy="690000"/>
          </a:xfrm>
        </p:spPr>
        <p:txBody>
          <a:bodyPr/>
          <a:lstStyle/>
          <a:p>
            <a:r>
              <a:rPr lang="en-US" dirty="0"/>
              <a:t>ML in Physics Education: </a:t>
            </a:r>
            <a:r>
              <a:rPr lang="en-US" dirty="0" err="1"/>
              <a:t>Opportunites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8F387-952C-1749-9920-5F9B8F34A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4703" y="574300"/>
            <a:ext cx="9208703" cy="2539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+mj-lt"/>
              </a:rPr>
              <a:t>Physics departments are increasingly offering curricula to their (under)graduate students at the intersection of physics, data science and ML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+mj-lt"/>
              </a:rPr>
              <a:t>These courses provide opportunities for particle physicists 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FE5D0-1F66-A946-BAAD-FFD2ADA11F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6F6B683-F62D-9F42-B67B-267355067FE0}"/>
              </a:ext>
            </a:extLst>
          </p:cNvPr>
          <p:cNvSpPr txBox="1">
            <a:spLocks/>
          </p:cNvSpPr>
          <p:nvPr/>
        </p:nvSpPr>
        <p:spPr>
          <a:xfrm>
            <a:off x="-364356" y="2371223"/>
            <a:ext cx="9546456" cy="376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Char char="●"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○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Char char="■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○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■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8100" indent="0">
              <a:buNone/>
            </a:pPr>
            <a:endParaRPr lang="en-US" dirty="0">
              <a:latin typeface="+mj-lt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+mj-lt"/>
              </a:rPr>
              <a:t>Describe synergies between ML and particle physics research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+mj-lt"/>
              </a:rPr>
              <a:t>Make connections with colleagues from other departments and those in your department in other research domains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+mj-lt"/>
              </a:rPr>
              <a:t>Recruit students interested in ML ⋂ particle physics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+mj-lt"/>
              </a:rPr>
              <a:t>Learn ML ;)</a:t>
            </a:r>
          </a:p>
        </p:txBody>
      </p:sp>
    </p:spTree>
    <p:extLst>
      <p:ext uri="{BB962C8B-B14F-4D97-AF65-F5344CB8AC3E}">
        <p14:creationId xmlns:p14="http://schemas.microsoft.com/office/powerpoint/2010/main" val="82510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F313-A3B1-B84C-A080-1F68BDB7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29"/>
            <a:ext cx="8229600" cy="690000"/>
          </a:xfrm>
        </p:spPr>
        <p:txBody>
          <a:bodyPr/>
          <a:lstStyle/>
          <a:p>
            <a:r>
              <a:rPr lang="en-US" dirty="0"/>
              <a:t>My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8F387-952C-1749-9920-5F9B8F34A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4703" y="574300"/>
            <a:ext cx="9208703" cy="2539016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I developed a new course in our Department titled “</a:t>
            </a:r>
            <a:r>
              <a:rPr lang="en-US" sz="2400" dirty="0">
                <a:latin typeface="+mj-lt"/>
                <a:hlinkClick r:id="rId2"/>
              </a:rPr>
              <a:t>Data Analysis and Machine Learning Applications for Physicists</a:t>
            </a:r>
            <a:r>
              <a:rPr lang="en-US" sz="2400" dirty="0">
                <a:latin typeface="+mj-lt"/>
              </a:rPr>
              <a:t>”</a:t>
            </a:r>
          </a:p>
          <a:p>
            <a:pPr lvl="1"/>
            <a:r>
              <a:rPr lang="en-US" sz="1800" dirty="0">
                <a:latin typeface="+mj-lt"/>
              </a:rPr>
              <a:t>Taught it Spring 2018 &amp; Fall 2019</a:t>
            </a:r>
          </a:p>
          <a:p>
            <a:pPr lvl="1"/>
            <a:r>
              <a:rPr lang="en-US" sz="1800" dirty="0">
                <a:latin typeface="+mj-lt"/>
              </a:rPr>
              <a:t>Teaching in Spring 2021</a:t>
            </a:r>
          </a:p>
          <a:p>
            <a:pPr lvl="1"/>
            <a:r>
              <a:rPr lang="en-US" sz="1800" dirty="0">
                <a:latin typeface="+mj-lt"/>
              </a:rPr>
              <a:t>Developing a grad-level version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FE5D0-1F66-A946-BAAD-FFD2ADA11F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039F8-DEB8-F849-9536-DB6020815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30" y="1656441"/>
            <a:ext cx="4340776" cy="3206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3B36E3-A540-7047-9C04-B0AF5CA0B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44"/>
          <a:stretch/>
        </p:blipFill>
        <p:spPr>
          <a:xfrm>
            <a:off x="348509" y="2548593"/>
            <a:ext cx="1650260" cy="2320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02443C-511E-CF4F-A85C-ACD65B9DE7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9" r="2079"/>
          <a:stretch/>
        </p:blipFill>
        <p:spPr>
          <a:xfrm>
            <a:off x="2247898" y="2777989"/>
            <a:ext cx="1866901" cy="1526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B11C19-AB68-9746-9BE4-4F5AD6219850}"/>
              </a:ext>
            </a:extLst>
          </p:cNvPr>
          <p:cNvSpPr txBox="1"/>
          <p:nvPr/>
        </p:nvSpPr>
        <p:spPr>
          <a:xfrm>
            <a:off x="2144484" y="4304710"/>
            <a:ext cx="20737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HEP postdoc Matthew </a:t>
            </a:r>
            <a:r>
              <a:rPr lang="en-US" sz="1000" dirty="0" err="1"/>
              <a:t>Feickert</a:t>
            </a:r>
            <a:r>
              <a:rPr lang="en-US" sz="1000" dirty="0"/>
              <a:t> and HEP grad student </a:t>
            </a:r>
            <a:r>
              <a:rPr lang="en-US" sz="1000" dirty="0" err="1"/>
              <a:t>Dewen</a:t>
            </a:r>
            <a:r>
              <a:rPr lang="en-US" sz="1000" dirty="0"/>
              <a:t> Zhong helped develop the course </a:t>
            </a:r>
          </a:p>
        </p:txBody>
      </p:sp>
    </p:spTree>
    <p:extLst>
      <p:ext uri="{BB962C8B-B14F-4D97-AF65-F5344CB8AC3E}">
        <p14:creationId xmlns:p14="http://schemas.microsoft.com/office/powerpoint/2010/main" val="298235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F313-A3B1-B84C-A080-1F68BDB7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329"/>
            <a:ext cx="8784772" cy="690000"/>
          </a:xfrm>
        </p:spPr>
        <p:txBody>
          <a:bodyPr/>
          <a:lstStyle/>
          <a:p>
            <a:r>
              <a:rPr lang="en-US" dirty="0"/>
              <a:t>ML in Physics Education: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8F387-952C-1749-9920-5F9B8F34A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4703" y="574300"/>
            <a:ext cx="9208703" cy="2539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+mj-lt"/>
              </a:rPr>
              <a:t>Not trying to do too much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+mj-lt"/>
              </a:rPr>
              <a:t>Stick to our strengths of analysis and interpretation of large scientific data sets and physics-inspired AI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+mj-lt"/>
              </a:rPr>
              <a:t>Leave the foundational AI pedagogy to the CS courses 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+mj-lt"/>
              </a:rPr>
              <a:t>Open Data for education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+mj-lt"/>
              </a:rPr>
              <a:t>Projects based on ML applications to physics data are a strength of these courses </a:t>
            </a:r>
            <a:r>
              <a:rPr lang="en-US" sz="2200" dirty="0">
                <a:latin typeface="+mj-lt"/>
                <a:sym typeface="Wingdings" pitchFamily="2" charset="2"/>
              </a:rPr>
              <a:t> A curated set of data for education is critical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+mj-lt"/>
                <a:sym typeface="Wingdings" pitchFamily="2" charset="2"/>
              </a:rPr>
              <a:t>Role of Snowmass study data sets for education?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+mj-lt"/>
                <a:sym typeface="Wingdings" pitchFamily="2" charset="2"/>
              </a:rPr>
              <a:t>ML for education, outreach and engagement is an integral part of Snowmass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+mj-lt"/>
                <a:sym typeface="Wingdings" pitchFamily="2" charset="2"/>
              </a:rPr>
              <a:t>Would be great to curate a list of courses  feel free to reach out</a:t>
            </a:r>
            <a:endParaRPr lang="en-US" sz="22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FE5D0-1F66-A946-BAAD-FFD2ADA11F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6626626"/>
      </p:ext>
    </p:extLst>
  </p:cSld>
  <p:clrMapOvr>
    <a:masterClrMapping/>
  </p:clrMapOvr>
</p:sld>
</file>

<file path=ppt/theme/theme1.xml><?xml version="1.0" encoding="utf-8"?>
<a:theme xmlns:a="http://schemas.openxmlformats.org/drawingml/2006/main" name="New Master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430</Words>
  <Application>Microsoft Macintosh PowerPoint</Application>
  <PresentationFormat>On-screen Show (16:9)</PresentationFormat>
  <Paragraphs>53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Arial</vt:lpstr>
      <vt:lpstr>Wingdings</vt:lpstr>
      <vt:lpstr>Raleway</vt:lpstr>
      <vt:lpstr>Helvetica Neue</vt:lpstr>
      <vt:lpstr>New Master</vt:lpstr>
      <vt:lpstr>Particle Physics and Machine Learning in Education</vt:lpstr>
      <vt:lpstr>Particle Physics in Education</vt:lpstr>
      <vt:lpstr>Rise of the Machines…</vt:lpstr>
      <vt:lpstr>PowerPoint Presentation</vt:lpstr>
      <vt:lpstr>ML in Physics Education: Opportunites</vt:lpstr>
      <vt:lpstr>My Experience</vt:lpstr>
      <vt:lpstr>ML in Physics Education: Challenges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Blueprint Activity</dc:title>
  <cp:lastModifiedBy>Neubauer, Mark</cp:lastModifiedBy>
  <cp:revision>217</cp:revision>
  <cp:lastPrinted>2020-02-27T02:23:43Z</cp:lastPrinted>
  <dcterms:modified xsi:type="dcterms:W3CDTF">2020-08-11T16:06:44Z</dcterms:modified>
</cp:coreProperties>
</file>