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8"/>
  </p:notesMasterIdLst>
  <p:sldIdLst>
    <p:sldId id="1174" r:id="rId3"/>
    <p:sldId id="1172" r:id="rId4"/>
    <p:sldId id="1173" r:id="rId5"/>
    <p:sldId id="1178" r:id="rId6"/>
    <p:sldId id="11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115CA9"/>
    <a:srgbClr val="C31310"/>
    <a:srgbClr val="B53511"/>
    <a:srgbClr val="21FFF0"/>
    <a:srgbClr val="21FFF5"/>
    <a:srgbClr val="F400FF"/>
    <a:srgbClr val="16B7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2" autoAdjust="0"/>
    <p:restoredTop sz="89307" autoAdjust="0"/>
  </p:normalViewPr>
  <p:slideViewPr>
    <p:cSldViewPr snapToGrid="0" snapToObjects="1">
      <p:cViewPr varScale="1">
        <p:scale>
          <a:sx n="97" d="100"/>
          <a:sy n="97" d="100"/>
        </p:scale>
        <p:origin x="15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3" d="100"/>
        <a:sy n="173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E5FB-A17C-4AAE-8CFC-2B1AE0032118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1F41-B284-44D5-9DC8-32C44B765A2D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2765-2166-43E1-9250-3C9CE34CFF60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9B35-F438-4806-BAD0-9E05C21641F5}" type="datetime1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FB6-0745-43DA-BEA6-6038298FAAC7}" type="datetime1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0BFDE4-4A39-4F56-88CF-66F50AE4701D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3C41-B220-4C06-BEAB-E52522D91A93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Snowmass AF-EF Meet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C749-65D5-49C7-903D-158234141F58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A958-B7BD-4C76-9263-5CAFE9F01431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2610-4170-42F2-BB34-773DBB2329A1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E6C8-398B-432A-9307-88A0508B01BB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E46-1027-42E2-A586-3A07690F4764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94E4-2B34-45A1-AC48-3B9381FDCAAA}" type="datetime1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EF751-3D01-4161-B120-DBBA4BF6EA1D}" type="datetime1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4D3B-59ED-45DF-9A3A-2789CB76C791}" type="datetime1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5025-9448-4E4A-850E-0040D00D42D8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50A4-2F1D-4C0C-A07A-471AA1F8788A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3E24-B8C8-4756-8705-A71D6D4A7329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54BD-5252-4F08-9221-BE64D0C1817B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4EC1-CD20-49BA-A7D8-09E8667F459D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8079-0968-4F53-B3ED-5ABC5DA08D93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80E29-4320-47EA-87DE-6FA85D659DDD}" type="datetime1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C45E-667E-4BD8-B862-4A7005F6A7F3}" type="datetime1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D126-11FE-426D-8606-FBED909A2D23}" type="datetime1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893B-F5C5-4D00-8849-9E4F106A5364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ACD1-A822-45B3-9E72-3D756E3A80A7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1724-D7E5-4658-898C-230C01E61315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Snowmass AF-EF Meet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B3046-E8B8-40D3-BC66-89444ECA6853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Snowmass AF-EF Meet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4D642-CC59-4143-8352-30373056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talk to address: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4E67-6BE0-4306-9390-44E0F96AF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14" y="1166018"/>
            <a:ext cx="8556734" cy="502194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Energy per beam and </a:t>
            </a:r>
            <a:r>
              <a:rPr lang="en-US" dirty="0" err="1"/>
              <a:t>cme</a:t>
            </a:r>
            <a:r>
              <a:rPr lang="en-US" dirty="0"/>
              <a:t> and ability to change it and scan it (range)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Peak luminosity , annual luminosity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Time structure of collisions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IP parameters and conditions: beam sizes 3D, crossing angles, crabs, radiation, </a:t>
            </a:r>
            <a:r>
              <a:rPr lang="en-US" dirty="0" err="1"/>
              <a:t>etc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Potentials for upgrades: of Energy (main obstacles) , of Luminosity (main obstacles)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Main advantages: from the point of view of accelerator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Very briefly: status of technology, status of project, technically limited schedule [pre-start, construction, commissioning, ops] , cost range, facility power estimate.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detectors backgrounds – known issues, challenges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45957-B79E-4646-BBC0-191D4D7D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8816-7360-4AAE-B77B-FF616317656C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4314B-19E1-4BB6-ACA1-E9DB5627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1F5D4-DB79-498B-97F5-19F3323D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8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CAF9-498C-6841-801B-581B00802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B2F22-8A79-BA41-8E79-D124EAC7B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041" y="1250089"/>
            <a:ext cx="7078717" cy="4525963"/>
          </a:xfrm>
        </p:spPr>
        <p:txBody>
          <a:bodyPr/>
          <a:lstStyle/>
          <a:p>
            <a:r>
              <a:rPr lang="en-US" dirty="0"/>
              <a:t>Brief Description – in any order,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[ for particle  physics audience ]</a:t>
            </a:r>
          </a:p>
          <a:p>
            <a:pPr lvl="1"/>
            <a:r>
              <a:rPr lang="en-US" dirty="0"/>
              <a:t>General : main systems</a:t>
            </a:r>
          </a:p>
          <a:p>
            <a:pPr lvl="1"/>
            <a:r>
              <a:rPr lang="en-US" dirty="0"/>
              <a:t>Key technologies and maturity (approx.)</a:t>
            </a:r>
          </a:p>
          <a:p>
            <a:pPr lvl="2"/>
            <a:r>
              <a:rPr lang="en-US" dirty="0"/>
              <a:t>Define max energy and cost risks (see slide #4)</a:t>
            </a:r>
          </a:p>
          <a:p>
            <a:pPr lvl="1"/>
            <a:r>
              <a:rPr lang="en-US" dirty="0"/>
              <a:t>Key beam physics challenges</a:t>
            </a:r>
          </a:p>
          <a:p>
            <a:pPr lvl="2"/>
            <a:r>
              <a:rPr lang="en-US" dirty="0"/>
              <a:t>Define luminosity risk </a:t>
            </a:r>
          </a:p>
          <a:p>
            <a:pPr lvl="1"/>
            <a:r>
              <a:rPr lang="en-US" dirty="0"/>
              <a:t>Key parameters and input to the “Big Table” (#5)</a:t>
            </a:r>
          </a:p>
          <a:p>
            <a:pPr lvl="1"/>
            <a:r>
              <a:rPr lang="en-US" dirty="0"/>
              <a:t>Timeline(s) -  technically limited, other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1822F-1365-744F-B4A9-21E58899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FF71-CE6B-469F-AC6E-AA89F45A6F59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80F5D-5687-F44B-9E44-08B4D2AC9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3A55A-C175-4284-BE4D-2BBE0708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</p:spTree>
    <p:extLst>
      <p:ext uri="{BB962C8B-B14F-4D97-AF65-F5344CB8AC3E}">
        <p14:creationId xmlns:p14="http://schemas.microsoft.com/office/powerpoint/2010/main" val="249945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0314-E149-8443-A482-48F44387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Maturity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8A7D5-F8F0-5B48-99A2-5808F2A3B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Technical Maturity</a:t>
            </a:r>
          </a:p>
          <a:p>
            <a:endParaRPr lang="en-US" dirty="0"/>
          </a:p>
          <a:p>
            <a:r>
              <a:rPr lang="en-US" dirty="0"/>
              <a:t>Critical Technologies and TRL level</a:t>
            </a:r>
          </a:p>
          <a:p>
            <a:pPr lvl="1"/>
            <a:r>
              <a:rPr lang="en-US" dirty="0"/>
              <a:t>A</a:t>
            </a:r>
          </a:p>
          <a:p>
            <a:pPr lvl="1"/>
            <a:r>
              <a:rPr lang="en-US" dirty="0"/>
              <a:t>B</a:t>
            </a:r>
          </a:p>
          <a:p>
            <a:pPr lvl="1"/>
            <a:r>
              <a:rPr lang="en-US" dirty="0"/>
              <a:t>C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Technically limited timeline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472DC-0F77-7142-9749-E2619D1D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CEF1-6313-4896-BEE5-BBA5F30E30F6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0096-4DC0-E54E-A691-BBD76EA6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E51864-0F33-714D-8863-2C626BD11BB6}"/>
              </a:ext>
            </a:extLst>
          </p:cNvPr>
          <p:cNvSpPr txBox="1"/>
          <p:nvPr/>
        </p:nvSpPr>
        <p:spPr>
          <a:xfrm>
            <a:off x="5812077" y="5235879"/>
            <a:ext cx="105218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R&amp;D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E57CED-1D3B-3843-80D9-9D8508D416AD}"/>
              </a:ext>
            </a:extLst>
          </p:cNvPr>
          <p:cNvSpPr txBox="1"/>
          <p:nvPr/>
        </p:nvSpPr>
        <p:spPr>
          <a:xfrm>
            <a:off x="6876789" y="5235879"/>
            <a:ext cx="14864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Construction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ACECAA-28E0-DD47-B3BE-B5CE4DFFD33C}"/>
              </a:ext>
            </a:extLst>
          </p:cNvPr>
          <p:cNvCxnSpPr/>
          <p:nvPr/>
        </p:nvCxnSpPr>
        <p:spPr>
          <a:xfrm>
            <a:off x="5812077" y="5874707"/>
            <a:ext cx="25511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21A2022-ABAF-E243-A05F-3F3EA8C36853}"/>
              </a:ext>
            </a:extLst>
          </p:cNvPr>
          <p:cNvSpPr txBox="1"/>
          <p:nvPr/>
        </p:nvSpPr>
        <p:spPr>
          <a:xfrm>
            <a:off x="6120008" y="5902187"/>
            <a:ext cx="255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5           10          15       20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F68C1-97C5-4647-8A69-9272B2B0A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AF-EF Meet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751EA9-5E20-C54F-925E-5F4E4B23CA88}"/>
              </a:ext>
            </a:extLst>
          </p:cNvPr>
          <p:cNvSpPr txBox="1"/>
          <p:nvPr/>
        </p:nvSpPr>
        <p:spPr>
          <a:xfrm>
            <a:off x="6302680" y="6216201"/>
            <a:ext cx="191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(Modify as appropriate)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B0BED2-860B-7044-BACD-499ECC86131D}"/>
              </a:ext>
            </a:extLst>
          </p:cNvPr>
          <p:cNvSpPr txBox="1"/>
          <p:nvPr/>
        </p:nvSpPr>
        <p:spPr>
          <a:xfrm>
            <a:off x="5065712" y="1151842"/>
            <a:ext cx="40438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1- Significant R&amp;D required</a:t>
            </a:r>
          </a:p>
          <a:p>
            <a:r>
              <a:rPr lang="en-US" dirty="0"/>
              <a:t>2– Some R&amp;D in a few key areas required</a:t>
            </a:r>
          </a:p>
          <a:p>
            <a:r>
              <a:rPr lang="en-US" dirty="0"/>
              <a:t>3 – Shovel ready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3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A0EC3-2158-4345-8386-057D6C41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8079-0968-4F53-B3ED-5ABC5DA08D93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E49F3-03F1-4EED-8EF3-B2D6764E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2FE7F-76EF-47F7-9E0F-0F2275A4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4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00ECBC2-A6DF-49C1-B646-7FC68095F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4114800" y="3444766"/>
            <a:ext cx="9144000" cy="470228"/>
          </a:xfrm>
        </p:spPr>
        <p:txBody>
          <a:bodyPr>
            <a:normAutofit fontScale="90000"/>
          </a:bodyPr>
          <a:lstStyle/>
          <a:p>
            <a:r>
              <a:rPr lang="en-US" dirty="0"/>
              <a:t>Facility “Standard Table”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28D1CDC-403B-4310-A861-D25CD57BFF8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9692797"/>
              </p:ext>
            </p:extLst>
          </p:nvPr>
        </p:nvGraphicFramePr>
        <p:xfrm>
          <a:off x="1056290" y="28794"/>
          <a:ext cx="7843344" cy="674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670">
                  <a:extLst>
                    <a:ext uri="{9D8B030D-6E8A-4147-A177-3AD203B41FA5}">
                      <a16:colId xmlns:a16="http://schemas.microsoft.com/office/drawing/2014/main" val="957468230"/>
                    </a:ext>
                  </a:extLst>
                </a:gridCol>
                <a:gridCol w="1734206">
                  <a:extLst>
                    <a:ext uri="{9D8B030D-6E8A-4147-A177-3AD203B41FA5}">
                      <a16:colId xmlns:a16="http://schemas.microsoft.com/office/drawing/2014/main" val="3009638273"/>
                    </a:ext>
                  </a:extLst>
                </a:gridCol>
                <a:gridCol w="3397468">
                  <a:extLst>
                    <a:ext uri="{9D8B030D-6E8A-4147-A177-3AD203B41FA5}">
                      <a16:colId xmlns:a16="http://schemas.microsoft.com/office/drawing/2014/main" val="1498436793"/>
                    </a:ext>
                  </a:extLst>
                </a:gridCol>
              </a:tblGrid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Facility / Your name*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Particle 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Contact email for Qs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31273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Beam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218580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Peak Luminosity (10^34)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cm-2 s-1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5032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Int. Luminosity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ab-1/</a:t>
                      </a:r>
                      <a:r>
                        <a:rPr lang="en-US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7915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Beam </a:t>
                      </a:r>
                      <a:r>
                        <a:rPr lang="en-US" dirty="0" err="1"/>
                        <a:t>dE</a:t>
                      </a:r>
                      <a:r>
                        <a:rPr lang="en-US" dirty="0"/>
                        <a:t>/E at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89660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 err="1"/>
                        <a:t>Transv</a:t>
                      </a:r>
                      <a:r>
                        <a:rPr lang="en-US" dirty="0"/>
                        <a:t>. Beam sizes at IP x/y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7842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Rms bunch length / beta*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5345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Crossing 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66467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Rep./Rev.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852857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Bunch 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370421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# of 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42107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# of bunches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104508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Length/Circumference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049161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Facility site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93614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Cost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$B 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(day 2 speakers – </a:t>
                      </a:r>
                      <a:r>
                        <a:rPr lang="en-US"/>
                        <a:t>feel free to skip)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13180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Timescale till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9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4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A8819-CD91-495C-BF60-5F6B69B1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5" y="306749"/>
            <a:ext cx="9144000" cy="8320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June 24 and July 1 AF-EF talks (10 am EST)</a:t>
            </a:r>
            <a:br>
              <a:rPr lang="en-US" dirty="0"/>
            </a:br>
            <a:r>
              <a:rPr lang="en-US" sz="3100" dirty="0"/>
              <a:t>day 1: 10 min + 5 min Q&amp;A = 15 min total/talk </a:t>
            </a:r>
            <a:br>
              <a:rPr lang="en-US" sz="3100" dirty="0"/>
            </a:br>
            <a:r>
              <a:rPr lang="en-US" sz="3100" dirty="0"/>
              <a:t>day 2: 10 min + 10 min Q&amp;A = 20 min total/talk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AC70E-0B63-4716-AF18-19670D9F2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599" y="1573298"/>
            <a:ext cx="4445876" cy="5115910"/>
          </a:xfrm>
        </p:spPr>
        <p:txBody>
          <a:bodyPr>
            <a:noAutofit/>
          </a:bodyPr>
          <a:lstStyle/>
          <a:p>
            <a:r>
              <a:rPr lang="en-US" dirty="0"/>
              <a:t>Day 1 (matured projects with TDRs and CDRs)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1.1 </a:t>
            </a:r>
            <a:r>
              <a:rPr lang="en-US" dirty="0" err="1">
                <a:solidFill>
                  <a:srgbClr val="FF0000"/>
                </a:solidFill>
              </a:rPr>
              <a:t>FCCee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1.2 </a:t>
            </a:r>
            <a:r>
              <a:rPr lang="en-US" dirty="0" err="1">
                <a:solidFill>
                  <a:srgbClr val="FF0000"/>
                </a:solidFill>
              </a:rPr>
              <a:t>CepC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1.3 ILC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1.4 CLIC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1.5 EIC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1.6 </a:t>
            </a:r>
            <a:r>
              <a:rPr lang="en-US" dirty="0" err="1">
                <a:solidFill>
                  <a:srgbClr val="FF0000"/>
                </a:solidFill>
              </a:rPr>
              <a:t>LHeC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1.7 HE-LHC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1.8 SPPC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1.9 </a:t>
            </a:r>
            <a:r>
              <a:rPr lang="en-US" dirty="0" err="1">
                <a:solidFill>
                  <a:srgbClr val="FF0000"/>
                </a:solidFill>
              </a:rPr>
              <a:t>FCChh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9BCED-84CF-4D25-942B-AD147240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5158" y="1701843"/>
            <a:ext cx="4918842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Day 2 (off-mainstream yet)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2.1 Cold NC-LC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2.2 ERL-</a:t>
            </a:r>
            <a:r>
              <a:rPr lang="en-US" dirty="0" err="1">
                <a:solidFill>
                  <a:srgbClr val="FF0000"/>
                </a:solidFill>
              </a:rPr>
              <a:t>FCCee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2.3 Gamma-gamma Higgs factories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2.4 Plasma – Laser (1 </a:t>
            </a:r>
            <a:r>
              <a:rPr lang="en-US" dirty="0" err="1">
                <a:solidFill>
                  <a:srgbClr val="FF0000"/>
                </a:solidFill>
              </a:rPr>
              <a:t>TeV</a:t>
            </a:r>
            <a:r>
              <a:rPr lang="en-US" dirty="0">
                <a:solidFill>
                  <a:srgbClr val="FF0000"/>
                </a:solidFill>
              </a:rPr>
              <a:t> + 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2.5 Plasma – Beam (1 </a:t>
            </a:r>
            <a:r>
              <a:rPr lang="en-US" dirty="0" err="1">
                <a:solidFill>
                  <a:srgbClr val="FF0000"/>
                </a:solidFill>
              </a:rPr>
              <a:t>TeV</a:t>
            </a:r>
            <a:r>
              <a:rPr lang="en-US" dirty="0">
                <a:solidFill>
                  <a:srgbClr val="FF0000"/>
                </a:solidFill>
              </a:rPr>
              <a:t> + 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2.6 Dielectric WF/advanced structures  (1  </a:t>
            </a:r>
            <a:r>
              <a:rPr lang="en-US" dirty="0" err="1">
                <a:solidFill>
                  <a:srgbClr val="FF0000"/>
                </a:solidFill>
              </a:rPr>
              <a:t>TeV</a:t>
            </a:r>
            <a:r>
              <a:rPr lang="en-US" dirty="0">
                <a:solidFill>
                  <a:srgbClr val="FF0000"/>
                </a:solidFill>
              </a:rPr>
              <a:t> + 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2.7 Muon Higgs Fact and 3-14 </a:t>
            </a:r>
            <a:r>
              <a:rPr lang="en-US" dirty="0" err="1">
                <a:solidFill>
                  <a:srgbClr val="FF0000"/>
                </a:solidFill>
              </a:rPr>
              <a:t>TeV</a:t>
            </a:r>
            <a:r>
              <a:rPr lang="en-US" dirty="0">
                <a:solidFill>
                  <a:srgbClr val="FF0000"/>
                </a:solidFill>
              </a:rPr>
              <a:t> Collider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F5269-50F6-4BBA-BCBB-7DA7072A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7F30-3E7B-4ED5-A522-62AA8DE8AC24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1BBFD-22CF-405B-AF5E-84F73A6B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5DAA4-F812-4293-B8F2-BBC89CFD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1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157344</TotalTime>
  <Words>440</Words>
  <Application>Microsoft Office PowerPoint</Application>
  <PresentationFormat>On-screen Show (4:3)</PresentationFormat>
  <Paragraphs>103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Custom Design</vt:lpstr>
      <vt:lpstr>Each talk to address:</vt:lpstr>
      <vt:lpstr>Facility</vt:lpstr>
      <vt:lpstr>Technical Maturity</vt:lpstr>
      <vt:lpstr>Facility “Standard Table”</vt:lpstr>
      <vt:lpstr>June 24 and July 1 AF-EF talks (10 am EST) day 1: 10 min + 5 min Q&amp;A = 15 min total/talk  day 2: 10 min + 10 min Q&amp;A = 20 min total/talk </vt:lpstr>
    </vt:vector>
  </TitlesOfParts>
  <Company>The 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Vladimir Shiltsev</cp:lastModifiedBy>
  <cp:revision>3467</cp:revision>
  <cp:lastPrinted>2020-03-12T15:19:45Z</cp:lastPrinted>
  <dcterms:created xsi:type="dcterms:W3CDTF">2014-06-24T05:51:31Z</dcterms:created>
  <dcterms:modified xsi:type="dcterms:W3CDTF">2020-06-08T21:48:32Z</dcterms:modified>
</cp:coreProperties>
</file>