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5"/>
  </p:notesMasterIdLst>
  <p:sldIdLst>
    <p:sldId id="1180" r:id="rId3"/>
    <p:sldId id="1181" r:id="rId4"/>
    <p:sldId id="1178" r:id="rId5"/>
    <p:sldId id="260" r:id="rId6"/>
    <p:sldId id="425" r:id="rId7"/>
    <p:sldId id="1182" r:id="rId8"/>
    <p:sldId id="1183" r:id="rId9"/>
    <p:sldId id="1184" r:id="rId10"/>
    <p:sldId id="1185" r:id="rId11"/>
    <p:sldId id="1186" r:id="rId12"/>
    <p:sldId id="1187" r:id="rId13"/>
    <p:sldId id="118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31310"/>
    <a:srgbClr val="115CA9"/>
    <a:srgbClr val="B53511"/>
    <a:srgbClr val="21FFF0"/>
    <a:srgbClr val="21FFF5"/>
    <a:srgbClr val="F400FF"/>
    <a:srgbClr val="16B7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4" autoAdjust="0"/>
    <p:restoredTop sz="89333" autoAdjust="0"/>
  </p:normalViewPr>
  <p:slideViewPr>
    <p:cSldViewPr snapToGrid="0" snapToObjects="1">
      <p:cViewPr varScale="1">
        <p:scale>
          <a:sx n="97" d="100"/>
          <a:sy n="97" d="100"/>
        </p:scale>
        <p:origin x="24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80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57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6/24/2020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Snowmass AF-EF Meetings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1143000" y="168792"/>
            <a:ext cx="6858000" cy="832077"/>
          </a:xfrm>
          <a:prstGeom prst="rect">
            <a:avLst/>
          </a:prstGeom>
        </p:spPr>
        <p:txBody>
          <a:bodyPr/>
          <a:lstStyle>
            <a:lvl1pPr defTabSz="342900">
              <a:defRPr sz="2550">
                <a:solidFill>
                  <a:srgbClr val="948A54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85900" y="1600200"/>
            <a:ext cx="3028950" cy="4525963"/>
          </a:xfrm>
          <a:prstGeom prst="rect">
            <a:avLst/>
          </a:prstGeom>
        </p:spPr>
        <p:txBody>
          <a:bodyPr/>
          <a:lstStyle>
            <a:lvl1pPr defTabSz="342900">
              <a:spcBef>
                <a:spcPts val="488"/>
              </a:spcBef>
              <a:defRPr sz="2100"/>
            </a:lvl1pPr>
            <a:lvl2pPr marL="421481" indent="-250031" defTabSz="342900">
              <a:spcBef>
                <a:spcPts val="488"/>
              </a:spcBef>
              <a:defRPr sz="2100"/>
            </a:lvl2pPr>
            <a:lvl3pPr marL="582930" indent="-240030" defTabSz="342900">
              <a:spcBef>
                <a:spcPts val="488"/>
              </a:spcBef>
              <a:defRPr sz="2100"/>
            </a:lvl3pPr>
            <a:lvl4pPr marL="781050" indent="-266700" defTabSz="342900">
              <a:spcBef>
                <a:spcPts val="488"/>
              </a:spcBef>
              <a:defRPr sz="2100"/>
            </a:lvl4pPr>
            <a:lvl5pPr marL="952500" indent="-266700" defTabSz="342900">
              <a:spcBef>
                <a:spcPts val="488"/>
              </a:spcBef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468894" y="6417935"/>
            <a:ext cx="189206" cy="241955"/>
          </a:xfrm>
          <a:prstGeom prst="rect">
            <a:avLst/>
          </a:prstGeom>
        </p:spPr>
        <p:txBody>
          <a:bodyPr/>
          <a:lstStyle>
            <a:lvl1pPr defTabSz="342900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233918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AF-EF Meetings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AF-EF Meetings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6/24/2020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AF-EF Meetings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3871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atsunobu.oide@cern.ch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atsunobu.oide@cern.ch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klein@hep.ph.liv.ac.uk" TargetMode="External"/><Relationship Id="rId2" Type="http://schemas.openxmlformats.org/officeDocument/2006/relationships/hyperlink" Target="mailto:Oliver.bruning@cern.ch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1A82-E64A-4CC6-AB6C-1178C0388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037" y="1244600"/>
            <a:ext cx="8543925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rgbClr val="C00000"/>
                </a:solidFill>
              </a:rPr>
              <a:t>Snowmass’21</a:t>
            </a:r>
            <a:br>
              <a:rPr lang="en-US" sz="4900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Joint AF-EF Meeting on Future Colliders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7300" dirty="0">
                <a:solidFill>
                  <a:schemeClr val="tx1"/>
                </a:solidFill>
              </a:rPr>
              <a:t>“Day 1”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(June 24, 2020 – Projects with TDRs or CDRs)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5A1CC-F4BB-437D-A603-12DDD8408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432FF"/>
                </a:solidFill>
              </a:rPr>
              <a:t>Summary: Machine Parameter “Standard Tables”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380F62-31B3-42F8-861F-2040B54FA840}"/>
              </a:ext>
            </a:extLst>
          </p:cNvPr>
          <p:cNvSpPr/>
          <p:nvPr/>
        </p:nvSpPr>
        <p:spPr>
          <a:xfrm>
            <a:off x="2590800" y="5343260"/>
            <a:ext cx="36548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https://indico.fnal.gov/event/43871/</a:t>
            </a:r>
            <a:endParaRPr lang="en-US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https://indico.fnal.gov/event/43872/</a:t>
            </a:r>
            <a:endParaRPr lang="en-US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5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C95C-46E3-469D-ADBD-D970949D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785"/>
            <a:ext cx="9144000" cy="51700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HE-LHC – Frank Zimmermann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A7E2F645-9842-49CC-A8B9-8B6605D42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924729"/>
              </p:ext>
            </p:extLst>
          </p:nvPr>
        </p:nvGraphicFramePr>
        <p:xfrm>
          <a:off x="264756" y="667270"/>
          <a:ext cx="8614487" cy="612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277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1766419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3869791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HE-LHC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p-p (p-A, A-A)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frank.zimmermann@cern.ch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31273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13500 (p-p)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Peak Luminosity (10</a:t>
                      </a:r>
                      <a:r>
                        <a:rPr lang="en-US" baseline="30000" dirty="0"/>
                        <a:t>34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</a:t>
                      </a:r>
                      <a:r>
                        <a:rPr lang="en-US" baseline="30000" dirty="0"/>
                        <a:t>-2</a:t>
                      </a:r>
                      <a:r>
                        <a:rPr lang="en-US" dirty="0"/>
                        <a:t>s</a:t>
                      </a:r>
                      <a:r>
                        <a:rPr lang="en-US" baseline="30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(p-p)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Int. 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≥0.5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Beam </a:t>
                      </a:r>
                      <a:r>
                        <a:rPr lang="en-US" dirty="0" err="1"/>
                        <a:t>dE</a:t>
                      </a:r>
                      <a:r>
                        <a:rPr lang="en-US" dirty="0"/>
                        <a:t>/E at IP (rms)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8x10</a:t>
                      </a:r>
                      <a:r>
                        <a:rPr lang="en-US" baseline="30000" dirty="0"/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 err="1"/>
                        <a:t>Transv</a:t>
                      </a:r>
                      <a:r>
                        <a:rPr lang="en-US" dirty="0"/>
                        <a:t>. Beam sizes at IP 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9/9 (initial)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Rms bunch length / beta*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9, 45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err="1"/>
                        <a:t>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330 (full)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555443">
                <a:tc>
                  <a:txBody>
                    <a:bodyPr/>
                    <a:lstStyle/>
                    <a:p>
                      <a:r>
                        <a:rPr lang="en-US" dirty="0"/>
                        <a:t>Rep./Rev.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Rep rate = 2.7x10</a:t>
                      </a:r>
                      <a:r>
                        <a:rPr lang="en-US" baseline="30000" dirty="0"/>
                        <a:t>-5  </a:t>
                      </a:r>
                      <a:r>
                        <a:rPr lang="en-US" dirty="0"/>
                        <a:t>Hz (5 h t.-a. + 5.3 h run length); rev freq.=11,245 Hz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Bunch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# of 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# of bunches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2808 / beam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Length/Circumference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Facility site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Cost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$B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7-8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365964">
                <a:tc>
                  <a:txBody>
                    <a:bodyPr/>
                    <a:lstStyle/>
                    <a:p>
                      <a:r>
                        <a:rPr lang="en-US" dirty="0"/>
                        <a:t>Timescale till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</a:t>
                      </a:r>
                      <a:r>
                        <a:rPr lang="en-US" dirty="0"/>
                        <a:t>2050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53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D3416-7BAD-464B-B6C0-A47F6673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SPPC – Jingyu Tang</a:t>
            </a:r>
          </a:p>
        </p:txBody>
      </p:sp>
      <p:graphicFrame>
        <p:nvGraphicFramePr>
          <p:cNvPr id="3" name="内容占位符 3">
            <a:extLst>
              <a:ext uri="{FF2B5EF4-FFF2-40B4-BE49-F238E27FC236}">
                <a16:creationId xmlns:a16="http://schemas.microsoft.com/office/drawing/2014/main" id="{4FDFBEAC-5306-4F99-8299-21515C124B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748686"/>
              </p:ext>
            </p:extLst>
          </p:nvPr>
        </p:nvGraphicFramePr>
        <p:xfrm>
          <a:off x="323527" y="908720"/>
          <a:ext cx="8640961" cy="555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24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Parameter</a:t>
                      </a:r>
                      <a:endParaRPr lang="zh-CN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Unit</a:t>
                      </a:r>
                      <a:endParaRPr lang="zh-CN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Value</a:t>
                      </a:r>
                      <a:endParaRPr lang="zh-CN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PreCDR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CDR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Ultimate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km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54.4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C.M. energy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TeV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70.6 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75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125-150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Dipole field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20-24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Injection energy 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TeV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 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2.1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4.2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zh-CN" sz="22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Nominal luminosity per IP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2200" kern="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2200" kern="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1.2e35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1.0e35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Beta function at collision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0.75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0.75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Circulating beam current 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A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 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0.7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separation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ns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25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24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population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zh-CN" sz="22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2.0e11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1.5e11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608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SR power per beam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MW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2.1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1.1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608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heat load per aperture </a:t>
                      </a:r>
                      <a:r>
                        <a:rPr lang="en-US" altLang="zh-CN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@arc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W/m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45 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13</a:t>
                      </a:r>
                      <a:endParaRPr lang="zh-CN" sz="2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2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endParaRPr lang="zh-CN" sz="2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51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8E76-DB30-4F59-AB51-C0894A7E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6667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FCC-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Michael Benedikt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5D749979-89C9-414F-93E5-71C27C430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711878"/>
              </p:ext>
            </p:extLst>
          </p:nvPr>
        </p:nvGraphicFramePr>
        <p:xfrm>
          <a:off x="189186" y="906518"/>
          <a:ext cx="8872935" cy="5642553"/>
        </p:xfrm>
        <a:graphic>
          <a:graphicData uri="http://schemas.openxmlformats.org/drawingml/2006/table">
            <a:tbl>
              <a:tblPr firstRow="1" bandRow="1"/>
              <a:tblGrid>
                <a:gridCol w="3067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024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600" b="1" baseline="0" dirty="0">
                          <a:solidFill>
                            <a:srgbClr val="0000CC"/>
                          </a:solidFill>
                        </a:rPr>
                        <a:t>FCC-</a:t>
                      </a:r>
                      <a:r>
                        <a:rPr lang="en-US" sz="1600" b="1" baseline="0" dirty="0" err="1">
                          <a:solidFill>
                            <a:srgbClr val="0000CC"/>
                          </a:solidFill>
                        </a:rPr>
                        <a:t>hh</a:t>
                      </a:r>
                      <a:endParaRPr sz="1600" b="1" dirty="0">
                        <a:solidFill>
                          <a:srgbClr val="0000CC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600" b="1" dirty="0">
                          <a:solidFill>
                            <a:srgbClr val="0000CC"/>
                          </a:solidFill>
                        </a:rPr>
                        <a:t>p-p (p-A, A-A)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3600"/>
                      </a:pPr>
                      <a:r>
                        <a:rPr lang="en-US" sz="1600" b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michael.benedikt@cern.ch</a:t>
                      </a:r>
                      <a:endParaRPr sz="1600" b="1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hlinkClick r:id="rId2"/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/>
                        <a:t>Beam Energy, range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 err="1"/>
                        <a:t>T</a:t>
                      </a:r>
                      <a:r>
                        <a:rPr sz="1600" b="1" dirty="0" err="1"/>
                        <a:t>eV</a:t>
                      </a:r>
                      <a:endParaRPr sz="1600" b="1" dirty="0"/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3600"/>
                      </a:pPr>
                      <a:r>
                        <a:rPr lang="en-US" sz="1600" b="1" dirty="0"/>
                        <a:t>50</a:t>
                      </a:r>
                      <a:endParaRPr sz="1600" b="1" dirty="0">
                        <a:solidFill>
                          <a:srgbClr val="FF270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/>
                        <a:t>Peak Luminosity (10^34)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cm-2 s-1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Int. Luminosity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ab-1/yr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1.5-2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</a:rPr>
                        <a:t> / 2IP</a:t>
                      </a: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Beam dE/E at IP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3600"/>
                      </a:pPr>
                      <a:r>
                        <a:rPr lang="en-US" sz="1600" b="1" dirty="0"/>
                        <a:t> </a:t>
                      </a:r>
                      <a:endParaRPr sz="1600" b="1" dirty="0"/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3600"/>
                      </a:pPr>
                      <a:r>
                        <a:rPr lang="en-US" sz="1600" b="1" baseline="0" dirty="0">
                          <a:solidFill>
                            <a:srgbClr val="002060"/>
                          </a:solidFill>
                        </a:rPr>
                        <a:t>6.2x10</a:t>
                      </a:r>
                      <a:r>
                        <a:rPr lang="en-US" sz="1600" b="1" baseline="30000" dirty="0">
                          <a:solidFill>
                            <a:srgbClr val="002060"/>
                          </a:solidFill>
                        </a:rPr>
                        <a:t>-5</a:t>
                      </a:r>
                      <a:endParaRPr sz="1600" b="1" baseline="30000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 err="1"/>
                        <a:t>Transv</a:t>
                      </a:r>
                      <a:r>
                        <a:rPr sz="1600" b="1" dirty="0"/>
                        <a:t>. Beam sizes at IP x/y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um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3.5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 err="1"/>
                        <a:t>Rms</a:t>
                      </a:r>
                      <a:r>
                        <a:rPr sz="1600" b="1" dirty="0"/>
                        <a:t> bunch length / beta*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cm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Crossing angle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urad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200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/>
                        <a:t>Rep./Rev. frequency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Hz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>
                          <a:solidFill>
                            <a:srgbClr val="002060"/>
                          </a:solidFill>
                        </a:rPr>
                        <a:t>3066.7</a:t>
                      </a: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Bunch spacing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ns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# of IPs 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3600"/>
                      </a:pPr>
                      <a:endParaRPr sz="1600" b="1"/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en-US" sz="1600" b="1" baseline="0" dirty="0">
                          <a:solidFill>
                            <a:srgbClr val="002060"/>
                          </a:solidFill>
                        </a:rPr>
                        <a:t> (2 with high-luminosity)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# of bunches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3600"/>
                      </a:pPr>
                      <a:endParaRPr sz="1600" b="1"/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sz="1600" b="1" dirty="0">
                          <a:solidFill>
                            <a:srgbClr val="002060"/>
                          </a:solidFill>
                        </a:rPr>
                        <a:t>0 / ring</a:t>
                      </a: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Length/Circumference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km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>
                          <a:solidFill>
                            <a:srgbClr val="002060"/>
                          </a:solidFill>
                        </a:rPr>
                        <a:t>97.756</a:t>
                      </a: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Facility site power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MW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560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719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Cost range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$B US 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17 following FCC-ee in integrated program </a:t>
                      </a:r>
                    </a:p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24 standalone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0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Timescale till operations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yr</a:t>
                      </a:r>
                    </a:p>
                  </a:txBody>
                  <a:tcPr marL="22860" marR="22860" marT="22860" marB="2286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</a:rPr>
                        <a:t>35-45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22860" marR="22860" marT="22860" marB="22860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18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8819-CD91-495C-BF60-5F6B69B1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5" y="306749"/>
            <a:ext cx="9144000" cy="8320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June 24 and July 1 AF-EF talks (10 am EST)</a:t>
            </a:r>
            <a:br>
              <a:rPr lang="en-US" dirty="0"/>
            </a:br>
            <a:r>
              <a:rPr lang="en-US" sz="3100" dirty="0"/>
              <a:t>Day 1: 10 min + 5 min Q&amp;A = 15 min total/talk </a:t>
            </a:r>
            <a:br>
              <a:rPr lang="en-US" sz="3100" dirty="0"/>
            </a:br>
            <a:r>
              <a:rPr lang="en-US" sz="3100" dirty="0"/>
              <a:t>Day 2: 10 min + 10 min Q&amp;A = 20 min total/talk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AC70E-0B63-4716-AF18-19670D9F2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0036" y="1626288"/>
            <a:ext cx="4581527" cy="511591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Day 1: </a:t>
            </a:r>
            <a:r>
              <a:rPr lang="en-US" sz="1800" dirty="0">
                <a:solidFill>
                  <a:srgbClr val="0432FF"/>
                </a:solidFill>
              </a:rPr>
              <a:t>https://indico.fnal.gov/event/43871/</a:t>
            </a:r>
            <a:endParaRPr lang="en-US" dirty="0">
              <a:solidFill>
                <a:srgbClr val="0432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708CA6-3F49-42AB-BF05-D1404DADC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79625"/>
            <a:ext cx="4114800" cy="4723626"/>
          </a:xfrm>
          <a:prstGeom prst="rect">
            <a:avLst/>
          </a:prstGeom>
        </p:spPr>
      </p:pic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FE652FAB-FC65-4695-8242-9B1858D727E3}"/>
              </a:ext>
            </a:extLst>
          </p:cNvPr>
          <p:cNvSpPr txBox="1">
            <a:spLocks/>
          </p:cNvSpPr>
          <p:nvPr/>
        </p:nvSpPr>
        <p:spPr>
          <a:xfrm>
            <a:off x="4857750" y="636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6/24/2020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CF14562-5C83-4893-8F32-26F284787A28}"/>
              </a:ext>
            </a:extLst>
          </p:cNvPr>
          <p:cNvSpPr txBox="1">
            <a:spLocks/>
          </p:cNvSpPr>
          <p:nvPr/>
        </p:nvSpPr>
        <p:spPr>
          <a:xfrm>
            <a:off x="4700586" y="1635813"/>
            <a:ext cx="4581527" cy="51159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/>
              <a:t>Day 2: </a:t>
            </a:r>
            <a:r>
              <a:rPr lang="en-US" sz="1800" dirty="0">
                <a:solidFill>
                  <a:srgbClr val="0432FF"/>
                </a:solidFill>
              </a:rPr>
              <a:t>https://indico.fnal.gov/event/43872/</a:t>
            </a:r>
            <a:endParaRPr lang="en-US" dirty="0">
              <a:solidFill>
                <a:srgbClr val="0432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8318FE-273D-4CBB-8118-927306233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164" y="2056672"/>
            <a:ext cx="4114800" cy="472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4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00ECBC2-A6DF-49C1-B646-7FC68095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4114800" y="3444766"/>
            <a:ext cx="9144000" cy="4702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432FF"/>
                </a:solidFill>
              </a:rPr>
              <a:t>Facility “Standard Table”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28D1CDC-403B-4310-A861-D25CD57BFF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9692797"/>
              </p:ext>
            </p:extLst>
          </p:nvPr>
        </p:nvGraphicFramePr>
        <p:xfrm>
          <a:off x="1056290" y="28794"/>
          <a:ext cx="7843344" cy="674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670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1734206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3397468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Facility / Your name*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Particle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Contact email for Qs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31273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Peak Luminosity (10^34)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cm-2 s-1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Int. 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ab-1/</a:t>
                      </a:r>
                      <a:r>
                        <a:rPr lang="en-US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Beam </a:t>
                      </a:r>
                      <a:r>
                        <a:rPr lang="en-US" dirty="0" err="1"/>
                        <a:t>dE</a:t>
                      </a:r>
                      <a:r>
                        <a:rPr lang="en-US" dirty="0"/>
                        <a:t>/E at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 err="1"/>
                        <a:t>Transv</a:t>
                      </a:r>
                      <a:r>
                        <a:rPr lang="en-US" dirty="0"/>
                        <a:t>. Beam sizes at IP 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Rms bunch length / beta*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Rep./Rev.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Bunch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# of 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# of bunches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Length/Circumference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Facility site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Cost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$B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(day 2 speakers – </a:t>
                      </a:r>
                      <a:r>
                        <a:rPr lang="en-US"/>
                        <a:t>feel free to skip)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421728">
                <a:tc>
                  <a:txBody>
                    <a:bodyPr/>
                    <a:lstStyle/>
                    <a:p>
                      <a:r>
                        <a:rPr lang="en-US" dirty="0"/>
                        <a:t>Timescale till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4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Table 8"/>
          <p:cNvGraphicFramePr/>
          <p:nvPr>
            <p:extLst>
              <p:ext uri="{D42A27DB-BD31-4B8C-83A1-F6EECF244321}">
                <p14:modId xmlns:p14="http://schemas.microsoft.com/office/powerpoint/2010/main" val="146247928"/>
              </p:ext>
            </p:extLst>
          </p:nvPr>
        </p:nvGraphicFramePr>
        <p:xfrm>
          <a:off x="781612" y="1093854"/>
          <a:ext cx="7580775" cy="4893596"/>
        </p:xfrm>
        <a:graphic>
          <a:graphicData uri="http://schemas.openxmlformats.org/drawingml/2006/table">
            <a:tbl>
              <a:tblPr firstRow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3684">
                <a:tc>
                  <a:txBody>
                    <a:bodyPr/>
                    <a:lstStyle/>
                    <a:p>
                      <a:pPr algn="l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FCC-ee / K. Oide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e</a:t>
                      </a:r>
                      <a:r>
                        <a:rPr sz="1500" baseline="31999"/>
                        <a:t>+</a:t>
                      </a:r>
                      <a:r>
                        <a:rPr sz="1400"/>
                        <a:t>e</a:t>
                      </a:r>
                      <a:r>
                        <a:rPr sz="1500" baseline="31999"/>
                        <a:t>-</a:t>
                      </a:r>
                    </a:p>
                  </a:txBody>
                  <a:tcPr marL="17145" marR="17145" marT="17145" marB="17145" anchor="ctr" horzOverflow="overflow"/>
                </a:tc>
                <a:tc gridSpan="4">
                  <a:txBody>
                    <a:bodyPr/>
                    <a:lstStyle/>
                    <a:p>
                      <a:pPr algn="ctr" defTabSz="914400">
                        <a:defRPr sz="3600">
                          <a:solidFill>
                            <a:schemeClr val="accent3">
                              <a:lumOff val="22941"/>
                            </a:schemeClr>
                          </a:solidFill>
                        </a:defRPr>
                      </a:pPr>
                      <a:r>
                        <a:rPr sz="1400" u="sng">
                          <a:uFill>
                            <a:solidFill>
                              <a:srgbClr val="0000FF"/>
                            </a:solidFill>
                          </a:uFill>
                          <a:hlinkClick r:id="rId2"/>
                        </a:rPr>
                        <a:t>katsunobu.oide@cern.ch</a:t>
                      </a:r>
                    </a:p>
                  </a:txBody>
                  <a:tcPr marL="17145" marR="17145" marT="17145" marB="1714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Beam Energy, range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GeV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45.6, ±2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80, ±2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120, -10+5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182.5, -12+2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Peak Luminosity (10^34)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cm-2 s-1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460 / 2IP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56 / 2IP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17 / 2IP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3.1 / 2IP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Int. Luminosity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ab-1/yr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48 / 2IP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6 / 2IP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1.7 / 2IP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0.34 / 2IP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Beam dE/E at IP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endParaRPr sz="1400"/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3.8x10</a:t>
                      </a:r>
                      <a:r>
                        <a:rPr sz="1600" baseline="31999"/>
                        <a:t>-6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10x10</a:t>
                      </a:r>
                      <a:r>
                        <a:rPr sz="1600" baseline="31999"/>
                        <a:t>-6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26x10</a:t>
                      </a:r>
                      <a:r>
                        <a:rPr sz="1600" baseline="31999"/>
                        <a:t>-6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73x10</a:t>
                      </a:r>
                      <a:r>
                        <a:rPr sz="1600" baseline="31999"/>
                        <a:t>-6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Transv. Beam sizes at IP x/y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um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6.4 / 0.028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13.0 / 0.041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13.7 / 0.036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38.2 / 0.068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Rms bunch length /length of interaction area/ beta*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cm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1.21/0.042/0.08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0.60/0.085/0.1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0.53/0.09/0.1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0.25/0.18/0.16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Crossing angle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 dirty="0" err="1"/>
                        <a:t>urad</a:t>
                      </a:r>
                      <a:endParaRPr sz="1400" dirty="0"/>
                    </a:p>
                  </a:txBody>
                  <a:tcPr marL="17145" marR="17145" marT="17145" marB="17145" anchor="ctr" horzOverflow="overflow"/>
                </a:tc>
                <a:tc gridSpan="4"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±15000</a:t>
                      </a:r>
                    </a:p>
                  </a:txBody>
                  <a:tcPr marL="17145" marR="17145" marT="17145" marB="1714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Rep./Rev. frequency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Hz</a:t>
                      </a:r>
                    </a:p>
                  </a:txBody>
                  <a:tcPr marL="17145" marR="17145" marT="17145" marB="17145" anchor="ctr" horzOverflow="overflow"/>
                </a:tc>
                <a:tc gridSpan="4"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3066.7</a:t>
                      </a:r>
                    </a:p>
                  </a:txBody>
                  <a:tcPr marL="17145" marR="17145" marT="17145" marB="1714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Bunch spacing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ns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17.5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160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990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3400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# of IPs 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endParaRPr sz="1400"/>
                    </a:p>
                  </a:txBody>
                  <a:tcPr marL="17145" marR="17145" marT="17145" marB="17145" anchor="ctr" horzOverflow="overflow"/>
                </a:tc>
                <a:tc gridSpan="4"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2</a:t>
                      </a:r>
                    </a:p>
                  </a:txBody>
                  <a:tcPr marL="17145" marR="17145" marT="17145" marB="1714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# of bunches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endParaRPr sz="1400"/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16640 / ring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2000 / ring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328 / ring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48 / ring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Length/Circumference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km</a:t>
                      </a:r>
                    </a:p>
                  </a:txBody>
                  <a:tcPr marL="17145" marR="17145" marT="17145" marB="17145" anchor="ctr" horzOverflow="overflow"/>
                </a:tc>
                <a:tc gridSpan="4">
                  <a:txBody>
                    <a:bodyPr/>
                    <a:lstStyle/>
                    <a:p>
                      <a:pPr algn="ctr" defTabSz="914400">
                        <a:defRPr sz="3600"/>
                      </a:pPr>
                      <a:r>
                        <a:rPr sz="1400"/>
                        <a:t>97.756</a:t>
                      </a:r>
                    </a:p>
                  </a:txBody>
                  <a:tcPr marL="17145" marR="17145" marT="17145" marB="1714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Facility site power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MW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259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277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282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340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Cost range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 dirty="0"/>
                        <a:t>$B US </a:t>
                      </a:r>
                    </a:p>
                  </a:txBody>
                  <a:tcPr marL="17145" marR="17145" marT="17145" marB="17145" anchor="ctr" horzOverflow="overflow"/>
                </a:tc>
                <a:tc gridSpan="3"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 dirty="0"/>
                        <a:t>10.5 (BCHF)</a:t>
                      </a:r>
                    </a:p>
                  </a:txBody>
                  <a:tcPr marL="17145" marR="17145" marT="17145" marB="1714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+1.1 (BCHF)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684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400"/>
                        <a:t>Timescale till operations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yr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19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+4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/>
                        <a:t>+2</a:t>
                      </a:r>
                    </a:p>
                  </a:txBody>
                  <a:tcPr marL="17145" marR="17145" marT="17145" marB="17145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400" dirty="0"/>
                        <a:t>+4</a:t>
                      </a:r>
                    </a:p>
                  </a:txBody>
                  <a:tcPr marL="17145" marR="17145" marT="17145" marB="17145" anchor="ctr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66F909D-8648-4784-84E0-E1A02FFF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FCCee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Katsunobu Oide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24759" y="121729"/>
            <a:ext cx="802973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300" dirty="0" err="1">
                <a:latin typeface="Arial" panose="020B0604020202020204" pitchFamily="34" charset="0"/>
                <a:cs typeface="Arial" panose="020B0604020202020204" pitchFamily="34" charset="0"/>
              </a:rPr>
              <a:t>CepC</a:t>
            </a:r>
            <a:r>
              <a:rPr lang="en-US" altLang="zh-CN" sz="3300" dirty="0">
                <a:latin typeface="Arial" panose="020B0604020202020204" pitchFamily="34" charset="0"/>
                <a:cs typeface="Arial" panose="020B0604020202020204" pitchFamily="34" charset="0"/>
              </a:rPr>
              <a:t> – Yu Chenghui</a:t>
            </a:r>
            <a:endParaRPr lang="zh-CN" alt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228D1CDC-403B-4310-A861-D25CD57BFF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834943"/>
              </p:ext>
            </p:extLst>
          </p:nvPr>
        </p:nvGraphicFramePr>
        <p:xfrm>
          <a:off x="197514" y="1052736"/>
          <a:ext cx="8591762" cy="557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162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1714943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3721657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Beam Energy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GeV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Peak Luminosity (10^34)/IP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cm-2 s-1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Int. Luminosity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ab-1/year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Beam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/E at IP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0.00134</a:t>
                      </a:r>
                      <a:endParaRPr lang="zh-CN" altLang="zh-CN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Transv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Beam sizes at IP x/y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20.9 / 0.06</a:t>
                      </a:r>
                      <a:endParaRPr lang="zh-CN" altLang="zh-CN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Rms bunch length /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4.4 / 1.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zh-CN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Crossing angle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mrad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zh-CN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Rep./Rev. frequency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spacing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of IPs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of bunches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Length/Circumference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Facility site power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range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$B US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3717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Timescale till operations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0"/>
    </mc:Choice>
    <mc:Fallback xmlns="">
      <p:transition spd="slow" advTm="5113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7978" y="-51466"/>
            <a:ext cx="802973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300" dirty="0">
                <a:latin typeface="Arial" panose="020B0604020202020204" pitchFamily="34" charset="0"/>
                <a:cs typeface="Arial" panose="020B0604020202020204" pitchFamily="34" charset="0"/>
              </a:rPr>
              <a:t>ILC – Shinichiro </a:t>
            </a:r>
            <a:r>
              <a:rPr lang="en-US" altLang="zh-CN" sz="3300" dirty="0" err="1">
                <a:latin typeface="Arial" panose="020B0604020202020204" pitchFamily="34" charset="0"/>
                <a:cs typeface="Arial" panose="020B0604020202020204" pitchFamily="34" charset="0"/>
              </a:rPr>
              <a:t>Michizono</a:t>
            </a:r>
            <a:endParaRPr lang="zh-CN" alt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F4CE13-9F86-4AB5-B20F-A6ABFF22D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83" y="536253"/>
            <a:ext cx="8723035" cy="629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0"/>
    </mc:Choice>
    <mc:Fallback xmlns="">
      <p:transition spd="slow" advTm="5113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1C10-3E35-4319-AD63-0E7055C7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 – Steinar Stapnes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9FAF16-5A4F-4A1C-BD22-B3607CFF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79" y="1355835"/>
            <a:ext cx="8329791" cy="527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1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F175F-5CCC-49F5-A2D5-6688AC74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EIC – Christoph Montag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10BF8BD7-EAB8-4B51-9EB5-08636E87D1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455758"/>
              </p:ext>
            </p:extLst>
          </p:nvPr>
        </p:nvGraphicFramePr>
        <p:xfrm>
          <a:off x="275897" y="924282"/>
          <a:ext cx="8623737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474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1906755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3735508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EIC/Christoph 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 -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Montag@bnl.gov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31273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e: 5,  p: 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Peak Luminosity (10^34)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cm-2 s-1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Int. 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ab-1/</a:t>
                      </a:r>
                      <a:r>
                        <a:rPr lang="en-US" dirty="0" err="1"/>
                        <a:t>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Beam </a:t>
                      </a:r>
                      <a:r>
                        <a:rPr lang="en-US" dirty="0" err="1"/>
                        <a:t>dE</a:t>
                      </a:r>
                      <a:r>
                        <a:rPr lang="en-US" dirty="0"/>
                        <a:t>/E at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e: 6.8, p: 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 err="1"/>
                        <a:t>Transv</a:t>
                      </a:r>
                      <a:r>
                        <a:rPr lang="en-US" dirty="0"/>
                        <a:t>. Beam sizes at IP 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198/27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Rms bunch length / beta*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e: 2, p: 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Rep./Rev.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Bunch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# of 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(up to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# of bunches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Length/Circumference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Facility site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Cost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$B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$1.6B - $2.6B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357017">
                <a:tc>
                  <a:txBody>
                    <a:bodyPr/>
                    <a:lstStyle/>
                    <a:p>
                      <a:r>
                        <a:rPr lang="en-US" dirty="0"/>
                        <a:t>Timescale till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09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AABC-2742-4C39-AB62-800124AA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20"/>
            <a:ext cx="9144000" cy="46182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LHeC</a:t>
            </a:r>
            <a:r>
              <a:rPr lang="en-US" dirty="0">
                <a:solidFill>
                  <a:schemeClr val="tx1"/>
                </a:solidFill>
              </a:rPr>
              <a:t> – Oliver Bruning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2975B169-937C-49D1-B78F-B4D9794374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289151"/>
              </p:ext>
            </p:extLst>
          </p:nvPr>
        </p:nvGraphicFramePr>
        <p:xfrm>
          <a:off x="280305" y="480849"/>
          <a:ext cx="8713923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654">
                  <a:extLst>
                    <a:ext uri="{9D8B030D-6E8A-4147-A177-3AD203B41FA5}">
                      <a16:colId xmlns:a16="http://schemas.microsoft.com/office/drawing/2014/main" val="957468230"/>
                    </a:ext>
                  </a:extLst>
                </a:gridCol>
                <a:gridCol w="3522788">
                  <a:extLst>
                    <a:ext uri="{9D8B030D-6E8A-4147-A177-3AD203B41FA5}">
                      <a16:colId xmlns:a16="http://schemas.microsoft.com/office/drawing/2014/main" val="3009638273"/>
                    </a:ext>
                  </a:extLst>
                </a:gridCol>
                <a:gridCol w="2178481">
                  <a:extLst>
                    <a:ext uri="{9D8B030D-6E8A-4147-A177-3AD203B41FA5}">
                      <a16:colId xmlns:a16="http://schemas.microsoft.com/office/drawing/2014/main" val="1498436793"/>
                    </a:ext>
                  </a:extLst>
                </a:gridCol>
              </a:tblGrid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Facility / Your name*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Particle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Contact email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31273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30-60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2"/>
                        </a:rPr>
                        <a:t>Oliver.bruning@cern.ch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18580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Peak Luminosity (10^34)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cm-2 s-1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mklein@hep.ph.liv.ac.uk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50329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Int. Luminosity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20fb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 to 200fb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 with 1 ab</a:t>
                      </a:r>
                      <a:r>
                        <a:rPr lang="en-US" baseline="30000" dirty="0"/>
                        <a:t>-1 </a:t>
                      </a:r>
                      <a:r>
                        <a:rPr lang="en-US" baseline="0" dirty="0"/>
                        <a:t>over 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9159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Beam </a:t>
                      </a:r>
                      <a:r>
                        <a:rPr lang="en-US" dirty="0" err="1"/>
                        <a:t>dE</a:t>
                      </a:r>
                      <a:r>
                        <a:rPr lang="en-US" dirty="0"/>
                        <a:t>/E at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Few 10</a:t>
                      </a:r>
                      <a:r>
                        <a:rPr lang="en-US" baseline="30000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89660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 err="1"/>
                        <a:t>Transv</a:t>
                      </a:r>
                      <a:r>
                        <a:rPr lang="en-US" dirty="0"/>
                        <a:t>. Beam sizes at IP 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dirty="0">
                          <a:latin typeface="Symbol" pitchFamily="2" charset="2"/>
                        </a:rPr>
                        <a:t>m</a:t>
                      </a:r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27842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Rms bunch length / beta*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0.15cm / 10cm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53459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</a:t>
                      </a:r>
                      <a:r>
                        <a:rPr lang="en-US" dirty="0" err="1"/>
                        <a:t>urad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64679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Rep./Rev.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 with 40MHz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852857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Bunch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70421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# of 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42107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# of bunches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04508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Length/Circumference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5.5km to 9km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049161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Facility site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93614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Cost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Ca. 1 $B 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31809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r>
                        <a:rPr lang="en-US" dirty="0"/>
                        <a:t>Timescale till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2030-2040 LHC / 2045- 2050 FCC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9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05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157420</TotalTime>
  <Words>1130</Words>
  <Application>Microsoft Office PowerPoint</Application>
  <PresentationFormat>On-screen Show (4:3)</PresentationFormat>
  <Paragraphs>401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Custom Design</vt:lpstr>
      <vt:lpstr>Snowmass’21 Joint AF-EF Meeting on Future Colliders “Day 1” (June 24, 2020 – Projects with TDRs or CDRs)</vt:lpstr>
      <vt:lpstr>June 24 and July 1 AF-EF talks (10 am EST) Day 1: 10 min + 5 min Q&amp;A = 15 min total/talk  Day 2: 10 min + 10 min Q&amp;A = 20 min total/talk </vt:lpstr>
      <vt:lpstr>Facility “Standard Table”</vt:lpstr>
      <vt:lpstr>FCCee – Katsunobu Oide</vt:lpstr>
      <vt:lpstr>PowerPoint Presentation</vt:lpstr>
      <vt:lpstr>PowerPoint Presentation</vt:lpstr>
      <vt:lpstr>CLIC – Steinar Stapnes</vt:lpstr>
      <vt:lpstr>EIC – Christoph Montag</vt:lpstr>
      <vt:lpstr>LHeC – Oliver Bruning</vt:lpstr>
      <vt:lpstr>HE-LHC – Frank Zimmermann</vt:lpstr>
      <vt:lpstr>SPPC – Jingyu Tang</vt:lpstr>
      <vt:lpstr>FCC-hh – Michael Benedikt</vt:lpstr>
    </vt:vector>
  </TitlesOfParts>
  <Company>The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Vladimir Shiltsev</cp:lastModifiedBy>
  <cp:revision>3489</cp:revision>
  <cp:lastPrinted>2020-03-12T15:19:45Z</cp:lastPrinted>
  <dcterms:created xsi:type="dcterms:W3CDTF">2014-06-24T05:51:31Z</dcterms:created>
  <dcterms:modified xsi:type="dcterms:W3CDTF">2020-07-01T13:25:30Z</dcterms:modified>
</cp:coreProperties>
</file>