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Shape 15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/>
          <p:nvPr>
            <p:ph type="title"/>
          </p:nvPr>
        </p:nvSpPr>
        <p:spPr>
          <a:xfrm>
            <a:off x="3048000" y="337583"/>
            <a:ext cx="18288000" cy="1664153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ctr" defTabSz="914400">
              <a:lnSpc>
                <a:spcPct val="100000"/>
              </a:lnSpc>
              <a:defRPr b="0" spc="0" sz="6800">
                <a:solidFill>
                  <a:srgbClr val="948A5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0" name="Body Level One…"/>
          <p:cNvSpPr txBox="1"/>
          <p:nvPr>
            <p:ph type="body" sz="half" idx="1"/>
          </p:nvPr>
        </p:nvSpPr>
        <p:spPr>
          <a:xfrm>
            <a:off x="3962400" y="3200400"/>
            <a:ext cx="8077200" cy="9051926"/>
          </a:xfrm>
          <a:prstGeom prst="rect">
            <a:avLst/>
          </a:prstGeom>
        </p:spPr>
        <p:txBody>
          <a:bodyPr lIns="91439" tIns="91439" rIns="91439" bIns="91439"/>
          <a:lstStyle>
            <a:lvl1pPr marL="685800" indent="-685800" defTabSz="914400">
              <a:lnSpc>
                <a:spcPct val="100000"/>
              </a:lnSpc>
              <a:spcBef>
                <a:spcPts val="1300"/>
              </a:spcBef>
              <a:buSzPct val="100000"/>
              <a:buFont typeface="Arial"/>
              <a:defRPr sz="5600">
                <a:latin typeface="Calibri"/>
                <a:ea typeface="Calibri"/>
                <a:cs typeface="Calibri"/>
                <a:sym typeface="Calibri"/>
              </a:defRPr>
            </a:lvl1pPr>
            <a:lvl2pPr marL="1123950" indent="-666750" defTabSz="914400">
              <a:lnSpc>
                <a:spcPct val="100000"/>
              </a:lnSpc>
              <a:spcBef>
                <a:spcPts val="1300"/>
              </a:spcBef>
              <a:buSzPct val="100000"/>
              <a:buFont typeface="Arial"/>
              <a:buChar char="–"/>
              <a:defRPr sz="5600">
                <a:latin typeface="Calibri"/>
                <a:ea typeface="Calibri"/>
                <a:cs typeface="Calibri"/>
                <a:sym typeface="Calibri"/>
              </a:defRPr>
            </a:lvl2pPr>
            <a:lvl3pPr marL="1554479" indent="-640079" defTabSz="914400">
              <a:lnSpc>
                <a:spcPct val="100000"/>
              </a:lnSpc>
              <a:spcBef>
                <a:spcPts val="1300"/>
              </a:spcBef>
              <a:buSzPct val="100000"/>
              <a:buFont typeface="Arial"/>
              <a:defRPr sz="5600">
                <a:latin typeface="Calibri"/>
                <a:ea typeface="Calibri"/>
                <a:cs typeface="Calibri"/>
                <a:sym typeface="Calibri"/>
              </a:defRPr>
            </a:lvl3pPr>
            <a:lvl4pPr marL="2082800" indent="-711200" defTabSz="914400">
              <a:lnSpc>
                <a:spcPct val="100000"/>
              </a:lnSpc>
              <a:spcBef>
                <a:spcPts val="1300"/>
              </a:spcBef>
              <a:buSzPct val="100000"/>
              <a:buFont typeface="Arial"/>
              <a:buChar char="–"/>
              <a:defRPr sz="5600">
                <a:latin typeface="Calibri"/>
                <a:ea typeface="Calibri"/>
                <a:cs typeface="Calibri"/>
                <a:sym typeface="Calibri"/>
              </a:defRPr>
            </a:lvl4pPr>
            <a:lvl5pPr marL="2540000" indent="-711200" defTabSz="914400">
              <a:lnSpc>
                <a:spcPct val="100000"/>
              </a:lnSpc>
              <a:spcBef>
                <a:spcPts val="1300"/>
              </a:spcBef>
              <a:buSzPct val="100000"/>
              <a:buFont typeface="Arial"/>
              <a:buChar char="»"/>
              <a:defRPr sz="5600"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xfrm>
            <a:off x="19917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914400">
              <a:defRPr sz="24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hyperlink" Target="mailto:katsunobu.oide@cern.ch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Footer Placeholder 5"/>
          <p:cNvSpPr txBox="1"/>
          <p:nvPr/>
        </p:nvSpPr>
        <p:spPr>
          <a:xfrm>
            <a:off x="9387840" y="12835870"/>
            <a:ext cx="5608321" cy="483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defTabSz="9144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Snowmass AF-EF Meet 2020</a:t>
            </a:r>
          </a:p>
        </p:txBody>
      </p:sp>
      <p:sp>
        <p:nvSpPr>
          <p:cNvPr id="161" name="Date Placeholder 4"/>
          <p:cNvSpPr txBox="1"/>
          <p:nvPr/>
        </p:nvSpPr>
        <p:spPr>
          <a:xfrm>
            <a:off x="4053840" y="12835870"/>
            <a:ext cx="4084321" cy="483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l" defTabSz="9144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6/8/2020</a:t>
            </a:r>
          </a:p>
        </p:txBody>
      </p:sp>
      <p:sp>
        <p:nvSpPr>
          <p:cNvPr id="162" name="Slide Number Placeholder 6"/>
          <p:cNvSpPr txBox="1"/>
          <p:nvPr>
            <p:ph type="sldNum" sz="quarter" idx="2"/>
          </p:nvPr>
        </p:nvSpPr>
        <p:spPr>
          <a:xfrm>
            <a:off x="20071536" y="12835870"/>
            <a:ext cx="350064" cy="48391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3" name="Title 1"/>
          <p:cNvSpPr txBox="1"/>
          <p:nvPr>
            <p:ph type="title"/>
          </p:nvPr>
        </p:nvSpPr>
        <p:spPr>
          <a:xfrm rot="16200000">
            <a:off x="-8086408" y="6387772"/>
            <a:ext cx="18288001" cy="940455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pPr/>
            <a:r>
              <a:t>Facility “Standard Table”</a:t>
            </a:r>
          </a:p>
        </p:txBody>
      </p:sp>
      <p:graphicFrame>
        <p:nvGraphicFramePr>
          <p:cNvPr id="164" name="Table 8"/>
          <p:cNvGraphicFramePr/>
          <p:nvPr/>
        </p:nvGraphicFramePr>
        <p:xfrm>
          <a:off x="2084297" y="239311"/>
          <a:ext cx="21688448" cy="1363982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879285"/>
                <a:gridCol w="1823667"/>
                <a:gridCol w="3310023"/>
                <a:gridCol w="3310023"/>
                <a:gridCol w="3310023"/>
                <a:gridCol w="3310023"/>
              </a:tblGrid>
              <a:tr h="756490">
                <a:tc>
                  <a:txBody>
                    <a:bodyPr/>
                    <a:lstStyle/>
                    <a:p>
                      <a:pPr algn="l" defTabSz="914400">
                        <a:defRPr b="0"/>
                      </a:pPr>
                      <a:r>
                        <a:rPr b="1" sz="3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FCC-ee / K. Oide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7620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e</a:t>
                      </a:r>
                      <a:r>
                        <a:rPr baseline="31999" sz="3900"/>
                        <a:t>+</a:t>
                      </a:r>
                      <a:r>
                        <a:t>e</a:t>
                      </a:r>
                      <a:r>
                        <a:rPr baseline="31999" sz="3900"/>
                        <a:t>-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7620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 defTabSz="914400">
                        <a:defRPr sz="3600">
                          <a:solidFill>
                            <a:srgbClr val="CDDDA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u="sng">
                          <a:uFill>
                            <a:solidFill>
                              <a:srgbClr val="0000FF"/>
                            </a:solidFill>
                          </a:uFill>
                          <a:hlinkClick r:id="rId2" invalidUrl="" action="" tgtFrame="" tooltip="" history="1" highlightClick="0" endSnd="0"/>
                        </a:rPr>
                        <a:t>katsunobu.oide@cern.ch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7620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Beam Energy, range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762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GeV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762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45.6, ±2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762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80, ±2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762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120, -10+5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762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182.5, -12+2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762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Peak Luminosity (10^34)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cm-2 s-1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460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56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3.1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Int. Luminosity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ab-1/yr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1.7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0.34 / 2IP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Beam equilibrium dE/E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%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0.132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0.131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0.165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0.192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Beam dE/E, </a:t>
                      </a:r>
                      <a:r>
                        <a:rPr sz="3300"/>
                        <a:t>caused by a collision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10</a:t>
                      </a:r>
                      <a:r>
                        <a:rPr baseline="31999" sz="4200"/>
                        <a:t>-6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3.8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73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Transv. Beam sizes at IP x/y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um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6.4 / 0.028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13.0 / 0.041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13.7 / 0.036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38.2 / 0.068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Rms bunch length /length of interaction area/ beta*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cm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1.21/0.042/0.08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0.60/0.085/0.1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0.53/0.09/0.1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0.25/0.18/0.16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Crossing angle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urad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 gridSpan="4"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±15000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Rep./Rev. frequency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Hz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gridSpan="4"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3066.7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Bunch spacing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ns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17.5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160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990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3400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# of IPs 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gridSpan="4"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# of bunches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16640 / ring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2000 / ring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328 / ring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 / ring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Length/Circumference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km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gridSpan="4">
                  <a:txBody>
                    <a:bodyPr/>
                    <a:lstStyle/>
                    <a:p>
                      <a:pPr defTabSz="914400">
                        <a:defRPr sz="3600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97.756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Facility site power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MW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259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277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340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 range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$B US 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10.5 (BCHF)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+1.1 (BCHF)</a:t>
                      </a:r>
                    </a:p>
                  </a:txBody>
                  <a:tcPr marL="0" marR="0" marT="0" marB="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CFD7E7"/>
                    </a:solidFill>
                  </a:tcPr>
                </a:tc>
              </a:tr>
              <a:tr h="756490">
                <a:tc>
                  <a:txBody>
                    <a:bodyPr/>
                    <a:lstStyle/>
                    <a:p>
                      <a:pPr algn="l"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Timescale till operations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yr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+4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+2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+4</a:t>
                      </a:r>
                    </a:p>
                  </a:txBody>
                  <a:tcPr marL="45720" marR="45720" marT="45720" marB="45720" anchor="ctr" anchorCtr="0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FFFFFF"/>
                      </a:solidFill>
                    </a:lnB>
                    <a:solidFill>
                      <a:srgbClr val="E8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