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0" r:id="rId2"/>
    <p:sldId id="292" r:id="rId3"/>
    <p:sldId id="420" r:id="rId4"/>
    <p:sldId id="425" r:id="rId5"/>
    <p:sldId id="421" r:id="rId6"/>
    <p:sldId id="394" r:id="rId7"/>
    <p:sldId id="422" r:id="rId8"/>
    <p:sldId id="384" r:id="rId9"/>
    <p:sldId id="383" r:id="rId10"/>
    <p:sldId id="443" r:id="rId11"/>
    <p:sldId id="385" r:id="rId12"/>
    <p:sldId id="387" r:id="rId13"/>
    <p:sldId id="435" r:id="rId14"/>
    <p:sldId id="329" r:id="rId15"/>
    <p:sldId id="444" r:id="rId16"/>
    <p:sldId id="393" r:id="rId17"/>
    <p:sldId id="433" r:id="rId18"/>
    <p:sldId id="440" r:id="rId19"/>
    <p:sldId id="441" r:id="rId20"/>
    <p:sldId id="434" r:id="rId21"/>
    <p:sldId id="436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105ED"/>
    <a:srgbClr val="D919C2"/>
    <a:srgbClr val="33CC33"/>
    <a:srgbClr val="990000"/>
    <a:srgbClr val="25C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5349" autoAdjust="0"/>
  </p:normalViewPr>
  <p:slideViewPr>
    <p:cSldViewPr>
      <p:cViewPr varScale="1">
        <p:scale>
          <a:sx n="88" d="100"/>
          <a:sy n="88" d="100"/>
        </p:scale>
        <p:origin x="48" y="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2050A-8A1F-423B-902B-1C85C8F70DD3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848EB-EEB1-42AB-82B1-B150BE329D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321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65B78D3-B182-484A-977A-EC90DE6AD89A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043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804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65B78D3-B182-484A-977A-EC90DE6AD89A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827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99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0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内容占位符 2"/>
          <p:cNvSpPr>
            <a:spLocks noGrp="1"/>
          </p:cNvSpPr>
          <p:nvPr>
            <p:ph idx="1"/>
          </p:nvPr>
        </p:nvSpPr>
        <p:spPr>
          <a:xfrm>
            <a:off x="335359" y="404664"/>
            <a:ext cx="11521280" cy="3672408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n-US" altLang="zh-CN" sz="5400" dirty="0" smtClean="0">
                <a:solidFill>
                  <a:srgbClr val="2105ED"/>
                </a:solidFill>
                <a:latin typeface="Comic Sans MS" panose="030F0702030302020204" pitchFamily="66" charset="0"/>
              </a:rPr>
              <a:t>Overview of the Circular Electron Positron Collider (CEPC) design</a:t>
            </a:r>
            <a:endParaRPr lang="en-US" altLang="zh-CN" sz="5400" dirty="0">
              <a:solidFill>
                <a:srgbClr val="2105ED"/>
              </a:solidFill>
              <a:latin typeface="Comic Sans MS" panose="030F0702030302020204" pitchFamily="66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Chenghui Yu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for the 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CEPC </a:t>
            </a:r>
            <a:r>
              <a:rPr lang="en-US" altLang="zh-CN" sz="2800" dirty="0">
                <a:latin typeface="Times New Roman" panose="02020603050405020304" pitchFamily="18" charset="0"/>
              </a:rPr>
              <a:t>accelerator team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June 24, 2020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12191999" cy="247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77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25"/>
    </mc:Choice>
    <mc:Fallback xmlns="">
      <p:transition spd="slow" advTm="912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830800"/>
              </p:ext>
            </p:extLst>
          </p:nvPr>
        </p:nvGraphicFramePr>
        <p:xfrm>
          <a:off x="4936" y="836712"/>
          <a:ext cx="9577064" cy="5881271"/>
        </p:xfrm>
        <a:graphic>
          <a:graphicData uri="http://schemas.openxmlformats.org/drawingml/2006/table">
            <a:tbl>
              <a:tblPr firstRow="1" bandRow="1"/>
              <a:tblGrid>
                <a:gridCol w="3237312"/>
                <a:gridCol w="2019272"/>
                <a:gridCol w="2088232"/>
                <a:gridCol w="2232248"/>
              </a:tblGrid>
              <a:tr h="29123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Higgs</a:t>
                      </a:r>
                      <a:endParaRPr lang="zh-CN" altLang="zh-CN" sz="14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</a:t>
                      </a:r>
                      <a:endParaRPr lang="zh-CN" altLang="zh-CN" sz="14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endParaRPr lang="zh-CN" altLang="zh-CN" sz="14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IPs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811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sz="12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e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nergy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radiation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loss/turn (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1.73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0.34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Crossing angle at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IP 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2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</a:t>
                      </a: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×2</a:t>
                      </a:r>
                      <a:endParaRPr lang="zh-CN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angle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宋体"/>
                        </a:rPr>
                        <a:t>3.48</a:t>
                      </a:r>
                      <a:endParaRPr lang="zh-CN" sz="12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宋体"/>
                        </a:rPr>
                        <a:t>7.0</a:t>
                      </a:r>
                      <a:endParaRPr lang="zh-CN" sz="12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宋体"/>
                        </a:rPr>
                        <a:t>23.8</a:t>
                      </a:r>
                      <a:endParaRPr lang="zh-CN" sz="12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Number of particles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/bunch</a:t>
                      </a:r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200" i="1" kern="100" baseline="-25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15.0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12.0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8.0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(bunch s</a:t>
                      </a: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pacing</a:t>
                      </a:r>
                      <a:r>
                        <a:rPr lang="en-US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242 (0.68</a:t>
                      </a: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s)</a:t>
                      </a:r>
                      <a:endParaRPr lang="zh-CN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1524 </a:t>
                      </a: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(0.21</a:t>
                      </a: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s)</a:t>
                      </a:r>
                      <a:endParaRPr lang="zh-CN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12000 (</a:t>
                      </a:r>
                      <a:r>
                        <a:rPr lang="en-US" altLang="zh-CN" sz="1200" b="1" dirty="0" smtClean="0">
                          <a:solidFill>
                            <a:srgbClr val="2105E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25ns</a:t>
                      </a:r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+10%gap)</a:t>
                      </a:r>
                      <a:endParaRPr lang="zh-CN" altLang="zh-CN" sz="12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17.4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87.9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461.0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04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radiation</a:t>
                      </a: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power 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/beam (MW)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D919C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b="1" kern="100" dirty="0">
                        <a:solidFill>
                          <a:srgbClr val="D919C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D919C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b="1" kern="100" dirty="0">
                        <a:solidFill>
                          <a:srgbClr val="D919C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D919C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</a:t>
                      </a:r>
                      <a:endParaRPr lang="zh-CN" sz="1200" b="1" kern="100" dirty="0">
                        <a:solidFill>
                          <a:srgbClr val="D919C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Momentum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compact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748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12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function at IP </a:t>
                      </a:r>
                      <a:r>
                        <a:rPr lang="en-US" altLang="zh-CN" sz="12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1200" b="1" i="1" kern="1200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en-US" altLang="zh-CN" sz="12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*</a:t>
                      </a:r>
                      <a:r>
                        <a:rPr lang="en-US" altLang="zh-CN" sz="12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altLang="zh-CN" sz="12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1200" b="1" i="1" kern="1200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y</a:t>
                      </a:r>
                      <a:r>
                        <a:rPr lang="en-US" altLang="zh-CN" sz="12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*</a:t>
                      </a:r>
                      <a:r>
                        <a:rPr lang="en-US" altLang="zh-CN" sz="12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m)</a:t>
                      </a:r>
                      <a:endParaRPr lang="zh-CN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0.36/0.0015</a:t>
                      </a:r>
                      <a:endParaRPr lang="zh-CN" altLang="zh-CN" sz="12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0.36/0.0015</a:t>
                      </a:r>
                      <a:endParaRPr lang="zh-CN" altLang="zh-CN" sz="12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0.2/0.001</a:t>
                      </a:r>
                      <a:endParaRPr lang="zh-CN" altLang="zh-CN" sz="12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Emittance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i="1" kern="1200" dirty="0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20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200" i="1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1.21/0.00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24</a:t>
                      </a:r>
                      <a:endParaRPr lang="zh-CN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0.54/0.0016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0.18/0.0016 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size at IP </a:t>
                      </a:r>
                      <a:r>
                        <a:rPr lang="en-US" altLang="zh-CN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1200" i="1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sz="120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1200" i="1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altLang="zh-CN" sz="120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kern="100" dirty="0" smtClean="0">
                          <a:effectLst/>
                          <a:latin typeface="Symbol" panose="05050102010706020507" pitchFamily="18" charset="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20.9/0.06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13.9/0.049</a:t>
                      </a:r>
                      <a:endParaRPr lang="zh-CN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6.0/0.04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Beam-beam parameters 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</a:t>
                      </a:r>
                      <a:r>
                        <a:rPr lang="en-US" sz="1200" i="1" kern="100" baseline="-25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200" i="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20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/>
                        </a:rPr>
                        <a:t>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MS Mincho"/>
                        </a:rPr>
                        <a:t>0.0</a:t>
                      </a:r>
                      <a:r>
                        <a:rPr lang="en-GB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宋体"/>
                        </a:rPr>
                        <a:t>18</a:t>
                      </a:r>
                      <a:r>
                        <a:rPr lang="en-GB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MS Mincho"/>
                        </a:rPr>
                        <a:t>/0.109</a:t>
                      </a:r>
                      <a:endParaRPr lang="zh-CN" sz="12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MS Mincho"/>
                        </a:rPr>
                        <a:t>0.013/0.1</a:t>
                      </a:r>
                      <a:r>
                        <a:rPr lang="en-GB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宋体"/>
                        </a:rPr>
                        <a:t>23</a:t>
                      </a:r>
                      <a:endParaRPr lang="zh-CN" sz="12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MS Mincho"/>
                        </a:rPr>
                        <a:t>0.004/0.07</a:t>
                      </a:r>
                      <a:r>
                        <a:rPr lang="en-GB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宋体"/>
                        </a:rPr>
                        <a:t>9</a:t>
                      </a:r>
                      <a:endParaRPr lang="zh-CN" sz="12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voltage 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200" i="1" kern="100" baseline="-25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(GV)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frequency 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(MHz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  (harmonic)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(216816)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Natural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 </a:t>
                      </a: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120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4.4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5.9</a:t>
                      </a:r>
                      <a:endParaRPr lang="zh-CN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8.5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HOM power</a:t>
                      </a:r>
                      <a:r>
                        <a:rPr lang="en-US" altLang="zh-CN" sz="1200" kern="100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/cavity (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 cell) (kw)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0.46</a:t>
                      </a:r>
                      <a:endParaRPr lang="zh-CN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0.75</a:t>
                      </a:r>
                      <a:endParaRPr lang="zh-CN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2105ED"/>
                          </a:solidFill>
                          <a:effectLst/>
                          <a:latin typeface="Times New Roman"/>
                          <a:ea typeface="宋体"/>
                        </a:rPr>
                        <a:t>1.94</a:t>
                      </a:r>
                      <a:endParaRPr lang="zh-CN" sz="1200" b="1" dirty="0">
                        <a:solidFill>
                          <a:srgbClr val="2105ED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nergy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spread (%)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0.134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0.098</a:t>
                      </a:r>
                      <a:endParaRPr lang="zh-CN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0.080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 acceptance requirement (%)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1.35</a:t>
                      </a:r>
                      <a:endParaRPr lang="zh-CN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S Mincho"/>
                        </a:rPr>
                        <a:t>0.</a:t>
                      </a:r>
                      <a:r>
                        <a:rPr lang="en-GB" sz="120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90</a:t>
                      </a:r>
                      <a:endParaRPr lang="zh-CN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S Mincho"/>
                        </a:rPr>
                        <a:t>0.</a:t>
                      </a:r>
                      <a:r>
                        <a:rPr lang="en-GB" sz="120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49</a:t>
                      </a:r>
                      <a:endParaRPr lang="zh-CN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Photon number 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due to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beamstrahlung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0.082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0.050</a:t>
                      </a:r>
                      <a:endParaRPr lang="zh-CN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0.023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1866">
                <a:tc>
                  <a:txBody>
                    <a:bodyPr/>
                    <a:lstStyle/>
                    <a:p>
                      <a:pPr marL="27305"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Beamstruhlung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 lifetime /quantum  lifetime* (min)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80/80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宋体"/>
                        </a:rPr>
                        <a:t>&gt;400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Lifetime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(hour)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0.43</a:t>
                      </a:r>
                      <a:endParaRPr lang="zh-CN" sz="12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1.4</a:t>
                      </a:r>
                      <a:endParaRPr lang="zh-CN" sz="12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2.5</a:t>
                      </a:r>
                      <a:endParaRPr lang="zh-CN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2039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(hour glass)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Luminosity</a:t>
                      </a:r>
                      <a:r>
                        <a:rPr lang="en-US" altLang="zh-CN" sz="1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/IP</a:t>
                      </a:r>
                      <a:r>
                        <a:rPr lang="en-US" altLang="zh-CN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b="1" i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(10</a:t>
                      </a:r>
                      <a:r>
                        <a:rPr lang="en-US" sz="14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4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4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3</a:t>
                      </a:r>
                      <a:endParaRPr lang="zh-CN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10</a:t>
                      </a:r>
                      <a:endParaRPr lang="zh-CN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32</a:t>
                      </a:r>
                      <a:endParaRPr lang="zh-CN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9624392" y="2132856"/>
            <a:ext cx="2559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The 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parameters for the Z </a:t>
            </a:r>
            <a:r>
              <a:rPr lang="en-GB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w modes 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increase the budget which is based on operation as a Higgs factory.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588792" y="1188298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Collider </a:t>
            </a:r>
            <a:r>
              <a:rPr lang="en-GB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1384" y="104206"/>
            <a:ext cx="11233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44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Machine introduction</a:t>
            </a:r>
            <a:endParaRPr lang="en-US" altLang="zh-CN" sz="4400" b="1" dirty="0">
              <a:solidFill>
                <a:srgbClr val="C00000"/>
              </a:solidFill>
              <a:latin typeface="Comic Sans MS" panose="030F0702030302020204" pitchFamily="66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548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30"/>
    </mc:Choice>
    <mc:Fallback xmlns="">
      <p:transition spd="slow" advTm="5113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432066" y="3085677"/>
            <a:ext cx="655417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altLang="zh-CN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uring </a:t>
            </a:r>
            <a:r>
              <a:rPr lang="en-GB" altLang="zh-CN" sz="2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 operation of Higgs mode</a:t>
            </a:r>
            <a:r>
              <a:rPr lang="en-GB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 the RF cavities are shared by both e+ and e- beams with the application of the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kicker and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pulser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power supply</a:t>
            </a:r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nearby the RF cavities</a:t>
            </a:r>
            <a:r>
              <a:rPr lang="en-GB" altLang="zh-CN" sz="2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endParaRPr lang="en-GB" altLang="zh-CN" sz="2400" dirty="0" smtClean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W and Z modes the surveys of e+ and e- rings in the RF region are designed independently by turning off the </a:t>
            </a:r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kickers </a:t>
            </a:r>
            <a:r>
              <a:rPr lang="en-GB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that all bunches can be filled along the whole </a:t>
            </a:r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rings</a:t>
            </a:r>
            <a:r>
              <a:rPr lang="en-GB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0" y="1464100"/>
            <a:ext cx="12192000" cy="1368152"/>
          </a:xfrm>
        </p:spPr>
        <p:txBody>
          <a:bodyPr>
            <a:noAutofit/>
          </a:bodyPr>
          <a:lstStyle/>
          <a:p>
            <a:pPr lvl="1" algn="just"/>
            <a:r>
              <a:rPr lang="en-US" altLang="zh-CN" sz="24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cavities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Higgs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mode, bunches filled in half ring for e+ and e-.</a:t>
            </a:r>
          </a:p>
          <a:p>
            <a:pPr lvl="1" algn="just"/>
            <a:r>
              <a:rPr lang="en-US" altLang="zh-CN" sz="24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 cavities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W &amp; Z mode, bunches filled in full ring.</a:t>
            </a:r>
          </a:p>
          <a:p>
            <a:pPr lvl="1" algn="just"/>
            <a:r>
              <a:rPr lang="en-US" altLang="zh-CN" sz="24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cell &amp; 650MHz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cavity.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9416" y="852961"/>
            <a:ext cx="10513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Higgs, W and Z modes can be switched at any time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750824"/>
            <a:ext cx="5168714" cy="405894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708732" y="2931788"/>
            <a:ext cx="2082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CW=6.06kHz, 50%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1384" y="104206"/>
            <a:ext cx="11233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44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Machine introduction</a:t>
            </a:r>
            <a:endParaRPr lang="en-US" altLang="zh-CN" sz="4400" b="1" dirty="0">
              <a:solidFill>
                <a:srgbClr val="C00000"/>
              </a:solidFill>
              <a:latin typeface="Comic Sans MS" panose="030F0702030302020204" pitchFamily="66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879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49"/>
    </mc:Choice>
    <mc:Fallback xmlns="">
      <p:transition spd="slow" advTm="3004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07888" y="743313"/>
            <a:ext cx="711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n-axis injection only for Higgs mode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5360" y="4597199"/>
            <a:ext cx="114492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altLang="zh-CN" sz="20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    Several </a:t>
            </a:r>
            <a:r>
              <a:rPr lang="en-GB" altLang="zh-CN" sz="2000" dirty="0">
                <a:latin typeface="Times New Roman" panose="02020603050405020304" pitchFamily="18" charset="0"/>
                <a:ea typeface="MS Mincho" panose="02020609040205080304" pitchFamily="49" charset="-128"/>
              </a:rPr>
              <a:t>circulating bunches </a:t>
            </a:r>
            <a:r>
              <a:rPr lang="en-GB" altLang="zh-CN" sz="20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from Collider are </a:t>
            </a:r>
            <a:r>
              <a:rPr lang="en-GB" altLang="zh-CN" sz="2000" dirty="0">
                <a:latin typeface="Times New Roman" panose="02020603050405020304" pitchFamily="18" charset="0"/>
                <a:ea typeface="MS Mincho" panose="02020609040205080304" pitchFamily="49" charset="-128"/>
              </a:rPr>
              <a:t>extracted to the </a:t>
            </a:r>
            <a:r>
              <a:rPr lang="en-GB" altLang="zh-CN" sz="20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Booster. </a:t>
            </a:r>
            <a:r>
              <a:rPr lang="en-GB" altLang="zh-CN" sz="2000" dirty="0">
                <a:latin typeface="Times New Roman" panose="02020603050405020304" pitchFamily="18" charset="0"/>
                <a:ea typeface="MS Mincho" panose="02020609040205080304" pitchFamily="49" charset="-128"/>
              </a:rPr>
              <a:t>The </a:t>
            </a:r>
            <a:r>
              <a:rPr lang="en-GB" altLang="zh-CN" sz="20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Booster circulating </a:t>
            </a:r>
            <a:r>
              <a:rPr lang="en-GB" altLang="zh-CN" sz="2000" dirty="0">
                <a:latin typeface="Times New Roman" panose="02020603050405020304" pitchFamily="18" charset="0"/>
                <a:ea typeface="MS Mincho" panose="02020609040205080304" pitchFamily="49" charset="-128"/>
              </a:rPr>
              <a:t>bunches </a:t>
            </a:r>
            <a:r>
              <a:rPr lang="en-GB" altLang="zh-CN" sz="20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are then </a:t>
            </a:r>
            <a:r>
              <a:rPr lang="en-GB" altLang="zh-CN" sz="2000" dirty="0">
                <a:latin typeface="Times New Roman" panose="02020603050405020304" pitchFamily="18" charset="0"/>
                <a:ea typeface="MS Mincho" panose="02020609040205080304" pitchFamily="49" charset="-128"/>
              </a:rPr>
              <a:t>merged with the injected </a:t>
            </a:r>
            <a:r>
              <a:rPr lang="en-GB" altLang="zh-CN" sz="20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bunches from Collider. Then, </a:t>
            </a:r>
            <a:r>
              <a:rPr lang="en-GB" altLang="zh-CN" sz="2000" dirty="0">
                <a:latin typeface="Times New Roman" panose="02020603050405020304" pitchFamily="18" charset="0"/>
                <a:ea typeface="MS Mincho" panose="02020609040205080304" pitchFamily="49" charset="-128"/>
              </a:rPr>
              <a:t>the merged bunches in the </a:t>
            </a:r>
            <a:r>
              <a:rPr lang="en-GB" altLang="zh-CN" sz="20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Booster are </a:t>
            </a:r>
            <a:r>
              <a:rPr lang="en-GB" altLang="zh-CN" sz="2000" dirty="0">
                <a:latin typeface="Times New Roman" panose="02020603050405020304" pitchFamily="18" charset="0"/>
                <a:ea typeface="MS Mincho" panose="02020609040205080304" pitchFamily="49" charset="-128"/>
              </a:rPr>
              <a:t>injected </a:t>
            </a:r>
            <a:r>
              <a:rPr lang="en-GB" altLang="zh-CN" sz="20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back into </a:t>
            </a:r>
            <a:r>
              <a:rPr lang="en-GB" altLang="zh-CN" sz="2000" dirty="0">
                <a:latin typeface="Times New Roman" panose="02020603050405020304" pitchFamily="18" charset="0"/>
                <a:ea typeface="MS Mincho" panose="02020609040205080304" pitchFamily="49" charset="-128"/>
              </a:rPr>
              <a:t>collider ring by </a:t>
            </a:r>
            <a:r>
              <a:rPr lang="en-GB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vertical on-axis </a:t>
            </a:r>
            <a:r>
              <a:rPr lang="en-GB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injection</a:t>
            </a:r>
            <a:r>
              <a:rPr lang="en-GB" altLang="zh-CN" sz="20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r>
              <a:rPr lang="en-GB" altLang="zh-CN" sz="2000" dirty="0">
                <a:latin typeface="Times New Roman" panose="02020603050405020304" pitchFamily="18" charset="0"/>
                <a:ea typeface="MS Mincho" panose="02020609040205080304" pitchFamily="49" charset="-128"/>
              </a:rPr>
              <a:t>The procedure will be repeated several times so that all the circulating bunches </a:t>
            </a:r>
            <a:r>
              <a:rPr lang="en-GB" altLang="zh-CN" sz="20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in the </a:t>
            </a:r>
            <a:r>
              <a:rPr lang="en-GB" altLang="zh-CN" sz="2000" dirty="0">
                <a:latin typeface="Times New Roman" panose="02020603050405020304" pitchFamily="18" charset="0"/>
                <a:ea typeface="MS Mincho" panose="02020609040205080304" pitchFamily="49" charset="-128"/>
              </a:rPr>
              <a:t>B</a:t>
            </a:r>
            <a:r>
              <a:rPr lang="en-GB" altLang="zh-CN" sz="20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ooster </a:t>
            </a:r>
            <a:r>
              <a:rPr lang="en-GB" altLang="zh-CN" sz="2000" dirty="0">
                <a:latin typeface="Times New Roman" panose="02020603050405020304" pitchFamily="18" charset="0"/>
                <a:ea typeface="MS Mincho" panose="02020609040205080304" pitchFamily="49" charset="-128"/>
              </a:rPr>
              <a:t>can be accumulated </a:t>
            </a:r>
            <a:r>
              <a:rPr lang="en-GB" altLang="zh-CN" sz="20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into </a:t>
            </a:r>
            <a:r>
              <a:rPr lang="en-GB" altLang="zh-CN" sz="2000" dirty="0">
                <a:latin typeface="Times New Roman" panose="02020603050405020304" pitchFamily="18" charset="0"/>
                <a:ea typeface="MS Mincho" panose="02020609040205080304" pitchFamily="49" charset="-128"/>
              </a:rPr>
              <a:t>the </a:t>
            </a:r>
            <a:r>
              <a:rPr lang="en-GB" altLang="zh-CN" sz="20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Collider. </a:t>
            </a:r>
            <a:r>
              <a:rPr lang="en-GB" altLang="zh-CN" sz="24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The </a:t>
            </a:r>
            <a:r>
              <a:rPr lang="en-GB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</a:t>
            </a:r>
            <a:r>
              <a:rPr lang="en-US" altLang="zh-CN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eamloading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effect </a:t>
            </a:r>
            <a:r>
              <a:rPr lang="en-US" altLang="zh-CN" sz="24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in the Booster </a:t>
            </a:r>
            <a:r>
              <a:rPr lang="en-US" altLang="zh-CN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RF system </a:t>
            </a:r>
            <a:r>
              <a:rPr lang="en-US" altLang="zh-CN" sz="24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is </a:t>
            </a:r>
            <a:r>
              <a:rPr lang="en-US" altLang="zh-CN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weak. The maximum cavity voltage drop is 0.48% and the maximum phase shift is 0.63 degree. The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peak HOM power </a:t>
            </a:r>
            <a:r>
              <a:rPr lang="en-US" altLang="zh-CN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per RF cavity is </a:t>
            </a:r>
            <a:r>
              <a:rPr lang="en-US" altLang="zh-CN" sz="24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62W. </a:t>
            </a:r>
            <a:endParaRPr lang="zh-CN" altLang="en-US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962" y="484728"/>
            <a:ext cx="3240360" cy="911591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27252"/>
              </p:ext>
            </p:extLst>
          </p:nvPr>
        </p:nvGraphicFramePr>
        <p:xfrm>
          <a:off x="0" y="1197753"/>
          <a:ext cx="8574285" cy="342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" r:id="rId4" imgW="12173055" imgH="4843584" progId="Visio.Drawing.11">
                  <p:embed/>
                </p:oleObj>
              </mc:Choice>
              <mc:Fallback>
                <p:oleObj r:id="rId4" imgW="12173055" imgH="4843584" progId="Visio.Drawing.11">
                  <p:embed/>
                  <p:pic>
                    <p:nvPicPr>
                      <p:cNvPr id="0" name="Object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7753"/>
                        <a:ext cx="8574285" cy="3426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0256" y="1772815"/>
            <a:ext cx="3791743" cy="77776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400256" y="2714259"/>
            <a:ext cx="37917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Circumference is same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rajectory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011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037ns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 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 in the booster</a:t>
            </a:r>
          </a:p>
        </p:txBody>
      </p:sp>
      <p:sp>
        <p:nvSpPr>
          <p:cNvPr id="11" name="矩形 10"/>
          <p:cNvSpPr/>
          <p:nvPr/>
        </p:nvSpPr>
        <p:spPr>
          <a:xfrm>
            <a:off x="551384" y="104206"/>
            <a:ext cx="95770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44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Machine introduction</a:t>
            </a:r>
            <a:endParaRPr lang="en-US" altLang="zh-CN" sz="4400" b="1" dirty="0">
              <a:solidFill>
                <a:srgbClr val="C00000"/>
              </a:solidFill>
              <a:latin typeface="Comic Sans MS" panose="030F0702030302020204" pitchFamily="66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045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25"/>
    </mc:Choice>
    <mc:Fallback xmlns="">
      <p:transition spd="slow" advTm="2522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43372" y="4279523"/>
            <a:ext cx="11629292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TME </a:t>
            </a:r>
            <a:r>
              <a:rPr lang="en-GB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are chosen for </a:t>
            </a:r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booster </a:t>
            </a:r>
            <a:r>
              <a:rPr lang="en-GB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relax the DA requirement of collider ring.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magnetic field quality at the injection energy of 10GeV is still a challenge for </a:t>
            </a:r>
            <a:r>
              <a:rPr lang="en-GB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FODO and TME </a:t>
            </a:r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schemes. DA of Booster should be estimated carefully.  </a:t>
            </a:r>
          </a:p>
          <a:p>
            <a:pPr algn="just">
              <a:spcBef>
                <a:spcPts val="600"/>
              </a:spcBef>
            </a:pPr>
            <a:r>
              <a:rPr lang="en-GB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Pre-Booster (10GeV to 45GeV) to deal with the low field problem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precision requirement for the orbit control at the entrance of collider ring.</a:t>
            </a:r>
          </a:p>
        </p:txBody>
      </p:sp>
      <p:sp>
        <p:nvSpPr>
          <p:cNvPr id="12" name="矩形 11"/>
          <p:cNvSpPr/>
          <p:nvPr/>
        </p:nvSpPr>
        <p:spPr>
          <a:xfrm>
            <a:off x="263352" y="742354"/>
            <a:ext cx="11593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Booster </a:t>
            </a:r>
            <a:r>
              <a:rPr lang="en-GB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/>
          </p:nvPr>
        </p:nvGraphicFramePr>
        <p:xfrm>
          <a:off x="6566858" y="1265574"/>
          <a:ext cx="5328592" cy="3007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Image" r:id="rId3" imgW="10222200" imgH="6831720" progId="Photoshop.Image.8">
                  <p:embed/>
                </p:oleObj>
              </mc:Choice>
              <mc:Fallback>
                <p:oleObj name="Image" r:id="rId3" imgW="10222200" imgH="6831720" progId="Photoshop.Image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66858" y="1265574"/>
                        <a:ext cx="5328592" cy="3007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5575"/>
            <a:ext cx="5879976" cy="3012816"/>
          </a:xfrm>
          <a:prstGeom prst="rect">
            <a:avLst/>
          </a:prstGeom>
        </p:spPr>
      </p:pic>
      <p:sp>
        <p:nvSpPr>
          <p:cNvPr id="4" name="右箭头 3"/>
          <p:cNvSpPr/>
          <p:nvPr/>
        </p:nvSpPr>
        <p:spPr>
          <a:xfrm>
            <a:off x="5951984" y="2564904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51384" y="104206"/>
            <a:ext cx="11233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44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Machine introduction</a:t>
            </a:r>
            <a:endParaRPr lang="en-US" altLang="zh-CN" sz="4400" b="1" dirty="0">
              <a:solidFill>
                <a:srgbClr val="C00000"/>
              </a:solidFill>
              <a:latin typeface="Comic Sans MS" panose="030F0702030302020204" pitchFamily="66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351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36"/>
    </mc:Choice>
    <mc:Fallback xmlns="">
      <p:transition spd="slow" advTm="1803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392420"/>
              </p:ext>
            </p:extLst>
          </p:nvPr>
        </p:nvGraphicFramePr>
        <p:xfrm>
          <a:off x="5159896" y="3289558"/>
          <a:ext cx="6912767" cy="325735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542627"/>
                <a:gridCol w="1032942"/>
                <a:gridCol w="953485"/>
                <a:gridCol w="2383713"/>
              </a:tblGrid>
              <a:tr h="3257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Symbol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Designed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600" b="0" i="1" kern="1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600" b="0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600" b="0" i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i="1" kern="1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zh-CN" altLang="zh-CN" sz="1600" b="0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Repetition rate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600" b="0" i="1" kern="1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</a:t>
                      </a:r>
                      <a:endParaRPr lang="zh-CN" sz="16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Hz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population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600" b="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</a:t>
                      </a:r>
                      <a:r>
                        <a:rPr lang="en-US" sz="1600" b="0" i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600" b="0" i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1600" b="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e+</a:t>
                      </a:r>
                      <a:endParaRPr lang="zh-CN" altLang="zh-CN" sz="1600" b="0" i="1" kern="100" baseline="-25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698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&gt; 9.4×10</a:t>
                      </a:r>
                      <a:r>
                        <a:rPr lang="en-US" altLang="zh-CN" sz="1600" b="1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altLang="zh-CN" sz="16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/  &gt;</a:t>
                      </a: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9.4×10</a:t>
                      </a:r>
                      <a:r>
                        <a:rPr lang="en-US" altLang="zh-CN" sz="1600" b="1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0" i="1" kern="1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nC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&gt; 1.5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spread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1600" b="0" i="1" kern="1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zh-CN" sz="16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 2×10</a:t>
                      </a:r>
                      <a:r>
                        <a:rPr lang="en-US" altLang="zh-CN" sz="16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en-US" altLang="zh-CN" sz="1600" b="1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/  &lt; 2</a:t>
                      </a: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×10</a:t>
                      </a:r>
                      <a:r>
                        <a:rPr lang="en-US" altLang="zh-CN" sz="16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</a:t>
                      </a:r>
                      <a:endParaRPr lang="zh-CN" altLang="zh-CN" sz="1600" b="1" kern="100" baseline="300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Emittance (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600" b="0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en-US" sz="1600" b="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6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rad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  <a:endParaRPr lang="zh-CN" altLang="zh-CN" sz="16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altLang="zh-CN" sz="1600" b="0" i="1" kern="1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zh-CN" altLang="zh-CN" sz="1600" b="0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698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/ 1</a:t>
                      </a:r>
                      <a:endParaRPr lang="zh-CN" altLang="zh-CN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beam</a:t>
                      </a:r>
                      <a:r>
                        <a:rPr lang="en-US" altLang="zh-CN" sz="16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energy on Target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GeV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bunch</a:t>
                      </a:r>
                      <a:r>
                        <a:rPr lang="en-US" altLang="zh-CN" sz="16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charge on Target</a:t>
                      </a:r>
                      <a:endParaRPr lang="zh-CN" altLang="zh-CN" sz="16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nC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19336" y="3789040"/>
            <a:ext cx="484367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The </a:t>
            </a:r>
            <a:r>
              <a:rPr lang="en-US" altLang="zh-CN" sz="2000" dirty="0">
                <a:latin typeface="Times New Roman" panose="02020603050405020304" pitchFamily="18" charset="0"/>
                <a:ea typeface="MS Mincho" panose="02020609040205080304" pitchFamily="49" charset="-128"/>
              </a:rPr>
              <a:t>total beam transfer efficiency from transfer line to the injection point of collider ring is </a:t>
            </a:r>
            <a:r>
              <a:rPr lang="en-US" altLang="zh-CN" sz="20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greater </a:t>
            </a:r>
            <a:r>
              <a:rPr lang="en-US" altLang="zh-CN" sz="2000" dirty="0">
                <a:latin typeface="Times New Roman" panose="02020603050405020304" pitchFamily="18" charset="0"/>
                <a:ea typeface="MS Mincho" panose="02020609040205080304" pitchFamily="49" charset="-128"/>
              </a:rPr>
              <a:t>than </a:t>
            </a:r>
            <a:r>
              <a:rPr lang="en-US" altLang="zh-CN" sz="20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90%.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transfer efficiency can be made much higher with a damping ring of energy </a:t>
            </a: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1.1GeV 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the beam </a:t>
            </a:r>
            <a:r>
              <a:rPr lang="en-GB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GB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</a:t>
            </a: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controlled below 40 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nm.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63352" y="742354"/>
            <a:ext cx="11593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 descr="D:\IHEPBOX\My_work\CEPC&amp;SPPC\Lattice structure\visio\Scheme4--V1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" y="1413478"/>
            <a:ext cx="12168336" cy="160516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583832" y="25350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1.1GeV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840416" y="2462107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1200m</a:t>
            </a:r>
            <a:endParaRPr lang="zh-CN" altLang="en-US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1384" y="104206"/>
            <a:ext cx="11233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44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Machine introduction</a:t>
            </a:r>
            <a:endParaRPr lang="en-US" altLang="zh-CN" sz="4400" b="1" dirty="0">
              <a:solidFill>
                <a:srgbClr val="C00000"/>
              </a:solidFill>
              <a:latin typeface="Comic Sans MS" panose="030F0702030302020204" pitchFamily="66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472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99"/>
    </mc:Choice>
    <mc:Fallback xmlns="">
      <p:transition spd="slow" advTm="1509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71364" y="1190087"/>
            <a:ext cx="11593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Project is the integration of physics goals, beam performance, construction cost and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peration cost.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1384" y="104206"/>
            <a:ext cx="11233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44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Key </a:t>
            </a:r>
            <a:r>
              <a:rPr lang="en-US" altLang="zh-CN" sz="44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beam </a:t>
            </a: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physics </a:t>
            </a:r>
            <a:r>
              <a:rPr lang="en-US" altLang="zh-CN" sz="44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challenges</a:t>
            </a:r>
            <a:endParaRPr lang="en-US" altLang="zh-CN" sz="4400"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71364" y="2276872"/>
            <a:ext cx="1176868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CEPC</a:t>
            </a:r>
            <a:r>
              <a:rPr lang="en-US" altLang="zh-CN" sz="2800" b="1" dirty="0">
                <a:solidFill>
                  <a:srgbClr val="2105ED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</a:t>
            </a:r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physics,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performance reduction caused by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fluctuation and </a:t>
            </a:r>
            <a:r>
              <a:rPr lang="en-GB" altLang="zh-CN" sz="2800" dirty="0" err="1" smtClean="0">
                <a:solidFill>
                  <a:srgbClr val="FF0000"/>
                </a:solidFill>
                <a:latin typeface="Times New Roman"/>
                <a:ea typeface="宋体"/>
              </a:rPr>
              <a:t>beamstruhlung</a:t>
            </a:r>
            <a:r>
              <a:rPr lang="en-GB" altLang="zh-CN" sz="2800" dirty="0" smtClean="0">
                <a:solidFill>
                  <a:srgbClr val="FF0000"/>
                </a:solidFill>
                <a:latin typeface="Times New Roman"/>
                <a:ea typeface="宋体"/>
              </a:rPr>
              <a:t> effects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sz="2800" dirty="0" smtClean="0">
                <a:solidFill>
                  <a:srgbClr val="FF0000"/>
                </a:solidFill>
                <a:latin typeface="Times New Roman"/>
                <a:ea typeface="宋体"/>
              </a:rPr>
              <a:t>Enough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aperture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 Beam lifetime and injection</a:t>
            </a:r>
            <a:endParaRPr lang="en-GB" altLang="zh-CN" sz="2800" dirty="0">
              <a:solidFill>
                <a:srgbClr val="FF0000"/>
              </a:solidFill>
              <a:latin typeface="Times New Roman"/>
              <a:ea typeface="宋体"/>
            </a:endParaRPr>
          </a:p>
          <a:p>
            <a:pPr>
              <a:spcAft>
                <a:spcPts val="600"/>
              </a:spcAft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FODO cell,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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/90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, non-interleaved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sextupole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scheme in ARC</a:t>
            </a:r>
          </a:p>
          <a:p>
            <a:pPr>
              <a:spcAft>
                <a:spcPts val="600"/>
              </a:spcAft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    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Selection of </a:t>
            </a:r>
            <a:r>
              <a:rPr lang="en-US" altLang="zh-C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BetaY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*, IR design, On-axis injection, </a:t>
            </a:r>
            <a:r>
              <a:rPr lang="en-US" altLang="zh-C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etc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>
              <a:spcAft>
                <a:spcPts val="600"/>
              </a:spcAft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    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Powerful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optimization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logic</a:t>
            </a:r>
          </a:p>
          <a:p>
            <a:pPr>
              <a:spcAft>
                <a:spcPts val="600"/>
              </a:spcAft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Relax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errors tolerance of the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machine</a:t>
            </a:r>
          </a:p>
          <a:p>
            <a:pPr>
              <a:spcAft>
                <a:spcPts val="600"/>
              </a:spcAft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altLang="zh-CN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Flexibility and </a:t>
            </a:r>
            <a:r>
              <a:rPr lang="en-US" altLang="zh-CN" sz="28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r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obust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06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15"/>
    </mc:Choice>
    <mc:Fallback xmlns="">
      <p:transition spd="slow" advTm="5701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0" y="1439255"/>
            <a:ext cx="12000656" cy="1742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 </a:t>
            </a:r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*=</a:t>
            </a:r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2.2m, </a:t>
            </a:r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c</a:t>
            </a:r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=33mrad, </a:t>
            </a:r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βx*=0.36m, βy*=1.5mm</a:t>
            </a:r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Detector solenoid=3.0T</a:t>
            </a:r>
          </a:p>
          <a:p>
            <a:pPr lvl="1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strength requirements of anti-solenoids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~7.2T)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Enough space for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SC quadrupole coils in two-in-one type (Peak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3.8T &amp; 136T/m) with room temperature vacuum chamber.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927648" y="869280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of interaction region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2755" y="2976809"/>
            <a:ext cx="4457925" cy="206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754" y="4805460"/>
            <a:ext cx="4422602" cy="2052540"/>
          </a:xfrm>
          <a:prstGeom prst="rect">
            <a:avLst/>
          </a:prstGeom>
        </p:spPr>
      </p:pic>
      <p:pic>
        <p:nvPicPr>
          <p:cNvPr id="13" name="图片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303" y="3136693"/>
            <a:ext cx="4026453" cy="199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194" y="5075871"/>
            <a:ext cx="3266065" cy="177329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551384" y="104206"/>
            <a:ext cx="11233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44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Key </a:t>
            </a:r>
            <a:r>
              <a:rPr lang="en-US" altLang="zh-CN" sz="44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beam </a:t>
            </a: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physics </a:t>
            </a:r>
            <a:r>
              <a:rPr lang="en-US" altLang="zh-CN" sz="44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challenges</a:t>
            </a:r>
            <a:endParaRPr lang="en-US" altLang="zh-CN" sz="4400"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45" y="4416726"/>
            <a:ext cx="3494959" cy="109715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5672" y="5831730"/>
            <a:ext cx="326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length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cryostat is 4.9m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05" y="3329176"/>
            <a:ext cx="3211440" cy="90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15"/>
    </mc:Choice>
    <mc:Fallback xmlns="">
      <p:transition spd="slow" advTm="5701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687279" y="1104510"/>
            <a:ext cx="5616624" cy="5231391"/>
            <a:chOff x="395536" y="1340768"/>
            <a:chExt cx="7988013" cy="5231391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3549" y="1708748"/>
              <a:ext cx="3600000" cy="1359865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60" y="1340768"/>
              <a:ext cx="3600000" cy="59602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7544" y="1936794"/>
              <a:ext cx="3600000" cy="66787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900" y="2604667"/>
              <a:ext cx="3600000" cy="74650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6761" y="3501008"/>
              <a:ext cx="3600000" cy="64907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1900" y="4251461"/>
              <a:ext cx="3600000" cy="73928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5536" y="5066183"/>
              <a:ext cx="3600000" cy="744026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1899" y="5745550"/>
              <a:ext cx="3600000" cy="826609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355976" y="5301208"/>
              <a:ext cx="3600000" cy="116692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01470" y="4331636"/>
              <a:ext cx="3600000" cy="109805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35812" y="3146571"/>
              <a:ext cx="3600001" cy="1219980"/>
            </a:xfrm>
            <a:prstGeom prst="rect">
              <a:avLst/>
            </a:prstGeom>
          </p:spPr>
        </p:pic>
        <p:sp>
          <p:nvSpPr>
            <p:cNvPr id="16" name="下箭头 15"/>
            <p:cNvSpPr/>
            <p:nvPr/>
          </p:nvSpPr>
          <p:spPr bwMode="auto">
            <a:xfrm>
              <a:off x="2241260" y="1726663"/>
              <a:ext cx="259758" cy="420261"/>
            </a:xfrm>
            <a:prstGeom prst="downArrow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588"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22" name="下箭头 21"/>
            <p:cNvSpPr/>
            <p:nvPr/>
          </p:nvSpPr>
          <p:spPr bwMode="auto">
            <a:xfrm flipV="1">
              <a:off x="6047793" y="5249671"/>
              <a:ext cx="302852" cy="301945"/>
            </a:xfrm>
            <a:prstGeom prst="downArrow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588"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26" name="下箭头 25"/>
            <p:cNvSpPr/>
            <p:nvPr/>
          </p:nvSpPr>
          <p:spPr bwMode="auto">
            <a:xfrm rot="5400000" flipV="1">
              <a:off x="4369187" y="5868587"/>
              <a:ext cx="186303" cy="667249"/>
            </a:xfrm>
            <a:prstGeom prst="downArrow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588"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</a:endParaRPr>
            </a:p>
          </p:txBody>
        </p:sp>
      </p:grpSp>
      <p:sp>
        <p:nvSpPr>
          <p:cNvPr id="37" name="内容占位符 2"/>
          <p:cNvSpPr>
            <a:spLocks noGrp="1"/>
          </p:cNvSpPr>
          <p:nvPr>
            <p:ph idx="1"/>
          </p:nvPr>
        </p:nvSpPr>
        <p:spPr>
          <a:xfrm>
            <a:off x="6303903" y="1068902"/>
            <a:ext cx="5768761" cy="1029527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 and connection (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reliminary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Alignment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idea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0" name="下箭头 29"/>
          <p:cNvSpPr/>
          <p:nvPr/>
        </p:nvSpPr>
        <p:spPr bwMode="auto">
          <a:xfrm>
            <a:off x="1985066" y="2202805"/>
            <a:ext cx="182644" cy="420261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chemeClr val="bg1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31" name="下箭头 30"/>
          <p:cNvSpPr/>
          <p:nvPr/>
        </p:nvSpPr>
        <p:spPr bwMode="auto">
          <a:xfrm>
            <a:off x="1985066" y="2910313"/>
            <a:ext cx="182644" cy="420261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chemeClr val="bg1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35" name="下箭头 34"/>
          <p:cNvSpPr/>
          <p:nvPr/>
        </p:nvSpPr>
        <p:spPr bwMode="auto">
          <a:xfrm>
            <a:off x="1979020" y="3703696"/>
            <a:ext cx="182644" cy="420261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chemeClr val="bg1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36" name="下箭头 35"/>
          <p:cNvSpPr/>
          <p:nvPr/>
        </p:nvSpPr>
        <p:spPr bwMode="auto">
          <a:xfrm>
            <a:off x="1979020" y="4544358"/>
            <a:ext cx="182644" cy="420261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chemeClr val="bg1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39" name="下箭头 38"/>
          <p:cNvSpPr/>
          <p:nvPr/>
        </p:nvSpPr>
        <p:spPr bwMode="auto">
          <a:xfrm>
            <a:off x="1952916" y="5409057"/>
            <a:ext cx="182644" cy="420261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chemeClr val="bg1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40" name="下箭头 39"/>
          <p:cNvSpPr/>
          <p:nvPr/>
        </p:nvSpPr>
        <p:spPr bwMode="auto">
          <a:xfrm flipV="1">
            <a:off x="4661558" y="3875536"/>
            <a:ext cx="212945" cy="301945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chemeClr val="bg1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41" name="下箭头 40"/>
          <p:cNvSpPr/>
          <p:nvPr/>
        </p:nvSpPr>
        <p:spPr bwMode="auto">
          <a:xfrm flipV="1">
            <a:off x="4663369" y="2707264"/>
            <a:ext cx="212945" cy="301945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chemeClr val="bg1"/>
              </a:solidFill>
              <a:latin typeface="Times New Roman" pitchFamily="18" charset="0"/>
              <a:ea typeface="华文中宋" pitchFamily="2" charset="-122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81886" y="4322116"/>
            <a:ext cx="5362682" cy="2535884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3190230" y="882143"/>
            <a:ext cx="3696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assembly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81153" y="2076676"/>
            <a:ext cx="3381709" cy="2319392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551384" y="104206"/>
            <a:ext cx="11233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44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Key </a:t>
            </a:r>
            <a:r>
              <a:rPr lang="en-US" altLang="zh-CN" sz="44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beam </a:t>
            </a: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physics </a:t>
            </a:r>
            <a:r>
              <a:rPr lang="en-US" altLang="zh-CN" sz="44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challenges</a:t>
            </a:r>
            <a:endParaRPr lang="en-US" altLang="zh-CN" sz="4400"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36677" y="6302117"/>
            <a:ext cx="3090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 the flanges using RVC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091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B2BBFE41-BF0E-4D84-A39B-2F5D4B2E8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401" y="1136027"/>
            <a:ext cx="3156279" cy="216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B1D8614D-1DAC-402B-A870-D403185FC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117" y="1093827"/>
            <a:ext cx="3107586" cy="2160000"/>
          </a:xfrm>
          <a:prstGeom prst="rect">
            <a:avLst/>
          </a:prstGeom>
        </p:spPr>
      </p:pic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0" y="1409069"/>
            <a:ext cx="4488651" cy="4721823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 for tracking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145 turns tracked</a:t>
            </a:r>
          </a:p>
          <a:p>
            <a:r>
              <a:rPr lang="en-US" altLang="zh-CN" sz="2000" dirty="0">
                <a:latin typeface="Times New Roman" panose="02020603050405020304" pitchFamily="18" charset="0"/>
              </a:rPr>
              <a:t>100 samples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sextupoles + 32 arc sextupoles</a:t>
            </a:r>
          </a:p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(Max. free various=254)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Damping at each element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ON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fluctuation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</a:p>
          <a:p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Sawtooth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with tapering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8870" y="870864"/>
            <a:ext cx="2744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Crab waist=100%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820018"/>
              </p:ext>
            </p:extLst>
          </p:nvPr>
        </p:nvGraphicFramePr>
        <p:xfrm>
          <a:off x="3552053" y="3501008"/>
          <a:ext cx="8512669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2383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(mm)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(mm)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 (mm)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</a:t>
                      </a:r>
                      <a:r>
                        <a:rPr lang="en-GB" sz="16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(mrad)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</a:t>
                      </a:r>
                      <a:r>
                        <a:rPr lang="en-GB" sz="16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(mrad)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</a:t>
                      </a:r>
                      <a:r>
                        <a:rPr lang="en-GB" sz="16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(mrad)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 error 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0.01%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 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0.02%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FF </a:t>
                      </a:r>
                      <a:r>
                        <a:rPr lang="en-GB" altLang="zh-C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alt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0.03</a:t>
                      </a:r>
                      <a:endParaRPr lang="zh-CN" alt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0.03</a:t>
                      </a:r>
                      <a:endParaRPr lang="zh-CN" alt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Sextupole</a:t>
                      </a:r>
                      <a:endParaRPr lang="zh-CN" alt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164277" y="6326608"/>
            <a:ext cx="119837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RMS close orbit distortions are smaller than 40 µm in both horizontal and vertical plane. Beta beatings &lt; 1.5% , Coupling &lt; 0.2%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44325" y="690991"/>
            <a:ext cx="972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aperture optimization with errors @ Higgs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6040" y="1364961"/>
            <a:ext cx="2901608" cy="496140"/>
          </a:xfrm>
          <a:prstGeom prst="ellipse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extLst/>
          </p:nvPr>
        </p:nvGraphicFramePr>
        <p:xfrm>
          <a:off x="3575719" y="4749387"/>
          <a:ext cx="6696744" cy="1548452"/>
        </p:xfrm>
        <a:graphic>
          <a:graphicData uri="http://schemas.openxmlformats.org/drawingml/2006/table">
            <a:tbl>
              <a:tblPr/>
              <a:tblGrid>
                <a:gridCol w="21602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02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075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Dipole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Quadrupole 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Sextupole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19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0.8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(n&gt;4)/B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0.8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(n&gt;4)/B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altLang="zh-CN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(n&gt;5)/B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10512529" y="5165817"/>
            <a:ext cx="1378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R=12mm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06" y="4966374"/>
            <a:ext cx="3240360" cy="91159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712256" y="3141725"/>
            <a:ext cx="238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90%  of  1000 seeds</a:t>
            </a:r>
            <a:endParaRPr lang="zh-CN" altLang="en-US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327287" y="4196024"/>
            <a:ext cx="7931755" cy="331520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4761709" y="3043058"/>
                <a:ext cx="6516258" cy="495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𝟏𝟎</m:t>
                      </m:r>
                      <m:sSub>
                        <m:sSubPr>
                          <m:ctrlPr>
                            <a:rPr lang="zh-CN" altLang="zh-C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𝟐𝟎</m:t>
                      </m:r>
                      <m:sSub>
                        <m:sSubPr>
                          <m:ctrlPr>
                            <a:rPr lang="zh-CN" altLang="zh-C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&amp; 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𝟎𝟏𝟒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709" y="3043058"/>
                <a:ext cx="6516258" cy="495520"/>
              </a:xfrm>
              <a:prstGeom prst="rect">
                <a:avLst/>
              </a:prstGeom>
              <a:blipFill rotWithShape="0"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551384" y="104206"/>
            <a:ext cx="11233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44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Key </a:t>
            </a:r>
            <a:r>
              <a:rPr lang="en-US" altLang="zh-CN" sz="44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beam </a:t>
            </a: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physics </a:t>
            </a:r>
            <a:r>
              <a:rPr lang="en-US" altLang="zh-CN" sz="44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challenges</a:t>
            </a:r>
            <a:endParaRPr lang="en-US" altLang="zh-CN" sz="4400"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23"/>
    </mc:Choice>
    <mc:Fallback xmlns="">
      <p:transition spd="slow" advTm="19023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E9E3CDF-5EA6-401B-948D-FE5926A23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94" y="1424174"/>
            <a:ext cx="3250365" cy="216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0D1AAB5-B988-415C-9BAA-2B98C904D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638" y="1424174"/>
            <a:ext cx="3146718" cy="2160000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09506" y="1166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622585" y="1756099"/>
            <a:ext cx="3090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~50%  of  1000 seeds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43472" y="855562"/>
            <a:ext cx="972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aperture optimization with errors @ Higgs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1384" y="104206"/>
            <a:ext cx="11233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44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Key </a:t>
            </a:r>
            <a:r>
              <a:rPr lang="en-US" altLang="zh-CN" sz="44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beam </a:t>
            </a: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physics </a:t>
            </a:r>
            <a:r>
              <a:rPr lang="en-US" altLang="zh-CN" sz="44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challenges</a:t>
            </a:r>
            <a:endParaRPr lang="en-US" altLang="zh-CN" sz="4400"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20" y="3584174"/>
            <a:ext cx="5801256" cy="6935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2226" y="5507101"/>
            <a:ext cx="6178740" cy="74571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D309A8AC-2C42-4F02-BA4E-F6BA374BFD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8648" y="3312225"/>
            <a:ext cx="2967712" cy="203712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581F5338-0849-493F-846C-A81EEA5649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4352" y="3347100"/>
            <a:ext cx="2927648" cy="2001078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8328248" y="2602290"/>
            <a:ext cx="3090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~10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 of  1000 seeds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6605506" y="2217764"/>
            <a:ext cx="930654" cy="384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10056440" y="3063955"/>
            <a:ext cx="0" cy="283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209058" y="4498725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optics correction is very challenging for the relaxed tolerance of the </a:t>
            </a: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imperfections.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GB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finer correction of </a:t>
            </a:r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 and optics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GB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harsh alignment </a:t>
            </a:r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restrictions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08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23"/>
    </mc:Choice>
    <mc:Fallback xmlns="">
      <p:transition spd="slow" advTm="1902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2279576" y="188640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6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sz="6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idx="1"/>
          </p:nvPr>
        </p:nvSpPr>
        <p:spPr>
          <a:xfrm>
            <a:off x="1199456" y="1514202"/>
            <a:ext cx="9361040" cy="508314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 goals of </a:t>
            </a:r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CN" sz="4000" b="1" dirty="0" smtClean="0">
                <a:latin typeface="Times New Roman" panose="02020603050405020304" pitchFamily="18" charset="0"/>
              </a:rPr>
              <a:t>Overview of the facility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CN" sz="4000" b="1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Machine introduction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kumimoji="1" lang="en-US" altLang="zh-CN" sz="4000" b="1" dirty="0">
                <a:solidFill>
                  <a:srgbClr val="D919C2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1" lang="en-US" altLang="zh-CN" sz="4000" b="1" dirty="0" smtClean="0">
                <a:solidFill>
                  <a:srgbClr val="D919C2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              </a:t>
            </a:r>
            <a:r>
              <a:rPr kumimoji="1" lang="en-US" altLang="zh-CN" sz="36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Collider ring</a:t>
            </a:r>
            <a:r>
              <a:rPr kumimoji="1" lang="en-US" altLang="zh-CN" sz="36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6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 Booster  </a:t>
            </a:r>
            <a:r>
              <a:rPr kumimoji="1" lang="en-US" altLang="zh-CN" sz="3600" b="1" dirty="0" err="1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endParaRPr kumimoji="1" lang="en-US" altLang="zh-CN" sz="3600" b="1" dirty="0">
              <a:solidFill>
                <a:srgbClr val="D919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physics challenges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CN" sz="4000" b="1" dirty="0" smtClean="0">
                <a:latin typeface="Times New Roman" panose="02020603050405020304" pitchFamily="18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588754688"/>
      </p:ext>
    </p:extLst>
  </p:cSld>
  <p:clrMapOvr>
    <a:masterClrMapping/>
  </p:clrMapOvr>
  <p:transition advTm="17939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0768" y="5155147"/>
            <a:ext cx="107383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eaLnBrk="0" hangingPunct="0">
              <a:spcBef>
                <a:spcPct val="20000"/>
              </a:spcBef>
              <a:buClr>
                <a:srgbClr val="00B050"/>
              </a:buClr>
              <a:buSzPct val="75000"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We still have no effective online measurement and alignment.</a:t>
            </a:r>
          </a:p>
        </p:txBody>
      </p:sp>
      <p:pic>
        <p:nvPicPr>
          <p:cNvPr id="12" name="图片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06" y="1482739"/>
            <a:ext cx="4395635" cy="243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095" y="1494200"/>
            <a:ext cx="3828285" cy="19890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642" y="1494200"/>
            <a:ext cx="3828284" cy="198901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649778" y="3579641"/>
            <a:ext cx="3695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gravity, deformation=190</a:t>
            </a:r>
            <a:r>
              <a:rPr lang="en-US" altLang="zh-CN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altLang="zh-CN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zh-CN" altLang="en-US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508071" y="3552910"/>
            <a:ext cx="3651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C variation</a:t>
            </a:r>
            <a:r>
              <a:rPr lang="en-US" altLang="zh-CN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deformation=48</a:t>
            </a:r>
            <a:r>
              <a:rPr lang="en-US" altLang="zh-CN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altLang="zh-CN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zh-CN" altLang="en-US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08960" y="4433022"/>
            <a:ext cx="90101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magnetic field force the deformation&gt; 0.5mm</a:t>
            </a:r>
            <a:endParaRPr lang="zh-CN" altLang="en-US" sz="28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0768" y="5877272"/>
            <a:ext cx="107383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eaLnBrk="0" hangingPunct="0">
              <a:spcBef>
                <a:spcPct val="20000"/>
              </a:spcBef>
              <a:buClr>
                <a:srgbClr val="00B050"/>
              </a:buClr>
              <a:buSzPct val="75000"/>
            </a:pPr>
            <a:r>
              <a:rPr lang="en-US" altLang="zh-CN" sz="28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Short FF system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 larger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betaY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* 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Decreasing the luminosity</a:t>
            </a:r>
          </a:p>
        </p:txBody>
      </p:sp>
      <p:sp>
        <p:nvSpPr>
          <p:cNvPr id="13" name="矩形 12"/>
          <p:cNvSpPr/>
          <p:nvPr/>
        </p:nvSpPr>
        <p:spPr>
          <a:xfrm>
            <a:off x="551384" y="104206"/>
            <a:ext cx="11233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44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Key </a:t>
            </a:r>
            <a:r>
              <a:rPr lang="en-US" altLang="zh-CN" sz="44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beam </a:t>
            </a: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physics </a:t>
            </a:r>
            <a:r>
              <a:rPr lang="en-US" altLang="zh-CN" sz="44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challenges</a:t>
            </a:r>
            <a:endParaRPr lang="en-US" altLang="zh-CN" sz="4400"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81530" y="904193"/>
            <a:ext cx="4860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fact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20688"/>
            <a:ext cx="9144000" cy="792088"/>
          </a:xfrm>
          <a:noFill/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1772816"/>
            <a:ext cx="11287254" cy="4392488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  <a:defRPr/>
            </a:pPr>
            <a:r>
              <a:rPr lang="en-GB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CEPC which aims at </a:t>
            </a:r>
            <a:r>
              <a:rPr lang="en-GB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researching Higgs boson</a:t>
            </a:r>
            <a:r>
              <a:rPr lang="en-GB" altLang="zh-CN" sz="2800" dirty="0">
                <a:latin typeface="Times New Roman" panose="02020603050405020304" pitchFamily="18" charset="0"/>
              </a:rPr>
              <a:t> is a double ring scheme optimized at the beam energy of 120GeV. </a:t>
            </a:r>
          </a:p>
          <a:p>
            <a:pPr algn="just">
              <a:spcBef>
                <a:spcPts val="1800"/>
              </a:spcBef>
              <a:defRPr/>
            </a:pPr>
            <a:r>
              <a:rPr lang="en-GB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machine parameters for the Z and w modes do not increase the budget which is based on operation as a Higgs factory</a:t>
            </a:r>
            <a:r>
              <a:rPr lang="en-GB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dirty="0" smtClean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800"/>
              </a:spcBef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key beam physics issues are DA and dominant factors which can reduce the DA</a:t>
            </a:r>
            <a:r>
              <a:rPr lang="en-US" altLang="zh-C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1800"/>
              </a:spcBef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is the most important for the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whole machine. 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9967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004" y="404664"/>
            <a:ext cx="9144000" cy="8509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Physics goals of 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CEPC</a:t>
            </a:r>
            <a:endParaRPr lang="en-U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矩形 4"/>
          <p:cNvSpPr/>
          <p:nvPr/>
        </p:nvSpPr>
        <p:spPr>
          <a:xfrm>
            <a:off x="3359696" y="1650808"/>
            <a:ext cx="5544616" cy="5232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Precision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measurement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0"/>
          <p:cNvSpPr txBox="1"/>
          <p:nvPr/>
        </p:nvSpPr>
        <p:spPr>
          <a:xfrm>
            <a:off x="1199456" y="2348880"/>
            <a:ext cx="9865096" cy="1446550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</a:t>
            </a:r>
            <a:r>
              <a:rPr lang="en-US" altLang="zh-CN" sz="2000" b="1" kern="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+</a:t>
            </a:r>
            <a:r>
              <a:rPr lang="en-US" altLang="zh-CN" sz="2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</a:t>
            </a:r>
            <a:r>
              <a:rPr lang="en-US" altLang="zh-CN" sz="2000" b="1" kern="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</a:t>
            </a:r>
            <a:r>
              <a:rPr lang="en-US" altLang="zh-CN" sz="2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Higgs &amp; Z factory</a:t>
            </a:r>
            <a:endParaRPr lang="en-US" altLang="zh-CN" b="1" kern="0" dirty="0">
              <a:solidFill>
                <a:srgbClr val="FF0000"/>
              </a:solidFill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altLang="zh-CN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	</a:t>
            </a:r>
            <a:r>
              <a:rPr lang="en-US" altLang="zh-CN" sz="20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</a:t>
            </a:r>
            <a:r>
              <a:rPr lang="en-US" altLang="zh-CN" sz="2000" kern="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cm</a:t>
            </a:r>
            <a:r>
              <a:rPr lang="en-US" altLang="zh-CN" sz="2000" kern="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altLang="zh-CN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sym typeface="Symbol"/>
              </a:rPr>
              <a:t> 240GeV, </a:t>
            </a:r>
            <a:r>
              <a:rPr lang="en-US" altLang="zh-CN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luminosity/IP </a:t>
            </a:r>
            <a:r>
              <a:rPr lang="en-US" altLang="zh-CN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sym typeface="Symbol"/>
              </a:rPr>
              <a:t> </a:t>
            </a:r>
            <a:r>
              <a:rPr lang="en-US" altLang="zh-CN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</a:t>
            </a:r>
            <a:r>
              <a:rPr lang="en-US" altLang="zh-CN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altLang="zh-CN" sz="2000" kern="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34</a:t>
            </a:r>
            <a:r>
              <a:rPr lang="en-US" altLang="zh-CN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r>
              <a:rPr lang="en-US" altLang="zh-CN" sz="2000" kern="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-2</a:t>
            </a:r>
            <a:r>
              <a:rPr lang="en-US" altLang="zh-CN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2000" kern="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en-US" altLang="zh-CN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zh-CN" altLang="en-US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altLang="zh-CN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 IPs, &gt;1M Higgs in 10 years</a:t>
            </a:r>
          </a:p>
          <a:p>
            <a:pPr lvl="0">
              <a:defRPr/>
            </a:pPr>
            <a:r>
              <a:rPr lang="en-US" altLang="zh-CN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	</a:t>
            </a:r>
            <a:r>
              <a:rPr lang="en-US" altLang="zh-CN" sz="20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</a:t>
            </a:r>
            <a:r>
              <a:rPr lang="en-US" altLang="zh-CN" sz="2000" kern="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cm</a:t>
            </a:r>
            <a:r>
              <a:rPr lang="en-US" altLang="zh-CN" sz="2000" kern="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altLang="zh-CN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sym typeface="Symbol"/>
              </a:rPr>
              <a:t>   91GeV, </a:t>
            </a:r>
            <a:r>
              <a:rPr lang="en-US" altLang="zh-CN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luminosity/IP </a:t>
            </a:r>
            <a:r>
              <a:rPr lang="en-US" altLang="zh-CN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&gt; </a:t>
            </a:r>
            <a:r>
              <a:rPr lang="en-US" altLang="zh-CN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</a:t>
            </a:r>
            <a:r>
              <a:rPr lang="en-US" altLang="zh-CN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altLang="zh-CN" sz="2000" kern="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34</a:t>
            </a:r>
            <a:r>
              <a:rPr lang="en-US" altLang="zh-CN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r>
              <a:rPr lang="en-US" altLang="zh-CN" sz="2000" kern="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-2</a:t>
            </a:r>
            <a:r>
              <a:rPr lang="en-US" altLang="zh-CN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2000" kern="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en-US" altLang="zh-CN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zh-CN" altLang="en-US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altLang="zh-CN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 IPs, 10</a:t>
            </a:r>
            <a:r>
              <a:rPr lang="en-US" altLang="zh-CN" sz="2000" kern="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10 </a:t>
            </a:r>
            <a:r>
              <a:rPr lang="en-US" altLang="zh-CN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Z /year</a:t>
            </a:r>
          </a:p>
          <a:p>
            <a:pPr>
              <a:spcBef>
                <a:spcPts val="1200"/>
              </a:spcBef>
              <a:defRPr/>
            </a:pP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	</a:t>
            </a:r>
            <a:r>
              <a:rPr lang="en-US" altLang="zh-CN" b="1" kern="0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Precision measurement of the Higgs boson and the Z </a:t>
            </a:r>
            <a:r>
              <a:rPr lang="en-US" altLang="zh-CN" b="1" kern="0" dirty="0" smtClean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boson</a:t>
            </a:r>
            <a:endParaRPr lang="en-US" altLang="zh-CN" kern="0" dirty="0">
              <a:solidFill>
                <a:prstClr val="black"/>
              </a:solidFill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83432" y="5070995"/>
            <a:ext cx="10585176" cy="946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BEPCII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already operated for 12 years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–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accelerator based particle physics program in China after BEPCII</a:t>
            </a:r>
          </a:p>
        </p:txBody>
      </p:sp>
      <p:sp>
        <p:nvSpPr>
          <p:cNvPr id="6" name="TextBox 42"/>
          <p:cNvSpPr txBox="1"/>
          <p:nvPr/>
        </p:nvSpPr>
        <p:spPr>
          <a:xfrm>
            <a:off x="8256240" y="3411842"/>
            <a:ext cx="36004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Higgs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precision  1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or better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9376" y="3970282"/>
            <a:ext cx="11305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energy upgrade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enough magnet length space in ARC and long enough straight section in RF region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79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84232" y="1628800"/>
            <a:ext cx="38884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Overview </a:t>
            </a:r>
          </a:p>
          <a:p>
            <a:pPr algn="ctr"/>
            <a:r>
              <a:rPr lang="en-US" altLang="zh-CN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of</a:t>
            </a:r>
          </a:p>
          <a:p>
            <a:pPr algn="ctr"/>
            <a:r>
              <a:rPr lang="en-US" altLang="zh-CN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facility </a:t>
            </a:r>
            <a:endParaRPr lang="zh-CN" altLang="en-US" sz="4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xmlns="" id="{228D1CDC-403B-4310-A861-D25CD57BFF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82040"/>
              </p:ext>
            </p:extLst>
          </p:nvPr>
        </p:nvGraphicFramePr>
        <p:xfrm>
          <a:off x="263352" y="260648"/>
          <a:ext cx="7843344" cy="632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xmlns="" val="957468230"/>
                    </a:ext>
                  </a:extLst>
                </a:gridCol>
                <a:gridCol w="1565556">
                  <a:extLst>
                    <a:ext uri="{9D8B030D-6E8A-4147-A177-3AD203B41FA5}">
                      <a16:colId xmlns:a16="http://schemas.microsoft.com/office/drawing/2014/main" xmlns="" val="3009638273"/>
                    </a:ext>
                  </a:extLst>
                </a:gridCol>
                <a:gridCol w="3397468">
                  <a:extLst>
                    <a:ext uri="{9D8B030D-6E8A-4147-A177-3AD203B41FA5}">
                      <a16:colId xmlns:a16="http://schemas.microsoft.com/office/drawing/2014/main" xmlns="" val="1498436793"/>
                    </a:ext>
                  </a:extLst>
                </a:gridCol>
              </a:tblGrid>
              <a:tr h="42172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0218580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Peak Luminosity (10^34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)/IP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cm-2 s-1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3150329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Int. Luminosity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ab-1/year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8279159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/E at 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0.00134</a:t>
                      </a:r>
                      <a:endParaRPr lang="zh-CN" altLang="zh-CN" sz="1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189660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Transv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Beam sizes at IP x/y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20.9 / 0.06</a:t>
                      </a:r>
                      <a:endParaRPr lang="zh-CN" altLang="zh-CN" sz="1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2027842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 bunch length /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betaY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4.4 / 1.</a:t>
                      </a: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zh-CN" sz="1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3253459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Crossing 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mrad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</a:t>
                      </a:r>
                      <a:endParaRPr lang="zh-CN" altLang="zh-CN" sz="18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9664679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Rep./Rev.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7852857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 spacing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8370421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of IPs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7442107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of bunches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2104508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Length/Circumference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8049161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Facility site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6293614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$B 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3131809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Timescale till 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2030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7696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2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30"/>
    </mc:Choice>
    <mc:Fallback xmlns="">
      <p:transition spd="slow" advTm="5113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6" y="99472"/>
            <a:ext cx="11953328" cy="79701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黑体" panose="02010600030101010101" pitchFamily="49" charset="-122"/>
              </a:rPr>
              <a:t>CEPC </a:t>
            </a:r>
            <a:r>
              <a:rPr lang="en-US" altLang="zh-CN" b="1" dirty="0">
                <a:solidFill>
                  <a:srgbClr val="C00000"/>
                </a:solidFill>
                <a:latin typeface="Comic Sans MS" panose="030F0702030302020204" pitchFamily="66" charset="0"/>
                <a:ea typeface="黑体" panose="02010600030101010101" pitchFamily="49" charset="-122"/>
              </a:rPr>
              <a:t>Timeline (preliminary and ideal) 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7" name="表格 15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3" y="2198111"/>
            <a:ext cx="8223250" cy="43338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8" name="直接箭头连接符 17"/>
          <p:cNvCxnSpPr/>
          <p:nvPr/>
        </p:nvCxnSpPr>
        <p:spPr>
          <a:xfrm>
            <a:off x="2024063" y="2616892"/>
            <a:ext cx="8215312" cy="1588"/>
          </a:xfrm>
          <a:prstGeom prst="straightConnector1">
            <a:avLst/>
          </a:prstGeom>
          <a:ln w="15875" cap="flat" cmpd="sng">
            <a:solidFill>
              <a:srgbClr val="002060"/>
            </a:solidFill>
            <a:prstDash val="solid"/>
            <a:round/>
            <a:headEnd type="none" w="med" len="med"/>
            <a:tailEnd type="triangle" w="sm" len="lg"/>
          </a:ln>
          <a:effectLst>
            <a:outerShdw dist="50800" dir="5400000" algn="ctr" rotWithShape="0">
              <a:schemeClr val="bg1"/>
            </a:outerShdw>
          </a:effectLst>
        </p:spPr>
      </p:cxnSp>
      <p:graphicFrame>
        <p:nvGraphicFramePr>
          <p:cNvPr id="9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703487"/>
              </p:ext>
            </p:extLst>
          </p:nvPr>
        </p:nvGraphicFramePr>
        <p:xfrm>
          <a:off x="3503941" y="2685821"/>
          <a:ext cx="1786255" cy="639996"/>
        </p:xfrm>
        <a:graphic>
          <a:graphicData uri="http://schemas.openxmlformats.org/drawingml/2006/table">
            <a:tbl>
              <a:tblPr/>
              <a:tblGrid>
                <a:gridCol w="1786255"/>
              </a:tblGrid>
              <a:tr h="639762">
                <a:tc>
                  <a:txBody>
                    <a:bodyPr/>
                    <a:lstStyle>
                      <a:lvl1pPr defTabSz="685800" eaLnBrk="0" hangingPunct="0">
                        <a:spcBef>
                          <a:spcPts val="75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indent="-479425" defTabSz="685800" eaLnBrk="0" hangingPunct="0">
                        <a:spcBef>
                          <a:spcPts val="375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indent="-536575" defTabSz="685800" eaLnBrk="0" hangingPunct="0"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indent="-650875" defTabSz="685800" eaLnBrk="0" hangingPunct="0">
                        <a:spcBef>
                          <a:spcPts val="375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indent="-765175" defTabSz="685800" eaLnBrk="0" hangingPunct="0">
                        <a:spcBef>
                          <a:spcPts val="375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marL="2514600" indent="-765175" defTabSz="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marL="2971800" indent="-765175" defTabSz="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marL="3429000" indent="-765175" defTabSz="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marL="3886200" indent="-765175" defTabSz="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R&amp;D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Engineering Design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(2016-2022)</a:t>
                      </a:r>
                    </a:p>
                  </a:txBody>
                  <a:tcPr marL="91439" marR="91439"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173654"/>
              </p:ext>
            </p:extLst>
          </p:nvPr>
        </p:nvGraphicFramePr>
        <p:xfrm>
          <a:off x="5277168" y="2697221"/>
          <a:ext cx="2500312" cy="642937"/>
        </p:xfrm>
        <a:graphic>
          <a:graphicData uri="http://schemas.openxmlformats.org/drawingml/2006/table">
            <a:tbl>
              <a:tblPr/>
              <a:tblGrid>
                <a:gridCol w="2500312"/>
              </a:tblGrid>
              <a:tr h="642937">
                <a:tc>
                  <a:txBody>
                    <a:bodyPr/>
                    <a:lstStyle>
                      <a:lvl1pPr defTabSz="685800" eaLnBrk="0" hangingPunct="0">
                        <a:spcBef>
                          <a:spcPts val="75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indent="-479425" defTabSz="685800" eaLnBrk="0" hangingPunct="0">
                        <a:spcBef>
                          <a:spcPts val="375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indent="-536575" defTabSz="685800" eaLnBrk="0" hangingPunct="0"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indent="-650875" defTabSz="685800" eaLnBrk="0" hangingPunct="0">
                        <a:spcBef>
                          <a:spcPts val="375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indent="-765175" defTabSz="685800" eaLnBrk="0" hangingPunct="0">
                        <a:spcBef>
                          <a:spcPts val="375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marL="2514600" indent="-765175" defTabSz="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marL="2971800" indent="-765175" defTabSz="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marL="3429000" indent="-765175" defTabSz="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marL="3886200" indent="-765175" defTabSz="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Construction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(2022-2030)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98555"/>
              </p:ext>
            </p:extLst>
          </p:nvPr>
        </p:nvGraphicFramePr>
        <p:xfrm>
          <a:off x="8328248" y="2700078"/>
          <a:ext cx="2520280" cy="642937"/>
        </p:xfrm>
        <a:graphic>
          <a:graphicData uri="http://schemas.openxmlformats.org/drawingml/2006/table">
            <a:tbl>
              <a:tblPr/>
              <a:tblGrid>
                <a:gridCol w="2520280"/>
              </a:tblGrid>
              <a:tr h="642937">
                <a:tc>
                  <a:txBody>
                    <a:bodyPr/>
                    <a:lstStyle>
                      <a:lvl1pPr defTabSz="685800" eaLnBrk="0" hangingPunct="0">
                        <a:spcBef>
                          <a:spcPts val="75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indent="-479425" defTabSz="685800" eaLnBrk="0" hangingPunct="0">
                        <a:spcBef>
                          <a:spcPts val="375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indent="-536575" defTabSz="685800" eaLnBrk="0" hangingPunct="0"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indent="-650875" defTabSz="685800" eaLnBrk="0" hangingPunct="0">
                        <a:spcBef>
                          <a:spcPts val="375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indent="-765175" defTabSz="685800" eaLnBrk="0" hangingPunct="0">
                        <a:spcBef>
                          <a:spcPts val="375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marL="2514600" indent="-765175" defTabSz="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marL="2971800" indent="-765175" defTabSz="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marL="3429000" indent="-765175" defTabSz="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marL="3886200" indent="-765175" defTabSz="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Data taking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(2030-2040)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947183"/>
              </p:ext>
            </p:extLst>
          </p:nvPr>
        </p:nvGraphicFramePr>
        <p:xfrm>
          <a:off x="2024063" y="2699761"/>
          <a:ext cx="1071562" cy="642937"/>
        </p:xfrm>
        <a:graphic>
          <a:graphicData uri="http://schemas.openxmlformats.org/drawingml/2006/table">
            <a:tbl>
              <a:tblPr/>
              <a:tblGrid>
                <a:gridCol w="1071562"/>
              </a:tblGrid>
              <a:tr h="642937">
                <a:tc>
                  <a:txBody>
                    <a:bodyPr/>
                    <a:lstStyle>
                      <a:lvl1pPr defTabSz="685800" eaLnBrk="0" hangingPunct="0">
                        <a:spcBef>
                          <a:spcPts val="75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indent="-479425" defTabSz="685800" eaLnBrk="0" hangingPunct="0">
                        <a:spcBef>
                          <a:spcPts val="375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indent="-536575" defTabSz="685800" eaLnBrk="0" hangingPunct="0"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indent="-650875" defTabSz="685800" eaLnBrk="0" hangingPunct="0">
                        <a:spcBef>
                          <a:spcPts val="375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indent="-765175" defTabSz="685800" eaLnBrk="0" hangingPunct="0">
                        <a:spcBef>
                          <a:spcPts val="375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marL="2514600" indent="-765175" defTabSz="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marL="2971800" indent="-765175" defTabSz="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marL="3429000" indent="-765175" defTabSz="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marL="3886200" indent="-765175" defTabSz="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Pre-studies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(2013-2015)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60558"/>
              </p:ext>
            </p:extLst>
          </p:nvPr>
        </p:nvGraphicFramePr>
        <p:xfrm>
          <a:off x="1631504" y="3573016"/>
          <a:ext cx="9135949" cy="2682240"/>
        </p:xfrm>
        <a:graphic>
          <a:graphicData uri="http://schemas.openxmlformats.org/drawingml/2006/table">
            <a:tbl>
              <a:tblPr/>
              <a:tblGrid>
                <a:gridCol w="9135949"/>
              </a:tblGrid>
              <a:tr h="1512168">
                <a:tc>
                  <a:txBody>
                    <a:bodyPr/>
                    <a:lstStyle>
                      <a:lvl1pPr defTabSz="685800" eaLnBrk="0" hangingPunct="0">
                        <a:spcBef>
                          <a:spcPts val="75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indent="-479425" defTabSz="685800" eaLnBrk="0" hangingPunct="0">
                        <a:spcBef>
                          <a:spcPts val="375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indent="-536575" defTabSz="685800" eaLnBrk="0" hangingPunct="0"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indent="-650875" defTabSz="685800" eaLnBrk="0" hangingPunct="0">
                        <a:spcBef>
                          <a:spcPts val="375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indent="-765175" defTabSz="685800" eaLnBrk="0" hangingPunct="0">
                        <a:spcBef>
                          <a:spcPts val="375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marL="2514600" indent="-765175" defTabSz="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marL="2971800" indent="-765175" defTabSz="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marL="3429000" indent="-765175" defTabSz="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marL="3886200" indent="-765175" defTabSz="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D3814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1</a:t>
                      </a:r>
                      <a:r>
                        <a:rPr kumimoji="0" lang="en-US" altLang="zh-CN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6D3814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st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D3814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 Milestone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:  Pre-CDR (by the end of 2014) ;</a:t>
                      </a:r>
                    </a:p>
                    <a:p>
                      <a:pPr marL="0" marR="0" lvl="0" indent="0" algn="l" defTabSz="685800" rtl="0" eaLnBrk="1" fontAlgn="base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US" altLang="zh-CN" sz="2000" b="1" dirty="0" smtClean="0">
                          <a:ln>
                            <a:noFill/>
                          </a:ln>
                          <a:solidFill>
                            <a:srgbClr val="6D381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2</a:t>
                      </a:r>
                      <a:r>
                        <a:rPr lang="en-US" altLang="zh-CN" sz="2000" b="1" baseline="30000" dirty="0" smtClean="0">
                          <a:ln>
                            <a:noFill/>
                          </a:ln>
                          <a:solidFill>
                            <a:srgbClr val="6D381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nd</a:t>
                      </a:r>
                      <a:r>
                        <a:rPr lang="en-US" altLang="zh-CN" sz="2000" b="1" baseline="0" dirty="0" smtClean="0">
                          <a:ln>
                            <a:noFill/>
                          </a:ln>
                          <a:solidFill>
                            <a:srgbClr val="6D381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altLang="zh-CN" sz="2000" b="1" dirty="0" smtClean="0">
                          <a:ln>
                            <a:noFill/>
                          </a:ln>
                          <a:solidFill>
                            <a:srgbClr val="6D381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Milestone: 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R&amp;D funding from MOST (in Mid 2016); </a:t>
                      </a:r>
                    </a:p>
                    <a:p>
                      <a:pPr marL="0" marR="0" lvl="0" indent="0" algn="l" defTabSz="685800" rtl="0" eaLnBrk="1" fontAlgn="base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US" altLang="zh-CN" sz="2000" b="1" dirty="0" smtClean="0">
                          <a:ln>
                            <a:noFill/>
                          </a:ln>
                          <a:solidFill>
                            <a:srgbClr val="6D381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3</a:t>
                      </a:r>
                      <a:r>
                        <a:rPr lang="en-US" altLang="zh-CN" sz="2000" b="1" baseline="30000" dirty="0" smtClean="0">
                          <a:ln>
                            <a:noFill/>
                          </a:ln>
                          <a:solidFill>
                            <a:srgbClr val="6D381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rd</a:t>
                      </a:r>
                      <a:r>
                        <a:rPr lang="en-US" altLang="zh-CN" sz="2000" b="1" dirty="0" smtClean="0">
                          <a:ln>
                            <a:noFill/>
                          </a:ln>
                          <a:solidFill>
                            <a:srgbClr val="6D381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 Milestone:</a:t>
                      </a:r>
                      <a:r>
                        <a:rPr lang="en-US" altLang="zh-CN" sz="20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CEPC CDR progress Report (by the end of 2016); </a:t>
                      </a:r>
                    </a:p>
                    <a:p>
                      <a:pPr marL="0" marR="0" lvl="0" indent="0" algn="l" defTabSz="685800" rtl="0" eaLnBrk="1" fontAlgn="base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US" altLang="zh-CN" sz="2000" b="1" dirty="0" smtClean="0">
                          <a:ln>
                            <a:noFill/>
                          </a:ln>
                          <a:solidFill>
                            <a:srgbClr val="6D381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4</a:t>
                      </a:r>
                      <a:r>
                        <a:rPr lang="en-US" altLang="zh-CN" sz="2000" b="1" baseline="30000" dirty="0" smtClean="0">
                          <a:ln>
                            <a:noFill/>
                          </a:ln>
                          <a:solidFill>
                            <a:srgbClr val="6D381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th</a:t>
                      </a:r>
                      <a:r>
                        <a:rPr lang="en-US" altLang="zh-CN" sz="2000" b="1" dirty="0" smtClean="0">
                          <a:ln>
                            <a:noFill/>
                          </a:ln>
                          <a:solidFill>
                            <a:srgbClr val="6D381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 Milestone: </a:t>
                      </a:r>
                      <a:r>
                        <a:rPr lang="en-US" altLang="zh-CN" sz="20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CEPC CDR Report (by the end of Aug 2018);</a:t>
                      </a:r>
                    </a:p>
                    <a:p>
                      <a:pPr marL="0" marR="0" lvl="0" indent="0" algn="l" defTabSz="685800" rtl="0" eaLnBrk="1" fontAlgn="base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US" altLang="zh-CN" sz="2000" b="1" dirty="0" smtClean="0">
                          <a:ln>
                            <a:noFill/>
                          </a:ln>
                          <a:solidFill>
                            <a:srgbClr val="6D381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5</a:t>
                      </a:r>
                      <a:r>
                        <a:rPr lang="en-US" altLang="zh-CN" sz="2000" b="1" baseline="30000" dirty="0" smtClean="0">
                          <a:ln>
                            <a:noFill/>
                          </a:ln>
                          <a:solidFill>
                            <a:srgbClr val="6D381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th</a:t>
                      </a:r>
                      <a:r>
                        <a:rPr lang="en-US" altLang="zh-CN" sz="2000" b="1" dirty="0" smtClean="0">
                          <a:ln>
                            <a:noFill/>
                          </a:ln>
                          <a:solidFill>
                            <a:srgbClr val="6D381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 Milestone: </a:t>
                      </a:r>
                      <a:r>
                        <a:rPr lang="en-US" altLang="zh-CN" sz="20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CEPC TDR Report and Proto R&amp;D  (by the end of 2022);</a:t>
                      </a:r>
                    </a:p>
                    <a:p>
                      <a:pPr marL="0" marR="0" lvl="0" indent="0" algn="l" defTabSz="685800" rtl="0" eaLnBrk="1" fontAlgn="base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US" altLang="zh-CN" sz="2000" b="1" dirty="0" smtClean="0">
                          <a:ln>
                            <a:noFill/>
                          </a:ln>
                          <a:solidFill>
                            <a:srgbClr val="6D381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6</a:t>
                      </a:r>
                      <a:r>
                        <a:rPr lang="en-US" altLang="zh-CN" sz="2000" b="1" baseline="30000" dirty="0" smtClean="0">
                          <a:ln>
                            <a:noFill/>
                          </a:ln>
                          <a:solidFill>
                            <a:srgbClr val="6D381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th</a:t>
                      </a:r>
                      <a:r>
                        <a:rPr lang="en-US" altLang="zh-CN" sz="2000" b="1" dirty="0" smtClean="0">
                          <a:ln>
                            <a:noFill/>
                          </a:ln>
                          <a:solidFill>
                            <a:srgbClr val="6D381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 Milestone: </a:t>
                      </a:r>
                      <a:r>
                        <a:rPr lang="en-US" altLang="zh-CN" sz="20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CEPC construction start (2022); 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35"/>
          <p:cNvSpPr txBox="1"/>
          <p:nvPr/>
        </p:nvSpPr>
        <p:spPr>
          <a:xfrm>
            <a:off x="1631504" y="1842511"/>
            <a:ext cx="1249809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CEPC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24" name="直接箭头连接符 31"/>
          <p:cNvCxnSpPr/>
          <p:nvPr/>
        </p:nvCxnSpPr>
        <p:spPr>
          <a:xfrm>
            <a:off x="4943872" y="1906008"/>
            <a:ext cx="1587" cy="609600"/>
          </a:xfrm>
          <a:prstGeom prst="straightConnector1">
            <a:avLst/>
          </a:prstGeom>
          <a:ln w="25400" cap="flat" cmpd="sng">
            <a:solidFill>
              <a:srgbClr val="C00000"/>
            </a:solidFill>
            <a:prstDash val="solid"/>
            <a:round/>
            <a:headEnd type="stealth" w="med" len="med"/>
            <a:tailEnd type="stealth" w="sm" len="lg"/>
          </a:ln>
        </p:spPr>
      </p:cxnSp>
      <p:sp>
        <p:nvSpPr>
          <p:cNvPr id="23" name="TextBox 19"/>
          <p:cNvSpPr txBox="1"/>
          <p:nvPr/>
        </p:nvSpPr>
        <p:spPr>
          <a:xfrm>
            <a:off x="4079776" y="1536676"/>
            <a:ext cx="148213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2E9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</a:t>
            </a:r>
            <a:r>
              <a:rPr lang="en-US" altLang="zh-CN" b="1" dirty="0">
                <a:solidFill>
                  <a:srgbClr val="2E9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zh-CN" altLang="en-US" b="1" dirty="0">
              <a:solidFill>
                <a:srgbClr val="2E92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22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118829" y="908719"/>
            <a:ext cx="7272808" cy="5210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1"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accelerator CDR completed in June 2018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Introduction</a:t>
            </a:r>
            <a:endParaRPr lang="zh-C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80000"/>
              </a:lnSpc>
              <a:buFont typeface="+mj-lt"/>
              <a:buAutoNum type="arabicPeriod"/>
            </a:pP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Machine 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Layout and Performance</a:t>
            </a:r>
            <a:endParaRPr lang="zh-C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80000"/>
              </a:lnSpc>
              <a:buFont typeface="+mj-lt"/>
              <a:buAutoNum type="arabicPeriod"/>
            </a:pP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Operation 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Scenarios</a:t>
            </a:r>
            <a:endParaRPr lang="zh-C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80000"/>
              </a:lnSpc>
              <a:buFont typeface="+mj-lt"/>
              <a:buAutoNum type="arabicPeriod"/>
            </a:pP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CEPC 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Collider</a:t>
            </a:r>
            <a:endParaRPr lang="zh-C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80000"/>
              </a:lnSpc>
              <a:buFont typeface="+mj-lt"/>
              <a:buAutoNum type="arabicPeriod"/>
            </a:pP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CEPC 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Booster</a:t>
            </a:r>
            <a:endParaRPr lang="zh-C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80000"/>
              </a:lnSpc>
              <a:buFont typeface="+mj-lt"/>
              <a:buAutoNum type="arabicPeriod"/>
            </a:pP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CEPC </a:t>
            </a:r>
            <a:r>
              <a:rPr lang="en-GB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endParaRPr lang="zh-C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80000"/>
              </a:lnSpc>
              <a:buFont typeface="+mj-lt"/>
              <a:buAutoNum type="arabicPeriod"/>
            </a:pP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Systems 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to the CEPC </a:t>
            </a:r>
            <a:r>
              <a:rPr lang="en-GB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Booster </a:t>
            </a: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Collider</a:t>
            </a:r>
          </a:p>
          <a:p>
            <a:pPr marL="457200" lvl="1" indent="0">
              <a:lnSpc>
                <a:spcPct val="80000"/>
              </a:lnSpc>
              <a:buFont typeface="+mj-lt"/>
              <a:buNone/>
            </a:pPr>
            <a:r>
              <a:rPr lang="en-US" alt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alt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 Proton Proton Collider</a:t>
            </a:r>
            <a:endParaRPr lang="zh-C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80000"/>
              </a:lnSpc>
              <a:buFont typeface="+mj-lt"/>
              <a:buNone/>
            </a:pPr>
            <a:r>
              <a:rPr lang="en-US" alt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 </a:t>
            </a:r>
            <a:r>
              <a:rPr lang="en-US" alt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Facilities</a:t>
            </a:r>
            <a:endParaRPr lang="zh-C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80000"/>
              </a:lnSpc>
              <a:buFont typeface="+mj-lt"/>
              <a:buNone/>
            </a:pPr>
            <a:r>
              <a:rPr lang="en-US" alt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Environment, Health and Safety </a:t>
            </a:r>
            <a:endParaRPr lang="zh-C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80000"/>
              </a:lnSpc>
              <a:buFont typeface="+mj-lt"/>
              <a:buNone/>
            </a:pPr>
            <a:r>
              <a:rPr lang="en-US" alt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R&amp;D Program</a:t>
            </a:r>
            <a:endParaRPr lang="zh-C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80000"/>
              </a:lnSpc>
              <a:buFont typeface="+mj-lt"/>
              <a:buNone/>
            </a:pPr>
            <a:r>
              <a:rPr lang="en-US" alt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Plan, Cost and </a:t>
            </a: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</a:t>
            </a:r>
            <a:endParaRPr lang="zh-C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611037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CDR International 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28-30,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2018. Final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CDR (accelerator) released on Sept. 2, 2018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164" y="794817"/>
            <a:ext cx="4032448" cy="5323990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112224" y="339958"/>
            <a:ext cx="28803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rgbClr val="2105E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arXiv:1809.00285 </a:t>
            </a:r>
          </a:p>
        </p:txBody>
      </p:sp>
    </p:spTree>
    <p:extLst>
      <p:ext uri="{BB962C8B-B14F-4D97-AF65-F5344CB8AC3E}">
        <p14:creationId xmlns:p14="http://schemas.microsoft.com/office/powerpoint/2010/main" val="3419219727"/>
      </p:ext>
    </p:extLst>
  </p:cSld>
  <p:clrMapOvr>
    <a:masterClrMapping/>
  </p:clrMapOvr>
  <p:transition advTm="1793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34"/>
          <a:stretch/>
        </p:blipFill>
        <p:spPr>
          <a:xfrm>
            <a:off x="1631504" y="908720"/>
            <a:ext cx="8928992" cy="585435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51384" y="764704"/>
            <a:ext cx="4716016" cy="7647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Candidate sites of CEPC</a:t>
            </a:r>
            <a:endParaRPr lang="en-US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51384" y="104206"/>
            <a:ext cx="11233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44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Machine introduction</a:t>
            </a:r>
            <a:endParaRPr lang="en-US" altLang="zh-CN" sz="4400" b="1" dirty="0">
              <a:solidFill>
                <a:srgbClr val="C00000"/>
              </a:solidFill>
              <a:latin typeface="Comic Sans MS" panose="030F0702030302020204" pitchFamily="66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381" y="5661248"/>
            <a:ext cx="102971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ring collider with 2 IPs</a:t>
            </a:r>
          </a:p>
          <a:p>
            <a:pPr marL="457200" indent="-457200" algn="just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Compatible </a:t>
            </a:r>
            <a:r>
              <a:rPr lang="en-GB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the geometry of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SPPC</a:t>
            </a:r>
            <a:endParaRPr lang="en-US" altLang="zh-CN" sz="2800" kern="100" dirty="0"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" y="1089671"/>
            <a:ext cx="6217710" cy="43555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879358"/>
            <a:ext cx="5760640" cy="591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1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05"/>
    </mc:Choice>
    <mc:Fallback xmlns="">
      <p:transition spd="slow" advTm="5820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7" name="图片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5735960" cy="460851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735960" y="1593373"/>
            <a:ext cx="633670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CEPC which aims at </a:t>
            </a:r>
            <a:r>
              <a:rPr lang="en-GB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researching Higgs boson</a:t>
            </a:r>
            <a:r>
              <a:rPr lang="en-GB" altLang="zh-CN" sz="2000" dirty="0">
                <a:latin typeface="Times New Roman" panose="02020603050405020304" pitchFamily="18" charset="0"/>
              </a:rPr>
              <a:t> is a double ring scheme optimized at the beam energy of </a:t>
            </a:r>
            <a:r>
              <a:rPr lang="en-GB" altLang="zh-CN" sz="2000" dirty="0" smtClean="0">
                <a:latin typeface="Times New Roman" panose="02020603050405020304" pitchFamily="18" charset="0"/>
              </a:rPr>
              <a:t>120GeV. 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Super 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proton-proton collider (SPPC) </a:t>
            </a:r>
            <a:r>
              <a:rPr lang="en-US" altLang="zh-CN" sz="2000" dirty="0">
                <a:latin typeface="Times New Roman" panose="02020603050405020304" pitchFamily="18" charset="0"/>
              </a:rPr>
              <a:t>will be the next project after the operation of CEPC in the future. </a:t>
            </a:r>
            <a:endParaRPr lang="en-US" altLang="zh-CN" sz="2000" dirty="0" smtClean="0">
              <a:latin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altLang="zh-CN" sz="2000" dirty="0" smtClean="0">
                <a:latin typeface="Times New Roman" panose="02020603050405020304" pitchFamily="18" charset="0"/>
              </a:rPr>
              <a:t>The </a:t>
            </a:r>
            <a:r>
              <a:rPr lang="en-GB" altLang="zh-CN" sz="2000" dirty="0">
                <a:latin typeface="Times New Roman" panose="02020603050405020304" pitchFamily="18" charset="0"/>
              </a:rPr>
              <a:t>circumference of CEPC is 100km </a:t>
            </a:r>
            <a:r>
              <a:rPr lang="en-GB" altLang="zh-CN" sz="2000" dirty="0" smtClean="0">
                <a:latin typeface="Times New Roman" panose="02020603050405020304" pitchFamily="18" charset="0"/>
              </a:rPr>
              <a:t>which </a:t>
            </a: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determined by the requirements of </a:t>
            </a: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SPPC.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arc regions of the SPPC collider ring, the CEPC collider ring and the CEPC booster ring are in the same tunnel. </a:t>
            </a: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booster ring of CEPC is located above collider ring with the distance of </a:t>
            </a: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2.4m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1384" y="104206"/>
            <a:ext cx="11233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44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Machine introduction</a:t>
            </a:r>
            <a:endParaRPr lang="en-US" altLang="zh-CN" sz="4400" b="1" dirty="0">
              <a:solidFill>
                <a:srgbClr val="C00000"/>
              </a:solidFill>
              <a:latin typeface="Comic Sans MS" panose="030F0702030302020204" pitchFamily="66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358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96"/>
    </mc:Choice>
    <mc:Fallback xmlns="">
      <p:transition spd="slow" advTm="6709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17756</TotalTime>
  <Words>1875</Words>
  <Application>Microsoft Office PowerPoint</Application>
  <PresentationFormat>宽屏</PresentationFormat>
  <Paragraphs>398</Paragraphs>
  <Slides>21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Arial Unicode MS</vt:lpstr>
      <vt:lpstr>MS Mincho</vt:lpstr>
      <vt:lpstr>黑体</vt:lpstr>
      <vt:lpstr>华文中宋</vt:lpstr>
      <vt:lpstr>宋体</vt:lpstr>
      <vt:lpstr>微软雅黑</vt:lpstr>
      <vt:lpstr>Arial</vt:lpstr>
      <vt:lpstr>Calibri</vt:lpstr>
      <vt:lpstr>Cambria Math</vt:lpstr>
      <vt:lpstr>Comic Sans MS</vt:lpstr>
      <vt:lpstr>Symbol</vt:lpstr>
      <vt:lpstr>Times New Roman</vt:lpstr>
      <vt:lpstr>Wingdings</vt:lpstr>
      <vt:lpstr>Office 主题</vt:lpstr>
      <vt:lpstr>Microsoft Visio 绘图</vt:lpstr>
      <vt:lpstr>Image</vt:lpstr>
      <vt:lpstr>PowerPoint 演示文稿</vt:lpstr>
      <vt:lpstr>Outline</vt:lpstr>
      <vt:lpstr>Physics goals of CEPC</vt:lpstr>
      <vt:lpstr>PowerPoint 演示文稿</vt:lpstr>
      <vt:lpstr>CEPC Timeline (preliminary and ideal)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Consideration about CEPC Injection</dc:title>
  <dc:creator>Dou</dc:creator>
  <cp:lastModifiedBy>YU</cp:lastModifiedBy>
  <cp:revision>1243</cp:revision>
  <dcterms:created xsi:type="dcterms:W3CDTF">2017-02-09T07:10:05Z</dcterms:created>
  <dcterms:modified xsi:type="dcterms:W3CDTF">2020-06-23T14:17:00Z</dcterms:modified>
</cp:coreProperties>
</file>