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sldIdLst>
    <p:sldId id="256" r:id="rId3"/>
    <p:sldId id="263" r:id="rId4"/>
    <p:sldId id="280" r:id="rId5"/>
    <p:sldId id="414" r:id="rId6"/>
    <p:sldId id="283" r:id="rId7"/>
    <p:sldId id="268" r:id="rId8"/>
    <p:sldId id="285" r:id="rId9"/>
    <p:sldId id="1282" r:id="rId10"/>
    <p:sldId id="1194" r:id="rId11"/>
    <p:sldId id="1270" r:id="rId12"/>
    <p:sldId id="388" r:id="rId13"/>
    <p:sldId id="458" r:id="rId14"/>
    <p:sldId id="1265" r:id="rId15"/>
    <p:sldId id="1299" r:id="rId16"/>
    <p:sldId id="1324" r:id="rId17"/>
    <p:sldId id="264" r:id="rId18"/>
    <p:sldId id="1325" r:id="rId19"/>
    <p:sldId id="1326" r:id="rId20"/>
    <p:sldId id="1327" r:id="rId21"/>
    <p:sldId id="257" r:id="rId22"/>
    <p:sldId id="1300" r:id="rId23"/>
    <p:sldId id="267"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1pPr>
    <a:lvl2pPr marL="0" marR="0" indent="3429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2pPr>
    <a:lvl3pPr marL="0" marR="0" indent="6858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3pPr>
    <a:lvl4pPr marL="0" marR="0" indent="10287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4pPr>
    <a:lvl5pPr marL="0" marR="0" indent="13716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5pPr>
    <a:lvl6pPr marL="0" marR="0" indent="17145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6pPr>
    <a:lvl7pPr marL="0" marR="0" indent="20574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7pPr>
    <a:lvl8pPr marL="0" marR="0" indent="24003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8pPr>
    <a:lvl9pPr marL="0" marR="0" indent="27432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5"/>
    <p:restoredTop sz="77485"/>
  </p:normalViewPr>
  <p:slideViewPr>
    <p:cSldViewPr snapToGrid="0" snapToObjects="1">
      <p:cViewPr varScale="1">
        <p:scale>
          <a:sx n="56" d="100"/>
          <a:sy n="56" d="100"/>
        </p:scale>
        <p:origin x="1288"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ern.ch\dfs\Workspaces\c\CLIC_SIA\Industrialization\Summary%20tab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r-CH"/>
              <a:t>Breakdown of disc c</a:t>
            </a:r>
            <a:r>
              <a:rPr lang="en-GB"/>
              <a:t>ost (EC1)</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E8-014B-80E6-EA48617FED1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E8-014B-80E6-EA48617FED1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E8-014B-80E6-EA48617FED1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E8-014B-80E6-EA48617FED1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E8-014B-80E6-EA48617FED19}"/>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2E8-014B-80E6-EA48617FED19}"/>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2E8-014B-80E6-EA48617FED1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2E8-014B-80E6-EA48617FED19}"/>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2E8-014B-80E6-EA48617FED19}"/>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02E8-014B-80E6-EA48617FED19}"/>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02E8-014B-80E6-EA48617FED19}"/>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02E8-014B-80E6-EA48617FED19}"/>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02E8-014B-80E6-EA48617FED19}"/>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B-02E8-014B-80E6-EA48617FED19}"/>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D-02E8-014B-80E6-EA48617FED19}"/>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F-02E8-014B-80E6-EA48617FED19}"/>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1-02E8-014B-80E6-EA48617FED19}"/>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3-02E8-014B-80E6-EA48617FED19}"/>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5-02E8-014B-80E6-EA48617FED19}"/>
              </c:ext>
            </c:extLst>
          </c:dPt>
          <c:dLbls>
            <c:dLbl>
              <c:idx val="3"/>
              <c:layout>
                <c:manualLayout>
                  <c:x val="2.4287884274924901E-2"/>
                  <c:y val="4.12025761717341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2E8-014B-80E6-EA48617FED19}"/>
                </c:ext>
              </c:extLst>
            </c:dLbl>
            <c:dLbl>
              <c:idx val="6"/>
              <c:delete val="1"/>
              <c:extLst>
                <c:ext xmlns:c15="http://schemas.microsoft.com/office/drawing/2012/chart" uri="{CE6537A1-D6FC-4f65-9D91-7224C49458BB}"/>
                <c:ext xmlns:c16="http://schemas.microsoft.com/office/drawing/2014/chart" uri="{C3380CC4-5D6E-409C-BE32-E72D297353CC}">
                  <c16:uniqueId val="{0000000D-02E8-014B-80E6-EA48617FED19}"/>
                </c:ext>
              </c:extLst>
            </c:dLbl>
            <c:dLbl>
              <c:idx val="7"/>
              <c:delete val="1"/>
              <c:extLst>
                <c:ext xmlns:c15="http://schemas.microsoft.com/office/drawing/2012/chart" uri="{CE6537A1-D6FC-4f65-9D91-7224C49458BB}"/>
                <c:ext xmlns:c16="http://schemas.microsoft.com/office/drawing/2014/chart" uri="{C3380CC4-5D6E-409C-BE32-E72D297353CC}">
                  <c16:uniqueId val="{0000000F-02E8-014B-80E6-EA48617FED19}"/>
                </c:ext>
              </c:extLst>
            </c:dLbl>
            <c:dLbl>
              <c:idx val="8"/>
              <c:delete val="1"/>
              <c:extLst>
                <c:ext xmlns:c15="http://schemas.microsoft.com/office/drawing/2012/chart" uri="{CE6537A1-D6FC-4f65-9D91-7224C49458BB}"/>
                <c:ext xmlns:c16="http://schemas.microsoft.com/office/drawing/2014/chart" uri="{C3380CC4-5D6E-409C-BE32-E72D297353CC}">
                  <c16:uniqueId val="{00000011-02E8-014B-80E6-EA48617FED19}"/>
                </c:ext>
              </c:extLst>
            </c:dLbl>
            <c:dLbl>
              <c:idx val="9"/>
              <c:delete val="1"/>
              <c:extLst>
                <c:ext xmlns:c15="http://schemas.microsoft.com/office/drawing/2012/chart" uri="{CE6537A1-D6FC-4f65-9D91-7224C49458BB}"/>
                <c:ext xmlns:c16="http://schemas.microsoft.com/office/drawing/2014/chart" uri="{C3380CC4-5D6E-409C-BE32-E72D297353CC}">
                  <c16:uniqueId val="{00000013-02E8-014B-80E6-EA48617FED19}"/>
                </c:ext>
              </c:extLst>
            </c:dLbl>
            <c:dLbl>
              <c:idx val="10"/>
              <c:delete val="1"/>
              <c:extLst>
                <c:ext xmlns:c15="http://schemas.microsoft.com/office/drawing/2012/chart" uri="{CE6537A1-D6FC-4f65-9D91-7224C49458BB}"/>
                <c:ext xmlns:c16="http://schemas.microsoft.com/office/drawing/2014/chart" uri="{C3380CC4-5D6E-409C-BE32-E72D297353CC}">
                  <c16:uniqueId val="{00000015-02E8-014B-80E6-EA48617FED19}"/>
                </c:ext>
              </c:extLst>
            </c:dLbl>
            <c:dLbl>
              <c:idx val="11"/>
              <c:delete val="1"/>
              <c:extLst>
                <c:ext xmlns:c15="http://schemas.microsoft.com/office/drawing/2012/chart" uri="{CE6537A1-D6FC-4f65-9D91-7224C49458BB}"/>
                <c:ext xmlns:c16="http://schemas.microsoft.com/office/drawing/2014/chart" uri="{C3380CC4-5D6E-409C-BE32-E72D297353CC}">
                  <c16:uniqueId val="{00000017-02E8-014B-80E6-EA48617FED19}"/>
                </c:ext>
              </c:extLst>
            </c:dLbl>
            <c:dLbl>
              <c:idx val="12"/>
              <c:delete val="1"/>
              <c:extLst>
                <c:ext xmlns:c15="http://schemas.microsoft.com/office/drawing/2012/chart" uri="{CE6537A1-D6FC-4f65-9D91-7224C49458BB}"/>
                <c:ext xmlns:c16="http://schemas.microsoft.com/office/drawing/2014/chart" uri="{C3380CC4-5D6E-409C-BE32-E72D297353CC}">
                  <c16:uniqueId val="{00000019-02E8-014B-80E6-EA48617FED19}"/>
                </c:ext>
              </c:extLst>
            </c:dLbl>
            <c:dLbl>
              <c:idx val="13"/>
              <c:layout>
                <c:manualLayout>
                  <c:x val="-0.11469534050179213"/>
                  <c:y val="-0.1434977240686595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02E8-014B-80E6-EA48617FED19}"/>
                </c:ext>
              </c:extLst>
            </c:dLbl>
            <c:dLbl>
              <c:idx val="14"/>
              <c:delete val="1"/>
              <c:extLst>
                <c:ext xmlns:c15="http://schemas.microsoft.com/office/drawing/2012/chart" uri="{CE6537A1-D6FC-4f65-9D91-7224C49458BB}"/>
                <c:ext xmlns:c16="http://schemas.microsoft.com/office/drawing/2014/chart" uri="{C3380CC4-5D6E-409C-BE32-E72D297353CC}">
                  <c16:uniqueId val="{0000001D-02E8-014B-80E6-EA48617FED19}"/>
                </c:ext>
              </c:extLst>
            </c:dLbl>
            <c:dLbl>
              <c:idx val="15"/>
              <c:delete val="1"/>
              <c:extLst>
                <c:ext xmlns:c15="http://schemas.microsoft.com/office/drawing/2012/chart" uri="{CE6537A1-D6FC-4f65-9D91-7224C49458BB}"/>
                <c:ext xmlns:c16="http://schemas.microsoft.com/office/drawing/2014/chart" uri="{C3380CC4-5D6E-409C-BE32-E72D297353CC}">
                  <c16:uniqueId val="{0000001F-02E8-014B-80E6-EA48617FED19}"/>
                </c:ext>
              </c:extLst>
            </c:dLbl>
            <c:dLbl>
              <c:idx val="16"/>
              <c:delete val="1"/>
              <c:extLst>
                <c:ext xmlns:c15="http://schemas.microsoft.com/office/drawing/2012/chart" uri="{CE6537A1-D6FC-4f65-9D91-7224C49458BB}"/>
                <c:ext xmlns:c16="http://schemas.microsoft.com/office/drawing/2014/chart" uri="{C3380CC4-5D6E-409C-BE32-E72D297353CC}">
                  <c16:uniqueId val="{00000021-02E8-014B-80E6-EA48617FED19}"/>
                </c:ext>
              </c:extLst>
            </c:dLbl>
            <c:dLbl>
              <c:idx val="17"/>
              <c:delete val="1"/>
              <c:extLst>
                <c:ext xmlns:c15="http://schemas.microsoft.com/office/drawing/2012/chart" uri="{CE6537A1-D6FC-4f65-9D91-7224C49458BB}"/>
                <c:ext xmlns:c16="http://schemas.microsoft.com/office/drawing/2014/chart" uri="{C3380CC4-5D6E-409C-BE32-E72D297353CC}">
                  <c16:uniqueId val="{00000023-02E8-014B-80E6-EA48617FED19}"/>
                </c:ext>
              </c:extLst>
            </c:dLbl>
            <c:dLbl>
              <c:idx val="18"/>
              <c:delete val="1"/>
              <c:extLst>
                <c:ext xmlns:c15="http://schemas.microsoft.com/office/drawing/2012/chart" uri="{CE6537A1-D6FC-4f65-9D91-7224C49458BB}"/>
                <c:ext xmlns:c16="http://schemas.microsoft.com/office/drawing/2014/chart" uri="{C3380CC4-5D6E-409C-BE32-E72D297353CC}">
                  <c16:uniqueId val="{00000025-02E8-014B-80E6-EA48617FED1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Summary_DISCS!$J$7:$J$25</c:f>
              <c:strCache>
                <c:ptCount val="19"/>
                <c:pt idx="0">
                  <c:v>Tooling</c:v>
                </c:pt>
                <c:pt idx="1">
                  <c:v>Rough machining</c:v>
                </c:pt>
                <c:pt idx="2">
                  <c:v>Pre-machining</c:v>
                </c:pt>
                <c:pt idx="3">
                  <c:v>UP machining (manpower)</c:v>
                </c:pt>
                <c:pt idx="4">
                  <c:v>Machine time (UP machining +measuring)</c:v>
                </c:pt>
                <c:pt idx="5">
                  <c:v>Measuring, QC (manpower)</c:v>
                </c:pt>
                <c:pt idx="6">
                  <c:v>Cleaning, packing (manpower)</c:v>
                </c:pt>
                <c:pt idx="7">
                  <c:v>Annealing (manpower)</c:v>
                </c:pt>
                <c:pt idx="8">
                  <c:v>Technical supervision (manpower)</c:v>
                </c:pt>
                <c:pt idx="9">
                  <c:v>Management (manpower)</c:v>
                </c:pt>
                <c:pt idx="10">
                  <c:v>Administration (manpower)</c:v>
                </c:pt>
                <c:pt idx="11">
                  <c:v>Logistic (transport)</c:v>
                </c:pt>
                <c:pt idx="12">
                  <c:v>Tool setting</c:v>
                </c:pt>
                <c:pt idx="13">
                  <c:v>Shift premium (sum)</c:v>
                </c:pt>
                <c:pt idx="14">
                  <c:v>Maintenance</c:v>
                </c:pt>
                <c:pt idx="15">
                  <c:v>Electricity</c:v>
                </c:pt>
                <c:pt idx="16">
                  <c:v>Building (5a of 33a)</c:v>
                </c:pt>
                <c:pt idx="17">
                  <c:v>Automation</c:v>
                </c:pt>
                <c:pt idx="18">
                  <c:v>Equipment (wear)</c:v>
                </c:pt>
              </c:strCache>
            </c:strRef>
          </c:cat>
          <c:val>
            <c:numRef>
              <c:f>Summary_DISCS!$L$7:$L$25</c:f>
              <c:numCache>
                <c:formatCode>[$€-2]\ #,##0.00</c:formatCode>
                <c:ptCount val="19"/>
                <c:pt idx="0">
                  <c:v>55</c:v>
                </c:pt>
                <c:pt idx="1">
                  <c:v>220</c:v>
                </c:pt>
                <c:pt idx="3">
                  <c:v>110.5</c:v>
                </c:pt>
                <c:pt idx="4">
                  <c:v>91</c:v>
                </c:pt>
                <c:pt idx="5">
                  <c:v>65</c:v>
                </c:pt>
                <c:pt idx="6">
                  <c:v>22.5</c:v>
                </c:pt>
                <c:pt idx="7">
                  <c:v>2.7</c:v>
                </c:pt>
                <c:pt idx="8">
                  <c:v>4.2</c:v>
                </c:pt>
                <c:pt idx="9">
                  <c:v>4.2</c:v>
                </c:pt>
                <c:pt idx="10">
                  <c:v>3.36</c:v>
                </c:pt>
                <c:pt idx="11">
                  <c:v>1.25</c:v>
                </c:pt>
                <c:pt idx="12">
                  <c:v>2.73</c:v>
                </c:pt>
                <c:pt idx="13">
                  <c:v>55.27</c:v>
                </c:pt>
                <c:pt idx="14">
                  <c:v>0.84</c:v>
                </c:pt>
                <c:pt idx="15">
                  <c:v>3.74</c:v>
                </c:pt>
                <c:pt idx="16">
                  <c:v>3.94</c:v>
                </c:pt>
                <c:pt idx="17">
                  <c:v>7.8</c:v>
                </c:pt>
                <c:pt idx="18">
                  <c:v>3.9</c:v>
                </c:pt>
              </c:numCache>
            </c:numRef>
          </c:val>
          <c:extLst>
            <c:ext xmlns:c16="http://schemas.microsoft.com/office/drawing/2014/chart" uri="{C3380CC4-5D6E-409C-BE32-E72D297353CC}">
              <c16:uniqueId val="{00000026-02E8-014B-80E6-EA48617FED1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4823348694316441"/>
          <c:y val="0.14259497838000582"/>
          <c:w val="0.33947772657450076"/>
          <c:h val="0.857405021619994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09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13</a:t>
            </a:fld>
            <a:endParaRPr lang="en-US"/>
          </a:p>
        </p:txBody>
      </p:sp>
    </p:spTree>
    <p:extLst>
      <p:ext uri="{BB962C8B-B14F-4D97-AF65-F5344CB8AC3E}">
        <p14:creationId xmlns:p14="http://schemas.microsoft.com/office/powerpoint/2010/main" val="1000294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14</a:t>
            </a:fld>
            <a:endParaRPr lang="en-US"/>
          </a:p>
        </p:txBody>
      </p:sp>
    </p:spTree>
    <p:extLst>
      <p:ext uri="{BB962C8B-B14F-4D97-AF65-F5344CB8AC3E}">
        <p14:creationId xmlns:p14="http://schemas.microsoft.com/office/powerpoint/2010/main" val="960361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482A1-C57B-4646-B465-83AF9B114B9C}" type="slidenum">
              <a:rPr lang="en-US" smtClean="0"/>
              <a:t>15</a:t>
            </a:fld>
            <a:endParaRPr lang="en-US"/>
          </a:p>
        </p:txBody>
      </p:sp>
    </p:spTree>
    <p:extLst>
      <p:ext uri="{BB962C8B-B14F-4D97-AF65-F5344CB8AC3E}">
        <p14:creationId xmlns:p14="http://schemas.microsoft.com/office/powerpoint/2010/main" val="311412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574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64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960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21</a:t>
            </a:fld>
            <a:endParaRPr lang="en-US"/>
          </a:p>
        </p:txBody>
      </p:sp>
    </p:spTree>
    <p:extLst>
      <p:ext uri="{BB962C8B-B14F-4D97-AF65-F5344CB8AC3E}">
        <p14:creationId xmlns:p14="http://schemas.microsoft.com/office/powerpoint/2010/main" val="70070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500">
                <a:latin typeface="Avenir Book"/>
                <a:ea typeface="Avenir Book"/>
                <a:cs typeface="Avenir Book"/>
                <a:sym typeface="Avenir Book"/>
              </a:defRPr>
            </a:pPr>
            <a:endParaRPr dirty="0"/>
          </a:p>
        </p:txBody>
      </p:sp>
    </p:spTree>
    <p:extLst>
      <p:ext uri="{BB962C8B-B14F-4D97-AF65-F5344CB8AC3E}">
        <p14:creationId xmlns:p14="http://schemas.microsoft.com/office/powerpoint/2010/main" val="342163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36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a:defRPr sz="1200"/>
            </a:pPr>
            <a:endParaRPr dirty="0"/>
          </a:p>
        </p:txBody>
      </p:sp>
    </p:spTree>
    <p:extLst>
      <p:ext uri="{BB962C8B-B14F-4D97-AF65-F5344CB8AC3E}">
        <p14:creationId xmlns:p14="http://schemas.microsoft.com/office/powerpoint/2010/main" val="52896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482A1-C57B-4646-B465-83AF9B114B9C}" type="slidenum">
              <a:rPr lang="en-US" smtClean="0"/>
              <a:t>4</a:t>
            </a:fld>
            <a:endParaRPr lang="en-US"/>
          </a:p>
        </p:txBody>
      </p:sp>
    </p:spTree>
    <p:extLst>
      <p:ext uri="{BB962C8B-B14F-4D97-AF65-F5344CB8AC3E}">
        <p14:creationId xmlns:p14="http://schemas.microsoft.com/office/powerpoint/2010/main" val="30918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10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645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48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535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621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lars.rickard.stroem@cern.ch"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mailto:lars.rickard.stroem@cern.ch"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6" name="Title Text"/>
          <p:cNvSpPr>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1003"/>
            <a:ext cx="20726400" cy="2940050"/>
          </a:xfrm>
        </p:spPr>
        <p:txBody>
          <a:bodyPr/>
          <a:lstStyle/>
          <a:p>
            <a:r>
              <a:rPr lang="de-DE"/>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3394" indent="0" algn="ctr">
              <a:buNone/>
              <a:defRPr>
                <a:solidFill>
                  <a:schemeClr val="tx1">
                    <a:tint val="75000"/>
                  </a:schemeClr>
                </a:solidFill>
              </a:defRPr>
            </a:lvl2pPr>
            <a:lvl3pPr marL="1826794" indent="0" algn="ctr">
              <a:buNone/>
              <a:defRPr>
                <a:solidFill>
                  <a:schemeClr val="tx1">
                    <a:tint val="75000"/>
                  </a:schemeClr>
                </a:solidFill>
              </a:defRPr>
            </a:lvl3pPr>
            <a:lvl4pPr marL="2740186" indent="0" algn="ctr">
              <a:buNone/>
              <a:defRPr>
                <a:solidFill>
                  <a:schemeClr val="tx1">
                    <a:tint val="75000"/>
                  </a:schemeClr>
                </a:solidFill>
              </a:defRPr>
            </a:lvl4pPr>
            <a:lvl5pPr marL="3653580" indent="0" algn="ctr">
              <a:buNone/>
              <a:defRPr>
                <a:solidFill>
                  <a:schemeClr val="tx1">
                    <a:tint val="75000"/>
                  </a:schemeClr>
                </a:solidFill>
              </a:defRPr>
            </a:lvl5pPr>
            <a:lvl6pPr marL="4566968" indent="0" algn="ctr">
              <a:buNone/>
              <a:defRPr>
                <a:solidFill>
                  <a:schemeClr val="tx1">
                    <a:tint val="75000"/>
                  </a:schemeClr>
                </a:solidFill>
              </a:defRPr>
            </a:lvl6pPr>
            <a:lvl7pPr marL="5480370" indent="0" algn="ctr">
              <a:buNone/>
              <a:defRPr>
                <a:solidFill>
                  <a:schemeClr val="tx1">
                    <a:tint val="75000"/>
                  </a:schemeClr>
                </a:solidFill>
              </a:defRPr>
            </a:lvl7pPr>
            <a:lvl8pPr marL="6393760" indent="0" algn="ctr">
              <a:buNone/>
              <a:defRPr>
                <a:solidFill>
                  <a:schemeClr val="tx1">
                    <a:tint val="75000"/>
                  </a:schemeClr>
                </a:solidFill>
              </a:defRPr>
            </a:lvl8pPr>
            <a:lvl9pPr marL="7307154"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5" name="Footer Placeholder 4"/>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401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394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969"/>
            <a:ext cx="20726400" cy="2724150"/>
          </a:xfrm>
        </p:spPr>
        <p:txBody>
          <a:bodyPr anchor="t"/>
          <a:lstStyle>
            <a:lvl1pPr algn="l">
              <a:defRPr sz="8000" b="1" cap="all"/>
            </a:lvl1pPr>
          </a:lstStyle>
          <a:p>
            <a:r>
              <a:rPr lang="de-DE"/>
              <a:t>Click to edit Master title style</a:t>
            </a:r>
            <a:endParaRPr lang="en-US"/>
          </a:p>
        </p:txBody>
      </p:sp>
      <p:sp>
        <p:nvSpPr>
          <p:cNvPr id="3" name="Text Placeholder 2"/>
          <p:cNvSpPr>
            <a:spLocks noGrp="1"/>
          </p:cNvSpPr>
          <p:nvPr>
            <p:ph type="body" idx="1"/>
          </p:nvPr>
        </p:nvSpPr>
        <p:spPr>
          <a:xfrm>
            <a:off x="1926168" y="5813445"/>
            <a:ext cx="20726400" cy="3000374"/>
          </a:xfrm>
        </p:spPr>
        <p:txBody>
          <a:bodyPr anchor="b"/>
          <a:lstStyle>
            <a:lvl1pPr marL="0" indent="0">
              <a:buNone/>
              <a:defRPr sz="4000">
                <a:solidFill>
                  <a:schemeClr val="tx1">
                    <a:tint val="75000"/>
                  </a:schemeClr>
                </a:solidFill>
              </a:defRPr>
            </a:lvl1pPr>
            <a:lvl2pPr marL="913394" indent="0">
              <a:buNone/>
              <a:defRPr sz="3600">
                <a:solidFill>
                  <a:schemeClr val="tx1">
                    <a:tint val="75000"/>
                  </a:schemeClr>
                </a:solidFill>
              </a:defRPr>
            </a:lvl2pPr>
            <a:lvl3pPr marL="1826794" indent="0">
              <a:buNone/>
              <a:defRPr sz="3200">
                <a:solidFill>
                  <a:schemeClr val="tx1">
                    <a:tint val="75000"/>
                  </a:schemeClr>
                </a:solidFill>
              </a:defRPr>
            </a:lvl3pPr>
            <a:lvl4pPr marL="2740186" indent="0">
              <a:buNone/>
              <a:defRPr sz="2800">
                <a:solidFill>
                  <a:schemeClr val="tx1">
                    <a:tint val="75000"/>
                  </a:schemeClr>
                </a:solidFill>
              </a:defRPr>
            </a:lvl4pPr>
            <a:lvl5pPr marL="3653580" indent="0">
              <a:buNone/>
              <a:defRPr sz="2800">
                <a:solidFill>
                  <a:schemeClr val="tx1">
                    <a:tint val="75000"/>
                  </a:schemeClr>
                </a:solidFill>
              </a:defRPr>
            </a:lvl5pPr>
            <a:lvl6pPr marL="4566968" indent="0">
              <a:buNone/>
              <a:defRPr sz="2800">
                <a:solidFill>
                  <a:schemeClr val="tx1">
                    <a:tint val="75000"/>
                  </a:schemeClr>
                </a:solidFill>
              </a:defRPr>
            </a:lvl6pPr>
            <a:lvl7pPr marL="5480370" indent="0">
              <a:buNone/>
              <a:defRPr sz="2800">
                <a:solidFill>
                  <a:schemeClr val="tx1">
                    <a:tint val="75000"/>
                  </a:schemeClr>
                </a:solidFill>
              </a:defRPr>
            </a:lvl7pPr>
            <a:lvl8pPr marL="6393760" indent="0">
              <a:buNone/>
              <a:defRPr sz="2800">
                <a:solidFill>
                  <a:schemeClr val="tx1">
                    <a:tint val="75000"/>
                  </a:schemeClr>
                </a:solidFill>
              </a:defRPr>
            </a:lvl8pPr>
            <a:lvl9pPr marL="7307154" indent="0">
              <a:buNone/>
              <a:defRPr sz="28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5" name="Footer Placeholder 4"/>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901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1219200" y="320043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12395200" y="320043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6" name="Footer Placeholder 5"/>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6089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1219205" y="3070226"/>
            <a:ext cx="10773834" cy="1279524"/>
          </a:xfrm>
        </p:spPr>
        <p:txBody>
          <a:bodyPr anchor="b"/>
          <a:lstStyle>
            <a:lvl1pPr marL="0" indent="0">
              <a:buNone/>
              <a:defRPr sz="4800" b="1"/>
            </a:lvl1pPr>
            <a:lvl2pPr marL="913394" indent="0">
              <a:buNone/>
              <a:defRPr sz="4000" b="1"/>
            </a:lvl2pPr>
            <a:lvl3pPr marL="1826794" indent="0">
              <a:buNone/>
              <a:defRPr sz="3600" b="1"/>
            </a:lvl3pPr>
            <a:lvl4pPr marL="2740186" indent="0">
              <a:buNone/>
              <a:defRPr sz="3200" b="1"/>
            </a:lvl4pPr>
            <a:lvl5pPr marL="3653580" indent="0">
              <a:buNone/>
              <a:defRPr sz="3200" b="1"/>
            </a:lvl5pPr>
            <a:lvl6pPr marL="4566968" indent="0">
              <a:buNone/>
              <a:defRPr sz="3200" b="1"/>
            </a:lvl6pPr>
            <a:lvl7pPr marL="5480370" indent="0">
              <a:buNone/>
              <a:defRPr sz="3200" b="1"/>
            </a:lvl7pPr>
            <a:lvl8pPr marL="6393760" indent="0">
              <a:buNone/>
              <a:defRPr sz="3200" b="1"/>
            </a:lvl8pPr>
            <a:lvl9pPr marL="7307154" indent="0">
              <a:buNone/>
              <a:defRPr sz="3200" b="1"/>
            </a:lvl9pPr>
          </a:lstStyle>
          <a:p>
            <a:pPr lvl="0"/>
            <a:r>
              <a:rPr lang="de-DE"/>
              <a:t>Click to edit Master text styles</a:t>
            </a:r>
          </a:p>
        </p:txBody>
      </p:sp>
      <p:sp>
        <p:nvSpPr>
          <p:cNvPr id="4" name="Content Placeholder 3"/>
          <p:cNvSpPr>
            <a:spLocks noGrp="1"/>
          </p:cNvSpPr>
          <p:nvPr>
            <p:ph sz="half" idx="2"/>
          </p:nvPr>
        </p:nvSpPr>
        <p:spPr>
          <a:xfrm>
            <a:off x="1219205" y="4349750"/>
            <a:ext cx="10773834"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12386779" y="3070226"/>
            <a:ext cx="10778066" cy="1279524"/>
          </a:xfrm>
        </p:spPr>
        <p:txBody>
          <a:bodyPr anchor="b"/>
          <a:lstStyle>
            <a:lvl1pPr marL="0" indent="0">
              <a:buNone/>
              <a:defRPr sz="4800" b="1"/>
            </a:lvl1pPr>
            <a:lvl2pPr marL="913394" indent="0">
              <a:buNone/>
              <a:defRPr sz="4000" b="1"/>
            </a:lvl2pPr>
            <a:lvl3pPr marL="1826794" indent="0">
              <a:buNone/>
              <a:defRPr sz="3600" b="1"/>
            </a:lvl3pPr>
            <a:lvl4pPr marL="2740186" indent="0">
              <a:buNone/>
              <a:defRPr sz="3200" b="1"/>
            </a:lvl4pPr>
            <a:lvl5pPr marL="3653580" indent="0">
              <a:buNone/>
              <a:defRPr sz="3200" b="1"/>
            </a:lvl5pPr>
            <a:lvl6pPr marL="4566968" indent="0">
              <a:buNone/>
              <a:defRPr sz="3200" b="1"/>
            </a:lvl6pPr>
            <a:lvl7pPr marL="5480370" indent="0">
              <a:buNone/>
              <a:defRPr sz="3200" b="1"/>
            </a:lvl7pPr>
            <a:lvl8pPr marL="6393760" indent="0">
              <a:buNone/>
              <a:defRPr sz="3200" b="1"/>
            </a:lvl8pPr>
            <a:lvl9pPr marL="7307154" indent="0">
              <a:buNone/>
              <a:defRPr sz="3200" b="1"/>
            </a:lvl9pPr>
          </a:lstStyle>
          <a:p>
            <a:pPr lvl="0"/>
            <a:r>
              <a:rPr lang="de-DE"/>
              <a:t>Click to edit Master text styles</a:t>
            </a:r>
          </a:p>
        </p:txBody>
      </p:sp>
      <p:sp>
        <p:nvSpPr>
          <p:cNvPr id="6" name="Content Placeholder 5"/>
          <p:cNvSpPr>
            <a:spLocks noGrp="1"/>
          </p:cNvSpPr>
          <p:nvPr>
            <p:ph sz="quarter" idx="4"/>
          </p:nvPr>
        </p:nvSpPr>
        <p:spPr>
          <a:xfrm>
            <a:off x="12386779" y="4349750"/>
            <a:ext cx="10778066"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8" name="Footer Placeholder 7"/>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9" name="Slide Number Placeholder 8"/>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940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4" name="Footer Placeholder 3"/>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5" name="Slide Number Placeholder 4"/>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556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3" name="Footer Placeholder 2"/>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4" name="Slide Number Placeholder 3"/>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8038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22" y="546100"/>
            <a:ext cx="8022168" cy="2324100"/>
          </a:xfrm>
        </p:spPr>
        <p:txBody>
          <a:bodyPr anchor="b"/>
          <a:lstStyle>
            <a:lvl1pPr algn="l">
              <a:defRPr sz="4000" b="1"/>
            </a:lvl1pPr>
          </a:lstStyle>
          <a:p>
            <a:r>
              <a:rPr lang="de-DE"/>
              <a:t>Click to edit Master title style</a:t>
            </a:r>
            <a:endParaRPr lang="en-US"/>
          </a:p>
        </p:txBody>
      </p:sp>
      <p:sp>
        <p:nvSpPr>
          <p:cNvPr id="3" name="Content Placeholder 2"/>
          <p:cNvSpPr>
            <a:spLocks noGrp="1"/>
          </p:cNvSpPr>
          <p:nvPr>
            <p:ph idx="1"/>
          </p:nvPr>
        </p:nvSpPr>
        <p:spPr>
          <a:xfrm>
            <a:off x="9533471" y="546255"/>
            <a:ext cx="13631334"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1219222" y="2870227"/>
            <a:ext cx="8022168" cy="9382126"/>
          </a:xfrm>
        </p:spPr>
        <p:txBody>
          <a:bodyPr/>
          <a:lstStyle>
            <a:lvl1pPr marL="0" indent="0">
              <a:buNone/>
              <a:defRPr sz="2800"/>
            </a:lvl1pPr>
            <a:lvl2pPr marL="913394" indent="0">
              <a:buNone/>
              <a:defRPr sz="2400"/>
            </a:lvl2pPr>
            <a:lvl3pPr marL="1826794" indent="0">
              <a:buNone/>
              <a:defRPr sz="2000"/>
            </a:lvl3pPr>
            <a:lvl4pPr marL="2740186" indent="0">
              <a:buNone/>
              <a:defRPr sz="1800"/>
            </a:lvl4pPr>
            <a:lvl5pPr marL="3653580" indent="0">
              <a:buNone/>
              <a:defRPr sz="1800"/>
            </a:lvl5pPr>
            <a:lvl6pPr marL="4566968" indent="0">
              <a:buNone/>
              <a:defRPr sz="1800"/>
            </a:lvl6pPr>
            <a:lvl7pPr marL="5480370" indent="0">
              <a:buNone/>
              <a:defRPr sz="1800"/>
            </a:lvl7pPr>
            <a:lvl8pPr marL="6393760" indent="0">
              <a:buNone/>
              <a:defRPr sz="1800"/>
            </a:lvl8pPr>
            <a:lvl9pPr marL="7307154" indent="0">
              <a:buNone/>
              <a:defRPr sz="1800"/>
            </a:lvl9pPr>
          </a:lstStyle>
          <a:p>
            <a:pPr lvl="0"/>
            <a:r>
              <a:rPr lang="de-DE"/>
              <a:t>Click to edit Master text styles</a:t>
            </a:r>
          </a:p>
        </p:txBody>
      </p:sp>
      <p:sp>
        <p:nvSpPr>
          <p:cNvPr id="5" name="Date Placeholder 4"/>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6" name="Footer Placeholder 5"/>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286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0"/>
            <a:ext cx="14630400" cy="1133476"/>
          </a:xfrm>
        </p:spPr>
        <p:txBody>
          <a:bodyPr anchor="b"/>
          <a:lstStyle>
            <a:lvl1pPr algn="l">
              <a:defRPr sz="4000" b="1"/>
            </a:lvl1pPr>
          </a:lstStyle>
          <a:p>
            <a:r>
              <a:rPr lang="de-DE"/>
              <a:t>Click to edit Master title style</a:t>
            </a:r>
            <a:endParaRPr lang="en-US"/>
          </a:p>
        </p:txBody>
      </p:sp>
      <p:sp>
        <p:nvSpPr>
          <p:cNvPr id="3" name="Picture Placeholder 2"/>
          <p:cNvSpPr>
            <a:spLocks noGrp="1"/>
          </p:cNvSpPr>
          <p:nvPr>
            <p:ph type="pic" idx="1"/>
          </p:nvPr>
        </p:nvSpPr>
        <p:spPr>
          <a:xfrm>
            <a:off x="4779434" y="1225550"/>
            <a:ext cx="14630400" cy="8229600"/>
          </a:xfrm>
        </p:spPr>
        <p:txBody>
          <a:bodyPr/>
          <a:lstStyle>
            <a:lvl1pPr marL="0" indent="0">
              <a:buNone/>
              <a:defRPr sz="6400"/>
            </a:lvl1pPr>
            <a:lvl2pPr marL="913394" indent="0">
              <a:buNone/>
              <a:defRPr sz="5600"/>
            </a:lvl2pPr>
            <a:lvl3pPr marL="1826794" indent="0">
              <a:buNone/>
              <a:defRPr sz="4800"/>
            </a:lvl3pPr>
            <a:lvl4pPr marL="2740186" indent="0">
              <a:buNone/>
              <a:defRPr sz="4000"/>
            </a:lvl4pPr>
            <a:lvl5pPr marL="3653580" indent="0">
              <a:buNone/>
              <a:defRPr sz="4000"/>
            </a:lvl5pPr>
            <a:lvl6pPr marL="4566968" indent="0">
              <a:buNone/>
              <a:defRPr sz="4000"/>
            </a:lvl6pPr>
            <a:lvl7pPr marL="5480370" indent="0">
              <a:buNone/>
              <a:defRPr sz="4000"/>
            </a:lvl7pPr>
            <a:lvl8pPr marL="6393760" indent="0">
              <a:buNone/>
              <a:defRPr sz="4000"/>
            </a:lvl8pPr>
            <a:lvl9pPr marL="7307154" indent="0">
              <a:buNone/>
              <a:defRPr sz="4000"/>
            </a:lvl9pPr>
          </a:lstStyle>
          <a:p>
            <a:endParaRPr lang="en-US"/>
          </a:p>
        </p:txBody>
      </p:sp>
      <p:sp>
        <p:nvSpPr>
          <p:cNvPr id="4" name="Text Placeholder 3"/>
          <p:cNvSpPr>
            <a:spLocks noGrp="1"/>
          </p:cNvSpPr>
          <p:nvPr>
            <p:ph type="body" sz="half" idx="2"/>
          </p:nvPr>
        </p:nvSpPr>
        <p:spPr>
          <a:xfrm>
            <a:off x="4779434" y="10734676"/>
            <a:ext cx="14630400" cy="1609724"/>
          </a:xfrm>
        </p:spPr>
        <p:txBody>
          <a:bodyPr/>
          <a:lstStyle>
            <a:lvl1pPr marL="0" indent="0">
              <a:buNone/>
              <a:defRPr sz="2800"/>
            </a:lvl1pPr>
            <a:lvl2pPr marL="913394" indent="0">
              <a:buNone/>
              <a:defRPr sz="2400"/>
            </a:lvl2pPr>
            <a:lvl3pPr marL="1826794" indent="0">
              <a:buNone/>
              <a:defRPr sz="2000"/>
            </a:lvl3pPr>
            <a:lvl4pPr marL="2740186" indent="0">
              <a:buNone/>
              <a:defRPr sz="1800"/>
            </a:lvl4pPr>
            <a:lvl5pPr marL="3653580" indent="0">
              <a:buNone/>
              <a:defRPr sz="1800"/>
            </a:lvl5pPr>
            <a:lvl6pPr marL="4566968" indent="0">
              <a:buNone/>
              <a:defRPr sz="1800"/>
            </a:lvl6pPr>
            <a:lvl7pPr marL="5480370" indent="0">
              <a:buNone/>
              <a:defRPr sz="1800"/>
            </a:lvl7pPr>
            <a:lvl8pPr marL="6393760" indent="0">
              <a:buNone/>
              <a:defRPr sz="1800"/>
            </a:lvl8pPr>
            <a:lvl9pPr marL="7307154" indent="0">
              <a:buNone/>
              <a:defRPr sz="1800"/>
            </a:lvl9pPr>
          </a:lstStyle>
          <a:p>
            <a:pPr lvl="0"/>
            <a:r>
              <a:rPr lang="de-DE"/>
              <a:t>Click to edit Master text styles</a:t>
            </a:r>
          </a:p>
        </p:txBody>
      </p:sp>
      <p:sp>
        <p:nvSpPr>
          <p:cNvPr id="5" name="Date Placeholder 4"/>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6" name="Footer Placeholder 5"/>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7" name="Slide Number Placeholder 6"/>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914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5" name="Footer Placeholder 4"/>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266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4" name="LogoBadge-01.jpg" descr="LogoBadge-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25" name="CLIC-Logo-Color-72.png" descr="CLIC-Logo-Color-72.png"/>
          <p:cNvPicPr>
            <a:picLocks noChangeAspect="1"/>
          </p:cNvPicPr>
          <p:nvPr/>
        </p:nvPicPr>
        <p:blipFill>
          <a:blip r:embed="rId3">
            <a:extLst/>
          </a:blip>
          <a:stretch>
            <a:fillRect/>
          </a:stretch>
        </p:blipFill>
        <p:spPr>
          <a:xfrm>
            <a:off x="26009" y="117411"/>
            <a:ext cx="2379552" cy="2379551"/>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4833937" y="369887"/>
            <a:ext cx="14716126" cy="1899999"/>
          </a:xfrm>
          <a:prstGeom prst="rect">
            <a:avLst/>
          </a:prstGeom>
        </p:spPr>
        <p:txBody>
          <a:bodyPr/>
          <a:lstStyle>
            <a:lvl1pPr>
              <a:defRPr sz="750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påtind 2020 / Rickard Ström lars.rickard.stroem@cern.ch">
            <a:extLst>
              <a:ext uri="{FF2B5EF4-FFF2-40B4-BE49-F238E27FC236}">
                <a16:creationId xmlns:a16="http://schemas.microsoft.com/office/drawing/2014/main" id="{70EDF471-1B2A-894B-BF7B-16367FB381D8}"/>
              </a:ext>
            </a:extLst>
          </p:cNvPr>
          <p:cNvSpPr txBox="1"/>
          <p:nvPr userDrawn="1"/>
        </p:nvSpPr>
        <p:spPr>
          <a:xfrm>
            <a:off x="8692650" y="13169017"/>
            <a:ext cx="6998710" cy="54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defRPr sz="2600">
                <a:solidFill>
                  <a:srgbClr val="FFFFFF"/>
                </a:solidFill>
              </a:defRPr>
            </a:pPr>
            <a:r>
              <a:rPr lang="en-US" dirty="0"/>
              <a:t>Snowmass June 2020</a:t>
            </a:r>
            <a:r>
              <a:rPr dirty="0"/>
              <a:t> / </a:t>
            </a:r>
            <a:r>
              <a:rPr lang="en-US" dirty="0"/>
              <a:t>CLIC / Steinar Stapnes</a:t>
            </a:r>
            <a:endParaRPr dirty="0">
              <a:hlinkClick r:id="rId4"/>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423"/>
            <a:ext cx="5486400" cy="11703050"/>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1219200" y="549423"/>
            <a:ext cx="16052800" cy="11703050"/>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1219200" y="12712847"/>
            <a:ext cx="5689600" cy="730250"/>
          </a:xfrm>
          <a:prstGeom prst="rect">
            <a:avLst/>
          </a:prstGeom>
        </p:spPr>
        <p:txBody>
          <a:bodyPr lIns="91337" tIns="45671" rIns="91337" bIns="45671"/>
          <a:lstStyle/>
          <a:p>
            <a:pPr defTabSz="913394"/>
            <a:r>
              <a:rPr lang="en-US">
                <a:solidFill>
                  <a:prstClr val="black"/>
                </a:solidFill>
                <a:latin typeface="Calibri"/>
              </a:rPr>
              <a:t>SFU</a:t>
            </a:r>
          </a:p>
        </p:txBody>
      </p:sp>
      <p:sp>
        <p:nvSpPr>
          <p:cNvPr id="5" name="Footer Placeholder 4"/>
          <p:cNvSpPr>
            <a:spLocks noGrp="1"/>
          </p:cNvSpPr>
          <p:nvPr>
            <p:ph type="ftr" sz="quarter" idx="11"/>
          </p:nvPr>
        </p:nvSpPr>
        <p:spPr>
          <a:xfrm>
            <a:off x="8331200" y="12712847"/>
            <a:ext cx="7721600" cy="730250"/>
          </a:xfrm>
          <a:prstGeom prst="rect">
            <a:avLst/>
          </a:prstGeom>
        </p:spPr>
        <p:txBody>
          <a:bodyPr lIns="91337" tIns="45671" rIns="91337" bIns="45671"/>
          <a:lstStyle/>
          <a:p>
            <a:pPr defTabSz="913394"/>
            <a:r>
              <a:rPr lang="en-US">
                <a:solidFill>
                  <a:prstClr val="black"/>
                </a:solidFill>
                <a:latin typeface="Calibri"/>
              </a:rPr>
              <a:t>Bernd Stelzer</a:t>
            </a:r>
          </a:p>
        </p:txBody>
      </p:sp>
      <p:sp>
        <p:nvSpPr>
          <p:cNvPr id="6" name="Slide Number Placeholder 5"/>
          <p:cNvSpPr>
            <a:spLocks noGrp="1"/>
          </p:cNvSpPr>
          <p:nvPr>
            <p:ph type="sldNum" sz="quarter" idx="12"/>
          </p:nvPr>
        </p:nvSpPr>
        <p:spPr/>
        <p:txBody>
          <a:bodyPr/>
          <a:lstStyle/>
          <a:p>
            <a:fld id="{0D1D6AF9-1F0E-2547-B7C2-EBD1501318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63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18921986" y="13077721"/>
            <a:ext cx="5486400" cy="730250"/>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42672" y="13108451"/>
            <a:ext cx="5486400" cy="730250"/>
          </a:xfrm>
          <a:prstGeom prst="rect">
            <a:avLst/>
          </a:prstGeom>
        </p:spPr>
        <p:txBody>
          <a:bodyPr vert="horz" lIns="100564" tIns="50282" rIns="100564" bIns="50282" rtlCol="0" anchor="ctr"/>
          <a:lstStyle>
            <a:lvl1pPr algn="l">
              <a:defRPr sz="236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7852144" y="13102103"/>
            <a:ext cx="8679712" cy="730250"/>
          </a:xfrm>
          <a:prstGeom prst="rect">
            <a:avLst/>
          </a:prstGeom>
        </p:spPr>
        <p:txBody>
          <a:bodyPr vert="horz" lIns="100564" tIns="50282" rIns="100564" bIns="50282" rtlCol="0" anchor="ctr" anchorCtr="0"/>
          <a:lstStyle>
            <a:lvl1pPr algn="ctr">
              <a:defRPr sz="236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812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18921986" y="13077721"/>
            <a:ext cx="5486400" cy="730250"/>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42672" y="13108451"/>
            <a:ext cx="5486400" cy="730250"/>
          </a:xfrm>
          <a:prstGeom prst="rect">
            <a:avLst/>
          </a:prstGeom>
        </p:spPr>
        <p:txBody>
          <a:bodyPr vert="horz" lIns="100564" tIns="50282" rIns="100564" bIns="50282" rtlCol="0" anchor="ctr"/>
          <a:lstStyle>
            <a:lvl1pPr algn="l">
              <a:defRPr sz="236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7852144" y="13102103"/>
            <a:ext cx="8679712" cy="730250"/>
          </a:xfrm>
          <a:prstGeom prst="rect">
            <a:avLst/>
          </a:prstGeom>
        </p:spPr>
        <p:txBody>
          <a:bodyPr vert="horz" lIns="100564" tIns="50282" rIns="100564" bIns="50282" rtlCol="0" anchor="ctr" anchorCtr="0"/>
          <a:lstStyle>
            <a:lvl1pPr algn="ctr">
              <a:defRPr sz="236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582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18921986" y="13077721"/>
            <a:ext cx="5486400" cy="730250"/>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13" name="Date Placeholder 19"/>
          <p:cNvSpPr>
            <a:spLocks noGrp="1"/>
          </p:cNvSpPr>
          <p:nvPr>
            <p:ph type="dt" sz="half" idx="2"/>
          </p:nvPr>
        </p:nvSpPr>
        <p:spPr>
          <a:xfrm>
            <a:off x="42672" y="13108451"/>
            <a:ext cx="5486400" cy="730250"/>
          </a:xfrm>
          <a:prstGeom prst="rect">
            <a:avLst/>
          </a:prstGeom>
        </p:spPr>
        <p:txBody>
          <a:bodyPr vert="horz" lIns="100564" tIns="50282" rIns="100564" bIns="50282" rtlCol="0" anchor="ctr"/>
          <a:lstStyle>
            <a:lvl1pPr algn="l">
              <a:defRPr sz="2360" b="0" i="0">
                <a:solidFill>
                  <a:schemeClr val="bg1"/>
                </a:solidFill>
                <a:latin typeface="Avenir Book" charset="0"/>
                <a:ea typeface="Avenir Book" charset="0"/>
                <a:cs typeface="Avenir Book" charset="0"/>
              </a:defRPr>
            </a:lvl1pPr>
          </a:lstStyle>
          <a:p>
            <a:r>
              <a:rPr lang="en-US"/>
              <a:t>August 2019</a:t>
            </a:r>
            <a:endParaRPr lang="en-US" dirty="0"/>
          </a:p>
        </p:txBody>
      </p:sp>
      <p:sp>
        <p:nvSpPr>
          <p:cNvPr id="14" name="Footer Placeholder 4"/>
          <p:cNvSpPr>
            <a:spLocks noGrp="1"/>
          </p:cNvSpPr>
          <p:nvPr>
            <p:ph type="ftr" sz="quarter" idx="3"/>
          </p:nvPr>
        </p:nvSpPr>
        <p:spPr>
          <a:xfrm>
            <a:off x="7852144" y="13102103"/>
            <a:ext cx="8679712" cy="730250"/>
          </a:xfrm>
          <a:prstGeom prst="rect">
            <a:avLst/>
          </a:prstGeom>
        </p:spPr>
        <p:txBody>
          <a:bodyPr vert="horz" lIns="100564" tIns="50282" rIns="100564" bIns="50282" rtlCol="0" anchor="ctr" anchorCtr="0"/>
          <a:lstStyle>
            <a:lvl1pPr algn="ctr">
              <a:defRPr sz="2360" b="0" i="0">
                <a:solidFill>
                  <a:schemeClr val="bg1"/>
                </a:solidFill>
                <a:latin typeface="Avenir Book" charset="0"/>
                <a:ea typeface="Avenir Book" charset="0"/>
                <a:cs typeface="Avenir Book" charset="0"/>
              </a:defRPr>
            </a:lvl1pPr>
          </a:lstStyle>
          <a:p>
            <a:r>
              <a:rPr lang="en-US"/>
              <a:t>Steinar Stapnes</a:t>
            </a:r>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252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och punkter copy 1">
    <p:spTree>
      <p:nvGrpSpPr>
        <p:cNvPr id="1" name=""/>
        <p:cNvGrpSpPr/>
        <p:nvPr/>
      </p:nvGrpSpPr>
      <p:grpSpPr>
        <a:xfrm>
          <a:off x="0" y="0"/>
          <a:ext cx="0" cy="0"/>
          <a:chOff x="0" y="0"/>
          <a:chExt cx="0" cy="0"/>
        </a:xfrm>
      </p:grpSpPr>
      <p:sp>
        <p:nvSpPr>
          <p:cNvPr id="36"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6" name="Spåtind 2020 / Rickard Ström lars.rickard.stroem@cern.ch">
            <a:extLst>
              <a:ext uri="{FF2B5EF4-FFF2-40B4-BE49-F238E27FC236}">
                <a16:creationId xmlns:a16="http://schemas.microsoft.com/office/drawing/2014/main" id="{6D8D1464-6D49-DE45-84BB-93E064A4293D}"/>
              </a:ext>
            </a:extLst>
          </p:cNvPr>
          <p:cNvSpPr txBox="1"/>
          <p:nvPr userDrawn="1"/>
        </p:nvSpPr>
        <p:spPr>
          <a:xfrm>
            <a:off x="9654448" y="13169017"/>
            <a:ext cx="5075107" cy="54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defRPr sz="2600">
                <a:solidFill>
                  <a:srgbClr val="FFFFFF"/>
                </a:solidFill>
              </a:defRPr>
            </a:pPr>
            <a:r>
              <a:rPr lang="en-US" dirty="0"/>
              <a:t>ICFA/LCB 2020</a:t>
            </a:r>
            <a:r>
              <a:rPr dirty="0"/>
              <a:t> / </a:t>
            </a:r>
            <a:r>
              <a:rPr lang="en-US" dirty="0"/>
              <a:t>Steinar Stapnes</a:t>
            </a:r>
            <a:endParaRPr dirty="0">
              <a:hlinkClick r:id="rId2"/>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Steinar Stapnes</a:t>
            </a:r>
            <a:endParaRPr lang="en-US" dirty="0"/>
          </a:p>
        </p:txBody>
      </p:sp>
      <p:sp>
        <p:nvSpPr>
          <p:cNvPr id="5" name="Slide Number Placeholder 4"/>
          <p:cNvSpPr>
            <a:spLocks noGrp="1"/>
          </p:cNvSpPr>
          <p:nvPr>
            <p:ph type="sldNum" sz="quarter" idx="11"/>
          </p:nvPr>
        </p:nvSpPr>
        <p:spPr>
          <a:xfrm>
            <a:off x="23816307" y="13160219"/>
            <a:ext cx="524181" cy="528990"/>
          </a:xfrm>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3117957" y="7915604"/>
            <a:ext cx="18148094" cy="959484"/>
          </a:xfrm>
          <a:prstGeom prst="rect">
            <a:avLst/>
          </a:prstGeom>
        </p:spPr>
        <p:txBody>
          <a:bodyPr lIns="100564" tIns="50282" rIns="100564" bIns="50282"/>
          <a:lstStyle>
            <a:lvl1pPr>
              <a:defRPr sz="3994"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7019186" y="11075843"/>
            <a:ext cx="10369416" cy="784250"/>
          </a:xfrm>
          <a:prstGeom prst="rect">
            <a:avLst/>
          </a:prstGeom>
        </p:spPr>
        <p:txBody>
          <a:bodyPr lIns="100564" tIns="50282" rIns="100564" bIns="50282"/>
          <a:lstStyle>
            <a:lvl1pPr>
              <a:defRPr sz="3632"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14097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1219202" y="3200405"/>
            <a:ext cx="19913600" cy="9051926"/>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729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23847824" y="13210485"/>
            <a:ext cx="560562" cy="464722"/>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87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8640"/>
            <a:ext cx="19921728" cy="2286000"/>
          </a:xfrm>
        </p:spPr>
        <p:txBody>
          <a:bodyPr anchor="ctr"/>
          <a:lstStyle>
            <a:lvl1pPr algn="l">
              <a:defRPr sz="9200"/>
            </a:lvl1pPr>
          </a:lstStyle>
          <a:p>
            <a:r>
              <a:rPr kumimoji="0" lang="en-US"/>
              <a:t>Click to edit Master title style</a:t>
            </a:r>
          </a:p>
        </p:txBody>
      </p:sp>
    </p:spTree>
    <p:extLst>
      <p:ext uri="{BB962C8B-B14F-4D97-AF65-F5344CB8AC3E}">
        <p14:creationId xmlns:p14="http://schemas.microsoft.com/office/powerpoint/2010/main" val="71087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DC3E0-4CB7-9E47-8DA9-F9D33B958ED8}"/>
              </a:ext>
            </a:extLst>
          </p:cNvPr>
          <p:cNvSpPr>
            <a:spLocks noGrp="1"/>
          </p:cNvSpPr>
          <p:nvPr>
            <p:ph type="dt" sz="half" idx="10"/>
          </p:nvPr>
        </p:nvSpPr>
        <p:spPr/>
        <p:txBody>
          <a:bodyPr/>
          <a:lstStyle/>
          <a:p>
            <a:r>
              <a:rPr lang="en-US">
                <a:solidFill>
                  <a:prstClr val="white"/>
                </a:solidFill>
              </a:rPr>
              <a:t>October 2019, Sendai</a:t>
            </a:r>
          </a:p>
        </p:txBody>
      </p:sp>
      <p:sp>
        <p:nvSpPr>
          <p:cNvPr id="3" name="Footer Placeholder 2">
            <a:extLst>
              <a:ext uri="{FF2B5EF4-FFF2-40B4-BE49-F238E27FC236}">
                <a16:creationId xmlns:a16="http://schemas.microsoft.com/office/drawing/2014/main" id="{6E60AFAC-10B8-F841-808E-513A49818663}"/>
              </a:ext>
            </a:extLst>
          </p:cNvPr>
          <p:cNvSpPr>
            <a:spLocks noGrp="1"/>
          </p:cNvSpPr>
          <p:nvPr>
            <p:ph type="ftr" sz="quarter" idx="11"/>
          </p:nvPr>
        </p:nvSpPr>
        <p:spPr/>
        <p:txBody>
          <a:bodyPr/>
          <a:lstStyle/>
          <a:p>
            <a:r>
              <a:rPr lang="en-US">
                <a:solidFill>
                  <a:prstClr val="white"/>
                </a:solidFill>
              </a:rPr>
              <a:t>Steinar Stapnes</a:t>
            </a:r>
          </a:p>
        </p:txBody>
      </p:sp>
      <p:sp>
        <p:nvSpPr>
          <p:cNvPr id="4" name="Slide Number Placeholder 3">
            <a:extLst>
              <a:ext uri="{FF2B5EF4-FFF2-40B4-BE49-F238E27FC236}">
                <a16:creationId xmlns:a16="http://schemas.microsoft.com/office/drawing/2014/main" id="{909BD0D0-BC08-4148-83BB-61B50A07F6B4}"/>
              </a:ext>
            </a:extLst>
          </p:cNvPr>
          <p:cNvSpPr>
            <a:spLocks noGrp="1"/>
          </p:cNvSpPr>
          <p:nvPr>
            <p:ph type="sldNum" sz="quarter" idx="12"/>
          </p:nvPr>
        </p:nvSpPr>
        <p:spPr>
          <a:xfrm>
            <a:off x="23816307" y="13160219"/>
            <a:ext cx="524181" cy="528990"/>
          </a:xfrm>
        </p:spPr>
        <p:txBody>
          <a:bodyPr/>
          <a:lstStyle/>
          <a:p>
            <a:fld id="{E66BB354-06AB-8C42-85C8-FB76A158A2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539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23847824" y="13210485"/>
            <a:ext cx="560562" cy="464722"/>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789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mailto:lars.rickard.stroem@cern.ch"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5.jpeg"/><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3" name="LogoBadge-01.jpg" descr="LogoBadge-0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4" name="CLIC-Logo-Color-72.png" descr="CLIC-Logo-Color-72.png"/>
          <p:cNvPicPr>
            <a:picLocks noChangeAspect="1"/>
          </p:cNvPicPr>
          <p:nvPr/>
        </p:nvPicPr>
        <p:blipFill>
          <a:blip r:embed="rId12">
            <a:extLst/>
          </a:blip>
          <a:stretch>
            <a:fillRect/>
          </a:stretch>
        </p:blipFill>
        <p:spPr>
          <a:xfrm>
            <a:off x="19787187" y="120112"/>
            <a:ext cx="2379552" cy="2379552"/>
          </a:xfrm>
          <a:prstGeom prst="rect">
            <a:avLst/>
          </a:prstGeom>
          <a:ln w="12700">
            <a:miter lim="400000"/>
          </a:ln>
        </p:spPr>
      </p:pic>
      <p:sp>
        <p:nvSpPr>
          <p:cNvPr id="5" name="Slide Number"/>
          <p:cNvSpPr>
            <a:spLocks noGrp="1"/>
          </p:cNvSpPr>
          <p:nvPr>
            <p:ph type="sldNum" sz="quarter" idx="2"/>
          </p:nvPr>
        </p:nvSpPr>
        <p:spPr>
          <a:xfrm>
            <a:off x="23824079" y="13160219"/>
            <a:ext cx="508636" cy="574676"/>
          </a:xfrm>
          <a:prstGeom prst="rect">
            <a:avLst/>
          </a:prstGeom>
          <a:ln w="12700">
            <a:miter lim="400000"/>
          </a:ln>
        </p:spPr>
        <p:txBody>
          <a:bodyPr wrap="none" lIns="71437" tIns="71437" rIns="71437" bIns="71437">
            <a:spAutoFit/>
          </a:bodyPr>
          <a:lstStyle>
            <a:lvl1pPr algn="ctr">
              <a:defRPr sz="2500">
                <a:solidFill>
                  <a:srgbClr val="FFFFFF"/>
                </a:solidFill>
              </a:defRPr>
            </a:lvl1pPr>
          </a:lstStyle>
          <a:p>
            <a:fld id="{86CB4B4D-7CA3-9044-876B-883B54F8677D}" type="slidenum">
              <a:t>‹#›</a:t>
            </a:fld>
            <a:endParaRPr/>
          </a:p>
        </p:txBody>
      </p:sp>
      <p:sp>
        <p:nvSpPr>
          <p:cNvPr id="6" name="Title Text"/>
          <p:cNvSpPr>
            <a:spLocks noGrp="1"/>
          </p:cNvSpPr>
          <p:nvPr>
            <p:ph type="title"/>
          </p:nvPr>
        </p:nvSpPr>
        <p:spPr>
          <a:xfrm>
            <a:off x="4833937" y="4638001"/>
            <a:ext cx="14716126" cy="1899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r>
              <a:t>Title Text</a:t>
            </a:r>
          </a:p>
        </p:txBody>
      </p:sp>
      <p:sp>
        <p:nvSpPr>
          <p:cNvPr id="7" name="Spåtind 2020 / Rickard Ström lars.rickard.stroem@cern.ch"/>
          <p:cNvSpPr txBox="1"/>
          <p:nvPr/>
        </p:nvSpPr>
        <p:spPr>
          <a:xfrm>
            <a:off x="9654448" y="13169017"/>
            <a:ext cx="5075107" cy="54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defRPr sz="2600">
                <a:solidFill>
                  <a:srgbClr val="FFFFFF"/>
                </a:solidFill>
              </a:defRPr>
            </a:pPr>
            <a:r>
              <a:rPr lang="en-US" dirty="0"/>
              <a:t>ICFA/LCB 2020</a:t>
            </a:r>
            <a:r>
              <a:rPr dirty="0"/>
              <a:t> / </a:t>
            </a:r>
            <a:r>
              <a:rPr lang="en-US" dirty="0"/>
              <a:t>Steinar Stapnes</a:t>
            </a:r>
            <a:endParaRPr dirty="0">
              <a:hlinkClick r:id="rId13"/>
            </a:endParaRPr>
          </a:p>
        </p:txBody>
      </p:sp>
      <p:sp>
        <p:nvSpPr>
          <p:cNvPr id="8" name="Body Level One…"/>
          <p:cNvSpPr>
            <a:spLocks noGrp="1"/>
          </p:cNvSpPr>
          <p:nvPr>
            <p:ph type="body" idx="1"/>
          </p:nvPr>
        </p:nvSpPr>
        <p:spPr>
          <a:xfrm>
            <a:off x="1808876" y="3136938"/>
            <a:ext cx="20766248" cy="897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2pPr marL="1117600" indent="-355600">
              <a:buSzPct val="100000"/>
              <a:defRPr sz="4000"/>
            </a:lvl2pPr>
            <a:lvl3pPr marL="1574800" indent="-368300">
              <a:buSzPct val="100000"/>
              <a:defRPr sz="3200"/>
            </a:lvl3pPr>
            <a:lvl4pPr marL="2006600" indent="-355600">
              <a:buSzPct val="100000"/>
              <a:defRPr sz="2500"/>
            </a:lvl4pPr>
            <a:lvl5pPr marL="2451100" indent="-355600">
              <a:buSzPct val="100000"/>
              <a:defRPr sz="22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1pPr>
      <a:lvl2pPr marL="0" marR="0" indent="228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2pPr>
      <a:lvl3pPr marL="0" marR="0" indent="457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3pPr>
      <a:lvl4pPr marL="0" marR="0" indent="685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4pPr>
      <a:lvl5pPr marL="0" marR="0" indent="9144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5pPr>
      <a:lvl6pPr marL="0" marR="0" indent="11430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6pPr>
      <a:lvl7pPr marL="0" marR="0" indent="1371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7pPr>
      <a:lvl8pPr marL="0" marR="0" indent="1600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8pPr>
      <a:lvl9pPr marL="0" marR="0" indent="1828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9pPr>
    </p:titleStyle>
    <p:bodyStyle>
      <a:lvl1pPr marL="673100" marR="0" indent="-355600" algn="l" defTabSz="821531" latinLnBrk="0">
        <a:lnSpc>
          <a:spcPct val="100000"/>
        </a:lnSpc>
        <a:spcBef>
          <a:spcPts val="3300"/>
        </a:spcBef>
        <a:spcAft>
          <a:spcPts val="0"/>
        </a:spcAft>
        <a:buClrTx/>
        <a:buSzPct val="100000"/>
        <a:buFontTx/>
        <a:buChar char="•"/>
        <a:tabLst/>
        <a:defRPr sz="5200" b="0" i="0" u="none" strike="noStrike" cap="none" spc="0" baseline="0">
          <a:solidFill>
            <a:srgbClr val="000000"/>
          </a:solidFill>
          <a:uFillTx/>
          <a:latin typeface="Avenir Book"/>
          <a:ea typeface="Avenir Book"/>
          <a:cs typeface="Avenir Book"/>
          <a:sym typeface="Avenir Book"/>
        </a:defRPr>
      </a:lvl1pPr>
      <a:lvl2pPr marL="1544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2pPr>
      <a:lvl3pPr marL="1988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3pPr>
      <a:lvl4pPr marL="2433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4pPr>
      <a:lvl5pPr marL="2877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5pPr>
      <a:lvl6pPr marL="32331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6pPr>
      <a:lvl7pPr marL="35887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7pPr>
      <a:lvl8pPr marL="39443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8pPr>
      <a:lvl9pPr marL="42999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1pPr>
      <a:lvl2pPr marL="0" marR="0" indent="228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2pPr>
      <a:lvl3pPr marL="0" marR="0" indent="457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3pPr>
      <a:lvl4pPr marL="0" marR="0" indent="685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4pPr>
      <a:lvl5pPr marL="0" marR="0" indent="9144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5pPr>
      <a:lvl6pPr marL="0" marR="0" indent="11430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6pPr>
      <a:lvl7pPr marL="0" marR="0" indent="1371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7pPr>
      <a:lvl8pPr marL="0" marR="0" indent="1600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8pPr>
      <a:lvl9pPr marL="0" marR="0" indent="1828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2022988"/>
            <a:ext cx="21945600" cy="10229340"/>
          </a:xfrm>
          <a:prstGeom prst="rect">
            <a:avLst/>
          </a:prstGeom>
        </p:spPr>
        <p:txBody>
          <a:bodyPr vert="horz" lIns="91337" tIns="45671" rIns="91337" bIns="45671" rtlCol="0">
            <a:normAutofit/>
          </a:bodyPr>
          <a:lstStyle/>
          <a:p>
            <a:pPr lvl="0"/>
            <a:r>
              <a:rPr lang="de-DE" dirty="0" err="1"/>
              <a:t>Click</a:t>
            </a:r>
            <a:r>
              <a:rPr lang="de-DE" dirty="0"/>
              <a:t> to </a:t>
            </a:r>
            <a:r>
              <a:rPr lang="de-DE" dirty="0" err="1"/>
              <a:t>edit</a:t>
            </a:r>
            <a:r>
              <a:rPr lang="de-DE" dirty="0"/>
              <a:t> Master text </a:t>
            </a:r>
            <a:r>
              <a:rPr lang="de-DE" dirty="0" err="1"/>
              <a:t>styles</a:t>
            </a:r>
            <a:endParaRPr lang="de-DE" dirty="0"/>
          </a:p>
          <a:p>
            <a:pPr lvl="1"/>
            <a:r>
              <a:rPr lang="de-DE" dirty="0"/>
              <a:t>Second </a:t>
            </a:r>
            <a:r>
              <a:rPr lang="de-DE" dirty="0" err="1"/>
              <a:t>level</a:t>
            </a:r>
            <a:endParaRPr lang="de-DE" dirty="0"/>
          </a:p>
          <a:p>
            <a:pPr lvl="2"/>
            <a:r>
              <a:rPr lang="de-DE" dirty="0" err="1"/>
              <a:t>Third</a:t>
            </a:r>
            <a:r>
              <a:rPr lang="de-DE" dirty="0"/>
              <a:t>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Slide Number Placeholder 5"/>
          <p:cNvSpPr>
            <a:spLocks noGrp="1"/>
          </p:cNvSpPr>
          <p:nvPr>
            <p:ph type="sldNum" sz="quarter" idx="4"/>
          </p:nvPr>
        </p:nvSpPr>
        <p:spPr>
          <a:xfrm>
            <a:off x="17475200" y="12712847"/>
            <a:ext cx="5689600" cy="730250"/>
          </a:xfrm>
          <a:prstGeom prst="rect">
            <a:avLst/>
          </a:prstGeom>
        </p:spPr>
        <p:txBody>
          <a:bodyPr vert="horz" lIns="91337" tIns="45671" rIns="91337" bIns="45671" rtlCol="0" anchor="ctr"/>
          <a:lstStyle>
            <a:lvl1pPr algn="r">
              <a:defRPr sz="2400">
                <a:solidFill>
                  <a:schemeClr val="tx1">
                    <a:tint val="75000"/>
                  </a:schemeClr>
                </a:solidFill>
              </a:defRPr>
            </a:lvl1pPr>
          </a:lstStyle>
          <a:p>
            <a:pPr defTabSz="913394"/>
            <a:fld id="{0D1D6AF9-1F0E-2547-B7C2-EBD1501318D2}" type="slidenum">
              <a:rPr lang="en-US" smtClean="0">
                <a:solidFill>
                  <a:prstClr val="black">
                    <a:tint val="75000"/>
                  </a:prstClr>
                </a:solidFill>
                <a:latin typeface="Calibri"/>
              </a:rPr>
              <a:pPr defTabSz="913394"/>
              <a:t>‹#›</a:t>
            </a:fld>
            <a:endParaRPr lang="en-US" dirty="0">
              <a:solidFill>
                <a:prstClr val="black">
                  <a:tint val="75000"/>
                </a:prstClr>
              </a:solidFill>
              <a:latin typeface="Calibri"/>
            </a:endParaRPr>
          </a:p>
        </p:txBody>
      </p:sp>
      <p:sp>
        <p:nvSpPr>
          <p:cNvPr id="2" name="Title Placeholder 1"/>
          <p:cNvSpPr>
            <a:spLocks noGrp="1"/>
          </p:cNvSpPr>
          <p:nvPr>
            <p:ph type="title"/>
          </p:nvPr>
        </p:nvSpPr>
        <p:spPr>
          <a:xfrm>
            <a:off x="1837584" y="0"/>
            <a:ext cx="20470288" cy="1232044"/>
          </a:xfrm>
          <a:prstGeom prst="rect">
            <a:avLst/>
          </a:prstGeom>
          <a:solidFill>
            <a:schemeClr val="bg1"/>
          </a:solidFill>
          <a:ln>
            <a:solidFill>
              <a:schemeClr val="bg1"/>
            </a:solidFill>
          </a:ln>
        </p:spPr>
        <p:txBody>
          <a:bodyPr vert="horz" lIns="91337" tIns="45671" rIns="91337" bIns="45671" rtlCol="0" anchor="ctr">
            <a:normAutofit/>
          </a:bodyPr>
          <a:lstStyle/>
          <a:p>
            <a:r>
              <a:rPr lang="de-DE" dirty="0" err="1"/>
              <a:t>Click</a:t>
            </a:r>
            <a:r>
              <a:rPr lang="de-DE" dirty="0"/>
              <a:t> to </a:t>
            </a:r>
            <a:r>
              <a:rPr lang="de-DE" dirty="0" err="1"/>
              <a:t>edit</a:t>
            </a:r>
            <a:r>
              <a:rPr lang="de-DE" dirty="0"/>
              <a:t> Master title style</a:t>
            </a:r>
            <a:endParaRPr lang="en-US" dirty="0"/>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 y="0"/>
            <a:ext cx="1219202" cy="1232044"/>
          </a:xfrm>
          <a:prstGeom prst="rect">
            <a:avLst/>
          </a:prstGeom>
        </p:spPr>
      </p:pic>
      <p:pic>
        <p:nvPicPr>
          <p:cNvPr id="7" name="Picture 6" descr="CLIC-Logo-Color.jpg"/>
          <p:cNvPicPr>
            <a:picLocks noChangeAspect="1"/>
          </p:cNvPicPr>
          <p:nvPr userDrawn="1"/>
        </p:nvPicPr>
        <p:blipFill>
          <a:blip r:embed="rId17" cstate="print"/>
          <a:stretch>
            <a:fillRect/>
          </a:stretch>
        </p:blipFill>
        <p:spPr>
          <a:xfrm>
            <a:off x="22926256" y="57333"/>
            <a:ext cx="1457740" cy="1418742"/>
          </a:xfrm>
          <a:prstGeom prst="rect">
            <a:avLst/>
          </a:prstGeom>
        </p:spPr>
      </p:pic>
    </p:spTree>
    <p:extLst>
      <p:ext uri="{BB962C8B-B14F-4D97-AF65-F5344CB8AC3E}">
        <p14:creationId xmlns:p14="http://schemas.microsoft.com/office/powerpoint/2010/main" val="1957501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ctr" defTabSz="913394" rtl="0" eaLnBrk="1" latinLnBrk="0" hangingPunct="1">
        <a:spcBef>
          <a:spcPct val="0"/>
        </a:spcBef>
        <a:buNone/>
        <a:defRPr sz="8800" kern="1200">
          <a:solidFill>
            <a:schemeClr val="tx1"/>
          </a:solidFill>
          <a:latin typeface="+mj-lt"/>
          <a:ea typeface="+mj-ea"/>
          <a:cs typeface="+mj-cs"/>
        </a:defRPr>
      </a:lvl1pPr>
    </p:titleStyle>
    <p:bodyStyle>
      <a:lvl1pPr marL="685048" indent="-685048" algn="l" defTabSz="913394" rtl="0" eaLnBrk="1" latinLnBrk="0" hangingPunct="1">
        <a:spcBef>
          <a:spcPct val="20000"/>
        </a:spcBef>
        <a:buFont typeface="Arial"/>
        <a:buChar char="•"/>
        <a:defRPr sz="6400" kern="1200">
          <a:solidFill>
            <a:schemeClr val="tx1"/>
          </a:solidFill>
          <a:latin typeface="+mn-lt"/>
          <a:ea typeface="+mn-ea"/>
          <a:cs typeface="+mn-cs"/>
        </a:defRPr>
      </a:lvl1pPr>
      <a:lvl2pPr marL="1484268" indent="-570868" algn="l" defTabSz="913394" rtl="0" eaLnBrk="1" latinLnBrk="0" hangingPunct="1">
        <a:spcBef>
          <a:spcPct val="20000"/>
        </a:spcBef>
        <a:buFont typeface="Arial"/>
        <a:buChar char="–"/>
        <a:defRPr sz="5600" kern="1200">
          <a:solidFill>
            <a:schemeClr val="tx1"/>
          </a:solidFill>
          <a:latin typeface="+mn-lt"/>
          <a:ea typeface="+mn-ea"/>
          <a:cs typeface="+mn-cs"/>
        </a:defRPr>
      </a:lvl2pPr>
      <a:lvl3pPr marL="2283490" indent="-456696" algn="l" defTabSz="913394" rtl="0" eaLnBrk="1" latinLnBrk="0" hangingPunct="1">
        <a:spcBef>
          <a:spcPct val="20000"/>
        </a:spcBef>
        <a:buFont typeface="Arial"/>
        <a:buChar char="•"/>
        <a:defRPr sz="4800" kern="1200">
          <a:solidFill>
            <a:schemeClr val="tx1"/>
          </a:solidFill>
          <a:latin typeface="+mn-lt"/>
          <a:ea typeface="+mn-ea"/>
          <a:cs typeface="+mn-cs"/>
        </a:defRPr>
      </a:lvl3pPr>
      <a:lvl4pPr marL="3196880" indent="-456696" algn="l" defTabSz="913394" rtl="0" eaLnBrk="1" latinLnBrk="0" hangingPunct="1">
        <a:spcBef>
          <a:spcPct val="20000"/>
        </a:spcBef>
        <a:buFont typeface="Arial"/>
        <a:buChar char="–"/>
        <a:defRPr sz="4000" kern="1200">
          <a:solidFill>
            <a:schemeClr val="tx1"/>
          </a:solidFill>
          <a:latin typeface="+mn-lt"/>
          <a:ea typeface="+mn-ea"/>
          <a:cs typeface="+mn-cs"/>
        </a:defRPr>
      </a:lvl4pPr>
      <a:lvl5pPr marL="4110274" indent="-456696" algn="l" defTabSz="913394" rtl="0" eaLnBrk="1" latinLnBrk="0" hangingPunct="1">
        <a:spcBef>
          <a:spcPct val="20000"/>
        </a:spcBef>
        <a:buFont typeface="Arial"/>
        <a:buChar char="»"/>
        <a:defRPr sz="4000" kern="1200">
          <a:solidFill>
            <a:schemeClr val="tx1"/>
          </a:solidFill>
          <a:latin typeface="+mn-lt"/>
          <a:ea typeface="+mn-ea"/>
          <a:cs typeface="+mn-cs"/>
        </a:defRPr>
      </a:lvl5pPr>
      <a:lvl6pPr marL="5023676" indent="-456696" algn="l" defTabSz="913394" rtl="0" eaLnBrk="1" latinLnBrk="0" hangingPunct="1">
        <a:spcBef>
          <a:spcPct val="20000"/>
        </a:spcBef>
        <a:buFont typeface="Arial"/>
        <a:buChar char="•"/>
        <a:defRPr sz="4000" kern="1200">
          <a:solidFill>
            <a:schemeClr val="tx1"/>
          </a:solidFill>
          <a:latin typeface="+mn-lt"/>
          <a:ea typeface="+mn-ea"/>
          <a:cs typeface="+mn-cs"/>
        </a:defRPr>
      </a:lvl6pPr>
      <a:lvl7pPr marL="5937066" indent="-456696" algn="l" defTabSz="913394" rtl="0" eaLnBrk="1" latinLnBrk="0" hangingPunct="1">
        <a:spcBef>
          <a:spcPct val="20000"/>
        </a:spcBef>
        <a:buFont typeface="Arial"/>
        <a:buChar char="•"/>
        <a:defRPr sz="4000" kern="1200">
          <a:solidFill>
            <a:schemeClr val="tx1"/>
          </a:solidFill>
          <a:latin typeface="+mn-lt"/>
          <a:ea typeface="+mn-ea"/>
          <a:cs typeface="+mn-cs"/>
        </a:defRPr>
      </a:lvl7pPr>
      <a:lvl8pPr marL="6850460" indent="-456696" algn="l" defTabSz="913394" rtl="0" eaLnBrk="1" latinLnBrk="0" hangingPunct="1">
        <a:spcBef>
          <a:spcPct val="20000"/>
        </a:spcBef>
        <a:buFont typeface="Arial"/>
        <a:buChar char="•"/>
        <a:defRPr sz="4000" kern="1200">
          <a:solidFill>
            <a:schemeClr val="tx1"/>
          </a:solidFill>
          <a:latin typeface="+mn-lt"/>
          <a:ea typeface="+mn-ea"/>
          <a:cs typeface="+mn-cs"/>
        </a:defRPr>
      </a:lvl8pPr>
      <a:lvl9pPr marL="7763850" indent="-456696" algn="l" defTabSz="913394"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3394" rtl="0" eaLnBrk="1" latinLnBrk="0" hangingPunct="1">
        <a:defRPr sz="3600" kern="1200">
          <a:solidFill>
            <a:schemeClr val="tx1"/>
          </a:solidFill>
          <a:latin typeface="+mn-lt"/>
          <a:ea typeface="+mn-ea"/>
          <a:cs typeface="+mn-cs"/>
        </a:defRPr>
      </a:lvl1pPr>
      <a:lvl2pPr marL="913394" algn="l" defTabSz="913394" rtl="0" eaLnBrk="1" latinLnBrk="0" hangingPunct="1">
        <a:defRPr sz="3600" kern="1200">
          <a:solidFill>
            <a:schemeClr val="tx1"/>
          </a:solidFill>
          <a:latin typeface="+mn-lt"/>
          <a:ea typeface="+mn-ea"/>
          <a:cs typeface="+mn-cs"/>
        </a:defRPr>
      </a:lvl2pPr>
      <a:lvl3pPr marL="1826794" algn="l" defTabSz="913394" rtl="0" eaLnBrk="1" latinLnBrk="0" hangingPunct="1">
        <a:defRPr sz="3600" kern="1200">
          <a:solidFill>
            <a:schemeClr val="tx1"/>
          </a:solidFill>
          <a:latin typeface="+mn-lt"/>
          <a:ea typeface="+mn-ea"/>
          <a:cs typeface="+mn-cs"/>
        </a:defRPr>
      </a:lvl3pPr>
      <a:lvl4pPr marL="2740186" algn="l" defTabSz="913394" rtl="0" eaLnBrk="1" latinLnBrk="0" hangingPunct="1">
        <a:defRPr sz="3600" kern="1200">
          <a:solidFill>
            <a:schemeClr val="tx1"/>
          </a:solidFill>
          <a:latin typeface="+mn-lt"/>
          <a:ea typeface="+mn-ea"/>
          <a:cs typeface="+mn-cs"/>
        </a:defRPr>
      </a:lvl4pPr>
      <a:lvl5pPr marL="3653580" algn="l" defTabSz="913394" rtl="0" eaLnBrk="1" latinLnBrk="0" hangingPunct="1">
        <a:defRPr sz="3600" kern="1200">
          <a:solidFill>
            <a:schemeClr val="tx1"/>
          </a:solidFill>
          <a:latin typeface="+mn-lt"/>
          <a:ea typeface="+mn-ea"/>
          <a:cs typeface="+mn-cs"/>
        </a:defRPr>
      </a:lvl5pPr>
      <a:lvl6pPr marL="4566968" algn="l" defTabSz="913394" rtl="0" eaLnBrk="1" latinLnBrk="0" hangingPunct="1">
        <a:defRPr sz="3600" kern="1200">
          <a:solidFill>
            <a:schemeClr val="tx1"/>
          </a:solidFill>
          <a:latin typeface="+mn-lt"/>
          <a:ea typeface="+mn-ea"/>
          <a:cs typeface="+mn-cs"/>
        </a:defRPr>
      </a:lvl6pPr>
      <a:lvl7pPr marL="5480370" algn="l" defTabSz="913394" rtl="0" eaLnBrk="1" latinLnBrk="0" hangingPunct="1">
        <a:defRPr sz="3600" kern="1200">
          <a:solidFill>
            <a:schemeClr val="tx1"/>
          </a:solidFill>
          <a:latin typeface="+mn-lt"/>
          <a:ea typeface="+mn-ea"/>
          <a:cs typeface="+mn-cs"/>
        </a:defRPr>
      </a:lvl7pPr>
      <a:lvl8pPr marL="6393760" algn="l" defTabSz="913394" rtl="0" eaLnBrk="1" latinLnBrk="0" hangingPunct="1">
        <a:defRPr sz="3600" kern="1200">
          <a:solidFill>
            <a:schemeClr val="tx1"/>
          </a:solidFill>
          <a:latin typeface="+mn-lt"/>
          <a:ea typeface="+mn-ea"/>
          <a:cs typeface="+mn-cs"/>
        </a:defRPr>
      </a:lvl8pPr>
      <a:lvl9pPr marL="7307154" algn="l" defTabSz="91339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0.png"/><Relationship Id="rId7" Type="http://schemas.openxmlformats.org/officeDocument/2006/relationships/hyperlink" Target="https://ieeexplore.ieee.org/document/911588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cds.cern.ch/record/268709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emf"/><Relationship Id="rId5" Type="http://schemas.openxmlformats.org/officeDocument/2006/relationships/hyperlink" Target="https://indico.cern.ch/event/921327/timetable/#all.detailed" TargetMode="External"/><Relationship Id="rId10" Type="http://schemas.openxmlformats.org/officeDocument/2006/relationships/image" Target="../media/image68.png"/><Relationship Id="rId4" Type="http://schemas.openxmlformats.org/officeDocument/2006/relationships/hyperlink" Target="https://indico.cern.ch/event/862915/contributions/3636126/attachments/1956781/3250677/CLIC_project_meeting_ww.pptx" TargetMode="External"/><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hyperlink" Target="http://clic.cern/european-strateg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png"/><Relationship Id="rId3" Type="http://schemas.openxmlformats.org/officeDocument/2006/relationships/image" Target="../media/image6.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gif"/><Relationship Id="rId11" Type="http://schemas.openxmlformats.org/officeDocument/2006/relationships/image" Target="../media/image78.jpeg"/><Relationship Id="rId5" Type="http://schemas.openxmlformats.org/officeDocument/2006/relationships/image" Target="../media/image72.gif"/><Relationship Id="rId15" Type="http://schemas.openxmlformats.org/officeDocument/2006/relationships/hyperlink" Target="http://clic.cern/european-strategy" TargetMode="External"/><Relationship Id="rId10" Type="http://schemas.openxmlformats.org/officeDocument/2006/relationships/image" Target="../media/image77.png"/><Relationship Id="rId4" Type="http://schemas.openxmlformats.org/officeDocument/2006/relationships/image" Target="../media/image71.gif"/><Relationship Id="rId9" Type="http://schemas.openxmlformats.org/officeDocument/2006/relationships/image" Target="../media/image76.gif"/><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s://e-publishing.cern.ch/index.php/CYRM/issue/view/68"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hyperlink" Target="https://iopscience.iop.org/article/10.1088/1748-0221/14/05/C05013/meta" TargetMode="External"/><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2.emf"/><Relationship Id="rId11" Type="http://schemas.openxmlformats.org/officeDocument/2006/relationships/hyperlink" Target="https://cern.ch/allpix-squared" TargetMode="External"/><Relationship Id="rId5" Type="http://schemas.openxmlformats.org/officeDocument/2006/relationships/image" Target="../media/image91.png"/><Relationship Id="rId10" Type="http://schemas.openxmlformats.org/officeDocument/2006/relationships/image" Target="../media/image96.tiff"/><Relationship Id="rId4" Type="http://schemas.openxmlformats.org/officeDocument/2006/relationships/image" Target="../media/image90.png"/><Relationship Id="rId9"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dx.doi.org/10.23731/CYRM-2018-004"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0.png"/><Relationship Id="rId26" Type="http://schemas.openxmlformats.org/officeDocument/2006/relationships/image" Target="../media/image48.jp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39.png"/><Relationship Id="rId25" Type="http://schemas.openxmlformats.org/officeDocument/2006/relationships/image" Target="../media/image47.jpg"/><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6.jpeg"/><Relationship Id="rId5" Type="http://schemas.openxmlformats.org/officeDocument/2006/relationships/image" Target="../media/image28.png"/><Relationship Id="rId15" Type="http://schemas.microsoft.com/office/2007/relationships/hdphoto" Target="../media/hdphoto1.wdp"/><Relationship Id="rId23" Type="http://schemas.openxmlformats.org/officeDocument/2006/relationships/image" Target="../media/image45.jpeg"/><Relationship Id="rId28" Type="http://schemas.openxmlformats.org/officeDocument/2006/relationships/image" Target="../media/image50.png"/><Relationship Id="rId10" Type="http://schemas.openxmlformats.org/officeDocument/2006/relationships/image" Target="../media/image33.jpeg"/><Relationship Id="rId19"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4.png"/><Relationship Id="rId27"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55" name="Rectangle"/>
          <p:cNvSpPr/>
          <p:nvPr/>
        </p:nvSpPr>
        <p:spPr>
          <a:xfrm>
            <a:off x="13607091" y="-22053"/>
            <a:ext cx="8294452" cy="13183050"/>
          </a:xfrm>
          <a:prstGeom prst="rect">
            <a:avLst/>
          </a:prstGeom>
          <a:gradFill>
            <a:gsLst>
              <a:gs pos="0">
                <a:srgbClr val="FFFFFF">
                  <a:alpha val="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6" name="The Compact Linear Collider (CLIC)…"/>
          <p:cNvSpPr/>
          <p:nvPr/>
        </p:nvSpPr>
        <p:spPr>
          <a:xfrm>
            <a:off x="961565" y="1917929"/>
            <a:ext cx="15586568" cy="5043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a:defRPr sz="6400">
                <a:latin typeface="Avenir Heavy"/>
                <a:ea typeface="Avenir Heavy"/>
                <a:cs typeface="Avenir Heavy"/>
                <a:sym typeface="Avenir Heavy"/>
              </a:defRPr>
            </a:pPr>
            <a:r>
              <a:rPr dirty="0"/>
              <a:t>The Compact Linear Collider (CLIC)</a:t>
            </a:r>
          </a:p>
        </p:txBody>
      </p:sp>
      <p:sp>
        <p:nvSpPr>
          <p:cNvPr id="57" name="Rickard Ström…"/>
          <p:cNvSpPr txBox="1"/>
          <p:nvPr/>
        </p:nvSpPr>
        <p:spPr>
          <a:xfrm>
            <a:off x="2343188" y="696442"/>
            <a:ext cx="3656449" cy="12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500"/>
            </a:pPr>
            <a:r>
              <a:rPr lang="en-US" dirty="0">
                <a:latin typeface="Avenir Heavy"/>
                <a:ea typeface="Avenir Heavy"/>
                <a:cs typeface="Avenir Heavy"/>
                <a:sym typeface="Avenir Heavy"/>
              </a:rPr>
              <a:t>Steinar Stapnes</a:t>
            </a:r>
            <a:endParaRPr dirty="0"/>
          </a:p>
          <a:p>
            <a:pPr>
              <a:defRPr sz="3500"/>
            </a:pPr>
            <a:r>
              <a:rPr dirty="0"/>
              <a:t>on behalf of </a:t>
            </a:r>
            <a:r>
              <a:rPr lang="en-US" dirty="0"/>
              <a:t>CLIC</a:t>
            </a:r>
            <a:endParaRPr dirty="0"/>
          </a:p>
        </p:txBody>
      </p:sp>
      <p:sp>
        <p:nvSpPr>
          <p:cNvPr id="58" name="26th Nordic Particle Physics Meeting – Spåtind 2020…"/>
          <p:cNvSpPr txBox="1"/>
          <p:nvPr/>
        </p:nvSpPr>
        <p:spPr>
          <a:xfrm>
            <a:off x="1413849" y="10989324"/>
            <a:ext cx="6586739" cy="12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500">
                <a:latin typeface="Avenir Heavy"/>
                <a:ea typeface="Avenir Heavy"/>
                <a:cs typeface="Avenir Heavy"/>
                <a:sym typeface="Avenir Heavy"/>
              </a:defRPr>
            </a:pPr>
            <a:r>
              <a:rPr lang="en-US" dirty="0"/>
              <a:t>Snowmass AF-EF Joint Session</a:t>
            </a:r>
            <a:endParaRPr dirty="0"/>
          </a:p>
          <a:p>
            <a:pPr>
              <a:defRPr sz="3500"/>
            </a:pPr>
            <a:r>
              <a:rPr lang="en-US" dirty="0"/>
              <a:t>June</a:t>
            </a:r>
            <a:r>
              <a:rPr dirty="0"/>
              <a:t> </a:t>
            </a:r>
            <a:r>
              <a:rPr lang="en-US" dirty="0"/>
              <a:t>24th</a:t>
            </a:r>
            <a:r>
              <a:rPr dirty="0"/>
              <a:t>, 2020</a:t>
            </a:r>
          </a:p>
        </p:txBody>
      </p:sp>
      <p:sp>
        <p:nvSpPr>
          <p:cNvPr id="59" name="Line"/>
          <p:cNvSpPr/>
          <p:nvPr/>
        </p:nvSpPr>
        <p:spPr>
          <a:xfrm flipH="1">
            <a:off x="1168383" y="10835670"/>
            <a:ext cx="1" cy="1439448"/>
          </a:xfrm>
          <a:prstGeom prst="line">
            <a:avLst/>
          </a:prstGeom>
          <a:ln w="38100">
            <a:solidFill>
              <a:srgbClr val="000000"/>
            </a:solidFill>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Introduction…">
            <a:extLst>
              <a:ext uri="{FF2B5EF4-FFF2-40B4-BE49-F238E27FC236}">
                <a16:creationId xmlns:a16="http://schemas.microsoft.com/office/drawing/2014/main" id="{A25F5716-7DA1-4C42-A2B7-5EB150BB46A3}"/>
              </a:ext>
            </a:extLst>
          </p:cNvPr>
          <p:cNvSpPr txBox="1"/>
          <p:nvPr/>
        </p:nvSpPr>
        <p:spPr>
          <a:xfrm>
            <a:off x="1461014" y="5188226"/>
            <a:ext cx="10362966" cy="4492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a:spcBef>
                <a:spcPts val="2000"/>
              </a:spcBef>
              <a:buClr>
                <a:srgbClr val="000000"/>
              </a:buClr>
              <a:buSzPct val="100000"/>
              <a:defRPr sz="5500"/>
            </a:pPr>
            <a:r>
              <a:rPr lang="en-US" sz="3200" dirty="0"/>
              <a:t>Outline </a:t>
            </a:r>
          </a:p>
          <a:p>
            <a:pPr marL="514350" indent="-514350">
              <a:spcBef>
                <a:spcPts val="2000"/>
              </a:spcBef>
              <a:buClr>
                <a:srgbClr val="000000"/>
              </a:buClr>
              <a:buSzPct val="100000"/>
              <a:buFont typeface="Arial" panose="020B0604020202020204" pitchFamily="34" charset="0"/>
              <a:buChar char="•"/>
              <a:defRPr sz="5500"/>
            </a:pPr>
            <a:r>
              <a:rPr lang="en-US" sz="3200" dirty="0"/>
              <a:t>  Project overview, 380 GeV and 3 </a:t>
            </a:r>
            <a:r>
              <a:rPr lang="en-US" sz="3200" dirty="0" err="1"/>
              <a:t>TeV</a:t>
            </a:r>
            <a:r>
              <a:rPr lang="en-US" sz="3200" dirty="0"/>
              <a:t> </a:t>
            </a:r>
          </a:p>
          <a:p>
            <a:pPr marL="685800" indent="-685800">
              <a:spcBef>
                <a:spcPts val="2000"/>
              </a:spcBef>
              <a:buClr>
                <a:srgbClr val="000000"/>
              </a:buClr>
              <a:buSzPct val="100000"/>
              <a:buFont typeface="Arial" panose="020B0604020202020204" pitchFamily="34" charset="0"/>
              <a:buChar char="•"/>
              <a:defRPr sz="5500"/>
            </a:pPr>
            <a:r>
              <a:rPr lang="en-US" sz="3200" dirty="0"/>
              <a:t>Technical maturity</a:t>
            </a:r>
          </a:p>
          <a:p>
            <a:pPr marL="685800" indent="-685800">
              <a:spcBef>
                <a:spcPts val="2000"/>
              </a:spcBef>
              <a:buClr>
                <a:srgbClr val="000000"/>
              </a:buClr>
              <a:buSzPct val="100000"/>
              <a:buFont typeface="Arial" panose="020B0604020202020204" pitchFamily="34" charset="0"/>
              <a:buChar char="•"/>
              <a:defRPr sz="5500"/>
            </a:pPr>
            <a:r>
              <a:rPr lang="en-US" sz="3200" dirty="0"/>
              <a:t>Implementation </a:t>
            </a:r>
          </a:p>
          <a:p>
            <a:pPr marL="685800" indent="-685800">
              <a:spcBef>
                <a:spcPts val="2000"/>
              </a:spcBef>
              <a:buClr>
                <a:srgbClr val="000000"/>
              </a:buClr>
              <a:buSzPct val="100000"/>
              <a:buFont typeface="Arial" panose="020B0604020202020204" pitchFamily="34" charset="0"/>
              <a:buChar char="•"/>
              <a:defRPr sz="5500"/>
            </a:pPr>
            <a:r>
              <a:rPr lang="en-US" sz="3200" dirty="0"/>
              <a:t>Plans 2021-25</a:t>
            </a:r>
          </a:p>
          <a:p>
            <a:pPr marL="685800" indent="-685800">
              <a:spcBef>
                <a:spcPts val="2000"/>
              </a:spcBef>
              <a:buClr>
                <a:srgbClr val="000000"/>
              </a:buClr>
              <a:buSzPct val="100000"/>
              <a:buFont typeface="Arial" panose="020B0604020202020204" pitchFamily="34" charset="0"/>
              <a:buChar char="•"/>
              <a:defRPr sz="5500"/>
            </a:pPr>
            <a:r>
              <a:rPr lang="en-US" sz="3200" dirty="0"/>
              <a:t>Summary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3269-954A-0E43-9786-597094E29174}"/>
              </a:ext>
            </a:extLst>
          </p:cNvPr>
          <p:cNvSpPr>
            <a:spLocks noGrp="1"/>
          </p:cNvSpPr>
          <p:nvPr>
            <p:ph type="title"/>
          </p:nvPr>
        </p:nvSpPr>
        <p:spPr/>
        <p:txBody>
          <a:bodyPr/>
          <a:lstStyle/>
          <a:p>
            <a:pPr algn="ctr"/>
            <a:r>
              <a:rPr lang="en-US" sz="6400" dirty="0"/>
              <a:t>Power and energy </a:t>
            </a:r>
          </a:p>
        </p:txBody>
      </p:sp>
      <p:pic>
        <p:nvPicPr>
          <p:cNvPr id="5" name="Picture 4">
            <a:extLst>
              <a:ext uri="{FF2B5EF4-FFF2-40B4-BE49-F238E27FC236}">
                <a16:creationId xmlns:a16="http://schemas.microsoft.com/office/drawing/2014/main" id="{6936C7E1-C4B8-2C40-9C15-82C7D5C4A597}"/>
              </a:ext>
            </a:extLst>
          </p:cNvPr>
          <p:cNvPicPr>
            <a:picLocks noChangeAspect="1"/>
          </p:cNvPicPr>
          <p:nvPr/>
        </p:nvPicPr>
        <p:blipFill>
          <a:blip r:embed="rId3"/>
          <a:stretch>
            <a:fillRect/>
          </a:stretch>
        </p:blipFill>
        <p:spPr>
          <a:xfrm>
            <a:off x="429489" y="2928260"/>
            <a:ext cx="10408024" cy="3974922"/>
          </a:xfrm>
          <a:prstGeom prst="rect">
            <a:avLst/>
          </a:prstGeom>
        </p:spPr>
      </p:pic>
      <p:sp>
        <p:nvSpPr>
          <p:cNvPr id="6" name="TextBox 5">
            <a:extLst>
              <a:ext uri="{FF2B5EF4-FFF2-40B4-BE49-F238E27FC236}">
                <a16:creationId xmlns:a16="http://schemas.microsoft.com/office/drawing/2014/main" id="{9EE8FC36-2688-EC4C-B756-D4B6A224BA2A}"/>
              </a:ext>
            </a:extLst>
          </p:cNvPr>
          <p:cNvSpPr txBox="1"/>
          <p:nvPr/>
        </p:nvSpPr>
        <p:spPr>
          <a:xfrm>
            <a:off x="558936" y="7652802"/>
            <a:ext cx="10278577" cy="6063198"/>
          </a:xfrm>
          <a:prstGeom prst="rect">
            <a:avLst/>
          </a:prstGeom>
          <a:noFill/>
        </p:spPr>
        <p:txBody>
          <a:bodyPr wrap="square" rtlCol="0">
            <a:spAutoFit/>
          </a:bodyPr>
          <a:lstStyle/>
          <a:p>
            <a:r>
              <a:rPr lang="en-US" sz="2800" dirty="0">
                <a:latin typeface="Avenir Book" charset="0"/>
                <a:ea typeface="Avenir Book" charset="0"/>
                <a:cs typeface="Avenir Book" charset="0"/>
              </a:rPr>
              <a:t>Power estimate bottom up (concentrating on 380 GeV systems)</a:t>
            </a:r>
          </a:p>
          <a:p>
            <a:pPr marL="571500" indent="-571500">
              <a:buFont typeface="Arial" charset="0"/>
              <a:buChar char="•"/>
            </a:pPr>
            <a:r>
              <a:rPr lang="en-US" sz="2800" dirty="0">
                <a:latin typeface="Avenir Book" charset="0"/>
                <a:ea typeface="Avenir Book" charset="0"/>
                <a:cs typeface="Avenir Book" charset="0"/>
              </a:rPr>
              <a:t>Very large reductions since CDR, better estimates of nominal settings, much more </a:t>
            </a:r>
            <a:r>
              <a:rPr lang="en-US" sz="2800" dirty="0" err="1">
                <a:latin typeface="Avenir Book" charset="0"/>
                <a:ea typeface="Avenir Book" charset="0"/>
                <a:cs typeface="Avenir Book" charset="0"/>
              </a:rPr>
              <a:t>optimised</a:t>
            </a:r>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drivebeam</a:t>
            </a:r>
            <a:r>
              <a:rPr lang="en-US" sz="2800" dirty="0">
                <a:latin typeface="Avenir Book" charset="0"/>
                <a:ea typeface="Avenir Book" charset="0"/>
                <a:cs typeface="Avenir Book" charset="0"/>
              </a:rPr>
              <a:t> complex and more efficient klystrons, injectors more </a:t>
            </a:r>
            <a:r>
              <a:rPr lang="en-US" sz="2800" dirty="0" err="1">
                <a:latin typeface="Avenir Book" charset="0"/>
                <a:ea typeface="Avenir Book" charset="0"/>
                <a:cs typeface="Avenir Book" charset="0"/>
              </a:rPr>
              <a:t>optimisation</a:t>
            </a:r>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etc</a:t>
            </a:r>
            <a:r>
              <a:rPr lang="en-US" sz="2800" dirty="0">
                <a:latin typeface="Avenir Book" charset="0"/>
                <a:ea typeface="Avenir Book" charset="0"/>
                <a:cs typeface="Avenir Book" charset="0"/>
              </a:rPr>
              <a:t> </a:t>
            </a:r>
          </a:p>
          <a:p>
            <a:endParaRPr lang="en-US" sz="2800" dirty="0">
              <a:latin typeface="Avenir Book" charset="0"/>
              <a:ea typeface="Avenir Book" charset="0"/>
              <a:cs typeface="Avenir Book" charset="0"/>
            </a:endParaRPr>
          </a:p>
          <a:p>
            <a:r>
              <a:rPr lang="en-US" sz="2800" dirty="0">
                <a:latin typeface="Avenir Book" charset="0"/>
                <a:ea typeface="Avenir Book" charset="0"/>
                <a:cs typeface="Avenir Book" charset="0"/>
              </a:rPr>
              <a:t>Further savings possible, main target damping ring RF </a:t>
            </a: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i="1"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1119F485-536B-634B-8105-974300426017}"/>
              </a:ext>
            </a:extLst>
          </p:cNvPr>
          <p:cNvPicPr>
            <a:picLocks noChangeAspect="1"/>
          </p:cNvPicPr>
          <p:nvPr/>
        </p:nvPicPr>
        <p:blipFill>
          <a:blip r:embed="rId4"/>
          <a:stretch>
            <a:fillRect/>
          </a:stretch>
        </p:blipFill>
        <p:spPr>
          <a:xfrm>
            <a:off x="11641834" y="4142211"/>
            <a:ext cx="6474784" cy="3907198"/>
          </a:xfrm>
          <a:prstGeom prst="rect">
            <a:avLst/>
          </a:prstGeom>
        </p:spPr>
      </p:pic>
      <p:sp>
        <p:nvSpPr>
          <p:cNvPr id="10" name="TextBox 9">
            <a:extLst>
              <a:ext uri="{FF2B5EF4-FFF2-40B4-BE49-F238E27FC236}">
                <a16:creationId xmlns:a16="http://schemas.microsoft.com/office/drawing/2014/main" id="{1FE41A2B-B70A-094C-8F4D-4B2DC824287C}"/>
              </a:ext>
            </a:extLst>
          </p:cNvPr>
          <p:cNvSpPr txBox="1"/>
          <p:nvPr/>
        </p:nvSpPr>
        <p:spPr>
          <a:xfrm>
            <a:off x="11651048" y="8753773"/>
            <a:ext cx="12931140" cy="4893647"/>
          </a:xfrm>
          <a:prstGeom prst="rect">
            <a:avLst/>
          </a:prstGeom>
          <a:noFill/>
        </p:spPr>
        <p:txBody>
          <a:bodyPr wrap="square" rtlCol="0">
            <a:spAutoFit/>
          </a:bodyPr>
          <a:lstStyle/>
          <a:p>
            <a:r>
              <a:rPr lang="en-US" sz="2800" dirty="0">
                <a:latin typeface="Avenir Book" charset="0"/>
                <a:ea typeface="Avenir Book" charset="0"/>
                <a:cs typeface="Avenir Book" charset="0"/>
              </a:rPr>
              <a:t>From running model and power estimates at various states </a:t>
            </a:r>
            <a:r>
              <a:rPr lang="mr-IN" sz="2800" dirty="0">
                <a:latin typeface="Avenir Book" charset="0"/>
                <a:ea typeface="Avenir Book" charset="0"/>
                <a:cs typeface="Avenir Book" charset="0"/>
              </a:rPr>
              <a:t>–</a:t>
            </a:r>
            <a:r>
              <a:rPr lang="en-US" sz="2800" dirty="0">
                <a:latin typeface="Avenir Book" charset="0"/>
                <a:ea typeface="Avenir Book" charset="0"/>
                <a:cs typeface="Avenir Book" charset="0"/>
              </a:rPr>
              <a:t> the energy consumption can be estimated</a:t>
            </a:r>
          </a:p>
          <a:p>
            <a:endParaRPr lang="en-US" sz="1200" dirty="0">
              <a:latin typeface="Avenir Book" charset="0"/>
              <a:ea typeface="Avenir Book" charset="0"/>
              <a:cs typeface="Avenir Book" charset="0"/>
            </a:endParaRPr>
          </a:p>
          <a:p>
            <a:r>
              <a:rPr lang="en-US" sz="2800" dirty="0">
                <a:latin typeface="Avenir Book" charset="0"/>
                <a:ea typeface="Avenir Book" charset="0"/>
                <a:cs typeface="Avenir Book" charset="0"/>
              </a:rPr>
              <a:t>CERN is currently consuming ~1.2 </a:t>
            </a:r>
            <a:r>
              <a:rPr lang="en-US" sz="2800" dirty="0" err="1">
                <a:latin typeface="Avenir Book" charset="0"/>
                <a:ea typeface="Avenir Book" charset="0"/>
                <a:cs typeface="Avenir Book" charset="0"/>
              </a:rPr>
              <a:t>TWh</a:t>
            </a:r>
            <a:r>
              <a:rPr lang="en-US" sz="2800" dirty="0">
                <a:latin typeface="Avenir Book" charset="0"/>
                <a:ea typeface="Avenir Book" charset="0"/>
                <a:cs typeface="Avenir Book" charset="0"/>
              </a:rPr>
              <a:t> yearly (~90% in accelerators) </a:t>
            </a:r>
          </a:p>
          <a:p>
            <a:endParaRPr lang="en-US" sz="1200" dirty="0">
              <a:latin typeface="Avenir Book" charset="0"/>
              <a:ea typeface="Avenir Book" charset="0"/>
              <a:cs typeface="Avenir Book" charset="0"/>
            </a:endParaRPr>
          </a:p>
          <a:p>
            <a:r>
              <a:rPr lang="en-US" sz="2800" dirty="0">
                <a:latin typeface="Avenir Book" charset="0"/>
                <a:ea typeface="Avenir Book" charset="0"/>
                <a:cs typeface="Avenir Book" charset="0"/>
              </a:rPr>
              <a:t>Will look also more closely at 1.5 and 3 </a:t>
            </a:r>
            <a:r>
              <a:rPr lang="en-US" sz="2800" dirty="0" err="1">
                <a:latin typeface="Avenir Book" charset="0"/>
                <a:ea typeface="Avenir Book" charset="0"/>
                <a:cs typeface="Avenir Book" charset="0"/>
              </a:rPr>
              <a:t>TeV</a:t>
            </a:r>
            <a:r>
              <a:rPr lang="en-US" sz="2800" dirty="0">
                <a:latin typeface="Avenir Book" charset="0"/>
                <a:ea typeface="Avenir Book" charset="0"/>
                <a:cs typeface="Avenir Book" charset="0"/>
              </a:rPr>
              <a:t> numbers next (in blue in figure to illustrate not optimized as for 380 GeV), Hi-Eff L-band klystrons development (see later), damping ring RF as mentioned, include reduction using permanent magnets </a:t>
            </a:r>
          </a:p>
          <a:p>
            <a:endParaRPr lang="en-US" sz="1200" dirty="0">
              <a:latin typeface="Avenir Book" charset="0"/>
              <a:ea typeface="Avenir Book" charset="0"/>
              <a:cs typeface="Avenir Book" charset="0"/>
            </a:endParaRPr>
          </a:p>
          <a:p>
            <a:r>
              <a:rPr lang="en-US" sz="2800" dirty="0">
                <a:solidFill>
                  <a:schemeClr val="accent5">
                    <a:lumMod val="60000"/>
                    <a:lumOff val="40000"/>
                  </a:schemeClr>
                </a:solidFill>
                <a:latin typeface="Avenir Book" charset="0"/>
                <a:ea typeface="Avenir Book" charset="0"/>
                <a:cs typeface="Avenir Book" charset="0"/>
              </a:rPr>
              <a:t>More about energy &amp; cost; using scheduling to lower costs and use of renewables (both well adapted to LCs) and energy recovery in spare slides</a:t>
            </a:r>
          </a:p>
          <a:p>
            <a:endParaRPr lang="en-US" sz="2400" dirty="0">
              <a:latin typeface="Avenir Book" charset="0"/>
              <a:ea typeface="Avenir Book" charset="0"/>
              <a:cs typeface="Avenir Book" charset="0"/>
            </a:endParaRPr>
          </a:p>
        </p:txBody>
      </p:sp>
      <p:pic>
        <p:nvPicPr>
          <p:cNvPr id="11" name="Picture 10">
            <a:extLst>
              <a:ext uri="{FF2B5EF4-FFF2-40B4-BE49-F238E27FC236}">
                <a16:creationId xmlns:a16="http://schemas.microsoft.com/office/drawing/2014/main" id="{A12170A4-B3D3-714A-92A6-89915835A241}"/>
              </a:ext>
            </a:extLst>
          </p:cNvPr>
          <p:cNvPicPr>
            <a:picLocks noChangeAspect="1"/>
          </p:cNvPicPr>
          <p:nvPr/>
        </p:nvPicPr>
        <p:blipFill>
          <a:blip r:embed="rId5"/>
          <a:stretch>
            <a:fillRect/>
          </a:stretch>
        </p:blipFill>
        <p:spPr>
          <a:xfrm>
            <a:off x="17344467" y="3763554"/>
            <a:ext cx="7093322" cy="5167116"/>
          </a:xfrm>
          <a:prstGeom prst="rect">
            <a:avLst/>
          </a:prstGeom>
        </p:spPr>
      </p:pic>
      <p:pic>
        <p:nvPicPr>
          <p:cNvPr id="9" name="Picture 8">
            <a:extLst>
              <a:ext uri="{FF2B5EF4-FFF2-40B4-BE49-F238E27FC236}">
                <a16:creationId xmlns:a16="http://schemas.microsoft.com/office/drawing/2014/main" id="{C1108747-A6C2-344B-A75A-C67253B30313}"/>
              </a:ext>
            </a:extLst>
          </p:cNvPr>
          <p:cNvPicPr>
            <a:picLocks noChangeAspect="1"/>
          </p:cNvPicPr>
          <p:nvPr/>
        </p:nvPicPr>
        <p:blipFill>
          <a:blip r:embed="rId6"/>
          <a:stretch>
            <a:fillRect/>
          </a:stretch>
        </p:blipFill>
        <p:spPr>
          <a:xfrm>
            <a:off x="12398002" y="1795396"/>
            <a:ext cx="10599157" cy="2265728"/>
          </a:xfrm>
          <a:prstGeom prst="rect">
            <a:avLst/>
          </a:prstGeom>
        </p:spPr>
      </p:pic>
    </p:spTree>
    <p:extLst>
      <p:ext uri="{BB962C8B-B14F-4D97-AF65-F5344CB8AC3E}">
        <p14:creationId xmlns:p14="http://schemas.microsoft.com/office/powerpoint/2010/main" val="18823359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11</a:t>
            </a:fld>
            <a:endParaRPr lang="en-US" dirty="0"/>
          </a:p>
        </p:txBody>
      </p:sp>
      <p:sp>
        <p:nvSpPr>
          <p:cNvPr id="2" name="Title 1"/>
          <p:cNvSpPr>
            <a:spLocks noGrp="1"/>
          </p:cNvSpPr>
          <p:nvPr>
            <p:ph type="title"/>
          </p:nvPr>
        </p:nvSpPr>
        <p:spPr/>
        <p:txBody>
          <a:bodyPr/>
          <a:lstStyle/>
          <a:p>
            <a:r>
              <a:rPr lang="en-US" sz="6400" dirty="0"/>
              <a:t>Cost - I</a:t>
            </a:r>
          </a:p>
        </p:txBody>
      </p:sp>
      <p:sp>
        <p:nvSpPr>
          <p:cNvPr id="9" name="TextBox 8"/>
          <p:cNvSpPr txBox="1"/>
          <p:nvPr/>
        </p:nvSpPr>
        <p:spPr>
          <a:xfrm>
            <a:off x="1057837" y="2460007"/>
            <a:ext cx="11486910" cy="2554545"/>
          </a:xfrm>
          <a:prstGeom prst="rect">
            <a:avLst/>
          </a:prstGeom>
          <a:noFill/>
        </p:spPr>
        <p:txBody>
          <a:bodyPr wrap="square" rtlCol="0">
            <a:spAutoFit/>
          </a:bodyPr>
          <a:lstStyle/>
          <a:p>
            <a:r>
              <a:rPr lang="en-US" sz="3200" dirty="0"/>
              <a:t>Machine has been re-costed bottom-up in 2017-18</a:t>
            </a:r>
          </a:p>
          <a:p>
            <a:pPr marL="571500" indent="-571500">
              <a:buFont typeface="Arial" charset="0"/>
              <a:buChar char="•"/>
            </a:pPr>
            <a:r>
              <a:rPr lang="en-US" sz="3200" dirty="0"/>
              <a:t>Methods and costings validated at review on 7 November 2018 </a:t>
            </a:r>
            <a:r>
              <a:rPr lang="mr-IN" sz="3200" dirty="0"/>
              <a:t>–</a:t>
            </a:r>
            <a:r>
              <a:rPr lang="en-US" sz="3200" dirty="0"/>
              <a:t> similar to LHC, ILC, CLIC CDR </a:t>
            </a:r>
          </a:p>
          <a:p>
            <a:pPr marL="571500" indent="-571500">
              <a:buFont typeface="Arial" charset="0"/>
              <a:buChar char="•"/>
            </a:pPr>
            <a:r>
              <a:rPr lang="en-US" sz="3200" dirty="0"/>
              <a:t>Technical uncertainty and commercial uncertainty estimated </a:t>
            </a:r>
          </a:p>
        </p:txBody>
      </p:sp>
      <p:pic>
        <p:nvPicPr>
          <p:cNvPr id="11" name="Picture 10"/>
          <p:cNvPicPr>
            <a:picLocks noChangeAspect="1"/>
          </p:cNvPicPr>
          <p:nvPr/>
        </p:nvPicPr>
        <p:blipFill>
          <a:blip r:embed="rId2"/>
          <a:stretch>
            <a:fillRect/>
          </a:stretch>
        </p:blipFill>
        <p:spPr>
          <a:xfrm>
            <a:off x="78402" y="6097878"/>
            <a:ext cx="12795472" cy="6273416"/>
          </a:xfrm>
          <a:prstGeom prst="rect">
            <a:avLst/>
          </a:prstGeom>
        </p:spPr>
      </p:pic>
      <p:pic>
        <p:nvPicPr>
          <p:cNvPr id="13" name="Picture 12"/>
          <p:cNvPicPr>
            <a:picLocks noChangeAspect="1"/>
          </p:cNvPicPr>
          <p:nvPr/>
        </p:nvPicPr>
        <p:blipFill>
          <a:blip r:embed="rId3"/>
          <a:stretch>
            <a:fillRect/>
          </a:stretch>
        </p:blipFill>
        <p:spPr>
          <a:xfrm>
            <a:off x="13500846" y="10871311"/>
            <a:ext cx="9722256" cy="2077578"/>
          </a:xfrm>
          <a:prstGeom prst="rect">
            <a:avLst/>
          </a:prstGeom>
        </p:spPr>
      </p:pic>
      <p:pic>
        <p:nvPicPr>
          <p:cNvPr id="17" name="Picture 16"/>
          <p:cNvPicPr>
            <a:picLocks noChangeAspect="1"/>
          </p:cNvPicPr>
          <p:nvPr/>
        </p:nvPicPr>
        <p:blipFill>
          <a:blip r:embed="rId4"/>
          <a:stretch>
            <a:fillRect/>
          </a:stretch>
        </p:blipFill>
        <p:spPr>
          <a:xfrm>
            <a:off x="13163311" y="2248228"/>
            <a:ext cx="10774782" cy="8469868"/>
          </a:xfrm>
          <a:prstGeom prst="rect">
            <a:avLst/>
          </a:prstGeom>
        </p:spPr>
      </p:pic>
    </p:spTree>
    <p:extLst>
      <p:ext uri="{BB962C8B-B14F-4D97-AF65-F5344CB8AC3E}">
        <p14:creationId xmlns:p14="http://schemas.microsoft.com/office/powerpoint/2010/main" val="17406443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12</a:t>
            </a:fld>
            <a:endParaRPr lang="en-US" dirty="0"/>
          </a:p>
        </p:txBody>
      </p:sp>
      <p:sp>
        <p:nvSpPr>
          <p:cNvPr id="2" name="Title 1"/>
          <p:cNvSpPr>
            <a:spLocks noGrp="1"/>
          </p:cNvSpPr>
          <p:nvPr>
            <p:ph type="title"/>
          </p:nvPr>
        </p:nvSpPr>
        <p:spPr/>
        <p:txBody>
          <a:bodyPr/>
          <a:lstStyle/>
          <a:p>
            <a:r>
              <a:rPr lang="en-US" sz="6400" dirty="0"/>
              <a:t>Cost - II</a:t>
            </a:r>
          </a:p>
        </p:txBody>
      </p:sp>
      <p:pic>
        <p:nvPicPr>
          <p:cNvPr id="14" name="Picture 13"/>
          <p:cNvPicPr>
            <a:picLocks noChangeAspect="1"/>
          </p:cNvPicPr>
          <p:nvPr/>
        </p:nvPicPr>
        <p:blipFill>
          <a:blip r:embed="rId2"/>
          <a:stretch>
            <a:fillRect/>
          </a:stretch>
        </p:blipFill>
        <p:spPr>
          <a:xfrm>
            <a:off x="6858993" y="8647093"/>
            <a:ext cx="16309014" cy="3078742"/>
          </a:xfrm>
          <a:prstGeom prst="rect">
            <a:avLst/>
          </a:prstGeom>
        </p:spPr>
      </p:pic>
      <p:sp>
        <p:nvSpPr>
          <p:cNvPr id="6" name="TextBox 5"/>
          <p:cNvSpPr txBox="1"/>
          <p:nvPr/>
        </p:nvSpPr>
        <p:spPr>
          <a:xfrm>
            <a:off x="1371602" y="1747384"/>
            <a:ext cx="21622868" cy="8094524"/>
          </a:xfrm>
          <a:prstGeom prst="rect">
            <a:avLst/>
          </a:prstGeom>
          <a:noFill/>
        </p:spPr>
        <p:txBody>
          <a:bodyPr wrap="square" rtlCol="0">
            <a:spAutoFit/>
          </a:bodyPr>
          <a:lstStyle/>
          <a:p>
            <a:r>
              <a:rPr lang="en-US" dirty="0">
                <a:latin typeface="Avenir Book" charset="0"/>
                <a:ea typeface="Avenir Book" charset="0"/>
                <a:cs typeface="Avenir Book" charset="0"/>
              </a:rPr>
              <a:t>Other cost estimates:</a:t>
            </a: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Construction:</a:t>
            </a:r>
          </a:p>
          <a:p>
            <a:pPr marL="685800" indent="-685800">
              <a:buFont typeface="Arial" charset="0"/>
              <a:buChar char="•"/>
            </a:pPr>
            <a:r>
              <a:rPr lang="en-US" dirty="0">
                <a:latin typeface="Avenir Book" charset="0"/>
                <a:ea typeface="Avenir Book" charset="0"/>
                <a:cs typeface="Avenir Book" charset="0"/>
              </a:rPr>
              <a:t>From 380 GeV to 1.5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add 5.1 BCHF (drive-beam RF upgrade and lengthening of ML) </a:t>
            </a:r>
          </a:p>
          <a:p>
            <a:pPr marL="685800" indent="-685800">
              <a:buFont typeface="Arial" charset="0"/>
              <a:buChar char="•"/>
            </a:pPr>
            <a:r>
              <a:rPr lang="en-US" dirty="0">
                <a:latin typeface="Avenir Book" charset="0"/>
                <a:ea typeface="Avenir Book" charset="0"/>
                <a:cs typeface="Avenir Book" charset="0"/>
              </a:rPr>
              <a:t>From 1.5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to 3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add 7.3 BCHF (second drive-beam complex and lengthening of ML) </a:t>
            </a:r>
          </a:p>
          <a:p>
            <a:pPr marL="685800" indent="-685800">
              <a:buFont typeface="Arial" charset="0"/>
              <a:buChar char="•"/>
            </a:pPr>
            <a:r>
              <a:rPr lang="en-US" dirty="0" err="1">
                <a:latin typeface="Avenir Book" charset="0"/>
                <a:ea typeface="Avenir Book" charset="0"/>
                <a:cs typeface="Avenir Book" charset="0"/>
              </a:rPr>
              <a:t>Labour</a:t>
            </a:r>
            <a:r>
              <a:rPr lang="en-US" dirty="0">
                <a:latin typeface="Avenir Book" charset="0"/>
                <a:ea typeface="Avenir Book" charset="0"/>
                <a:cs typeface="Avenir Book" charset="0"/>
              </a:rPr>
              <a:t> estimate: ~11500 FTE for the 380 GeV construction </a:t>
            </a: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Operation: </a:t>
            </a:r>
          </a:p>
          <a:p>
            <a:pPr marL="685800" indent="-685800">
              <a:buFont typeface="Arial" charset="0"/>
              <a:buChar char="•"/>
            </a:pPr>
            <a:r>
              <a:rPr lang="en-US" dirty="0">
                <a:latin typeface="Avenir Book" charset="0"/>
                <a:ea typeface="Avenir Book" charset="0"/>
                <a:cs typeface="Avenir Book" charset="0"/>
              </a:rPr>
              <a:t>116 MCHF (see assumptions in box below) </a:t>
            </a:r>
          </a:p>
          <a:p>
            <a:pPr marL="685800" indent="-685800">
              <a:buFont typeface="Arial" charset="0"/>
              <a:buChar char="•"/>
            </a:pPr>
            <a:r>
              <a:rPr lang="en-US" dirty="0">
                <a:latin typeface="Avenir Book" charset="0"/>
                <a:ea typeface="Avenir Book" charset="0"/>
                <a:cs typeface="Avenir Book" charset="0"/>
              </a:rPr>
              <a:t>Energy costs</a:t>
            </a:r>
          </a:p>
          <a:p>
            <a:endParaRPr lang="en-US" sz="8000" dirty="0">
              <a:latin typeface="Avenir Book" charset="0"/>
              <a:ea typeface="Avenir Book" charset="0"/>
              <a:cs typeface="Avenir Book" charset="0"/>
            </a:endParaRPr>
          </a:p>
        </p:txBody>
      </p:sp>
    </p:spTree>
    <p:extLst>
      <p:ext uri="{BB962C8B-B14F-4D97-AF65-F5344CB8AC3E}">
        <p14:creationId xmlns:p14="http://schemas.microsoft.com/office/powerpoint/2010/main" val="5104037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A82F-E8FC-084D-B27F-59288C8A1E56}"/>
              </a:ext>
            </a:extLst>
          </p:cNvPr>
          <p:cNvSpPr>
            <a:spLocks noGrp="1"/>
          </p:cNvSpPr>
          <p:nvPr>
            <p:ph type="title"/>
          </p:nvPr>
        </p:nvSpPr>
        <p:spPr>
          <a:xfrm>
            <a:off x="2747210" y="493867"/>
            <a:ext cx="18329710" cy="1899999"/>
          </a:xfrm>
        </p:spPr>
        <p:txBody>
          <a:bodyPr/>
          <a:lstStyle/>
          <a:p>
            <a:pPr algn="ctr"/>
            <a:r>
              <a:rPr lang="en-US" sz="6400" dirty="0"/>
              <a:t>CLIC acc. studies 2019/20 – a few recent results    </a:t>
            </a:r>
          </a:p>
        </p:txBody>
      </p:sp>
      <p:pic>
        <p:nvPicPr>
          <p:cNvPr id="4" name="Picture 3">
            <a:extLst>
              <a:ext uri="{FF2B5EF4-FFF2-40B4-BE49-F238E27FC236}">
                <a16:creationId xmlns:a16="http://schemas.microsoft.com/office/drawing/2014/main" id="{51B09BE9-5A16-FE4D-AEE2-12AD823F7E52}"/>
              </a:ext>
            </a:extLst>
          </p:cNvPr>
          <p:cNvPicPr>
            <a:picLocks noChangeAspect="1"/>
          </p:cNvPicPr>
          <p:nvPr/>
        </p:nvPicPr>
        <p:blipFill>
          <a:blip r:embed="rId3"/>
          <a:stretch>
            <a:fillRect/>
          </a:stretch>
        </p:blipFill>
        <p:spPr>
          <a:xfrm>
            <a:off x="17300958" y="1874037"/>
            <a:ext cx="7083042" cy="5087267"/>
          </a:xfrm>
          <a:prstGeom prst="rect">
            <a:avLst/>
          </a:prstGeom>
        </p:spPr>
      </p:pic>
      <p:sp>
        <p:nvSpPr>
          <p:cNvPr id="7" name="TextBox 6">
            <a:extLst>
              <a:ext uri="{FF2B5EF4-FFF2-40B4-BE49-F238E27FC236}">
                <a16:creationId xmlns:a16="http://schemas.microsoft.com/office/drawing/2014/main" id="{B246A8AD-AC60-B44E-BA9F-AAEE3D2B8618}"/>
              </a:ext>
            </a:extLst>
          </p:cNvPr>
          <p:cNvSpPr txBox="1"/>
          <p:nvPr/>
        </p:nvSpPr>
        <p:spPr>
          <a:xfrm>
            <a:off x="413496" y="2365914"/>
            <a:ext cx="16381188" cy="4857740"/>
          </a:xfrm>
          <a:prstGeom prst="rect">
            <a:avLst/>
          </a:prstGeom>
          <a:noFill/>
        </p:spPr>
        <p:txBody>
          <a:bodyPr wrap="square" rtlCol="0">
            <a:spAutoFit/>
          </a:bodyPr>
          <a:lstStyle/>
          <a:p>
            <a:pPr>
              <a:spcBef>
                <a:spcPts val="200"/>
              </a:spcBef>
            </a:pPr>
            <a:r>
              <a:rPr lang="en-US" sz="2800" dirty="0">
                <a:latin typeface="Avenir Book" panose="02000503020000020003" pitchFamily="2" charset="0"/>
              </a:rPr>
              <a:t>Further work on luminosity performance, possible improvements and margins, operation at the Z-pole and gamma-gamma</a:t>
            </a:r>
          </a:p>
          <a:p>
            <a:pPr marL="571500" lvl="2" indent="-571500">
              <a:spcBef>
                <a:spcPts val="200"/>
              </a:spcBef>
              <a:buFont typeface="Arial" panose="020B0604020202020204" pitchFamily="34" charset="0"/>
              <a:buChar char="•"/>
            </a:pPr>
            <a:r>
              <a:rPr lang="en-US" sz="2800" dirty="0">
                <a:latin typeface="Avenir Book" panose="02000503020000020003" pitchFamily="2" charset="0"/>
              </a:rPr>
              <a:t>Z pole performance, 2.3x10</a:t>
            </a:r>
            <a:r>
              <a:rPr lang="en-US" sz="2800" baseline="30000" dirty="0">
                <a:latin typeface="Avenir Book" panose="02000503020000020003" pitchFamily="2" charset="0"/>
              </a:rPr>
              <a:t>32</a:t>
            </a:r>
            <a:r>
              <a:rPr lang="en-US" sz="2800" dirty="0">
                <a:latin typeface="Avenir Book" panose="02000503020000020003" pitchFamily="2" charset="0"/>
              </a:rPr>
              <a:t> – 0.4x10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p>
          <a:p>
            <a:pPr marL="1599924" lvl="3" indent="-685800">
              <a:buFont typeface="Arial" panose="020B0604020202020204" pitchFamily="34" charset="0"/>
              <a:buChar char="•"/>
            </a:pPr>
            <a:r>
              <a:rPr lang="en-US" sz="2800" dirty="0">
                <a:latin typeface="Avenir Book" panose="02000503020000020003" pitchFamily="2" charset="0"/>
              </a:rPr>
              <a:t>The latter number when accelerator configured for Z running (e.g. early or end of first stage) </a:t>
            </a:r>
          </a:p>
          <a:p>
            <a:pPr marL="558800" lvl="3" indent="-558800">
              <a:buFont typeface="Arial" panose="020B0604020202020204" pitchFamily="34" charset="0"/>
              <a:buChar char="•"/>
            </a:pPr>
            <a:r>
              <a:rPr lang="en-US" sz="2800" dirty="0">
                <a:latin typeface="Avenir Book" panose="02000503020000020003" pitchFamily="2" charset="0"/>
              </a:rPr>
              <a:t>Gamma – Gamma spectrum (example) </a:t>
            </a:r>
          </a:p>
          <a:p>
            <a:pPr marL="558800" lvl="3" indent="-558800">
              <a:buFont typeface="Arial" panose="020B0604020202020204" pitchFamily="34" charset="0"/>
              <a:buChar char="•"/>
            </a:pPr>
            <a:r>
              <a:rPr lang="en-US" sz="2800" dirty="0">
                <a:latin typeface="Avenir Book" panose="02000503020000020003" pitchFamily="2" charset="0"/>
              </a:rPr>
              <a:t>Luminosity margins and increases</a:t>
            </a:r>
          </a:p>
          <a:p>
            <a:pPr marL="1438276" lvl="3" indent="-527050">
              <a:buFont typeface="Arial" panose="020B0604020202020204" pitchFamily="34" charset="0"/>
              <a:buChar char="•"/>
            </a:pPr>
            <a:r>
              <a:rPr lang="en-US" sz="2800" dirty="0">
                <a:latin typeface="Avenir Book" panose="02000503020000020003" pitchFamily="2" charset="0"/>
              </a:rPr>
              <a:t>Baseline includes estimates static and dynamic degradations from damping ring to IP: 1.5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a “perfect” machine will give : 4.3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so significant upside </a:t>
            </a:r>
          </a:p>
          <a:p>
            <a:pPr marL="1438276" lvl="3" indent="-527050">
              <a:buFont typeface="Arial" panose="020B0604020202020204" pitchFamily="34" charset="0"/>
              <a:buChar char="•"/>
            </a:pPr>
            <a:r>
              <a:rPr lang="en-US" sz="2800" dirty="0">
                <a:latin typeface="Avenir Book" panose="02000503020000020003" pitchFamily="2" charset="0"/>
              </a:rPr>
              <a:t>In addition: doubling the frequency (50 Hz to 100 Hz) would double the luminosity, at a cost of +50 MW and ~5% cost increase  </a:t>
            </a:r>
          </a:p>
          <a:p>
            <a:pPr marL="568602" lvl="2" indent="-571500">
              <a:buFont typeface="Arial" panose="020B0604020202020204" pitchFamily="34" charset="0"/>
              <a:buChar char="•"/>
            </a:pPr>
            <a:r>
              <a:rPr lang="en-US" sz="2800" dirty="0">
                <a:latin typeface="Avenir Book" panose="02000503020000020003" pitchFamily="2" charset="0"/>
              </a:rPr>
              <a:t>CLIC note at: </a:t>
            </a:r>
            <a:r>
              <a:rPr lang="en-US" sz="2800" dirty="0">
                <a:latin typeface="Avenir Book" panose="02000503020000020003" pitchFamily="2" charset="0"/>
                <a:hlinkClick r:id="rId4"/>
              </a:rPr>
              <a:t>http://cds.cern.ch/record/2687090</a:t>
            </a:r>
            <a:r>
              <a:rPr lang="en-US" sz="2800" dirty="0">
                <a:latin typeface="Avenir Book" panose="02000503020000020003" pitchFamily="2" charset="0"/>
              </a:rPr>
              <a:t> (paper in preparation)</a:t>
            </a:r>
          </a:p>
        </p:txBody>
      </p:sp>
      <p:pic>
        <p:nvPicPr>
          <p:cNvPr id="5" name="Picture 4">
            <a:extLst>
              <a:ext uri="{FF2B5EF4-FFF2-40B4-BE49-F238E27FC236}">
                <a16:creationId xmlns:a16="http://schemas.microsoft.com/office/drawing/2014/main" id="{F029F4A0-B69B-354D-AB71-6EEB11AB528F}"/>
              </a:ext>
            </a:extLst>
          </p:cNvPr>
          <p:cNvPicPr/>
          <p:nvPr/>
        </p:nvPicPr>
        <p:blipFill>
          <a:blip r:embed="rId5"/>
          <a:stretch>
            <a:fillRect/>
          </a:stretch>
        </p:blipFill>
        <p:spPr>
          <a:xfrm>
            <a:off x="366768" y="8470585"/>
            <a:ext cx="3588964" cy="3766820"/>
          </a:xfrm>
          <a:prstGeom prst="rect">
            <a:avLst/>
          </a:prstGeom>
        </p:spPr>
      </p:pic>
      <p:pic>
        <p:nvPicPr>
          <p:cNvPr id="6" name="Picture 5">
            <a:extLst>
              <a:ext uri="{FF2B5EF4-FFF2-40B4-BE49-F238E27FC236}">
                <a16:creationId xmlns:a16="http://schemas.microsoft.com/office/drawing/2014/main" id="{B398DDAD-55F6-3346-98B4-2D64C4E3E5D0}"/>
              </a:ext>
            </a:extLst>
          </p:cNvPr>
          <p:cNvPicPr/>
          <p:nvPr/>
        </p:nvPicPr>
        <p:blipFill>
          <a:blip r:embed="rId6"/>
          <a:stretch>
            <a:fillRect/>
          </a:stretch>
        </p:blipFill>
        <p:spPr>
          <a:xfrm>
            <a:off x="4413828" y="8412049"/>
            <a:ext cx="4543108" cy="2738120"/>
          </a:xfrm>
          <a:prstGeom prst="rect">
            <a:avLst/>
          </a:prstGeom>
        </p:spPr>
      </p:pic>
      <p:sp>
        <p:nvSpPr>
          <p:cNvPr id="3" name="Rectangle 2">
            <a:extLst>
              <a:ext uri="{FF2B5EF4-FFF2-40B4-BE49-F238E27FC236}">
                <a16:creationId xmlns:a16="http://schemas.microsoft.com/office/drawing/2014/main" id="{1414204A-0A40-DB4D-9D3A-4AE075C3141F}"/>
              </a:ext>
            </a:extLst>
          </p:cNvPr>
          <p:cNvSpPr/>
          <p:nvPr/>
        </p:nvSpPr>
        <p:spPr>
          <a:xfrm>
            <a:off x="3451916" y="11150169"/>
            <a:ext cx="12847264" cy="2565831"/>
          </a:xfrm>
          <a:prstGeom prst="rect">
            <a:avLst/>
          </a:prstGeom>
        </p:spPr>
        <p:txBody>
          <a:bodyPr wrap="square">
            <a:spAutoFit/>
          </a:bodyPr>
          <a:lstStyle/>
          <a:p>
            <a:pPr algn="just">
              <a:lnSpc>
                <a:spcPct val="107000"/>
              </a:lnSpc>
            </a:pPr>
            <a:r>
              <a:rPr lang="en-GB" sz="2800" dirty="0" err="1">
                <a:latin typeface="Avenir Roman" panose="02000503020000020003" pitchFamily="2" charset="0"/>
                <a:ea typeface="Calibri" panose="020F0502020204030204" pitchFamily="34" charset="0"/>
                <a:cs typeface="Times New Roman" panose="02020603050405020304" pitchFamily="18" charset="0"/>
              </a:rPr>
              <a:t>Drivebeam</a:t>
            </a:r>
            <a:r>
              <a:rPr lang="en-GB" sz="2800" dirty="0">
                <a:latin typeface="Avenir Roman" panose="02000503020000020003" pitchFamily="2" charset="0"/>
                <a:ea typeface="Calibri" panose="020F0502020204030204" pitchFamily="34" charset="0"/>
                <a:cs typeface="Times New Roman" panose="02020603050405020304" pitchFamily="18" charset="0"/>
              </a:rPr>
              <a:t> klystron: The klystron efficiency (circles) and the peak RF power (squares) simulated for the CLIC TS MBK (solid lines) and measured for the Canon MBK E37503 (dashed lines) vs total beam power.</a:t>
            </a:r>
          </a:p>
          <a:p>
            <a:pPr algn="just">
              <a:lnSpc>
                <a:spcPct val="107000"/>
              </a:lnSpc>
            </a:pPr>
            <a:r>
              <a:rPr lang="en-GB" sz="2800" dirty="0">
                <a:latin typeface="Avenir Roman" panose="02000503020000020003" pitchFamily="2" charset="0"/>
                <a:ea typeface="Calibri" panose="020F0502020204030204" pitchFamily="34" charset="0"/>
                <a:cs typeface="Times New Roman" panose="02020603050405020304" pitchFamily="18" charset="0"/>
              </a:rPr>
              <a:t>Publication: </a:t>
            </a:r>
            <a:r>
              <a:rPr lang="en-US" sz="2800" dirty="0">
                <a:latin typeface="Avenir Roman" panose="02000503020000020003" pitchFamily="2" charset="0"/>
                <a:hlinkClick r:id="rId7"/>
              </a:rPr>
              <a:t>https://</a:t>
            </a:r>
            <a:r>
              <a:rPr lang="en-US" sz="2800" dirty="0" err="1">
                <a:latin typeface="Avenir Roman" panose="02000503020000020003" pitchFamily="2" charset="0"/>
                <a:hlinkClick r:id="rId7"/>
              </a:rPr>
              <a:t>ieeexplore.ieee.org</a:t>
            </a:r>
            <a:r>
              <a:rPr lang="en-US" sz="2800" dirty="0">
                <a:latin typeface="Avenir Roman" panose="02000503020000020003" pitchFamily="2" charset="0"/>
                <a:hlinkClick r:id="rId7"/>
              </a:rPr>
              <a:t>/document/9115885</a:t>
            </a:r>
            <a:endParaRPr lang="en-GB" sz="2800" dirty="0">
              <a:latin typeface="Avenir Roman" panose="02000503020000020003" pitchFamily="2" charset="0"/>
              <a:ea typeface="Calibri" panose="020F0502020204030204" pitchFamily="34" charset="0"/>
              <a:cs typeface="Times New Roman" panose="02020603050405020304" pitchFamily="18" charset="0"/>
            </a:endParaRP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2CAA80F-D90F-554F-8C74-E274F8E2DBFE}"/>
              </a:ext>
            </a:extLst>
          </p:cNvPr>
          <p:cNvSpPr/>
          <p:nvPr/>
        </p:nvSpPr>
        <p:spPr>
          <a:xfrm>
            <a:off x="14276501" y="7504108"/>
            <a:ext cx="10107499" cy="1815882"/>
          </a:xfrm>
          <a:prstGeom prst="rect">
            <a:avLst/>
          </a:prstGeom>
        </p:spPr>
        <p:txBody>
          <a:bodyPr wrap="square">
            <a:spAutoFit/>
          </a:bodyPr>
          <a:lstStyle/>
          <a:p>
            <a:pPr lvl="0" algn="just"/>
            <a:r>
              <a:rPr lang="en-GB" sz="2800" dirty="0">
                <a:latin typeface="Avenir Book" panose="02000503020000020003" pitchFamily="2" charset="0"/>
                <a:ea typeface="Calibri" panose="020F0502020204030204" pitchFamily="34" charset="0"/>
              </a:rPr>
              <a:t>Industrial questionnaire: </a:t>
            </a:r>
          </a:p>
          <a:p>
            <a:pPr lvl="0" algn="just"/>
            <a:r>
              <a:rPr lang="en-GB" sz="2800" dirty="0">
                <a:latin typeface="Avenir Book" panose="02000503020000020003" pitchFamily="2" charset="0"/>
                <a:ea typeface="Calibri" panose="020F0502020204030204" pitchFamily="34" charset="0"/>
              </a:rPr>
              <a:t>Based on the companies feedback, the preparation phase to the mass production could take about five years. Capacity clearly available. </a:t>
            </a:r>
          </a:p>
        </p:txBody>
      </p:sp>
      <p:graphicFrame>
        <p:nvGraphicFramePr>
          <p:cNvPr id="10" name="Chart 9">
            <a:extLst>
              <a:ext uri="{FF2B5EF4-FFF2-40B4-BE49-F238E27FC236}">
                <a16:creationId xmlns:a16="http://schemas.microsoft.com/office/drawing/2014/main" id="{5F0DC41A-1A60-6743-9734-9FFB39F38F2E}"/>
              </a:ext>
            </a:extLst>
          </p:cNvPr>
          <p:cNvGraphicFramePr>
            <a:graphicFrameLocks/>
          </p:cNvGraphicFramePr>
          <p:nvPr>
            <p:extLst>
              <p:ext uri="{D42A27DB-BD31-4B8C-83A1-F6EECF244321}">
                <p14:modId xmlns:p14="http://schemas.microsoft.com/office/powerpoint/2010/main" val="2460327039"/>
              </p:ext>
            </p:extLst>
          </p:nvPr>
        </p:nvGraphicFramePr>
        <p:xfrm>
          <a:off x="17300958" y="8983980"/>
          <a:ext cx="7083043" cy="473201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77498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B1C8-0BA4-D340-A2C3-F954F38A897B}"/>
              </a:ext>
            </a:extLst>
          </p:cNvPr>
          <p:cNvSpPr>
            <a:spLocks noGrp="1"/>
          </p:cNvSpPr>
          <p:nvPr>
            <p:ph type="title"/>
          </p:nvPr>
        </p:nvSpPr>
        <p:spPr>
          <a:xfrm>
            <a:off x="4833937" y="239261"/>
            <a:ext cx="14716126" cy="1899999"/>
          </a:xfrm>
        </p:spPr>
        <p:txBody>
          <a:bodyPr/>
          <a:lstStyle/>
          <a:p>
            <a:pPr algn="ctr"/>
            <a:r>
              <a:rPr lang="en-US" sz="6400" dirty="0"/>
              <a:t>CLIC studies 2020-25</a:t>
            </a:r>
          </a:p>
        </p:txBody>
      </p:sp>
      <p:pic>
        <p:nvPicPr>
          <p:cNvPr id="8" name="Picture 7">
            <a:extLst>
              <a:ext uri="{FF2B5EF4-FFF2-40B4-BE49-F238E27FC236}">
                <a16:creationId xmlns:a16="http://schemas.microsoft.com/office/drawing/2014/main" id="{4CEB8D8E-5A91-A54A-A00C-F4A367CD0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229" y="9023687"/>
            <a:ext cx="11357810" cy="1721166"/>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A7D6E50D-ED52-6347-AF8B-11C41C52018F}"/>
              </a:ext>
            </a:extLst>
          </p:cNvPr>
          <p:cNvSpPr/>
          <p:nvPr/>
        </p:nvSpPr>
        <p:spPr>
          <a:xfrm>
            <a:off x="10354963" y="1956390"/>
            <a:ext cx="13664078" cy="2677656"/>
          </a:xfrm>
          <a:prstGeom prst="rect">
            <a:avLst/>
          </a:prstGeom>
          <a:ln>
            <a:noFill/>
          </a:ln>
        </p:spPr>
        <p:txBody>
          <a:bodyPr wrap="square">
            <a:spAutoFit/>
          </a:bodyPr>
          <a:lstStyle/>
          <a:p>
            <a:r>
              <a:rPr lang="en-US" sz="2800" dirty="0">
                <a:latin typeface="Avenir Roman" panose="02000503020000020003" pitchFamily="2" charset="0"/>
              </a:rPr>
              <a:t>X-band technology:</a:t>
            </a:r>
          </a:p>
          <a:p>
            <a:pPr marL="457200" indent="-457200">
              <a:buFont typeface="Arial" panose="020B0604020202020204" pitchFamily="34" charset="0"/>
              <a:buChar char="•"/>
            </a:pPr>
            <a:r>
              <a:rPr lang="en-US" sz="2800" dirty="0">
                <a:latin typeface="Avenir Roman" panose="02000503020000020003" pitchFamily="2" charset="0"/>
              </a:rPr>
              <a:t>Design and manufacturing of X-band structures and components </a:t>
            </a:r>
          </a:p>
          <a:p>
            <a:pPr marL="457200" indent="-457200">
              <a:buFont typeface="Arial" panose="020B0604020202020204" pitchFamily="34" charset="0"/>
              <a:buChar char="•"/>
            </a:pPr>
            <a:r>
              <a:rPr lang="en-US" sz="2800" dirty="0">
                <a:latin typeface="Avenir Roman" panose="02000503020000020003" pitchFamily="2" charset="0"/>
              </a:rPr>
              <a:t>Study structures breakdown limits and optimization, operation and conditioning</a:t>
            </a:r>
          </a:p>
          <a:p>
            <a:pPr marL="457200" indent="-457200">
              <a:buFont typeface="Arial" panose="020B0604020202020204" pitchFamily="34" charset="0"/>
              <a:buChar char="•"/>
            </a:pPr>
            <a:r>
              <a:rPr lang="en-US" sz="2800" dirty="0">
                <a:latin typeface="Avenir Roman" panose="02000503020000020003" pitchFamily="2" charset="0"/>
              </a:rPr>
              <a:t>Baseline verification and explore new ideas </a:t>
            </a:r>
          </a:p>
          <a:p>
            <a:pPr marL="457200" indent="-457200">
              <a:buFont typeface="Arial" panose="020B0604020202020204" pitchFamily="34" charset="0"/>
              <a:buChar char="•"/>
            </a:pPr>
            <a:r>
              <a:rPr lang="en-US" sz="2800" dirty="0">
                <a:latin typeface="Avenir Roman" panose="02000503020000020003" pitchFamily="2" charset="0"/>
              </a:rPr>
              <a:t>Assembly and industry qualification </a:t>
            </a:r>
          </a:p>
          <a:p>
            <a:pPr marL="457200" indent="-457200">
              <a:buFont typeface="Arial" panose="020B0604020202020204" pitchFamily="34" charset="0"/>
              <a:buChar char="•"/>
            </a:pPr>
            <a:r>
              <a:rPr lang="en-US" sz="2800" dirty="0">
                <a:latin typeface="Avenir Roman" panose="02000503020000020003" pitchFamily="2" charset="0"/>
              </a:rPr>
              <a:t>Structures for applications, FELs, medical, </a:t>
            </a:r>
            <a:r>
              <a:rPr lang="en-US" sz="2800" dirty="0" err="1">
                <a:latin typeface="Avenir Roman" panose="02000503020000020003" pitchFamily="2" charset="0"/>
              </a:rPr>
              <a:t>etc</a:t>
            </a:r>
            <a:endParaRPr lang="en-US" sz="2800" dirty="0">
              <a:latin typeface="Avenir Roman" panose="02000503020000020003" pitchFamily="2" charset="0"/>
            </a:endParaRPr>
          </a:p>
        </p:txBody>
      </p:sp>
      <p:sp>
        <p:nvSpPr>
          <p:cNvPr id="10" name="TextBox 9">
            <a:extLst>
              <a:ext uri="{FF2B5EF4-FFF2-40B4-BE49-F238E27FC236}">
                <a16:creationId xmlns:a16="http://schemas.microsoft.com/office/drawing/2014/main" id="{35C7E928-EFF9-AE41-9B58-C81BE316A5ED}"/>
              </a:ext>
            </a:extLst>
          </p:cNvPr>
          <p:cNvSpPr txBox="1"/>
          <p:nvPr/>
        </p:nvSpPr>
        <p:spPr>
          <a:xfrm>
            <a:off x="12212061" y="9031791"/>
            <a:ext cx="11806982" cy="3718967"/>
          </a:xfrm>
          <a:prstGeom prst="rect">
            <a:avLst/>
          </a:prstGeom>
          <a:solidFill>
            <a:schemeClr val="bg1"/>
          </a:solidFill>
          <a:ln>
            <a:noFill/>
          </a:ln>
        </p:spPr>
        <p:txBody>
          <a:bodyPr wrap="square" rtlCol="0">
            <a:spAutoFit/>
          </a:bodyPr>
          <a:lstStyle/>
          <a:p>
            <a:pPr>
              <a:spcBef>
                <a:spcPts val="200"/>
              </a:spcBef>
            </a:pPr>
            <a:r>
              <a:rPr lang="en-US" sz="2800" dirty="0">
                <a:latin typeface="Avenir Book" panose="02000503020000020003" pitchFamily="2" charset="0"/>
              </a:rPr>
              <a:t>Application of X-band technology (examples):</a:t>
            </a:r>
          </a:p>
          <a:p>
            <a:pPr marL="571500" indent="-571500">
              <a:spcBef>
                <a:spcPts val="200"/>
              </a:spcBef>
              <a:buFont typeface="Arial" panose="020B0604020202020204" pitchFamily="34" charset="0"/>
              <a:buChar char="•"/>
            </a:pPr>
            <a:r>
              <a:rPr lang="en-US" sz="2800" dirty="0">
                <a:latin typeface="Avenir Book" panose="02000503020000020003" pitchFamily="2" charset="0"/>
              </a:rPr>
              <a:t>A compact FEL (CompactLight: EU Design Study 2018-21)</a:t>
            </a:r>
          </a:p>
          <a:p>
            <a:pPr marL="571500" indent="-571500">
              <a:spcBef>
                <a:spcPts val="200"/>
              </a:spcBef>
              <a:buFont typeface="Arial" panose="020B0604020202020204" pitchFamily="34" charset="0"/>
              <a:buChar char="•"/>
            </a:pPr>
            <a:r>
              <a:rPr lang="en-US" sz="2800" dirty="0">
                <a:latin typeface="Avenir Book" panose="02000503020000020003" pitchFamily="2" charset="0"/>
              </a:rPr>
              <a:t>Compact Medical </a:t>
            </a:r>
            <a:r>
              <a:rPr lang="en-US" sz="2800" dirty="0" err="1">
                <a:latin typeface="Avenir Book" panose="02000503020000020003" pitchFamily="2" charset="0"/>
              </a:rPr>
              <a:t>linacs</a:t>
            </a:r>
            <a:r>
              <a:rPr lang="en-US" sz="2800" dirty="0">
                <a:latin typeface="Avenir Book" panose="02000503020000020003" pitchFamily="2" charset="0"/>
              </a:rPr>
              <a:t> (proton and electrons)</a:t>
            </a:r>
          </a:p>
          <a:p>
            <a:pPr marL="571500" indent="-571500">
              <a:spcBef>
                <a:spcPts val="200"/>
              </a:spcBef>
              <a:buFont typeface="Arial" panose="020B0604020202020204" pitchFamily="34" charset="0"/>
              <a:buChar char="•"/>
            </a:pPr>
            <a:r>
              <a:rPr lang="en-US" sz="2800" dirty="0">
                <a:latin typeface="Avenir Book" panose="02000503020000020003" pitchFamily="2" charset="0"/>
              </a:rPr>
              <a:t>Inverse Compton Scattering Source (</a:t>
            </a:r>
            <a:r>
              <a:rPr lang="en-US" sz="2800" dirty="0" err="1">
                <a:latin typeface="Avenir Book" panose="02000503020000020003" pitchFamily="2" charset="0"/>
              </a:rPr>
              <a:t>SmartLight</a:t>
            </a:r>
            <a:r>
              <a:rPr lang="en-US" sz="2800" dirty="0">
                <a:latin typeface="Avenir Book" panose="02000503020000020003" pitchFamily="2" charset="0"/>
              </a:rPr>
              <a:t>)</a:t>
            </a:r>
          </a:p>
          <a:p>
            <a:pPr marL="571500" indent="-571500">
              <a:spcBef>
                <a:spcPts val="200"/>
              </a:spcBef>
              <a:buFont typeface="Arial" panose="020B0604020202020204" pitchFamily="34" charset="0"/>
              <a:buChar char="•"/>
            </a:pPr>
            <a:r>
              <a:rPr lang="en-US" sz="2800" dirty="0">
                <a:latin typeface="Avenir Book" panose="02000503020000020003" pitchFamily="2" charset="0"/>
              </a:rPr>
              <a:t>Linearizers and deflectors in FELs (PSI, DESY, more)</a:t>
            </a:r>
          </a:p>
          <a:p>
            <a:pPr marL="571500" indent="-571500">
              <a:spcBef>
                <a:spcPts val="200"/>
              </a:spcBef>
              <a:buFont typeface="Arial" panose="020B0604020202020204" pitchFamily="34" charset="0"/>
              <a:buChar char="•"/>
            </a:pPr>
            <a:r>
              <a:rPr lang="en-US" sz="2800" dirty="0">
                <a:latin typeface="Avenir Book" panose="02000503020000020003" pitchFamily="2" charset="0"/>
              </a:rPr>
              <a:t>1 GeV X-band linac at LNF </a:t>
            </a:r>
          </a:p>
          <a:p>
            <a:pPr marL="571500" indent="-571500">
              <a:spcBef>
                <a:spcPts val="200"/>
              </a:spcBef>
              <a:buFont typeface="Arial" panose="020B0604020202020204" pitchFamily="34" charset="0"/>
              <a:buChar char="•"/>
            </a:pPr>
            <a:r>
              <a:rPr lang="en-US" sz="2800" dirty="0" err="1">
                <a:latin typeface="Avenir Book" panose="02000503020000020003" pitchFamily="2" charset="0"/>
              </a:rPr>
              <a:t>eSPS</a:t>
            </a:r>
            <a:r>
              <a:rPr lang="en-US" sz="2800" dirty="0">
                <a:latin typeface="Avenir Book" panose="02000503020000020003" pitchFamily="2" charset="0"/>
              </a:rPr>
              <a:t> for light dark matter searches (within the PBC-project)</a:t>
            </a:r>
          </a:p>
          <a:p>
            <a:pPr>
              <a:spcBef>
                <a:spcPts val="200"/>
              </a:spcBef>
            </a:pPr>
            <a:r>
              <a:rPr lang="en-US" sz="2800" dirty="0">
                <a:latin typeface="Avenir Book" panose="02000503020000020003" pitchFamily="2" charset="0"/>
              </a:rPr>
              <a:t>More information: </a:t>
            </a:r>
            <a:r>
              <a:rPr lang="en-US" sz="2800" dirty="0">
                <a:latin typeface="Avenir Book" panose="02000503020000020003" pitchFamily="2" charset="0"/>
                <a:hlinkClick r:id="rId4"/>
              </a:rPr>
              <a:t>Overview talk</a:t>
            </a:r>
            <a:r>
              <a:rPr lang="en-US" sz="2800" dirty="0">
                <a:latin typeface="Avenir Book" panose="02000503020000020003" pitchFamily="2" charset="0"/>
              </a:rPr>
              <a:t>, </a:t>
            </a:r>
            <a:r>
              <a:rPr lang="en-US" sz="2800" dirty="0">
                <a:latin typeface="Avenir Book" panose="02000503020000020003" pitchFamily="2" charset="0"/>
                <a:hlinkClick r:id="rId5"/>
              </a:rPr>
              <a:t>CompactLight</a:t>
            </a:r>
            <a:endParaRPr lang="en-GB" sz="3600" dirty="0">
              <a:latin typeface="Avenir Book" panose="02000503020000020003" pitchFamily="2" charset="0"/>
            </a:endParaRPr>
          </a:p>
        </p:txBody>
      </p:sp>
      <p:pic>
        <p:nvPicPr>
          <p:cNvPr id="12" name="Picture 2">
            <a:extLst>
              <a:ext uri="{FF2B5EF4-FFF2-40B4-BE49-F238E27FC236}">
                <a16:creationId xmlns:a16="http://schemas.microsoft.com/office/drawing/2014/main" id="{23C33A09-3777-104A-841B-E882DEA04B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229" y="10987697"/>
            <a:ext cx="2551462" cy="1913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a:extLst>
              <a:ext uri="{FF2B5EF4-FFF2-40B4-BE49-F238E27FC236}">
                <a16:creationId xmlns:a16="http://schemas.microsoft.com/office/drawing/2014/main" id="{AD4E6FF7-CDBF-7342-82F4-A988E80FE0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2980" y="10987698"/>
            <a:ext cx="3170640" cy="1921360"/>
          </a:xfrm>
          <a:prstGeom prst="rect">
            <a:avLst/>
          </a:prstGeom>
        </p:spPr>
      </p:pic>
      <p:sp>
        <p:nvSpPr>
          <p:cNvPr id="14" name="Rectangle 13">
            <a:extLst>
              <a:ext uri="{FF2B5EF4-FFF2-40B4-BE49-F238E27FC236}">
                <a16:creationId xmlns:a16="http://schemas.microsoft.com/office/drawing/2014/main" id="{5D015632-F6FA-4641-9022-37E05E9FE534}"/>
              </a:ext>
            </a:extLst>
          </p:cNvPr>
          <p:cNvSpPr/>
          <p:nvPr/>
        </p:nvSpPr>
        <p:spPr>
          <a:xfrm>
            <a:off x="549838" y="5438757"/>
            <a:ext cx="14269683" cy="3236784"/>
          </a:xfrm>
          <a:prstGeom prst="rect">
            <a:avLst/>
          </a:prstGeom>
          <a:ln>
            <a:noFill/>
          </a:ln>
        </p:spPr>
        <p:txBody>
          <a:bodyPr wrap="square">
            <a:spAutoFit/>
          </a:bodyPr>
          <a:lstStyle/>
          <a:p>
            <a:pPr lvl="0">
              <a:spcBef>
                <a:spcPts val="200"/>
              </a:spcBef>
            </a:pPr>
            <a:r>
              <a:rPr lang="en-US" sz="2800" dirty="0">
                <a:latin typeface="Avenir Book" panose="02000503020000020003" pitchFamily="2" charset="0"/>
              </a:rPr>
              <a:t>Technical and experimental studies:  </a:t>
            </a:r>
          </a:p>
          <a:p>
            <a:pPr marL="571500" indent="-571500">
              <a:spcBef>
                <a:spcPts val="200"/>
              </a:spcBef>
              <a:buFont typeface="Arial" panose="020B0604020202020204" pitchFamily="34" charset="0"/>
              <a:buChar char="•"/>
            </a:pPr>
            <a:r>
              <a:rPr lang="en-US" sz="2800" dirty="0">
                <a:latin typeface="Avenir Roman" panose="02000503020000020003" pitchFamily="2" charset="0"/>
              </a:rPr>
              <a:t>Module studies (see some targets for development below)</a:t>
            </a:r>
          </a:p>
          <a:p>
            <a:pPr marL="571500" indent="-571500">
              <a:spcBef>
                <a:spcPts val="200"/>
              </a:spcBef>
              <a:buFont typeface="Arial" panose="020B0604020202020204" pitchFamily="34" charset="0"/>
              <a:buChar char="•"/>
            </a:pPr>
            <a:r>
              <a:rPr lang="en-US" sz="2800" dirty="0" err="1">
                <a:latin typeface="Avenir Roman" panose="02000503020000020003" pitchFamily="2" charset="0"/>
              </a:rPr>
              <a:t>Beamdynamics</a:t>
            </a:r>
            <a:r>
              <a:rPr lang="en-US" sz="2800" dirty="0">
                <a:latin typeface="Avenir Roman" panose="02000503020000020003" pitchFamily="2" charset="0"/>
              </a:rPr>
              <a:t> and parameters: Nanobeams (focus on beam-delivery), pushing multi </a:t>
            </a:r>
            <a:r>
              <a:rPr lang="en-US" sz="2800" dirty="0" err="1">
                <a:latin typeface="Avenir Roman" panose="02000503020000020003" pitchFamily="2" charset="0"/>
              </a:rPr>
              <a:t>TeV</a:t>
            </a:r>
            <a:r>
              <a:rPr lang="en-US" sz="2800" dirty="0">
                <a:latin typeface="Avenir Roman" panose="02000503020000020003" pitchFamily="2" charset="0"/>
              </a:rPr>
              <a:t> region (parameters and beam structure vs energy efficiency) </a:t>
            </a:r>
          </a:p>
          <a:p>
            <a:pPr marL="571500" indent="-571500">
              <a:spcBef>
                <a:spcPts val="200"/>
              </a:spcBef>
              <a:buFont typeface="Arial" panose="020B0604020202020204" pitchFamily="34" charset="0"/>
              <a:buChar char="•"/>
            </a:pPr>
            <a:r>
              <a:rPr lang="en-US" sz="2800" dirty="0">
                <a:latin typeface="Avenir Roman" panose="02000503020000020003" pitchFamily="2" charset="0"/>
              </a:rPr>
              <a:t>Tests in CLEAR (wakefields, instrumentation) and other facilities (e.g. ATF2)</a:t>
            </a:r>
          </a:p>
          <a:p>
            <a:pPr marL="571500" indent="-571500">
              <a:spcBef>
                <a:spcPts val="200"/>
              </a:spcBef>
              <a:buFont typeface="Arial" panose="020B0604020202020204" pitchFamily="34" charset="0"/>
              <a:buChar char="•"/>
            </a:pPr>
            <a:r>
              <a:rPr lang="en-US" sz="2800" dirty="0">
                <a:latin typeface="Avenir Roman" panose="02000503020000020003" pitchFamily="2" charset="0"/>
              </a:rPr>
              <a:t>High efficiency klystrons </a:t>
            </a:r>
          </a:p>
          <a:p>
            <a:pPr marL="571500" indent="-571500">
              <a:spcBef>
                <a:spcPts val="200"/>
              </a:spcBef>
              <a:buFont typeface="Arial" panose="020B0604020202020204" pitchFamily="34" charset="0"/>
              <a:buChar char="•"/>
            </a:pPr>
            <a:r>
              <a:rPr lang="en-US" sz="2800" dirty="0">
                <a:latin typeface="Avenir Roman" panose="02000503020000020003" pitchFamily="2" charset="0"/>
              </a:rPr>
              <a:t>Injector studies suitable for X-band </a:t>
            </a:r>
            <a:r>
              <a:rPr lang="en-US" sz="2800" dirty="0" err="1">
                <a:latin typeface="Avenir Roman" panose="02000503020000020003" pitchFamily="2" charset="0"/>
              </a:rPr>
              <a:t>linacs</a:t>
            </a:r>
            <a:r>
              <a:rPr lang="en-US" sz="2800" dirty="0">
                <a:latin typeface="Avenir Roman" panose="02000503020000020003" pitchFamily="2" charset="0"/>
              </a:rPr>
              <a:t> (coll. with Frascati) </a:t>
            </a:r>
          </a:p>
        </p:txBody>
      </p:sp>
      <p:pic>
        <p:nvPicPr>
          <p:cNvPr id="15" name="Picture 14">
            <a:extLst>
              <a:ext uri="{FF2B5EF4-FFF2-40B4-BE49-F238E27FC236}">
                <a16:creationId xmlns:a16="http://schemas.microsoft.com/office/drawing/2014/main" id="{B921DFB9-9A80-F647-B8F7-0CC2208853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8645" y="10987698"/>
            <a:ext cx="4712202" cy="2102668"/>
          </a:xfrm>
          <a:prstGeom prst="rect">
            <a:avLst/>
          </a:prstGeom>
        </p:spPr>
      </p:pic>
      <p:pic>
        <p:nvPicPr>
          <p:cNvPr id="16" name="Picture 15">
            <a:extLst>
              <a:ext uri="{FF2B5EF4-FFF2-40B4-BE49-F238E27FC236}">
                <a16:creationId xmlns:a16="http://schemas.microsoft.com/office/drawing/2014/main" id="{079B634D-C88F-9849-8BE1-5E40EEC05C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60904" y="5390528"/>
            <a:ext cx="4669280" cy="3112852"/>
          </a:xfrm>
          <a:prstGeom prst="rect">
            <a:avLst/>
          </a:prstGeom>
        </p:spPr>
      </p:pic>
      <p:pic>
        <p:nvPicPr>
          <p:cNvPr id="20" name="Picture 19">
            <a:extLst>
              <a:ext uri="{FF2B5EF4-FFF2-40B4-BE49-F238E27FC236}">
                <a16:creationId xmlns:a16="http://schemas.microsoft.com/office/drawing/2014/main" id="{37637704-885C-CE43-B920-A1860213ED7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20241" y="1725290"/>
            <a:ext cx="2106748" cy="3281692"/>
          </a:xfrm>
          <a:prstGeom prst="rect">
            <a:avLst/>
          </a:prstGeom>
        </p:spPr>
      </p:pic>
      <p:pic>
        <p:nvPicPr>
          <p:cNvPr id="21" name="Picture 20">
            <a:extLst>
              <a:ext uri="{FF2B5EF4-FFF2-40B4-BE49-F238E27FC236}">
                <a16:creationId xmlns:a16="http://schemas.microsoft.com/office/drawing/2014/main" id="{E8272363-EC72-DC41-946A-E11D1C3681B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8" t="70517" r="63637"/>
          <a:stretch/>
        </p:blipFill>
        <p:spPr>
          <a:xfrm>
            <a:off x="4684299" y="1725290"/>
            <a:ext cx="5049709" cy="3281692"/>
          </a:xfrm>
          <a:prstGeom prst="rect">
            <a:avLst/>
          </a:prstGeom>
          <a:solidFill>
            <a:schemeClr val="bg1"/>
          </a:solidFill>
        </p:spPr>
      </p:pic>
    </p:spTree>
    <p:extLst>
      <p:ext uri="{BB962C8B-B14F-4D97-AF65-F5344CB8AC3E}">
        <p14:creationId xmlns:p14="http://schemas.microsoft.com/office/powerpoint/2010/main" val="19382019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15</a:t>
            </a:fld>
            <a:endParaRPr lang="en-US" dirty="0"/>
          </a:p>
        </p:txBody>
      </p:sp>
      <p:sp>
        <p:nvSpPr>
          <p:cNvPr id="2" name="Title 1"/>
          <p:cNvSpPr>
            <a:spLocks noGrp="1"/>
          </p:cNvSpPr>
          <p:nvPr>
            <p:ph type="title"/>
          </p:nvPr>
        </p:nvSpPr>
        <p:spPr/>
        <p:txBody>
          <a:bodyPr/>
          <a:lstStyle/>
          <a:p>
            <a:r>
              <a:rPr lang="en-US" sz="7200" dirty="0"/>
              <a:t>Summary</a:t>
            </a:r>
          </a:p>
        </p:txBody>
      </p:sp>
      <p:sp>
        <p:nvSpPr>
          <p:cNvPr id="15" name="TextBox 14"/>
          <p:cNvSpPr txBox="1"/>
          <p:nvPr/>
        </p:nvSpPr>
        <p:spPr>
          <a:xfrm>
            <a:off x="2635623" y="2372631"/>
            <a:ext cx="19484148" cy="4859472"/>
          </a:xfrm>
          <a:prstGeom prst="rect">
            <a:avLst/>
          </a:prstGeom>
          <a:noFill/>
          <a:ln>
            <a:noFill/>
          </a:ln>
        </p:spPr>
        <p:txBody>
          <a:bodyPr wrap="square" rtlCol="0">
            <a:spAutoFit/>
          </a:bodyPr>
          <a:lstStyle/>
          <a:p>
            <a:pPr marL="518864" indent="-518864">
              <a:buFont typeface="Arial" charset="0"/>
              <a:buChar char="•"/>
            </a:pPr>
            <a:r>
              <a:rPr lang="en-US" sz="3600" dirty="0">
                <a:latin typeface="Avenir Book" charset="0"/>
                <a:ea typeface="Avenir Book" charset="0"/>
                <a:cs typeface="Avenir Book" charset="0"/>
              </a:rPr>
              <a:t>CLIC is a mature project, prepared for a 380 GeV initial stage </a:t>
            </a:r>
          </a:p>
          <a:p>
            <a:pPr marL="518864" indent="-518864">
              <a:buFont typeface="Arial" charset="0"/>
              <a:buChar char="•"/>
            </a:pPr>
            <a:r>
              <a:rPr lang="en-US" sz="3600" dirty="0">
                <a:latin typeface="Avenir Book" charset="0"/>
                <a:ea typeface="Avenir Book" charset="0"/>
                <a:cs typeface="Avenir Book" charset="0"/>
              </a:rPr>
              <a:t>There presents a consistent way forward with initial LC at “SM energies”, keeping the options open for future upgrades and/or circular accelerators further on </a:t>
            </a:r>
          </a:p>
          <a:p>
            <a:pPr marL="518864" indent="-518864">
              <a:buFont typeface="Arial" charset="0"/>
              <a:buChar char="•"/>
            </a:pPr>
            <a:r>
              <a:rPr lang="en-US" sz="3600" dirty="0">
                <a:latin typeface="Avenir Book" charset="0"/>
                <a:ea typeface="Avenir Book" charset="0"/>
                <a:cs typeface="Avenir Book" charset="0"/>
              </a:rPr>
              <a:t>The cost and implementation time for CLIC 380 are similar to LHC </a:t>
            </a:r>
          </a:p>
          <a:p>
            <a:pPr marL="518864" indent="-518864">
              <a:buFont typeface="Arial" charset="0"/>
              <a:buChar char="•"/>
            </a:pPr>
            <a:r>
              <a:rPr lang="en-US" sz="3600" dirty="0">
                <a:latin typeface="Avenir Book" charset="0"/>
                <a:ea typeface="Avenir Book" charset="0"/>
                <a:cs typeface="Avenir Book" charset="0"/>
              </a:rPr>
              <a:t>The physics case is broad and profound, and being further developed</a:t>
            </a:r>
          </a:p>
          <a:p>
            <a:pPr marL="518864" indent="-518864">
              <a:buFont typeface="Arial" charset="0"/>
              <a:buChar char="•"/>
            </a:pPr>
            <a:r>
              <a:rPr lang="en-US" sz="3600" dirty="0">
                <a:latin typeface="Avenir Book" charset="0"/>
                <a:ea typeface="Avenir Book" charset="0"/>
                <a:cs typeface="Avenir Book" charset="0"/>
              </a:rPr>
              <a:t>The detector concept and detector technologies R&amp;D are advanced </a:t>
            </a:r>
          </a:p>
          <a:p>
            <a:pPr marL="518864" indent="-518864">
              <a:buFont typeface="Arial" charset="0"/>
              <a:buChar char="•"/>
            </a:pPr>
            <a:r>
              <a:rPr lang="en-US" sz="3600" dirty="0">
                <a:latin typeface="Avenir Book" charset="0"/>
                <a:ea typeface="Avenir Book" charset="0"/>
                <a:cs typeface="Avenir Book" charset="0"/>
              </a:rPr>
              <a:t>The full project status has been presented in a series of Yellow Reports and other publications: </a:t>
            </a:r>
            <a:r>
              <a:rPr lang="en-US" sz="3600" b="1" dirty="0">
                <a:hlinkClick r:id="rId3"/>
              </a:rPr>
              <a:t>http://clic.cern/european-strategy</a:t>
            </a:r>
            <a:r>
              <a:rPr lang="en-US" sz="3600" b="1" dirty="0"/>
              <a:t> </a:t>
            </a:r>
            <a:r>
              <a:rPr lang="en-US" sz="3600" dirty="0"/>
              <a:t>(+some more recent results in slides)</a:t>
            </a:r>
            <a:endParaRPr lang="en-US" sz="3600" dirty="0">
              <a:latin typeface="Avenir Book" charset="0"/>
              <a:ea typeface="Avenir Book" charset="0"/>
              <a:cs typeface="Avenir Book" charset="0"/>
            </a:endParaRPr>
          </a:p>
          <a:p>
            <a:endParaRPr lang="en-US" sz="2178" dirty="0">
              <a:latin typeface="Avenir Book" charset="0"/>
              <a:ea typeface="Avenir Book" charset="0"/>
              <a:cs typeface="Avenir Book" charset="0"/>
            </a:endParaRPr>
          </a:p>
        </p:txBody>
      </p:sp>
      <p:pic>
        <p:nvPicPr>
          <p:cNvPr id="9" name="Picture 8"/>
          <p:cNvPicPr>
            <a:picLocks noChangeAspect="1"/>
          </p:cNvPicPr>
          <p:nvPr/>
        </p:nvPicPr>
        <p:blipFill>
          <a:blip r:embed="rId4"/>
          <a:stretch>
            <a:fillRect/>
          </a:stretch>
        </p:blipFill>
        <p:spPr>
          <a:xfrm>
            <a:off x="4315582" y="8217275"/>
            <a:ext cx="12110902" cy="4686550"/>
          </a:xfrm>
          <a:prstGeom prst="rect">
            <a:avLst/>
          </a:prstGeom>
        </p:spPr>
      </p:pic>
      <p:sp>
        <p:nvSpPr>
          <p:cNvPr id="6" name="TextBox 5">
            <a:extLst>
              <a:ext uri="{FF2B5EF4-FFF2-40B4-BE49-F238E27FC236}">
                <a16:creationId xmlns:a16="http://schemas.microsoft.com/office/drawing/2014/main" id="{7E994856-17E5-F14D-96AC-A566B65E796C}"/>
              </a:ext>
            </a:extLst>
          </p:cNvPr>
          <p:cNvSpPr txBox="1"/>
          <p:nvPr/>
        </p:nvSpPr>
        <p:spPr>
          <a:xfrm>
            <a:off x="17387825" y="8217275"/>
            <a:ext cx="6626062" cy="1384995"/>
          </a:xfrm>
          <a:prstGeom prst="rect">
            <a:avLst/>
          </a:prstGeom>
          <a:noFill/>
        </p:spPr>
        <p:txBody>
          <a:bodyPr wrap="square" rtlCol="0">
            <a:spAutoFit/>
          </a:bodyPr>
          <a:lstStyle/>
          <a:p>
            <a:r>
              <a:rPr lang="en-US" sz="2800" dirty="0">
                <a:latin typeface="Avenir Roman" panose="02000503020000020003" pitchFamily="2" charset="0"/>
              </a:rPr>
              <a:t>Picture from the CLIC week 2019</a:t>
            </a:r>
          </a:p>
          <a:p>
            <a:endParaRPr lang="en-US" sz="2800" dirty="0">
              <a:latin typeface="Avenir Roman" panose="02000503020000020003" pitchFamily="2" charset="0"/>
            </a:endParaRPr>
          </a:p>
          <a:p>
            <a:r>
              <a:rPr lang="en-US" sz="2800" dirty="0">
                <a:latin typeface="Avenir Roman" panose="02000503020000020003" pitchFamily="2" charset="0"/>
              </a:rPr>
              <a:t>Collaboration maps on very last slide </a:t>
            </a:r>
          </a:p>
        </p:txBody>
      </p:sp>
    </p:spTree>
    <p:extLst>
      <p:ext uri="{BB962C8B-B14F-4D97-AF65-F5344CB8AC3E}">
        <p14:creationId xmlns:p14="http://schemas.microsoft.com/office/powerpoint/2010/main" val="32479647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219"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20" name="Rectangle"/>
          <p:cNvSpPr/>
          <p:nvPr/>
        </p:nvSpPr>
        <p:spPr>
          <a:xfrm>
            <a:off x="13558078" y="639198"/>
            <a:ext cx="10973734" cy="13183050"/>
          </a:xfrm>
          <a:prstGeom prst="rect">
            <a:avLst/>
          </a:prstGeom>
          <a:gradFill>
            <a:gsLst>
              <a:gs pos="0">
                <a:srgbClr val="FFFFFF">
                  <a:alpha val="0"/>
                </a:srgbClr>
              </a:gs>
              <a:gs pos="23052">
                <a:srgbClr val="FFFFFF">
                  <a:alpha val="5000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21" name="Picture 3" descr="Picture 3"/>
          <p:cNvPicPr>
            <a:picLocks noChangeAspect="1"/>
          </p:cNvPicPr>
          <p:nvPr/>
        </p:nvPicPr>
        <p:blipFill>
          <a:blip r:embed="rId4">
            <a:extLst/>
          </a:blip>
          <a:stretch>
            <a:fillRect/>
          </a:stretch>
        </p:blipFill>
        <p:spPr>
          <a:xfrm>
            <a:off x="1134470" y="2920163"/>
            <a:ext cx="2666639" cy="3777740"/>
          </a:xfrm>
          <a:prstGeom prst="rect">
            <a:avLst/>
          </a:prstGeom>
          <a:ln w="12700">
            <a:miter lim="400000"/>
          </a:ln>
        </p:spPr>
      </p:pic>
      <p:pic>
        <p:nvPicPr>
          <p:cNvPr id="222" name="Picture 5" descr="Picture 5"/>
          <p:cNvPicPr>
            <a:picLocks noChangeAspect="1"/>
          </p:cNvPicPr>
          <p:nvPr/>
        </p:nvPicPr>
        <p:blipFill>
          <a:blip r:embed="rId5">
            <a:extLst/>
          </a:blip>
          <a:stretch>
            <a:fillRect/>
          </a:stretch>
        </p:blipFill>
        <p:spPr>
          <a:xfrm>
            <a:off x="6595338" y="2908067"/>
            <a:ext cx="2666639" cy="3807369"/>
          </a:xfrm>
          <a:prstGeom prst="rect">
            <a:avLst/>
          </a:prstGeom>
          <a:ln w="12700">
            <a:miter lim="400000"/>
          </a:ln>
        </p:spPr>
      </p:pic>
      <p:pic>
        <p:nvPicPr>
          <p:cNvPr id="223" name="Picture 6" descr="Picture 6"/>
          <p:cNvPicPr>
            <a:picLocks noChangeAspect="1"/>
          </p:cNvPicPr>
          <p:nvPr/>
        </p:nvPicPr>
        <p:blipFill>
          <a:blip r:embed="rId6">
            <a:extLst/>
          </a:blip>
          <a:stretch>
            <a:fillRect/>
          </a:stretch>
        </p:blipFill>
        <p:spPr>
          <a:xfrm>
            <a:off x="3868213" y="2908068"/>
            <a:ext cx="2666639" cy="3807368"/>
          </a:xfrm>
          <a:prstGeom prst="rect">
            <a:avLst/>
          </a:prstGeom>
          <a:ln w="12700">
            <a:miter lim="400000"/>
          </a:ln>
        </p:spPr>
      </p:pic>
      <p:pic>
        <p:nvPicPr>
          <p:cNvPr id="224" name="Picture 8" descr="Picture 8"/>
          <p:cNvPicPr>
            <a:picLocks noChangeAspect="1"/>
          </p:cNvPicPr>
          <p:nvPr/>
        </p:nvPicPr>
        <p:blipFill>
          <a:blip r:embed="rId7">
            <a:extLst/>
          </a:blip>
          <a:stretch>
            <a:fillRect/>
          </a:stretch>
        </p:blipFill>
        <p:spPr>
          <a:xfrm>
            <a:off x="10996424" y="2898567"/>
            <a:ext cx="2707746" cy="3820931"/>
          </a:xfrm>
          <a:prstGeom prst="rect">
            <a:avLst/>
          </a:prstGeom>
          <a:ln w="12700">
            <a:miter lim="400000"/>
          </a:ln>
        </p:spPr>
      </p:pic>
      <p:pic>
        <p:nvPicPr>
          <p:cNvPr id="225" name="Picture 12" descr="Picture 12"/>
          <p:cNvPicPr>
            <a:picLocks noChangeAspect="1"/>
          </p:cNvPicPr>
          <p:nvPr/>
        </p:nvPicPr>
        <p:blipFill>
          <a:blip r:embed="rId8">
            <a:extLst/>
          </a:blip>
          <a:stretch>
            <a:fillRect/>
          </a:stretch>
        </p:blipFill>
        <p:spPr>
          <a:xfrm>
            <a:off x="3653368" y="7743829"/>
            <a:ext cx="2677138" cy="3777739"/>
          </a:xfrm>
          <a:prstGeom prst="rect">
            <a:avLst/>
          </a:prstGeom>
          <a:ln w="12700">
            <a:miter lim="400000"/>
          </a:ln>
        </p:spPr>
      </p:pic>
      <p:pic>
        <p:nvPicPr>
          <p:cNvPr id="226" name="Picture 13" descr="Picture 13"/>
          <p:cNvPicPr>
            <a:picLocks noChangeAspect="1"/>
          </p:cNvPicPr>
          <p:nvPr/>
        </p:nvPicPr>
        <p:blipFill>
          <a:blip r:embed="rId9">
            <a:extLst/>
          </a:blip>
          <a:stretch>
            <a:fillRect/>
          </a:stretch>
        </p:blipFill>
        <p:spPr>
          <a:xfrm>
            <a:off x="920697" y="7743829"/>
            <a:ext cx="2677137" cy="3777739"/>
          </a:xfrm>
          <a:prstGeom prst="rect">
            <a:avLst/>
          </a:prstGeom>
          <a:ln w="12700">
            <a:miter lim="400000"/>
          </a:ln>
        </p:spPr>
      </p:pic>
      <p:pic>
        <p:nvPicPr>
          <p:cNvPr id="227" name="Picture 14" descr="Picture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9598" y="7739371"/>
            <a:ext cx="2677137" cy="3782197"/>
          </a:xfrm>
          <a:prstGeom prst="rect">
            <a:avLst/>
          </a:prstGeom>
          <a:ln w="12700">
            <a:miter lim="400000"/>
          </a:ln>
        </p:spPr>
      </p:pic>
      <p:grpSp>
        <p:nvGrpSpPr>
          <p:cNvPr id="230" name="Group 15"/>
          <p:cNvGrpSpPr/>
          <p:nvPr/>
        </p:nvGrpSpPr>
        <p:grpSpPr>
          <a:xfrm>
            <a:off x="9123341" y="7743829"/>
            <a:ext cx="2707746" cy="3777739"/>
            <a:chOff x="0" y="0"/>
            <a:chExt cx="2707745" cy="3777738"/>
          </a:xfrm>
        </p:grpSpPr>
        <p:pic>
          <p:nvPicPr>
            <p:cNvPr id="228" name="Picture 16" descr="Picture 16"/>
            <p:cNvPicPr>
              <a:picLocks noChangeAspect="1"/>
            </p:cNvPicPr>
            <p:nvPr/>
          </p:nvPicPr>
          <p:blipFill>
            <a:blip r:embed="rId11">
              <a:extLst/>
            </a:blip>
            <a:stretch>
              <a:fillRect/>
            </a:stretch>
          </p:blipFill>
          <p:spPr>
            <a:xfrm>
              <a:off x="0" y="0"/>
              <a:ext cx="2707746" cy="3777739"/>
            </a:xfrm>
            <a:prstGeom prst="rect">
              <a:avLst/>
            </a:prstGeom>
            <a:ln w="12700" cap="flat">
              <a:noFill/>
              <a:miter lim="400000"/>
            </a:ln>
            <a:effectLst/>
          </p:spPr>
        </p:pic>
        <p:pic>
          <p:nvPicPr>
            <p:cNvPr id="229" name="Picture 17" descr="Picture 17"/>
            <p:cNvPicPr>
              <a:picLocks noChangeAspect="1"/>
            </p:cNvPicPr>
            <p:nvPr/>
          </p:nvPicPr>
          <p:blipFill>
            <a:blip r:embed="rId12">
              <a:extLst/>
            </a:blip>
            <a:stretch>
              <a:fillRect/>
            </a:stretch>
          </p:blipFill>
          <p:spPr>
            <a:xfrm>
              <a:off x="609358" y="1135461"/>
              <a:ext cx="1507221" cy="1486972"/>
            </a:xfrm>
            <a:prstGeom prst="rect">
              <a:avLst/>
            </a:prstGeom>
            <a:ln w="12700" cap="flat">
              <a:noFill/>
              <a:miter lim="400000"/>
            </a:ln>
            <a:effectLst/>
          </p:spPr>
        </p:pic>
      </p:grpSp>
      <p:sp>
        <p:nvSpPr>
          <p:cNvPr id="231" name="3-volume CDR 2012"/>
          <p:cNvSpPr txBox="1"/>
          <p:nvPr/>
        </p:nvSpPr>
        <p:spPr>
          <a:xfrm>
            <a:off x="2632002" y="2018336"/>
            <a:ext cx="4720464"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rPr dirty="0"/>
              <a:t>3-volume CDR 2012</a:t>
            </a:r>
          </a:p>
        </p:txBody>
      </p:sp>
      <p:sp>
        <p:nvSpPr>
          <p:cNvPr id="232" name="4 CERN Yellow Reports 2018"/>
          <p:cNvSpPr txBox="1"/>
          <p:nvPr/>
        </p:nvSpPr>
        <p:spPr>
          <a:xfrm>
            <a:off x="3049834" y="6813282"/>
            <a:ext cx="6676264"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t>4 CERN Yellow Reports 2018</a:t>
            </a:r>
          </a:p>
        </p:txBody>
      </p:sp>
      <p:sp>
        <p:nvSpPr>
          <p:cNvPr id="233" name="Updated Staging Baseline 2016"/>
          <p:cNvSpPr txBox="1"/>
          <p:nvPr/>
        </p:nvSpPr>
        <p:spPr>
          <a:xfrm>
            <a:off x="11001079" y="1985303"/>
            <a:ext cx="7534056"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dirty="0"/>
              <a:t>Updated Staging Baseline 2016</a:t>
            </a:r>
          </a:p>
        </p:txBody>
      </p:sp>
      <p:sp>
        <p:nvSpPr>
          <p:cNvPr id="234" name="2 formal submissions to the ESPPU 2018"/>
          <p:cNvSpPr txBox="1"/>
          <p:nvPr/>
        </p:nvSpPr>
        <p:spPr>
          <a:xfrm>
            <a:off x="13509104" y="6831199"/>
            <a:ext cx="10403240"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i="1" dirty="0"/>
              <a:t>Two</a:t>
            </a:r>
            <a:r>
              <a:rPr i="1" dirty="0"/>
              <a:t> formal submissions to the ESPPU 2018</a:t>
            </a:r>
          </a:p>
        </p:txBody>
      </p:sp>
      <p:pic>
        <p:nvPicPr>
          <p:cNvPr id="235" name="Picture 12" descr="Picture 12"/>
          <p:cNvPicPr>
            <a:picLocks noChangeAspect="1"/>
          </p:cNvPicPr>
          <p:nvPr/>
        </p:nvPicPr>
        <p:blipFill>
          <a:blip r:embed="rId13">
            <a:extLst/>
          </a:blip>
          <a:stretch>
            <a:fillRect/>
          </a:stretch>
        </p:blipFill>
        <p:spPr>
          <a:xfrm>
            <a:off x="15662954" y="7744691"/>
            <a:ext cx="2538822" cy="3808231"/>
          </a:xfrm>
          <a:prstGeom prst="rect">
            <a:avLst/>
          </a:prstGeom>
          <a:ln w="12700">
            <a:noFill/>
          </a:ln>
        </p:spPr>
      </p:pic>
      <p:pic>
        <p:nvPicPr>
          <p:cNvPr id="236" name="Picture 13" descr="Picture 13"/>
          <p:cNvPicPr>
            <a:picLocks noChangeAspect="1"/>
          </p:cNvPicPr>
          <p:nvPr/>
        </p:nvPicPr>
        <p:blipFill>
          <a:blip r:embed="rId14">
            <a:extLst/>
          </a:blip>
          <a:stretch>
            <a:fillRect/>
          </a:stretch>
        </p:blipFill>
        <p:spPr>
          <a:xfrm>
            <a:off x="18323083" y="7760327"/>
            <a:ext cx="2615888" cy="3808231"/>
          </a:xfrm>
          <a:prstGeom prst="rect">
            <a:avLst/>
          </a:prstGeom>
          <a:ln w="12700">
            <a:noFill/>
          </a:ln>
        </p:spPr>
      </p:pic>
      <p:sp>
        <p:nvSpPr>
          <p:cNvPr id="237" name="Available at:…"/>
          <p:cNvSpPr txBox="1"/>
          <p:nvPr/>
        </p:nvSpPr>
        <p:spPr>
          <a:xfrm>
            <a:off x="15598489" y="4105955"/>
            <a:ext cx="6892912" cy="1406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371323">
              <a:defRPr sz="4100">
                <a:latin typeface="Avenir Heavy"/>
                <a:ea typeface="Avenir Heavy"/>
                <a:cs typeface="Avenir Heavy"/>
                <a:sym typeface="Avenir Heavy"/>
              </a:defRPr>
            </a:pPr>
            <a:r>
              <a:rPr dirty="0"/>
              <a:t>Available at:</a:t>
            </a:r>
          </a:p>
          <a:p>
            <a:pPr defTabSz="1371323">
              <a:defRPr sz="4100">
                <a:latin typeface="Avenir Heavy"/>
                <a:ea typeface="Avenir Heavy"/>
                <a:cs typeface="Avenir Heavy"/>
                <a:sym typeface="Avenir Heavy"/>
              </a:defRPr>
            </a:pPr>
            <a:r>
              <a:rPr dirty="0">
                <a:hlinkClick r:id="rId15"/>
              </a:rPr>
              <a:t>clic.cern/european-strategy</a:t>
            </a:r>
            <a:endParaRPr lang="en-US" dirty="0">
              <a:hlinkClick r:id="rId15"/>
            </a:endParaRPr>
          </a:p>
        </p:txBody>
      </p:sp>
      <p:sp>
        <p:nvSpPr>
          <p:cNvPr id="238" name="Resources"/>
          <p:cNvSpPr/>
          <p:nvPr/>
        </p:nvSpPr>
        <p:spPr>
          <a:xfrm>
            <a:off x="4284025" y="127863"/>
            <a:ext cx="14716126" cy="1899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lgn="ctr">
              <a:defRPr sz="7500">
                <a:latin typeface="Avenir Light"/>
                <a:ea typeface="Avenir Light"/>
                <a:cs typeface="Avenir Light"/>
                <a:sym typeface="Avenir Light"/>
              </a:defRPr>
            </a:lvl1pPr>
          </a:lstStyle>
          <a:p>
            <a:r>
              <a:rPr dirty="0"/>
              <a:t>Resources</a:t>
            </a:r>
          </a:p>
        </p:txBody>
      </p:sp>
      <p:sp>
        <p:nvSpPr>
          <p:cNvPr id="23" name="2 formal submissions to the ESPPU 2018">
            <a:extLst>
              <a:ext uri="{FF2B5EF4-FFF2-40B4-BE49-F238E27FC236}">
                <a16:creationId xmlns:a16="http://schemas.microsoft.com/office/drawing/2014/main" id="{CE50BA94-BD75-1C4B-AE2A-072CCD357551}"/>
              </a:ext>
            </a:extLst>
          </p:cNvPr>
          <p:cNvSpPr txBox="1"/>
          <p:nvPr/>
        </p:nvSpPr>
        <p:spPr>
          <a:xfrm>
            <a:off x="-35128" y="11632750"/>
            <a:ext cx="15410720" cy="1375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dirty="0"/>
              <a:t>Details about the accelerator, detector R&amp;D, physics studies for Higgs/top and BSM </a:t>
            </a:r>
            <a:r>
              <a:rPr lang="en-US" dirty="0">
                <a:solidFill>
                  <a:schemeClr val="accent5">
                    <a:lumMod val="60000"/>
                    <a:lumOff val="40000"/>
                  </a:schemeClr>
                </a:solidFill>
              </a:rPr>
              <a:t>– see also slides 20-21 for more recent studies </a:t>
            </a:r>
            <a:endParaRPr dirty="0">
              <a:solidFill>
                <a:schemeClr val="accent5">
                  <a:lumMod val="60000"/>
                  <a:lumOff val="40000"/>
                </a:schemeClr>
              </a:solidFill>
            </a:endParaRPr>
          </a:p>
        </p:txBody>
      </p:sp>
    </p:spTree>
    <p:extLst>
      <p:ext uri="{BB962C8B-B14F-4D97-AF65-F5344CB8AC3E}">
        <p14:creationId xmlns:p14="http://schemas.microsoft.com/office/powerpoint/2010/main" val="22619814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D626-E0F4-DD45-B5BC-8773C7E674B9}"/>
              </a:ext>
            </a:extLst>
          </p:cNvPr>
          <p:cNvSpPr>
            <a:spLocks noGrp="1"/>
          </p:cNvSpPr>
          <p:nvPr>
            <p:ph type="title"/>
          </p:nvPr>
        </p:nvSpPr>
        <p:spPr>
          <a:xfrm>
            <a:off x="4331017" y="3798887"/>
            <a:ext cx="14716126" cy="1899999"/>
          </a:xfrm>
        </p:spPr>
        <p:txBody>
          <a:bodyPr/>
          <a:lstStyle/>
          <a:p>
            <a:r>
              <a:rPr lang="en-US" dirty="0"/>
              <a:t>Some more information </a:t>
            </a:r>
            <a:br>
              <a:rPr lang="en-US" dirty="0"/>
            </a:br>
            <a:r>
              <a:rPr lang="en-US" sz="6000" dirty="0"/>
              <a:t>(referred to in earlier slides) </a:t>
            </a:r>
            <a:endParaRPr lang="en-US" dirty="0"/>
          </a:p>
        </p:txBody>
      </p:sp>
    </p:spTree>
    <p:extLst>
      <p:ext uri="{BB962C8B-B14F-4D97-AF65-F5344CB8AC3E}">
        <p14:creationId xmlns:p14="http://schemas.microsoft.com/office/powerpoint/2010/main" val="12384261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6C84-9F24-4B4A-8DED-BF9C899C6545}"/>
              </a:ext>
            </a:extLst>
          </p:cNvPr>
          <p:cNvSpPr>
            <a:spLocks noGrp="1"/>
          </p:cNvSpPr>
          <p:nvPr>
            <p:ph type="title"/>
          </p:nvPr>
        </p:nvSpPr>
        <p:spPr>
          <a:xfrm>
            <a:off x="1371600" y="457200"/>
            <a:ext cx="20470288" cy="1232044"/>
          </a:xfrm>
        </p:spPr>
        <p:txBody>
          <a:bodyPr>
            <a:normAutofit fontScale="90000"/>
          </a:bodyPr>
          <a:lstStyle/>
          <a:p>
            <a:r>
              <a:rPr lang="en-US" sz="7200" dirty="0"/>
              <a:t>Energy studies - I</a:t>
            </a:r>
            <a:br>
              <a:rPr lang="en-US" sz="7200" dirty="0"/>
            </a:br>
            <a:r>
              <a:rPr lang="en-US" sz="4400" dirty="0"/>
              <a:t>(Fraunhofer)</a:t>
            </a:r>
            <a:endParaRPr lang="en-US" dirty="0"/>
          </a:p>
        </p:txBody>
      </p:sp>
      <p:sp>
        <p:nvSpPr>
          <p:cNvPr id="3" name="Content Placeholder 2">
            <a:extLst>
              <a:ext uri="{FF2B5EF4-FFF2-40B4-BE49-F238E27FC236}">
                <a16:creationId xmlns:a16="http://schemas.microsoft.com/office/drawing/2014/main" id="{7F16CAEB-F101-0D49-BDE7-D46603ED566B}"/>
              </a:ext>
            </a:extLst>
          </p:cNvPr>
          <p:cNvSpPr>
            <a:spLocks noGrp="1"/>
          </p:cNvSpPr>
          <p:nvPr>
            <p:ph sz="quarter" idx="10"/>
          </p:nvPr>
        </p:nvSpPr>
        <p:spPr>
          <a:xfrm>
            <a:off x="1676400" y="2133602"/>
            <a:ext cx="21031200" cy="9727480"/>
          </a:xfrm>
        </p:spPr>
        <p:txBody>
          <a:bodyPr>
            <a:normAutofit/>
          </a:bodyPr>
          <a:lstStyle/>
          <a:p>
            <a:pPr marL="0" indent="0">
              <a:buNone/>
            </a:pPr>
            <a:r>
              <a:rPr lang="en-US" sz="2800" dirty="0"/>
              <a:t>Topic 1:</a:t>
            </a:r>
          </a:p>
          <a:p>
            <a:pPr marL="0" indent="0">
              <a:buNone/>
            </a:pPr>
            <a:r>
              <a:rPr lang="en-US" sz="2800" dirty="0"/>
              <a:t>CLIC is normal conduction, single pass, can change off-on-off quickly, at low power when not pulsed </a:t>
            </a:r>
          </a:p>
          <a:p>
            <a:pPr marL="0" indent="0">
              <a:buNone/>
            </a:pPr>
            <a:r>
              <a:rPr lang="en-US" sz="2800" dirty="0"/>
              <a:t>Specify state-change (off-standby-on) times and power uses for each – see if clever scheduling using low cost periods, can reduce the energy bill</a:t>
            </a:r>
          </a:p>
        </p:txBody>
      </p:sp>
      <p:pic>
        <p:nvPicPr>
          <p:cNvPr id="4" name="Picture 3">
            <a:extLst>
              <a:ext uri="{FF2B5EF4-FFF2-40B4-BE49-F238E27FC236}">
                <a16:creationId xmlns:a16="http://schemas.microsoft.com/office/drawing/2014/main" id="{1B6301CC-FBAB-B144-B3D1-AD35E892D0CB}"/>
              </a:ext>
            </a:extLst>
          </p:cNvPr>
          <p:cNvPicPr>
            <a:picLocks noChangeAspect="1"/>
          </p:cNvPicPr>
          <p:nvPr/>
        </p:nvPicPr>
        <p:blipFill>
          <a:blip r:embed="rId2"/>
          <a:stretch>
            <a:fillRect/>
          </a:stretch>
        </p:blipFill>
        <p:spPr>
          <a:xfrm>
            <a:off x="4876800" y="4572001"/>
            <a:ext cx="13208672" cy="7196074"/>
          </a:xfrm>
          <a:prstGeom prst="rect">
            <a:avLst/>
          </a:prstGeom>
        </p:spPr>
      </p:pic>
    </p:spTree>
    <p:extLst>
      <p:ext uri="{BB962C8B-B14F-4D97-AF65-F5344CB8AC3E}">
        <p14:creationId xmlns:p14="http://schemas.microsoft.com/office/powerpoint/2010/main" val="68498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6C84-9F24-4B4A-8DED-BF9C899C6545}"/>
              </a:ext>
            </a:extLst>
          </p:cNvPr>
          <p:cNvSpPr>
            <a:spLocks noGrp="1"/>
          </p:cNvSpPr>
          <p:nvPr>
            <p:ph type="title"/>
          </p:nvPr>
        </p:nvSpPr>
        <p:spPr>
          <a:xfrm>
            <a:off x="1371600" y="457200"/>
            <a:ext cx="20470288" cy="1232044"/>
          </a:xfrm>
        </p:spPr>
        <p:txBody>
          <a:bodyPr>
            <a:normAutofit fontScale="90000"/>
          </a:bodyPr>
          <a:lstStyle/>
          <a:p>
            <a:r>
              <a:rPr lang="en-US" sz="7200" dirty="0"/>
              <a:t>Energy studies - II</a:t>
            </a:r>
            <a:br>
              <a:rPr lang="en-US" dirty="0"/>
            </a:br>
            <a:r>
              <a:rPr lang="en-US" sz="4400" dirty="0"/>
              <a:t>(Fraunhofer)</a:t>
            </a:r>
            <a:endParaRPr lang="en-US" dirty="0"/>
          </a:p>
        </p:txBody>
      </p:sp>
      <p:sp>
        <p:nvSpPr>
          <p:cNvPr id="3" name="Content Placeholder 2">
            <a:extLst>
              <a:ext uri="{FF2B5EF4-FFF2-40B4-BE49-F238E27FC236}">
                <a16:creationId xmlns:a16="http://schemas.microsoft.com/office/drawing/2014/main" id="{7F16CAEB-F101-0D49-BDE7-D46603ED566B}"/>
              </a:ext>
            </a:extLst>
          </p:cNvPr>
          <p:cNvSpPr>
            <a:spLocks noGrp="1"/>
          </p:cNvSpPr>
          <p:nvPr>
            <p:ph sz="quarter" idx="10"/>
          </p:nvPr>
        </p:nvSpPr>
        <p:spPr>
          <a:xfrm>
            <a:off x="1676400" y="2133602"/>
            <a:ext cx="21031200" cy="9727480"/>
          </a:xfrm>
        </p:spPr>
        <p:txBody>
          <a:bodyPr>
            <a:normAutofit fontScale="62500" lnSpcReduction="20000"/>
          </a:bodyPr>
          <a:lstStyle/>
          <a:p>
            <a:pPr marL="0" indent="0">
              <a:buNone/>
            </a:pPr>
            <a:r>
              <a:rPr lang="en-US" sz="4400" dirty="0"/>
              <a:t>Topic 2:</a:t>
            </a:r>
          </a:p>
          <a:p>
            <a:r>
              <a:rPr lang="en-US" sz="4400" dirty="0"/>
              <a:t>It is possible to fully supply the annual electricity demand of the CLIC-380 by installing local wind and PV generators (this could be e.g. achieved by 330 MW-peak PV and 220 MW-peak wind generators, at a cost of slightly more than 10% of the CLIC 380 GeV cost)</a:t>
            </a:r>
          </a:p>
          <a:p>
            <a:r>
              <a:rPr lang="en-US" sz="4400" dirty="0"/>
              <a:t>However, self-sufficiency during all times can not be reached and only 54% of the time CLIC could run independently from public electricity supply with the portfolio simulated. </a:t>
            </a:r>
          </a:p>
          <a:p>
            <a:r>
              <a:rPr lang="en-US" sz="4400" dirty="0"/>
              <a:t>About 1/3 of the generated PV and wind energy will be available to export to the public grid even after adjusting the load schedule of CLIC. </a:t>
            </a:r>
          </a:p>
          <a:p>
            <a:r>
              <a:rPr lang="en-US" sz="4400" dirty="0"/>
              <a:t>Additional, the renewables are most efficient in summer, when prices are low anyway </a:t>
            </a:r>
          </a:p>
          <a:p>
            <a:endParaRPr lang="en-US" sz="4400" dirty="0"/>
          </a:p>
          <a:p>
            <a:pPr marL="0" indent="0">
              <a:buNone/>
            </a:pPr>
            <a:r>
              <a:rPr lang="en-US" sz="4400" dirty="0"/>
              <a:t>Topic 3: </a:t>
            </a:r>
          </a:p>
          <a:p>
            <a:r>
              <a:rPr lang="en-US" sz="4400" dirty="0"/>
              <a:t>The use of waste heat to generate electricity is technically difficult due to the low temperature of the waste heat. The heat would have to be raised to a significantly higher level and more electricity would be consumed than can be generated again in the later process. </a:t>
            </a:r>
          </a:p>
          <a:p>
            <a:r>
              <a:rPr lang="en-US" sz="4400" dirty="0"/>
              <a:t>A reasonable option is to use the waste heat to provide space heating. Also for this option, the temperature must be raised via a heat pump and thus additional electricity must be used. </a:t>
            </a:r>
          </a:p>
          <a:p>
            <a:r>
              <a:rPr lang="en-US" sz="4400" dirty="0"/>
              <a:t>Another possibility would be the research of further innovative concepts for the use of waste heat with very low temperature (for example very low temperature ORCs, thermoelectric generators or the storage of heat in zeolites). </a:t>
            </a:r>
          </a:p>
          <a:p>
            <a:r>
              <a:rPr lang="en-US" sz="4400" dirty="0"/>
              <a:t>The fact that the maximum energy need locally is during the winter, when it is </a:t>
            </a:r>
            <a:r>
              <a:rPr lang="en-US" sz="4400" dirty="0" err="1"/>
              <a:t>favourable</a:t>
            </a:r>
            <a:r>
              <a:rPr lang="en-US" sz="4400" dirty="0"/>
              <a:t> of energy cost reasons to not run the accelerator, also makes is more difficult today to envisage efficient large scale energy recovery strategies. </a:t>
            </a:r>
          </a:p>
          <a:p>
            <a:pPr marL="0" indent="0">
              <a:buNone/>
            </a:pPr>
            <a:endParaRPr lang="en-US" sz="4200" dirty="0"/>
          </a:p>
          <a:p>
            <a:pPr marL="0" indent="0">
              <a:buNone/>
            </a:pPr>
            <a:r>
              <a:rPr lang="en-US" sz="4200" dirty="0"/>
              <a:t>More in chapter 7.4.3 of the CLIC project plan (</a:t>
            </a:r>
            <a:r>
              <a:rPr lang="en-US" sz="4200" dirty="0">
                <a:hlinkClick r:id="rId3"/>
              </a:rPr>
              <a:t>link</a:t>
            </a:r>
            <a:r>
              <a:rPr lang="en-US" sz="4200" dirty="0"/>
              <a:t>)</a:t>
            </a:r>
          </a:p>
        </p:txBody>
      </p:sp>
    </p:spTree>
    <p:extLst>
      <p:ext uri="{BB962C8B-B14F-4D97-AF65-F5344CB8AC3E}">
        <p14:creationId xmlns:p14="http://schemas.microsoft.com/office/powerpoint/2010/main" val="2215847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a:extLst/>
          </a:blip>
          <a:stretch>
            <a:fillRect/>
          </a:stretch>
        </p:blipFill>
        <p:spPr>
          <a:xfrm>
            <a:off x="1340883" y="2999260"/>
            <a:ext cx="10298748" cy="7282686"/>
          </a:xfrm>
          <a:prstGeom prst="rect">
            <a:avLst/>
          </a:prstGeom>
          <a:ln w="12700">
            <a:miter lim="400000"/>
          </a:ln>
        </p:spPr>
      </p:pic>
      <p:sp>
        <p:nvSpPr>
          <p:cNvPr id="212"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13" name="The Compact Linear Collider (CLIC)…"/>
          <p:cNvSpPr txBox="1"/>
          <p:nvPr/>
        </p:nvSpPr>
        <p:spPr>
          <a:xfrm>
            <a:off x="12837076" y="2406122"/>
            <a:ext cx="10821268" cy="10754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t">
            <a:spAutoFit/>
          </a:bodyPr>
          <a:lstStyle/>
          <a:p>
            <a:pPr>
              <a:lnSpc>
                <a:spcPct val="120000"/>
              </a:lnSpc>
              <a:defRPr sz="3200">
                <a:latin typeface="Avenir Heavy"/>
                <a:ea typeface="Avenir Heavy"/>
                <a:cs typeface="Avenir Heavy"/>
                <a:sym typeface="Avenir Heavy"/>
              </a:defRPr>
            </a:pPr>
            <a:r>
              <a:rPr dirty="0"/>
              <a:t>The Compact Linear Collider (CLIC)</a:t>
            </a:r>
            <a:endParaRPr lang="en-US" dirty="0"/>
          </a:p>
          <a:p>
            <a:pPr marL="355599" lvl="1" indent="-355599">
              <a:lnSpc>
                <a:spcPct val="120000"/>
              </a:lnSpc>
              <a:buSzPct val="100000"/>
              <a:buChar char="•"/>
              <a:defRPr sz="3200"/>
            </a:pPr>
            <a:r>
              <a:rPr lang="en-US" b="1" dirty="0"/>
              <a:t>Timeline: </a:t>
            </a:r>
            <a:r>
              <a:rPr lang="en-US" dirty="0"/>
              <a:t>Electron-positron linear collider at CERN for the era beyond HL-LHC (~2035 Technical Schedule)</a:t>
            </a:r>
          </a:p>
          <a:p>
            <a:pPr marL="355599" lvl="1" indent="-355599">
              <a:lnSpc>
                <a:spcPct val="120000"/>
              </a:lnSpc>
              <a:buSzPct val="100000"/>
              <a:buChar char="•"/>
              <a:defRPr sz="3200"/>
            </a:pPr>
            <a:r>
              <a:rPr lang="en-US" b="1" dirty="0"/>
              <a:t>Compact: </a:t>
            </a:r>
            <a:r>
              <a:rPr dirty="0"/>
              <a:t>Novel and unique two-beam accelerating technique with high-gradient room temperature RF cavities (~20’500 cavities at 380 GeV)</a:t>
            </a:r>
            <a:r>
              <a:rPr lang="en-US" dirty="0"/>
              <a:t>, ~11km in its initial phase</a:t>
            </a:r>
            <a:endParaRPr dirty="0"/>
          </a:p>
          <a:p>
            <a:pPr marL="355599" lvl="1" indent="-355599">
              <a:lnSpc>
                <a:spcPct val="120000"/>
              </a:lnSpc>
              <a:buSzPct val="100000"/>
              <a:buChar char="•"/>
              <a:defRPr sz="3200"/>
            </a:pPr>
            <a:r>
              <a:rPr lang="en-US" b="1" dirty="0"/>
              <a:t>Expandable: </a:t>
            </a:r>
            <a:r>
              <a:rPr dirty="0"/>
              <a:t>Staged </a:t>
            </a:r>
            <a:r>
              <a:rPr dirty="0" err="1"/>
              <a:t>programme</a:t>
            </a:r>
            <a:r>
              <a:rPr dirty="0"/>
              <a:t> with collision energies from 380 GeV </a:t>
            </a:r>
            <a:r>
              <a:rPr lang="en-US" dirty="0"/>
              <a:t>(Higgs/top) </a:t>
            </a:r>
            <a:r>
              <a:rPr dirty="0"/>
              <a:t>up to 3 </a:t>
            </a:r>
            <a:r>
              <a:rPr dirty="0" err="1"/>
              <a:t>TeV</a:t>
            </a:r>
            <a:r>
              <a:rPr lang="en-US" dirty="0"/>
              <a:t> (Energy Frontier)</a:t>
            </a:r>
          </a:p>
          <a:p>
            <a:pPr lvl="1" indent="0">
              <a:lnSpc>
                <a:spcPct val="120000"/>
              </a:lnSpc>
              <a:buSzPct val="100000"/>
              <a:defRPr sz="3200"/>
            </a:pPr>
            <a:endParaRPr dirty="0"/>
          </a:p>
          <a:p>
            <a:pPr marL="355599" lvl="1" indent="-355599">
              <a:lnSpc>
                <a:spcPct val="120000"/>
              </a:lnSpc>
              <a:buSzPct val="100000"/>
              <a:buChar char="•"/>
              <a:defRPr sz="3200"/>
            </a:pPr>
            <a:r>
              <a:rPr dirty="0"/>
              <a:t>CDR in 2012</a:t>
            </a:r>
            <a:r>
              <a:rPr lang="en-US" dirty="0"/>
              <a:t>. </a:t>
            </a:r>
            <a:r>
              <a:rPr dirty="0"/>
              <a:t>Updated </a:t>
            </a:r>
            <a:r>
              <a:rPr lang="en-US" dirty="0"/>
              <a:t>project </a:t>
            </a:r>
            <a:r>
              <a:rPr dirty="0"/>
              <a:t>overview documents in 2018</a:t>
            </a:r>
            <a:r>
              <a:rPr lang="en-US" dirty="0"/>
              <a:t> (Project Implementation Plan). See resource slide.</a:t>
            </a:r>
            <a:endParaRPr lang="en-US" b="1" dirty="0"/>
          </a:p>
          <a:p>
            <a:pPr lvl="1" indent="0">
              <a:lnSpc>
                <a:spcPct val="120000"/>
              </a:lnSpc>
              <a:buSzPct val="100000"/>
              <a:defRPr sz="3200"/>
            </a:pPr>
            <a:endParaRPr dirty="0"/>
          </a:p>
          <a:p>
            <a:pPr marL="355599" lvl="1" indent="-355599">
              <a:lnSpc>
                <a:spcPct val="120000"/>
              </a:lnSpc>
              <a:buSzPct val="100000"/>
              <a:buChar char="•"/>
              <a:defRPr sz="3200"/>
            </a:pPr>
            <a:r>
              <a:rPr b="1" dirty="0"/>
              <a:t>Cost</a:t>
            </a:r>
            <a:r>
              <a:rPr lang="en-US" b="1" dirty="0"/>
              <a:t>:</a:t>
            </a:r>
            <a:r>
              <a:rPr dirty="0"/>
              <a:t> 5.9 BCHF for 380 GeV</a:t>
            </a:r>
            <a:r>
              <a:rPr lang="en-US" dirty="0"/>
              <a:t> (stable </a:t>
            </a:r>
            <a:r>
              <a:rPr lang="en-US" dirty="0" err="1"/>
              <a:t>wrt</a:t>
            </a:r>
            <a:r>
              <a:rPr lang="en-US" dirty="0"/>
              <a:t> 2012)</a:t>
            </a:r>
            <a:endParaRPr dirty="0"/>
          </a:p>
          <a:p>
            <a:pPr marL="355599" lvl="1" indent="-355599">
              <a:lnSpc>
                <a:spcPct val="120000"/>
              </a:lnSpc>
              <a:buSzPct val="100000"/>
              <a:buChar char="•"/>
              <a:defRPr sz="3200"/>
            </a:pPr>
            <a:r>
              <a:rPr b="1" dirty="0"/>
              <a:t>Power</a:t>
            </a:r>
            <a:r>
              <a:rPr lang="en-US" b="1" dirty="0"/>
              <a:t>:</a:t>
            </a:r>
            <a:r>
              <a:rPr dirty="0"/>
              <a:t> 168 MW at 380 GeV</a:t>
            </a:r>
            <a:r>
              <a:rPr lang="en-US" dirty="0"/>
              <a:t>  (reduced </a:t>
            </a:r>
            <a:r>
              <a:rPr lang="en-US" dirty="0" err="1"/>
              <a:t>wrt</a:t>
            </a:r>
            <a:r>
              <a:rPr lang="en-US" dirty="0"/>
              <a:t> 2012), </a:t>
            </a:r>
          </a:p>
          <a:p>
            <a:pPr lvl="1" indent="0">
              <a:lnSpc>
                <a:spcPct val="120000"/>
              </a:lnSpc>
              <a:buSzPct val="100000"/>
              <a:defRPr sz="3200"/>
            </a:pPr>
            <a:r>
              <a:rPr lang="en-US" dirty="0"/>
              <a:t>   some further reductions possible </a:t>
            </a:r>
          </a:p>
          <a:p>
            <a:pPr lvl="1" indent="0">
              <a:lnSpc>
                <a:spcPct val="120000"/>
              </a:lnSpc>
              <a:buSzPct val="100000"/>
              <a:defRPr sz="3200"/>
            </a:pPr>
            <a:endParaRPr lang="en-US" dirty="0"/>
          </a:p>
          <a:p>
            <a:pPr marL="457200" lvl="1" indent="-457200">
              <a:lnSpc>
                <a:spcPct val="120000"/>
              </a:lnSpc>
              <a:buSzPct val="100000"/>
              <a:buFont typeface="Arial" panose="020B0604020202020204" pitchFamily="34" charset="0"/>
              <a:buChar char="•"/>
              <a:defRPr sz="3200"/>
            </a:pPr>
            <a:r>
              <a:rPr lang="en-US" dirty="0"/>
              <a:t>Comprehensive </a:t>
            </a:r>
            <a:r>
              <a:rPr lang="en-US" b="1" dirty="0"/>
              <a:t>Detector and Physics </a:t>
            </a:r>
            <a:r>
              <a:rPr lang="en-US" dirty="0"/>
              <a:t>studies </a:t>
            </a:r>
          </a:p>
        </p:txBody>
      </p:sp>
      <p:sp>
        <p:nvSpPr>
          <p:cNvPr id="215" name="Accelerating structure prototype for CLIC:…"/>
          <p:cNvSpPr txBox="1"/>
          <p:nvPr/>
        </p:nvSpPr>
        <p:spPr>
          <a:xfrm>
            <a:off x="1821803" y="9789248"/>
            <a:ext cx="3961605" cy="1436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r">
              <a:defRPr sz="2800" i="1">
                <a:latin typeface="Avenir Light"/>
                <a:ea typeface="Avenir Light"/>
                <a:cs typeface="Avenir Light"/>
                <a:sym typeface="Avenir Light"/>
              </a:defRPr>
            </a:pPr>
            <a:r>
              <a:rPr dirty="0">
                <a:latin typeface="Avenir Light" panose="020B0402020203020204" pitchFamily="34" charset="77"/>
              </a:rPr>
              <a:t>Accelerating structure prototype for </a:t>
            </a:r>
            <a:r>
              <a:rPr lang="en-US" dirty="0">
                <a:latin typeface="Avenir Light" panose="020B0402020203020204" pitchFamily="34" charset="77"/>
              </a:rPr>
              <a:t>CLIC</a:t>
            </a:r>
            <a:r>
              <a:rPr dirty="0">
                <a:latin typeface="Avenir Light" panose="020B0402020203020204" pitchFamily="34" charset="77"/>
              </a:rPr>
              <a:t>: </a:t>
            </a:r>
          </a:p>
          <a:p>
            <a:pPr algn="r">
              <a:defRPr sz="2800" i="1">
                <a:latin typeface="Avenir Light"/>
                <a:ea typeface="Avenir Light"/>
                <a:cs typeface="Avenir Light"/>
                <a:sym typeface="Avenir Light"/>
              </a:defRPr>
            </a:pPr>
            <a:r>
              <a:rPr dirty="0">
                <a:latin typeface="Avenir Light" panose="020B0402020203020204" pitchFamily="34" charset="77"/>
              </a:rPr>
              <a:t>12 GHz  (L~25 cm)</a:t>
            </a:r>
          </a:p>
        </p:txBody>
      </p:sp>
      <p:sp>
        <p:nvSpPr>
          <p:cNvPr id="216" name="Proposed e+e– linear colliders – CLIC"/>
          <p:cNvSpPr>
            <a:spLocks noGrp="1"/>
          </p:cNvSpPr>
          <p:nvPr>
            <p:ph type="title"/>
          </p:nvPr>
        </p:nvSpPr>
        <p:spPr>
          <a:xfrm>
            <a:off x="3407254" y="369887"/>
            <a:ext cx="17569492" cy="1899999"/>
          </a:xfrm>
          <a:prstGeom prst="rect">
            <a:avLst/>
          </a:prstGeom>
        </p:spPr>
        <p:txBody>
          <a:bodyPr/>
          <a:lstStyle/>
          <a:p>
            <a:pPr>
              <a:defRPr>
                <a:latin typeface="Avenir Light"/>
                <a:ea typeface="Avenir Light"/>
                <a:cs typeface="Avenir Light"/>
                <a:sym typeface="Avenir Light"/>
              </a:defRPr>
            </a:pPr>
            <a:r>
              <a:t>Proposed e</a:t>
            </a:r>
            <a:r>
              <a:rPr baseline="31999"/>
              <a:t>+</a:t>
            </a:r>
            <a:r>
              <a:t>e</a:t>
            </a:r>
            <a:r>
              <a:rPr baseline="31999"/>
              <a:t>–</a:t>
            </a:r>
            <a:r>
              <a:t> linear colliders – CLIC</a:t>
            </a:r>
          </a:p>
        </p:txBody>
      </p:sp>
      <p:pic>
        <p:nvPicPr>
          <p:cNvPr id="8" name="Picture 7">
            <a:extLst>
              <a:ext uri="{FF2B5EF4-FFF2-40B4-BE49-F238E27FC236}">
                <a16:creationId xmlns:a16="http://schemas.microsoft.com/office/drawing/2014/main" id="{4E84C79A-79B3-444C-9444-F77EF68B6C3E}"/>
              </a:ext>
            </a:extLst>
          </p:cNvPr>
          <p:cNvPicPr>
            <a:picLocks noChangeAspect="1"/>
          </p:cNvPicPr>
          <p:nvPr/>
        </p:nvPicPr>
        <p:blipFill>
          <a:blip r:embed="rId4"/>
          <a:stretch>
            <a:fillRect/>
          </a:stretch>
        </p:blipFill>
        <p:spPr>
          <a:xfrm>
            <a:off x="6757490" y="7856746"/>
            <a:ext cx="4717347" cy="4850400"/>
          </a:xfrm>
          <a:prstGeom prst="rect">
            <a:avLst/>
          </a:prstGeom>
          <a:effectLst>
            <a:outerShdw blurRad="419100" dist="152400" dir="5400000" algn="ctr" rotWithShape="0">
              <a:schemeClr val="tx1">
                <a:alpha val="39000"/>
              </a:schemeClr>
            </a:outerShdw>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6" descr="scalarmediator3.png"/>
          <p:cNvPicPr>
            <a:picLocks noChangeAspect="1"/>
          </p:cNvPicPr>
          <p:nvPr/>
        </p:nvPicPr>
        <p:blipFill>
          <a:blip r:embed="rId3"/>
          <a:stretch/>
        </p:blipFill>
        <p:spPr bwMode="auto">
          <a:xfrm>
            <a:off x="4993857" y="7343434"/>
            <a:ext cx="1523721" cy="1100684"/>
          </a:xfrm>
          <a:prstGeom prst="rect">
            <a:avLst/>
          </a:prstGeom>
        </p:spPr>
      </p:pic>
      <p:sp>
        <p:nvSpPr>
          <p:cNvPr id="5" name="Title 1"/>
          <p:cNvSpPr>
            <a:spLocks noGrp="1"/>
          </p:cNvSpPr>
          <p:nvPr>
            <p:ph type="title"/>
          </p:nvPr>
        </p:nvSpPr>
        <p:spPr bwMode="auto">
          <a:xfrm>
            <a:off x="2355273" y="239261"/>
            <a:ext cx="19627272" cy="1899999"/>
          </a:xfrm>
        </p:spPr>
        <p:txBody>
          <a:bodyPr/>
          <a:lstStyle/>
          <a:p>
            <a:pPr algn="ctr">
              <a:defRPr/>
            </a:pPr>
            <a:r>
              <a:rPr lang="en-US" sz="6400"/>
              <a:t>CLIC Physics Potential highlights 2019 </a:t>
            </a:r>
          </a:p>
        </p:txBody>
      </p:sp>
      <p:sp>
        <p:nvSpPr>
          <p:cNvPr id="6" name="Rectangle 8"/>
          <p:cNvSpPr/>
          <p:nvPr/>
        </p:nvSpPr>
        <p:spPr bwMode="auto">
          <a:xfrm>
            <a:off x="4105758" y="1779585"/>
            <a:ext cx="16295104" cy="954107"/>
          </a:xfrm>
          <a:prstGeom prst="rect">
            <a:avLst/>
          </a:prstGeom>
          <a:ln>
            <a:noFill/>
          </a:ln>
        </p:spPr>
        <p:txBody>
          <a:bodyPr wrap="square">
            <a:spAutoFit/>
          </a:bodyPr>
          <a:lstStyle/>
          <a:p>
            <a:pPr>
              <a:spcBef>
                <a:spcPts val="200"/>
              </a:spcBef>
              <a:defRPr/>
            </a:pPr>
            <a:r>
              <a:rPr lang="en-US" sz="2800" b="1"/>
              <a:t>Approaching and after Granada, dedicated studies addressed extra questions raised, to allow direct comparisons with other proposals</a:t>
            </a:r>
            <a:r>
              <a:rPr lang="en-US" sz="2800" b="1">
                <a:latin typeface="Avenir Book"/>
              </a:rPr>
              <a:t>;  and studies focusing on the high-energy potential are continuing</a:t>
            </a:r>
          </a:p>
        </p:txBody>
      </p:sp>
      <p:pic>
        <p:nvPicPr>
          <p:cNvPr id="7" name="Picture 45"/>
          <p:cNvPicPr>
            <a:picLocks noChangeAspect="1"/>
          </p:cNvPicPr>
          <p:nvPr/>
        </p:nvPicPr>
        <p:blipFill>
          <a:blip r:embed="rId4"/>
          <a:stretch/>
        </p:blipFill>
        <p:spPr bwMode="auto">
          <a:xfrm>
            <a:off x="7118135" y="3179727"/>
            <a:ext cx="5557597" cy="4706432"/>
          </a:xfrm>
          <a:prstGeom prst="rect">
            <a:avLst/>
          </a:prstGeom>
        </p:spPr>
      </p:pic>
      <p:sp>
        <p:nvSpPr>
          <p:cNvPr id="8" name="TextBox 47"/>
          <p:cNvSpPr>
            <a:spLocks/>
          </p:cNvSpPr>
          <p:nvPr/>
        </p:nvSpPr>
        <p:spPr bwMode="auto">
          <a:xfrm>
            <a:off x="12453041" y="3823913"/>
            <a:ext cx="3577322" cy="1938992"/>
          </a:xfrm>
          <a:prstGeom prst="rect">
            <a:avLst/>
          </a:prstGeom>
          <a:noFill/>
        </p:spPr>
        <p:txBody>
          <a:bodyPr wrap="square" rtlCol="0">
            <a:spAutoFit/>
          </a:bodyPr>
          <a:lstStyle/>
          <a:p>
            <a:pPr>
              <a:defRPr/>
            </a:pPr>
            <a:r>
              <a:rPr lang="en-GB" sz="2400"/>
              <a:t>e⁺e⁻→ </a:t>
            </a:r>
            <a:r>
              <a:rPr lang="el-GR" sz="2400"/>
              <a:t>χ₁⁺</a:t>
            </a:r>
            <a:r>
              <a:rPr lang="en-US" sz="2400"/>
              <a:t> </a:t>
            </a:r>
            <a:r>
              <a:rPr lang="el-GR" sz="2400"/>
              <a:t>χ₁⁻</a:t>
            </a:r>
            <a:r>
              <a:rPr lang="en-US" sz="2400"/>
              <a:t> </a:t>
            </a:r>
            <a:br>
              <a:rPr lang="en-US" sz="2400"/>
            </a:br>
            <a:r>
              <a:rPr lang="en-US" sz="2400"/>
              <a:t>   with </a:t>
            </a:r>
            <a:r>
              <a:rPr lang="el-GR" sz="2400"/>
              <a:t>χ₁</a:t>
            </a:r>
            <a:r>
              <a:rPr lang="el-GR" sz="2400" baseline="30000"/>
              <a:t>±</a:t>
            </a:r>
            <a:r>
              <a:rPr lang="en-US" sz="2400"/>
              <a:t>→ </a:t>
            </a:r>
            <a:r>
              <a:rPr lang="el-GR" sz="2400"/>
              <a:t>χ₁⁰</a:t>
            </a:r>
            <a:r>
              <a:rPr lang="en-GB" sz="2400"/>
              <a:t> </a:t>
            </a:r>
            <a:r>
              <a:rPr lang="en-US" sz="2400"/>
              <a:t>W</a:t>
            </a:r>
            <a:r>
              <a:rPr lang="en-US" sz="2400" baseline="30000"/>
              <a:t>±</a:t>
            </a:r>
            <a:r>
              <a:rPr lang="en-US" sz="2400"/>
              <a:t> </a:t>
            </a:r>
            <a:endParaRPr/>
          </a:p>
          <a:p>
            <a:pPr>
              <a:defRPr/>
            </a:pPr>
            <a:r>
              <a:rPr lang="en-US" sz="2400"/>
              <a:t>   and </a:t>
            </a:r>
            <a:r>
              <a:rPr lang="en-GB" sz="2400"/>
              <a:t>W⁺W⁻ → qqqq  </a:t>
            </a:r>
            <a:endParaRPr lang="en-US" sz="2400"/>
          </a:p>
          <a:p>
            <a:pPr>
              <a:defRPr/>
            </a:pPr>
            <a:r>
              <a:rPr lang="en-US" sz="2400"/>
              <a:t>   or    W⁺W⁻ → e⁻</a:t>
            </a:r>
            <a:r>
              <a:rPr lang="el-GR" sz="2400"/>
              <a:t>μ⁺νν</a:t>
            </a:r>
            <a:r>
              <a:rPr lang="en-US" sz="2400"/>
              <a:t>   </a:t>
            </a:r>
            <a:br>
              <a:rPr lang="en-US" sz="2400"/>
            </a:br>
            <a:r>
              <a:rPr lang="en-US" sz="2400"/>
              <a:t>                     or e⁺</a:t>
            </a:r>
            <a:r>
              <a:rPr lang="el-GR" sz="2400"/>
              <a:t>μ⁻ν ν</a:t>
            </a:r>
            <a:endParaRPr lang="en-US" sz="2400"/>
          </a:p>
        </p:txBody>
      </p:sp>
      <p:pic>
        <p:nvPicPr>
          <p:cNvPr id="9" name="Picture 50" descr="briefingBookEwk.png"/>
          <p:cNvPicPr>
            <a:picLocks noChangeAspect="1"/>
          </p:cNvPicPr>
          <p:nvPr/>
        </p:nvPicPr>
        <p:blipFill>
          <a:blip r:embed="rId5"/>
          <a:srcRect l="82936" t="65924" r="4162" b="11750"/>
          <a:stretch/>
        </p:blipFill>
        <p:spPr bwMode="auto">
          <a:xfrm>
            <a:off x="13959425" y="10385942"/>
            <a:ext cx="2285760" cy="2472259"/>
          </a:xfrm>
          <a:prstGeom prst="rect">
            <a:avLst/>
          </a:prstGeom>
        </p:spPr>
      </p:pic>
      <p:sp>
        <p:nvSpPr>
          <p:cNvPr id="10" name="Rectangle 52"/>
          <p:cNvSpPr/>
          <p:nvPr/>
        </p:nvSpPr>
        <p:spPr bwMode="auto">
          <a:xfrm>
            <a:off x="372628" y="7538221"/>
            <a:ext cx="6288717" cy="2298065"/>
          </a:xfrm>
          <a:prstGeom prst="rect">
            <a:avLst/>
          </a:prstGeom>
          <a:ln>
            <a:noFill/>
          </a:ln>
        </p:spPr>
        <p:txBody>
          <a:bodyPr wrap="square">
            <a:spAutoFit/>
          </a:bodyPr>
          <a:lstStyle/>
          <a:p>
            <a:pPr lvl="0">
              <a:spcBef>
                <a:spcPts val="200"/>
              </a:spcBef>
              <a:defRPr/>
            </a:pPr>
            <a:r>
              <a:rPr lang="en-US" sz="2800" b="1">
                <a:latin typeface="Avenir Book"/>
              </a:rPr>
              <a:t>Dark matter</a:t>
            </a:r>
            <a:r>
              <a:rPr lang="en-US" sz="2800">
                <a:latin typeface="Avenir Book"/>
              </a:rPr>
              <a:t>: </a:t>
            </a:r>
            <a:endParaRPr/>
          </a:p>
          <a:p>
            <a:pPr marL="571500" indent="-571500">
              <a:spcBef>
                <a:spcPts val="200"/>
              </a:spcBef>
              <a:buFont typeface="Arial"/>
              <a:buChar char="•"/>
              <a:defRPr/>
            </a:pPr>
            <a:r>
              <a:rPr lang="en-US" sz="2800">
                <a:latin typeface="Avenir Book"/>
              </a:rPr>
              <a:t>Searching for simplified </a:t>
            </a:r>
            <a:br>
              <a:rPr lang="en-US" sz="2800">
                <a:latin typeface="Avenir Book"/>
              </a:rPr>
            </a:br>
            <a:r>
              <a:rPr lang="en-US" sz="2800">
                <a:latin typeface="Avenir Book"/>
              </a:rPr>
              <a:t>model dark matter scalar mediator using mono-photon signature</a:t>
            </a:r>
            <a:endParaRPr/>
          </a:p>
          <a:p>
            <a:pPr marL="571500" indent="-571500">
              <a:spcBef>
                <a:spcPts val="200"/>
              </a:spcBef>
              <a:buFont typeface="Arial"/>
              <a:buChar char="•"/>
              <a:defRPr/>
            </a:pPr>
            <a:r>
              <a:rPr lang="en-US" sz="2800">
                <a:latin typeface="Avenir Book"/>
              </a:rPr>
              <a:t>Higher mass reach</a:t>
            </a:r>
          </a:p>
        </p:txBody>
      </p:sp>
      <p:sp>
        <p:nvSpPr>
          <p:cNvPr id="11" name="Rectangle 53"/>
          <p:cNvSpPr/>
          <p:nvPr/>
        </p:nvSpPr>
        <p:spPr bwMode="auto">
          <a:xfrm>
            <a:off x="372628" y="9949173"/>
            <a:ext cx="8636962" cy="3159839"/>
          </a:xfrm>
          <a:prstGeom prst="rect">
            <a:avLst/>
          </a:prstGeom>
          <a:ln>
            <a:noFill/>
          </a:ln>
        </p:spPr>
        <p:txBody>
          <a:bodyPr wrap="square">
            <a:spAutoFit/>
          </a:bodyPr>
          <a:lstStyle/>
          <a:p>
            <a:pPr lvl="0">
              <a:spcBef>
                <a:spcPts val="200"/>
              </a:spcBef>
              <a:defRPr/>
            </a:pPr>
            <a:r>
              <a:rPr lang="en-US" sz="2800" b="1">
                <a:latin typeface="Avenir Book"/>
              </a:rPr>
              <a:t>Electroweak precision at the Z</a:t>
            </a:r>
            <a:r>
              <a:rPr lang="en-US" sz="2800">
                <a:latin typeface="Avenir Book"/>
              </a:rPr>
              <a:t>: </a:t>
            </a:r>
            <a:endParaRPr/>
          </a:p>
          <a:p>
            <a:pPr marL="571500" indent="-571500">
              <a:spcBef>
                <a:spcPts val="200"/>
              </a:spcBef>
              <a:buFont typeface="Arial"/>
              <a:buChar char="•"/>
              <a:defRPr/>
            </a:pPr>
            <a:r>
              <a:rPr lang="en-US" sz="2800"/>
              <a:t>A dedicated CLIC run at the Z pole could produce ~100fb</a:t>
            </a:r>
            <a:r>
              <a:rPr lang="en-US" sz="2800" baseline="30000"/>
              <a:t>–1</a:t>
            </a:r>
            <a:r>
              <a:rPr lang="en-US" sz="2800"/>
              <a:t> over 2 years –&gt; 4.5 billion Zs</a:t>
            </a:r>
            <a:br>
              <a:rPr lang="en-US" sz="2800"/>
            </a:br>
            <a:r>
              <a:rPr lang="en-US" sz="2800"/>
              <a:t>Also considered return-to-Z at 380 GeV</a:t>
            </a:r>
          </a:p>
          <a:p>
            <a:pPr marL="571500" indent="-571500">
              <a:spcBef>
                <a:spcPts val="200"/>
              </a:spcBef>
              <a:buFont typeface="Arial"/>
              <a:buChar char="•"/>
              <a:defRPr/>
            </a:pPr>
            <a:r>
              <a:rPr lang="en-US" sz="2800">
                <a:latin typeface="Avenir Book"/>
              </a:rPr>
              <a:t>Some significant improvement over current PDG; confirms that electron beam polarisation is equivalent to higher stats for several observables </a:t>
            </a:r>
          </a:p>
        </p:txBody>
      </p:sp>
      <p:sp>
        <p:nvSpPr>
          <p:cNvPr id="12" name="TextBox 54"/>
          <p:cNvSpPr>
            <a:spLocks/>
          </p:cNvSpPr>
          <p:nvPr/>
        </p:nvSpPr>
        <p:spPr bwMode="auto">
          <a:xfrm>
            <a:off x="16137420" y="2932702"/>
            <a:ext cx="6731719" cy="3211136"/>
          </a:xfrm>
          <a:prstGeom prst="rect">
            <a:avLst/>
          </a:prstGeom>
          <a:noFill/>
        </p:spPr>
        <p:txBody>
          <a:bodyPr wrap="square" rtlCol="0">
            <a:spAutoFit/>
          </a:bodyPr>
          <a:lstStyle/>
          <a:p>
            <a:pPr>
              <a:spcAft>
                <a:spcPts val="200"/>
              </a:spcAft>
              <a:defRPr/>
            </a:pPr>
            <a:r>
              <a:rPr lang="en-US" sz="2800" b="1">
                <a:latin typeface="Avenir Book"/>
              </a:rPr>
              <a:t>Papers completed on</a:t>
            </a:r>
            <a:r>
              <a:rPr lang="en-US" sz="2800">
                <a:latin typeface="Avenir Book"/>
              </a:rPr>
              <a:t>:</a:t>
            </a:r>
            <a:endParaRPr/>
          </a:p>
          <a:p>
            <a:pPr marL="571500" indent="-571500">
              <a:spcBef>
                <a:spcPts val="200"/>
              </a:spcBef>
              <a:buFont typeface="Arial"/>
              <a:buChar char="•"/>
              <a:defRPr/>
            </a:pPr>
            <a:r>
              <a:rPr lang="en-US" sz="2800"/>
              <a:t>HZ at 3TeV in the all-hadronic mode</a:t>
            </a:r>
            <a:br>
              <a:rPr lang="en-US" sz="2800"/>
            </a:br>
            <a:r>
              <a:rPr lang="en-US" sz="2800">
                <a:solidFill>
                  <a:schemeClr val="bg1">
                    <a:lumMod val="65000"/>
                  </a:schemeClr>
                </a:solidFill>
              </a:rPr>
              <a:t>https://arxiv.org/abs/1911.02523</a:t>
            </a:r>
            <a:endParaRPr/>
          </a:p>
          <a:p>
            <a:pPr marL="571500" indent="-571500">
              <a:spcBef>
                <a:spcPts val="200"/>
              </a:spcBef>
              <a:buFont typeface="Arial"/>
              <a:buChar char="•"/>
              <a:defRPr/>
            </a:pPr>
            <a:r>
              <a:rPr lang="en-US" sz="2800">
                <a:latin typeface="Avenir Book"/>
              </a:rPr>
              <a:t>HH sensitivity</a:t>
            </a:r>
            <a:br>
              <a:rPr lang="en-US" sz="2800">
                <a:latin typeface="Avenir Book"/>
              </a:rPr>
            </a:br>
            <a:r>
              <a:rPr lang="en-US" sz="2800">
                <a:solidFill>
                  <a:schemeClr val="bg1">
                    <a:lumMod val="65000"/>
                  </a:schemeClr>
                </a:solidFill>
              </a:rPr>
              <a:t>https://arxiv.org/abs/1901.05897</a:t>
            </a:r>
            <a:endParaRPr lang="en-US" sz="2800">
              <a:solidFill>
                <a:schemeClr val="bg1">
                  <a:lumMod val="65000"/>
                </a:schemeClr>
              </a:solidFill>
              <a:latin typeface="Avenir Book"/>
            </a:endParaRPr>
          </a:p>
          <a:p>
            <a:pPr marL="571500" indent="-571500">
              <a:spcBef>
                <a:spcPts val="200"/>
              </a:spcBef>
              <a:buFont typeface="Arial"/>
              <a:buChar char="•"/>
              <a:defRPr/>
            </a:pPr>
            <a:r>
              <a:rPr lang="en-US" sz="2800">
                <a:latin typeface="Avenir Book"/>
              </a:rPr>
              <a:t>Track reconstruction</a:t>
            </a:r>
            <a:br>
              <a:rPr lang="en-US" sz="2800">
                <a:latin typeface="Avenir Book"/>
              </a:rPr>
            </a:br>
            <a:r>
              <a:rPr lang="en-US" sz="2800">
                <a:solidFill>
                  <a:schemeClr val="bg1">
                    <a:lumMod val="65000"/>
                  </a:schemeClr>
                </a:solidFill>
                <a:latin typeface="Avenir Book"/>
              </a:rPr>
              <a:t>https://arxiv.org/abs/1908.00256</a:t>
            </a:r>
          </a:p>
        </p:txBody>
      </p:sp>
      <p:pic>
        <p:nvPicPr>
          <p:cNvPr id="13" name="Picture 55" descr="longerFirstStage_comparison.png"/>
          <p:cNvPicPr>
            <a:picLocks noChangeAspect="1"/>
          </p:cNvPicPr>
          <p:nvPr/>
        </p:nvPicPr>
        <p:blipFill>
          <a:blip r:embed="rId6"/>
          <a:srcRect l="19968" t="24265" r="27364" b="24986"/>
          <a:stretch/>
        </p:blipFill>
        <p:spPr bwMode="auto">
          <a:xfrm>
            <a:off x="15993460" y="7754758"/>
            <a:ext cx="8183873" cy="4928550"/>
          </a:xfrm>
          <a:prstGeom prst="rect">
            <a:avLst/>
          </a:prstGeom>
        </p:spPr>
      </p:pic>
      <p:sp>
        <p:nvSpPr>
          <p:cNvPr id="14" name="TextBox 56"/>
          <p:cNvSpPr>
            <a:spLocks/>
          </p:cNvSpPr>
          <p:nvPr/>
        </p:nvSpPr>
        <p:spPr bwMode="auto">
          <a:xfrm>
            <a:off x="7270535" y="7517378"/>
            <a:ext cx="6731719" cy="2323713"/>
          </a:xfrm>
          <a:prstGeom prst="rect">
            <a:avLst/>
          </a:prstGeom>
          <a:noFill/>
        </p:spPr>
        <p:txBody>
          <a:bodyPr wrap="square" rtlCol="0">
            <a:spAutoFit/>
          </a:bodyPr>
          <a:lstStyle/>
          <a:p>
            <a:pPr>
              <a:spcAft>
                <a:spcPts val="200"/>
              </a:spcAft>
              <a:defRPr/>
            </a:pPr>
            <a:r>
              <a:rPr lang="en-US" sz="2800" b="1">
                <a:latin typeface="Avenir Book"/>
              </a:rPr>
              <a:t>SUSY signatures</a:t>
            </a:r>
            <a:r>
              <a:rPr lang="en-US" sz="2800">
                <a:latin typeface="Avenir Book"/>
              </a:rPr>
              <a:t>:</a:t>
            </a:r>
            <a:endParaRPr/>
          </a:p>
          <a:p>
            <a:pPr marL="571500" indent="-571500">
              <a:spcBef>
                <a:spcPts val="200"/>
              </a:spcBef>
              <a:buFont typeface="Arial"/>
              <a:buChar char="•"/>
              <a:defRPr/>
            </a:pPr>
            <a:r>
              <a:rPr lang="en-US" sz="2800"/>
              <a:t>Scan of parameter space in </a:t>
            </a:r>
            <a:r>
              <a:rPr lang="en-US" sz="2800" i="1"/>
              <a:t>R</a:t>
            </a:r>
            <a:r>
              <a:rPr lang="en-US" sz="2800"/>
              <a:t>-parity conserving scenario</a:t>
            </a:r>
            <a:endParaRPr/>
          </a:p>
          <a:p>
            <a:pPr marL="571500" indent="-571500">
              <a:spcBef>
                <a:spcPts val="200"/>
              </a:spcBef>
              <a:buFont typeface="Arial"/>
              <a:buChar char="•"/>
              <a:defRPr/>
            </a:pPr>
            <a:r>
              <a:rPr lang="en-US" sz="2800">
                <a:latin typeface="Avenir Book"/>
              </a:rPr>
              <a:t>Larger kinematic coverage; difficult to access at LHC</a:t>
            </a:r>
          </a:p>
        </p:txBody>
      </p:sp>
      <p:sp>
        <p:nvSpPr>
          <p:cNvPr id="15" name="TextBox 46"/>
          <p:cNvSpPr>
            <a:spLocks/>
          </p:cNvSpPr>
          <p:nvPr/>
        </p:nvSpPr>
        <p:spPr bwMode="auto">
          <a:xfrm>
            <a:off x="16127713" y="6475113"/>
            <a:ext cx="7953772" cy="1436291"/>
          </a:xfrm>
          <a:prstGeom prst="rect">
            <a:avLst/>
          </a:prstGeom>
          <a:noFill/>
        </p:spPr>
        <p:txBody>
          <a:bodyPr wrap="square" rtlCol="0">
            <a:spAutoFit/>
          </a:bodyPr>
          <a:lstStyle/>
          <a:p>
            <a:pPr>
              <a:spcAft>
                <a:spcPts val="200"/>
              </a:spcAft>
              <a:defRPr/>
            </a:pPr>
            <a:r>
              <a:rPr lang="en-US" sz="2800" b="1"/>
              <a:t>Higgs coupling sensitivity</a:t>
            </a:r>
            <a:r>
              <a:rPr lang="en-US" sz="2800"/>
              <a:t>:</a:t>
            </a:r>
          </a:p>
          <a:p>
            <a:pPr marL="571500" indent="-571500">
              <a:spcBef>
                <a:spcPts val="200"/>
              </a:spcBef>
              <a:buFont typeface="Arial"/>
              <a:buChar char="•"/>
              <a:defRPr/>
            </a:pPr>
            <a:r>
              <a:rPr lang="en-US" sz="2800"/>
              <a:t>evaluated under longer first stage scenario</a:t>
            </a:r>
            <a:br>
              <a:rPr lang="en-US" sz="2800"/>
            </a:br>
            <a:r>
              <a:rPr lang="en-US" sz="2800">
                <a:solidFill>
                  <a:schemeClr val="bg1">
                    <a:lumMod val="65000"/>
                  </a:schemeClr>
                </a:solidFill>
              </a:rPr>
              <a:t>https://arxiv.org/abs/2001.05278</a:t>
            </a:r>
          </a:p>
        </p:txBody>
      </p:sp>
      <p:sp>
        <p:nvSpPr>
          <p:cNvPr id="16" name="TextBox 57"/>
          <p:cNvSpPr>
            <a:spLocks/>
          </p:cNvSpPr>
          <p:nvPr/>
        </p:nvSpPr>
        <p:spPr bwMode="auto">
          <a:xfrm>
            <a:off x="16127714" y="12668703"/>
            <a:ext cx="8391156" cy="400110"/>
          </a:xfrm>
          <a:prstGeom prst="rect">
            <a:avLst/>
          </a:prstGeom>
          <a:noFill/>
        </p:spPr>
        <p:txBody>
          <a:bodyPr wrap="square" rtlCol="0">
            <a:spAutoFit/>
          </a:bodyPr>
          <a:lstStyle/>
          <a:p>
            <a:pPr>
              <a:spcBef>
                <a:spcPts val="200"/>
              </a:spcBef>
              <a:defRPr/>
            </a:pPr>
            <a:r>
              <a:rPr lang="en-US" sz="2000">
                <a:solidFill>
                  <a:schemeClr val="bg1">
                    <a:lumMod val="65000"/>
                  </a:schemeClr>
                </a:solidFill>
              </a:rPr>
              <a:t>other sensitivities from Briefing Book https://arxiv.org/abs/1910.11775</a:t>
            </a:r>
            <a:endParaRPr lang="en-US" sz="2000">
              <a:solidFill>
                <a:schemeClr val="bg1">
                  <a:lumMod val="65000"/>
                </a:schemeClr>
              </a:solidFill>
              <a:latin typeface="Avenir Book"/>
            </a:endParaRPr>
          </a:p>
        </p:txBody>
      </p:sp>
      <p:sp>
        <p:nvSpPr>
          <p:cNvPr id="17" name="TextBox 58"/>
          <p:cNvSpPr>
            <a:spLocks/>
          </p:cNvSpPr>
          <p:nvPr/>
        </p:nvSpPr>
        <p:spPr bwMode="auto">
          <a:xfrm rot="16199999">
            <a:off x="18848494" y="10419214"/>
            <a:ext cx="3680250" cy="430889"/>
          </a:xfrm>
          <a:prstGeom prst="rect">
            <a:avLst/>
          </a:prstGeom>
          <a:noFill/>
        </p:spPr>
        <p:txBody>
          <a:bodyPr wrap="square" rtlCol="0">
            <a:spAutoFit/>
          </a:bodyPr>
          <a:lstStyle/>
          <a:p>
            <a:pPr>
              <a:spcBef>
                <a:spcPts val="200"/>
              </a:spcBef>
              <a:defRPr/>
            </a:pPr>
            <a:r>
              <a:rPr lang="en-US" sz="2200" b="1">
                <a:solidFill>
                  <a:schemeClr val="accent5"/>
                </a:solidFill>
              </a:rPr>
              <a:t>Longer first stage 380 GeV</a:t>
            </a:r>
            <a:endParaRPr lang="en-US" sz="2200" b="1">
              <a:solidFill>
                <a:schemeClr val="accent5"/>
              </a:solidFill>
              <a:latin typeface="Avenir Book"/>
            </a:endParaRPr>
          </a:p>
        </p:txBody>
      </p:sp>
      <p:sp>
        <p:nvSpPr>
          <p:cNvPr id="18" name="TextBox 59"/>
          <p:cNvSpPr>
            <a:spLocks/>
          </p:cNvSpPr>
          <p:nvPr/>
        </p:nvSpPr>
        <p:spPr bwMode="auto">
          <a:xfrm rot="16199999">
            <a:off x="20209024" y="10472997"/>
            <a:ext cx="3787817" cy="430887"/>
          </a:xfrm>
          <a:prstGeom prst="rect">
            <a:avLst/>
          </a:prstGeom>
          <a:noFill/>
        </p:spPr>
        <p:txBody>
          <a:bodyPr wrap="square" rtlCol="0">
            <a:spAutoFit/>
          </a:bodyPr>
          <a:lstStyle/>
          <a:p>
            <a:pPr>
              <a:spcBef>
                <a:spcPts val="200"/>
              </a:spcBef>
              <a:defRPr/>
            </a:pPr>
            <a:r>
              <a:rPr lang="en-US" sz="2200" b="1">
                <a:solidFill>
                  <a:schemeClr val="accent5"/>
                </a:solidFill>
              </a:rPr>
              <a:t>Baseline, 380 GeV + 1.5 TeV</a:t>
            </a:r>
            <a:endParaRPr lang="en-US" sz="2200" b="1">
              <a:solidFill>
                <a:schemeClr val="accent5"/>
              </a:solidFill>
              <a:latin typeface="Avenir Book"/>
            </a:endParaRPr>
          </a:p>
        </p:txBody>
      </p:sp>
      <p:pic>
        <p:nvPicPr>
          <p:cNvPr id="19" name="Picture 2" descr="amu.png"/>
          <p:cNvPicPr>
            <a:picLocks noChangeAspect="1"/>
          </p:cNvPicPr>
          <p:nvPr/>
        </p:nvPicPr>
        <p:blipFill>
          <a:blip r:embed="rId7"/>
          <a:stretch/>
        </p:blipFill>
        <p:spPr bwMode="auto">
          <a:xfrm>
            <a:off x="11394185" y="10323072"/>
            <a:ext cx="2445449" cy="2785941"/>
          </a:xfrm>
          <a:prstGeom prst="rect">
            <a:avLst/>
          </a:prstGeom>
        </p:spPr>
      </p:pic>
      <p:pic>
        <p:nvPicPr>
          <p:cNvPr id="20" name="Picture 3" descr="ac.png"/>
          <p:cNvPicPr>
            <a:picLocks noChangeAspect="1"/>
          </p:cNvPicPr>
          <p:nvPr/>
        </p:nvPicPr>
        <p:blipFill>
          <a:blip r:embed="rId8"/>
          <a:stretch/>
        </p:blipFill>
        <p:spPr bwMode="auto">
          <a:xfrm>
            <a:off x="8913743" y="10422785"/>
            <a:ext cx="2336696" cy="2669991"/>
          </a:xfrm>
          <a:prstGeom prst="rect">
            <a:avLst/>
          </a:prstGeom>
        </p:spPr>
      </p:pic>
      <p:pic>
        <p:nvPicPr>
          <p:cNvPr id="21" name="Picture 4" descr="scalarmediator.png"/>
          <p:cNvPicPr>
            <a:picLocks noChangeAspect="1"/>
          </p:cNvPicPr>
          <p:nvPr/>
        </p:nvPicPr>
        <p:blipFill>
          <a:blip r:embed="rId9"/>
          <a:srcRect l="34171" t="17819" r="18399" b="25510"/>
          <a:stretch/>
        </p:blipFill>
        <p:spPr bwMode="auto">
          <a:xfrm>
            <a:off x="372630" y="3268480"/>
            <a:ext cx="5717692" cy="4269742"/>
          </a:xfrm>
          <a:prstGeom prst="rect">
            <a:avLst/>
          </a:prstGeom>
        </p:spPr>
      </p:pic>
      <p:sp>
        <p:nvSpPr>
          <p:cNvPr id="22" name="TextBox 7"/>
          <p:cNvSpPr>
            <a:spLocks/>
          </p:cNvSpPr>
          <p:nvPr/>
        </p:nvSpPr>
        <p:spPr bwMode="auto">
          <a:xfrm>
            <a:off x="4921971" y="5100202"/>
            <a:ext cx="485890" cy="1067599"/>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a:lnSpc>
                <a:spcPct val="100000"/>
              </a:lnSpc>
              <a:spcBef>
                <a:spcPts val="0"/>
              </a:spcBef>
              <a:spcAft>
                <a:spcPts val="0"/>
              </a:spcAft>
              <a:buClrTx/>
              <a:buSzTx/>
              <a:buFontTx/>
              <a:buNone/>
              <a:defRPr/>
            </a:pPr>
            <a:r>
              <a:rPr lang="en-US" sz="6000" b="0" i="0" u="none" strike="noStrike" cap="none" spc="0">
                <a:ln>
                  <a:noFill/>
                </a:ln>
                <a:solidFill>
                  <a:schemeClr val="accent5"/>
                </a:solidFill>
                <a:latin typeface="Avenir Book"/>
                <a:ea typeface="Avenir Book"/>
                <a:cs typeface="Avenir Book"/>
              </a:rPr>
              <a:t>*</a:t>
            </a:r>
          </a:p>
        </p:txBody>
      </p:sp>
    </p:spTree>
    <p:extLst>
      <p:ext uri="{BB962C8B-B14F-4D97-AF65-F5344CB8AC3E}">
        <p14:creationId xmlns:p14="http://schemas.microsoft.com/office/powerpoint/2010/main" val="59612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B1C8-0BA4-D340-A2C3-F954F38A897B}"/>
              </a:ext>
            </a:extLst>
          </p:cNvPr>
          <p:cNvSpPr>
            <a:spLocks noGrp="1"/>
          </p:cNvSpPr>
          <p:nvPr>
            <p:ph type="title"/>
          </p:nvPr>
        </p:nvSpPr>
        <p:spPr>
          <a:xfrm>
            <a:off x="2355273" y="239261"/>
            <a:ext cx="19627272" cy="1899999"/>
          </a:xfrm>
        </p:spPr>
        <p:txBody>
          <a:bodyPr/>
          <a:lstStyle/>
          <a:p>
            <a:pPr algn="ctr"/>
            <a:r>
              <a:rPr lang="en-US" sz="6400" dirty="0"/>
              <a:t>CLIC Detector Technologies R&amp;D highlights 2019 </a:t>
            </a:r>
          </a:p>
        </p:txBody>
      </p:sp>
      <p:sp>
        <p:nvSpPr>
          <p:cNvPr id="9" name="Rectangle 8">
            <a:extLst>
              <a:ext uri="{FF2B5EF4-FFF2-40B4-BE49-F238E27FC236}">
                <a16:creationId xmlns:a16="http://schemas.microsoft.com/office/drawing/2014/main" id="{A7D6E50D-ED52-6347-AF8B-11C41C52018F}"/>
              </a:ext>
            </a:extLst>
          </p:cNvPr>
          <p:cNvSpPr/>
          <p:nvPr/>
        </p:nvSpPr>
        <p:spPr>
          <a:xfrm>
            <a:off x="6540148" y="1779585"/>
            <a:ext cx="11874536" cy="954107"/>
          </a:xfrm>
          <a:prstGeom prst="rect">
            <a:avLst/>
          </a:prstGeom>
          <a:ln>
            <a:noFill/>
          </a:ln>
        </p:spPr>
        <p:txBody>
          <a:bodyPr wrap="square">
            <a:spAutoFit/>
          </a:bodyPr>
          <a:lstStyle/>
          <a:p>
            <a:pPr lvl="0">
              <a:spcBef>
                <a:spcPts val="200"/>
              </a:spcBef>
            </a:pPr>
            <a:r>
              <a:rPr lang="en-US" sz="2800" b="1" dirty="0">
                <a:latin typeface="Avenir Book" panose="02000503020000020003" pitchFamily="2" charset="0"/>
              </a:rPr>
              <a:t>Pursuing various technologies for CLIC vertex and tracking system, </a:t>
            </a:r>
            <a:br>
              <a:rPr lang="en-US" sz="2800" b="1" dirty="0">
                <a:latin typeface="Avenir Book" panose="02000503020000020003" pitchFamily="2" charset="0"/>
              </a:rPr>
            </a:br>
            <a:r>
              <a:rPr lang="en-US" sz="2800" b="1" dirty="0">
                <a:latin typeface="Avenir Book" panose="02000503020000020003" pitchFamily="2" charset="0"/>
              </a:rPr>
              <a:t>to meet spatial and timing precision requirements, and material budget.</a:t>
            </a:r>
          </a:p>
        </p:txBody>
      </p:sp>
      <p:sp>
        <p:nvSpPr>
          <p:cNvPr id="14" name="Rectangle 13">
            <a:extLst>
              <a:ext uri="{FF2B5EF4-FFF2-40B4-BE49-F238E27FC236}">
                <a16:creationId xmlns:a16="http://schemas.microsoft.com/office/drawing/2014/main" id="{5D015632-F6FA-4641-9022-37E05E9FE534}"/>
              </a:ext>
            </a:extLst>
          </p:cNvPr>
          <p:cNvSpPr/>
          <p:nvPr/>
        </p:nvSpPr>
        <p:spPr>
          <a:xfrm>
            <a:off x="475017" y="6295723"/>
            <a:ext cx="12056939" cy="3211136"/>
          </a:xfrm>
          <a:prstGeom prst="rect">
            <a:avLst/>
          </a:prstGeom>
          <a:ln>
            <a:noFill/>
          </a:ln>
        </p:spPr>
        <p:txBody>
          <a:bodyPr wrap="square">
            <a:spAutoFit/>
          </a:bodyPr>
          <a:lstStyle/>
          <a:p>
            <a:pPr lvl="0">
              <a:spcBef>
                <a:spcPts val="200"/>
              </a:spcBef>
            </a:pPr>
            <a:r>
              <a:rPr lang="en-US" sz="2800" b="1" dirty="0">
                <a:latin typeface="Avenir Book" panose="02000503020000020003" pitchFamily="2" charset="0"/>
              </a:rPr>
              <a:t>CLICTD</a:t>
            </a:r>
            <a:r>
              <a:rPr lang="en-US" sz="2800" dirty="0">
                <a:latin typeface="Avenir Book" panose="02000503020000020003" pitchFamily="2" charset="0"/>
              </a:rPr>
              <a:t>:  fully integrated small collection electrode HR-CMOS chip, </a:t>
            </a:r>
            <a:br>
              <a:rPr lang="en-US" sz="2800" dirty="0">
                <a:latin typeface="Avenir Book" panose="02000503020000020003" pitchFamily="2" charset="0"/>
              </a:rPr>
            </a:br>
            <a:r>
              <a:rPr lang="en-US" sz="2800" dirty="0">
                <a:latin typeface="Avenir Book" panose="02000503020000020003" pitchFamily="2" charset="0"/>
              </a:rPr>
              <a:t>new in 2019</a:t>
            </a:r>
          </a:p>
          <a:p>
            <a:pPr marL="571500" lvl="0" indent="-571500">
              <a:spcBef>
                <a:spcPts val="200"/>
              </a:spcBef>
              <a:buFont typeface="Arial" panose="020B0604020202020204" pitchFamily="34" charset="0"/>
              <a:buChar char="•"/>
            </a:pPr>
            <a:r>
              <a:rPr lang="en-US" sz="2800" dirty="0">
                <a:latin typeface="Avenir Book" panose="02000503020000020003" pitchFamily="2" charset="0"/>
              </a:rPr>
              <a:t>30 x 37.5 </a:t>
            </a:r>
            <a:r>
              <a:rPr lang="en-US" sz="2800" dirty="0">
                <a:latin typeface="Symbol" charset="2"/>
                <a:cs typeface="Symbol" charset="2"/>
              </a:rPr>
              <a:t>m</a:t>
            </a:r>
            <a:r>
              <a:rPr lang="en-US" sz="2800" dirty="0">
                <a:latin typeface="Avenir Book" panose="02000503020000020003" pitchFamily="2" charset="0"/>
              </a:rPr>
              <a:t>m</a:t>
            </a:r>
            <a:r>
              <a:rPr lang="en-US" sz="2800" baseline="30000" dirty="0">
                <a:latin typeface="Avenir Book" panose="02000503020000020003" pitchFamily="2" charset="0"/>
              </a:rPr>
              <a:t>2</a:t>
            </a:r>
            <a:r>
              <a:rPr lang="en-US" sz="2800" dirty="0">
                <a:latin typeface="Avenir Book" panose="02000503020000020003" pitchFamily="2" charset="0"/>
              </a:rPr>
              <a:t> pixel size, 30 x 300 </a:t>
            </a:r>
            <a:r>
              <a:rPr lang="en-US" sz="2800" dirty="0">
                <a:latin typeface="Symbol" charset="2"/>
                <a:cs typeface="Symbol" charset="2"/>
              </a:rPr>
              <a:t>m</a:t>
            </a:r>
            <a:r>
              <a:rPr lang="en-US" sz="2800" dirty="0">
                <a:latin typeface="Avenir Book" panose="02000503020000020003" pitchFamily="2" charset="0"/>
              </a:rPr>
              <a:t>m</a:t>
            </a:r>
            <a:r>
              <a:rPr lang="en-US" sz="2800" baseline="30000" dirty="0">
                <a:latin typeface="Avenir Book" panose="02000503020000020003" pitchFamily="2" charset="0"/>
              </a:rPr>
              <a:t>2</a:t>
            </a:r>
            <a:r>
              <a:rPr lang="en-US" sz="2800" dirty="0">
                <a:latin typeface="Avenir Book" panose="02000503020000020003" pitchFamily="2" charset="0"/>
              </a:rPr>
              <a:t> readout channel size </a:t>
            </a:r>
          </a:p>
          <a:p>
            <a:pPr marL="571500" indent="-571500">
              <a:spcBef>
                <a:spcPts val="200"/>
              </a:spcBef>
              <a:buFont typeface="Arial" panose="020B0604020202020204" pitchFamily="34" charset="0"/>
              <a:buChar char="•"/>
            </a:pPr>
            <a:r>
              <a:rPr lang="en-US" sz="2800" dirty="0">
                <a:latin typeface="Avenir Book" panose="02000503020000020003" pitchFamily="2" charset="0"/>
              </a:rPr>
              <a:t>Using novel CMOS process modifications for faster charge collection</a:t>
            </a:r>
          </a:p>
          <a:p>
            <a:pPr marL="571500" indent="-571500">
              <a:spcBef>
                <a:spcPts val="200"/>
              </a:spcBef>
              <a:buFont typeface="Arial" panose="020B0604020202020204" pitchFamily="34" charset="0"/>
              <a:buChar char="•"/>
            </a:pPr>
            <a:r>
              <a:rPr lang="it-IT" sz="2800" dirty="0" err="1">
                <a:latin typeface="Avenir Book" panose="02000503020000020003" pitchFamily="2" charset="0"/>
              </a:rPr>
              <a:t>Designed</a:t>
            </a:r>
            <a:r>
              <a:rPr lang="it-IT" sz="2800" dirty="0">
                <a:latin typeface="Avenir Book" panose="02000503020000020003" pitchFamily="2" charset="0"/>
              </a:rPr>
              <a:t> from </a:t>
            </a:r>
            <a:r>
              <a:rPr lang="it-IT" sz="2800" dirty="0" err="1">
                <a:latin typeface="Avenir Book" panose="02000503020000020003" pitchFamily="2" charset="0"/>
              </a:rPr>
              <a:t>detailed</a:t>
            </a:r>
            <a:r>
              <a:rPr lang="it-IT" sz="2800" dirty="0">
                <a:latin typeface="Avenir Book" panose="02000503020000020003" pitchFamily="2" charset="0"/>
              </a:rPr>
              <a:t> TCAD </a:t>
            </a:r>
            <a:r>
              <a:rPr lang="it-IT" sz="2800" dirty="0" err="1">
                <a:latin typeface="Avenir Book" panose="02000503020000020003" pitchFamily="2" charset="0"/>
              </a:rPr>
              <a:t>studies</a:t>
            </a:r>
            <a:r>
              <a:rPr lang="it-IT" sz="2800" dirty="0">
                <a:latin typeface="Avenir Book" panose="02000503020000020003" pitchFamily="2" charset="0"/>
              </a:rPr>
              <a:t>  </a:t>
            </a:r>
            <a:r>
              <a:rPr lang="it-IT" sz="2800" dirty="0">
                <a:solidFill>
                  <a:srgbClr val="A6A6A6"/>
                </a:solidFill>
                <a:latin typeface="Avenir Book" panose="02000503020000020003" pitchFamily="2" charset="0"/>
                <a:hlinkClick r:id="rId3"/>
              </a:rPr>
              <a:t>JINST 14 (2019) no 5 C05013</a:t>
            </a:r>
            <a:endParaRPr lang="en-US" sz="2800" dirty="0">
              <a:solidFill>
                <a:srgbClr val="A6A6A6"/>
              </a:solidFill>
              <a:latin typeface="Avenir Book" panose="02000503020000020003" pitchFamily="2" charset="0"/>
            </a:endParaRPr>
          </a:p>
          <a:p>
            <a:pPr marL="571500" indent="-571500">
              <a:spcBef>
                <a:spcPts val="200"/>
              </a:spcBef>
              <a:buFont typeface="Arial" panose="020B0604020202020204" pitchFamily="34" charset="0"/>
              <a:buChar char="•"/>
            </a:pPr>
            <a:r>
              <a:rPr lang="en-US" sz="2800" dirty="0">
                <a:latin typeface="Avenir Book" panose="02000503020000020003" pitchFamily="2" charset="0"/>
              </a:rPr>
              <a:t>Encouraging preliminary performance results from lab measurements and first </a:t>
            </a:r>
            <a:r>
              <a:rPr lang="en-US" sz="2800" dirty="0" err="1">
                <a:latin typeface="Avenir Book" panose="02000503020000020003" pitchFamily="2" charset="0"/>
              </a:rPr>
              <a:t>testbeam</a:t>
            </a:r>
            <a:r>
              <a:rPr lang="en-US" sz="2800" dirty="0">
                <a:latin typeface="Avenir Book" panose="02000503020000020003" pitchFamily="2" charset="0"/>
              </a:rPr>
              <a:t> (DESY); close to CLIC tracker requirements</a:t>
            </a:r>
          </a:p>
        </p:txBody>
      </p:sp>
      <p:pic>
        <p:nvPicPr>
          <p:cNvPr id="17" name="clictd.png" descr="clict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5064" y="3448824"/>
            <a:ext cx="2555860" cy="2540488"/>
          </a:xfrm>
          <a:prstGeom prst="rect">
            <a:avLst/>
          </a:prstGeom>
          <a:ln w="3175">
            <a:miter lim="400000"/>
          </a:ln>
        </p:spPr>
      </p:pic>
      <p:pic>
        <p:nvPicPr>
          <p:cNvPr id="22" name="Picture 21" descr="clictdPictur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0177" y="3471914"/>
            <a:ext cx="3776838" cy="2483555"/>
          </a:xfrm>
          <a:prstGeom prst="rect">
            <a:avLst/>
          </a:prstGeom>
        </p:spPr>
      </p:pic>
      <p:sp>
        <p:nvSpPr>
          <p:cNvPr id="23" name="Rectangle 22">
            <a:extLst>
              <a:ext uri="{FF2B5EF4-FFF2-40B4-BE49-F238E27FC236}">
                <a16:creationId xmlns:a16="http://schemas.microsoft.com/office/drawing/2014/main" id="{5D015632-F6FA-4641-9022-37E05E9FE534}"/>
              </a:ext>
            </a:extLst>
          </p:cNvPr>
          <p:cNvSpPr/>
          <p:nvPr/>
        </p:nvSpPr>
        <p:spPr>
          <a:xfrm>
            <a:off x="728338" y="3071804"/>
            <a:ext cx="2033571" cy="400110"/>
          </a:xfrm>
          <a:prstGeom prst="rect">
            <a:avLst/>
          </a:prstGeom>
          <a:ln>
            <a:noFill/>
          </a:ln>
        </p:spPr>
        <p:txBody>
          <a:bodyPr wrap="square">
            <a:spAutoFit/>
          </a:bodyPr>
          <a:lstStyle/>
          <a:p>
            <a:pPr lvl="0" algn="ctr">
              <a:spcBef>
                <a:spcPts val="200"/>
              </a:spcBef>
            </a:pPr>
            <a:r>
              <a:rPr lang="en-US" sz="2000" dirty="0">
                <a:latin typeface="Avenir Book" panose="02000503020000020003" pitchFamily="2" charset="0"/>
              </a:rPr>
              <a:t>CLICTD chip</a:t>
            </a:r>
          </a:p>
        </p:txBody>
      </p:sp>
      <p:sp>
        <p:nvSpPr>
          <p:cNvPr id="24" name="Rectangle 23">
            <a:extLst>
              <a:ext uri="{FF2B5EF4-FFF2-40B4-BE49-F238E27FC236}">
                <a16:creationId xmlns:a16="http://schemas.microsoft.com/office/drawing/2014/main" id="{5D015632-F6FA-4641-9022-37E05E9FE534}"/>
              </a:ext>
            </a:extLst>
          </p:cNvPr>
          <p:cNvSpPr/>
          <p:nvPr/>
        </p:nvSpPr>
        <p:spPr>
          <a:xfrm>
            <a:off x="3645815" y="3084087"/>
            <a:ext cx="3065872" cy="400110"/>
          </a:xfrm>
          <a:prstGeom prst="rect">
            <a:avLst/>
          </a:prstGeom>
          <a:ln>
            <a:noFill/>
          </a:ln>
        </p:spPr>
        <p:txBody>
          <a:bodyPr wrap="square">
            <a:spAutoFit/>
          </a:bodyPr>
          <a:lstStyle/>
          <a:p>
            <a:pPr lvl="0" algn="ctr">
              <a:spcBef>
                <a:spcPts val="200"/>
              </a:spcBef>
            </a:pPr>
            <a:r>
              <a:rPr lang="en-US" sz="2000" dirty="0">
                <a:latin typeface="Avenir Book" panose="02000503020000020003" pitchFamily="2" charset="0"/>
              </a:rPr>
              <a:t>CLICTD on test board</a:t>
            </a:r>
          </a:p>
        </p:txBody>
      </p:sp>
      <p:pic>
        <p:nvPicPr>
          <p:cNvPr id="25" name="Picture 24"/>
          <p:cNvPicPr>
            <a:picLocks noChangeAspect="1"/>
          </p:cNvPicPr>
          <p:nvPr/>
        </p:nvPicPr>
        <p:blipFill>
          <a:blip r:embed="rId6"/>
          <a:stretch>
            <a:fillRect/>
          </a:stretch>
        </p:blipFill>
        <p:spPr>
          <a:xfrm>
            <a:off x="12723652" y="9498788"/>
            <a:ext cx="4361026" cy="3363047"/>
          </a:xfrm>
          <a:prstGeom prst="rect">
            <a:avLst/>
          </a:prstGeom>
        </p:spPr>
      </p:pic>
      <p:pic>
        <p:nvPicPr>
          <p:cNvPr id="26" name="Picture 25">
            <a:extLst>
              <a:ext uri="{FF2B5EF4-FFF2-40B4-BE49-F238E27FC236}">
                <a16:creationId xmlns:a16="http://schemas.microsoft.com/office/drawing/2014/main" id="{EC24DAD2-20CA-734E-A428-F82A39FFAD5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027354" y="6834033"/>
            <a:ext cx="3284760" cy="3230553"/>
          </a:xfrm>
          <a:prstGeom prst="rect">
            <a:avLst/>
          </a:prstGeom>
        </p:spPr>
      </p:pic>
      <p:pic>
        <p:nvPicPr>
          <p:cNvPr id="27" name="Picture 26">
            <a:extLst>
              <a:ext uri="{FF2B5EF4-FFF2-40B4-BE49-F238E27FC236}">
                <a16:creationId xmlns:a16="http://schemas.microsoft.com/office/drawing/2014/main" id="{A25A2220-9E11-9745-A681-3CF31F29774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806539" y="3800189"/>
            <a:ext cx="4139392" cy="3231061"/>
          </a:xfrm>
          <a:prstGeom prst="rect">
            <a:avLst/>
          </a:prstGeom>
        </p:spPr>
      </p:pic>
      <p:sp>
        <p:nvSpPr>
          <p:cNvPr id="29" name="Rectangle 28">
            <a:extLst>
              <a:ext uri="{FF2B5EF4-FFF2-40B4-BE49-F238E27FC236}">
                <a16:creationId xmlns:a16="http://schemas.microsoft.com/office/drawing/2014/main" id="{A7D6E50D-ED52-6347-AF8B-11C41C52018F}"/>
              </a:ext>
            </a:extLst>
          </p:cNvPr>
          <p:cNvSpPr/>
          <p:nvPr/>
        </p:nvSpPr>
        <p:spPr>
          <a:xfrm>
            <a:off x="12868574" y="3102833"/>
            <a:ext cx="11515426" cy="523220"/>
          </a:xfrm>
          <a:prstGeom prst="rect">
            <a:avLst/>
          </a:prstGeom>
          <a:ln>
            <a:noFill/>
          </a:ln>
        </p:spPr>
        <p:txBody>
          <a:bodyPr wrap="square">
            <a:spAutoFit/>
          </a:bodyPr>
          <a:lstStyle/>
          <a:p>
            <a:pPr lvl="0">
              <a:spcBef>
                <a:spcPts val="200"/>
              </a:spcBef>
            </a:pPr>
            <a:r>
              <a:rPr lang="en-US" sz="2800" b="1" dirty="0">
                <a:latin typeface="Avenir Book" panose="02000503020000020003" pitchFamily="2" charset="0"/>
              </a:rPr>
              <a:t>Common tools </a:t>
            </a:r>
            <a:r>
              <a:rPr lang="en-US" sz="2800" dirty="0">
                <a:latin typeface="Avenir Book" panose="02000503020000020003" pitchFamily="2" charset="0"/>
              </a:rPr>
              <a:t>we have developed are being used increasingly widely:</a:t>
            </a:r>
          </a:p>
        </p:txBody>
      </p:sp>
      <p:sp>
        <p:nvSpPr>
          <p:cNvPr id="30" name="Rectangle 29">
            <a:extLst>
              <a:ext uri="{FF2B5EF4-FFF2-40B4-BE49-F238E27FC236}">
                <a16:creationId xmlns:a16="http://schemas.microsoft.com/office/drawing/2014/main" id="{A7D6E50D-ED52-6347-AF8B-11C41C52018F}"/>
              </a:ext>
            </a:extLst>
          </p:cNvPr>
          <p:cNvSpPr/>
          <p:nvPr/>
        </p:nvSpPr>
        <p:spPr>
          <a:xfrm>
            <a:off x="12916498" y="4015856"/>
            <a:ext cx="8225509" cy="1892826"/>
          </a:xfrm>
          <a:prstGeom prst="rect">
            <a:avLst/>
          </a:prstGeom>
          <a:ln>
            <a:noFill/>
          </a:ln>
        </p:spPr>
        <p:txBody>
          <a:bodyPr wrap="square">
            <a:spAutoFit/>
          </a:bodyPr>
          <a:lstStyle/>
          <a:p>
            <a:pPr lvl="0">
              <a:spcBef>
                <a:spcPts val="200"/>
              </a:spcBef>
            </a:pPr>
            <a:r>
              <a:rPr lang="en-US" sz="2800" dirty="0">
                <a:latin typeface="Avenir Book" panose="02000503020000020003" pitchFamily="2" charset="0"/>
              </a:rPr>
              <a:t>Allpix</a:t>
            </a:r>
            <a:r>
              <a:rPr lang="en-US" sz="2800" baseline="30000" dirty="0">
                <a:latin typeface="Avenir Book" panose="02000503020000020003" pitchFamily="2" charset="0"/>
              </a:rPr>
              <a:t>2</a:t>
            </a:r>
            <a:r>
              <a:rPr lang="en-US" sz="2800" dirty="0">
                <a:latin typeface="Avenir Book" panose="02000503020000020003" pitchFamily="2" charset="0"/>
              </a:rPr>
              <a:t> simulation framework</a:t>
            </a:r>
          </a:p>
          <a:p>
            <a:pPr marL="571500" lvl="0" indent="-571500">
              <a:spcBef>
                <a:spcPts val="200"/>
              </a:spcBef>
              <a:buFont typeface="Arial" panose="020B0604020202020204" pitchFamily="34" charset="0"/>
              <a:buChar char="•"/>
            </a:pPr>
            <a:r>
              <a:rPr lang="en-US" sz="2800" dirty="0">
                <a:solidFill>
                  <a:srgbClr val="A6A6A6"/>
                </a:solidFill>
                <a:latin typeface="Avenir Book" panose="02000503020000020003" pitchFamily="2" charset="0"/>
              </a:rPr>
              <a:t>Full Geant4 simulation of charge deposition </a:t>
            </a:r>
          </a:p>
          <a:p>
            <a:pPr marL="571500" indent="-571500">
              <a:spcBef>
                <a:spcPts val="200"/>
              </a:spcBef>
              <a:buFont typeface="Arial" panose="020B0604020202020204" pitchFamily="34" charset="0"/>
              <a:buChar char="•"/>
            </a:pPr>
            <a:r>
              <a:rPr lang="fr-FR" sz="2800" dirty="0" err="1">
                <a:solidFill>
                  <a:srgbClr val="A6A6A6"/>
                </a:solidFill>
                <a:latin typeface="Avenir Book" panose="02000503020000020003" pitchFamily="2" charset="0"/>
              </a:rPr>
              <a:t>Fast</a:t>
            </a:r>
            <a:r>
              <a:rPr lang="fr-FR" sz="2800" dirty="0">
                <a:solidFill>
                  <a:srgbClr val="A6A6A6"/>
                </a:solidFill>
                <a:latin typeface="Avenir Book" panose="02000503020000020003" pitchFamily="2" charset="0"/>
              </a:rPr>
              <a:t> charge propagation (drift-diffusion model) </a:t>
            </a:r>
          </a:p>
          <a:p>
            <a:pPr marL="571500" indent="-571500">
              <a:spcBef>
                <a:spcPts val="200"/>
              </a:spcBef>
              <a:buFont typeface="Arial" panose="020B0604020202020204" pitchFamily="34" charset="0"/>
              <a:buChar char="•"/>
            </a:pPr>
            <a:r>
              <a:rPr lang="en-US" sz="2800" dirty="0">
                <a:solidFill>
                  <a:srgbClr val="A6A6A6"/>
                </a:solidFill>
                <a:latin typeface="Avenir Book" panose="02000503020000020003" pitchFamily="2" charset="0"/>
              </a:rPr>
              <a:t>Electric fields from TCAD can be imported</a:t>
            </a:r>
          </a:p>
        </p:txBody>
      </p:sp>
      <p:pic>
        <p:nvPicPr>
          <p:cNvPr id="31" name="Picture 30" descr="clicpix2resultsVtx19.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402128" y="3496750"/>
            <a:ext cx="4317578" cy="2432175"/>
          </a:xfrm>
          <a:prstGeom prst="rect">
            <a:avLst/>
          </a:prstGeom>
        </p:spPr>
      </p:pic>
      <p:sp>
        <p:nvSpPr>
          <p:cNvPr id="32" name="Rectangle 31">
            <a:extLst>
              <a:ext uri="{FF2B5EF4-FFF2-40B4-BE49-F238E27FC236}">
                <a16:creationId xmlns:a16="http://schemas.microsoft.com/office/drawing/2014/main" id="{5D015632-F6FA-4641-9022-37E05E9FE534}"/>
              </a:ext>
            </a:extLst>
          </p:cNvPr>
          <p:cNvSpPr/>
          <p:nvPr/>
        </p:nvSpPr>
        <p:spPr>
          <a:xfrm>
            <a:off x="7402128" y="3130364"/>
            <a:ext cx="4317578" cy="400110"/>
          </a:xfrm>
          <a:prstGeom prst="rect">
            <a:avLst/>
          </a:prstGeom>
          <a:ln>
            <a:noFill/>
          </a:ln>
        </p:spPr>
        <p:txBody>
          <a:bodyPr wrap="square">
            <a:spAutoFit/>
          </a:bodyPr>
          <a:lstStyle/>
          <a:p>
            <a:pPr lvl="0" algn="ctr">
              <a:spcBef>
                <a:spcPts val="200"/>
              </a:spcBef>
            </a:pPr>
            <a:r>
              <a:rPr lang="en-US" sz="2000" dirty="0">
                <a:latin typeface="Avenir Book" panose="02000503020000020003" pitchFamily="2" charset="0"/>
              </a:rPr>
              <a:t>CLICpix2 planar assembly</a:t>
            </a:r>
          </a:p>
        </p:txBody>
      </p:sp>
      <p:sp>
        <p:nvSpPr>
          <p:cNvPr id="33" name="Rectangle 32">
            <a:extLst>
              <a:ext uri="{FF2B5EF4-FFF2-40B4-BE49-F238E27FC236}">
                <a16:creationId xmlns:a16="http://schemas.microsoft.com/office/drawing/2014/main" id="{A7D6E50D-ED52-6347-AF8B-11C41C52018F}"/>
              </a:ext>
            </a:extLst>
          </p:cNvPr>
          <p:cNvSpPr/>
          <p:nvPr/>
        </p:nvSpPr>
        <p:spPr>
          <a:xfrm>
            <a:off x="12892536" y="7049701"/>
            <a:ext cx="8739515" cy="1867178"/>
          </a:xfrm>
          <a:prstGeom prst="rect">
            <a:avLst/>
          </a:prstGeom>
          <a:ln>
            <a:noFill/>
          </a:ln>
        </p:spPr>
        <p:txBody>
          <a:bodyPr wrap="square">
            <a:spAutoFit/>
          </a:bodyPr>
          <a:lstStyle/>
          <a:p>
            <a:pPr lvl="0">
              <a:spcBef>
                <a:spcPts val="200"/>
              </a:spcBef>
            </a:pPr>
            <a:r>
              <a:rPr lang="en-US" sz="2800" dirty="0" err="1">
                <a:latin typeface="Avenir Book" panose="02000503020000020003" pitchFamily="2" charset="0"/>
              </a:rPr>
              <a:t>CaRIBOu</a:t>
            </a:r>
            <a:r>
              <a:rPr lang="en-US" sz="2800" dirty="0">
                <a:latin typeface="Avenir Book" panose="02000503020000020003" pitchFamily="2" charset="0"/>
              </a:rPr>
              <a:t> readout</a:t>
            </a:r>
          </a:p>
          <a:p>
            <a:pPr marL="571500" lvl="0" indent="-571500">
              <a:spcBef>
                <a:spcPts val="200"/>
              </a:spcBef>
              <a:buFont typeface="Arial" panose="020B0604020202020204" pitchFamily="34" charset="0"/>
              <a:buChar char="•"/>
            </a:pPr>
            <a:r>
              <a:rPr lang="en-US" sz="2800" dirty="0">
                <a:solidFill>
                  <a:srgbClr val="A6A6A6"/>
                </a:solidFill>
                <a:latin typeface="Avenir Book" panose="02000503020000020003" pitchFamily="2" charset="0"/>
              </a:rPr>
              <a:t>Universal readout system developed w/ ATLAS </a:t>
            </a:r>
          </a:p>
          <a:p>
            <a:pPr marL="571500" indent="-571500">
              <a:spcBef>
                <a:spcPts val="200"/>
              </a:spcBef>
              <a:buFont typeface="Arial" panose="020B0604020202020204" pitchFamily="34" charset="0"/>
              <a:buChar char="•"/>
            </a:pPr>
            <a:r>
              <a:rPr lang="en-US" sz="2800" dirty="0">
                <a:solidFill>
                  <a:srgbClr val="A6A6A6"/>
                </a:solidFill>
                <a:latin typeface="Avenir Book" panose="02000503020000020003" pitchFamily="2" charset="0"/>
              </a:rPr>
              <a:t>System-on-chip architecture – crucial for new sensor development phase in lab &amp; beam tests</a:t>
            </a:r>
          </a:p>
        </p:txBody>
      </p:sp>
      <p:sp>
        <p:nvSpPr>
          <p:cNvPr id="34" name="Rectangle 33">
            <a:extLst>
              <a:ext uri="{FF2B5EF4-FFF2-40B4-BE49-F238E27FC236}">
                <a16:creationId xmlns:a16="http://schemas.microsoft.com/office/drawing/2014/main" id="{A7D6E50D-ED52-6347-AF8B-11C41C52018F}"/>
              </a:ext>
            </a:extLst>
          </p:cNvPr>
          <p:cNvSpPr/>
          <p:nvPr/>
        </p:nvSpPr>
        <p:spPr>
          <a:xfrm>
            <a:off x="17790630" y="10123106"/>
            <a:ext cx="6674250" cy="2272417"/>
          </a:xfrm>
          <a:prstGeom prst="rect">
            <a:avLst/>
          </a:prstGeom>
          <a:ln>
            <a:noFill/>
          </a:ln>
        </p:spPr>
        <p:txBody>
          <a:bodyPr wrap="square">
            <a:spAutoFit/>
          </a:bodyPr>
          <a:lstStyle/>
          <a:p>
            <a:pPr lvl="0">
              <a:spcBef>
                <a:spcPts val="200"/>
              </a:spcBef>
            </a:pPr>
            <a:r>
              <a:rPr lang="en-US" sz="2800" dirty="0" err="1">
                <a:latin typeface="Avenir Book" panose="02000503020000020003" pitchFamily="2" charset="0"/>
              </a:rPr>
              <a:t>Corryvreckan</a:t>
            </a:r>
            <a:r>
              <a:rPr lang="en-US" sz="2800" dirty="0">
                <a:latin typeface="Avenir Book" panose="02000503020000020003" pitchFamily="2" charset="0"/>
              </a:rPr>
              <a:t> </a:t>
            </a:r>
            <a:r>
              <a:rPr lang="en-US" sz="2800" dirty="0" err="1">
                <a:latin typeface="Avenir Book" panose="02000503020000020003" pitchFamily="2" charset="0"/>
              </a:rPr>
              <a:t>testbeam</a:t>
            </a:r>
            <a:r>
              <a:rPr lang="en-US" sz="2800" dirty="0">
                <a:latin typeface="Avenir Book" panose="02000503020000020003" pitchFamily="2" charset="0"/>
              </a:rPr>
              <a:t> reconstruction</a:t>
            </a:r>
          </a:p>
          <a:p>
            <a:pPr marL="571500" lvl="0" indent="-571500">
              <a:spcBef>
                <a:spcPts val="200"/>
              </a:spcBef>
              <a:buFont typeface="Arial" panose="020B0604020202020204" pitchFamily="34" charset="0"/>
              <a:buChar char="•"/>
            </a:pPr>
            <a:r>
              <a:rPr lang="en-US" sz="2800" dirty="0">
                <a:solidFill>
                  <a:srgbClr val="A6A6A6"/>
                </a:solidFill>
                <a:latin typeface="Avenir Book" panose="02000503020000020003" pitchFamily="2" charset="0"/>
              </a:rPr>
              <a:t>Package for offline event building in complex data-taking environments,  combining detectors with different readout architectures</a:t>
            </a:r>
          </a:p>
        </p:txBody>
      </p:sp>
      <p:sp>
        <p:nvSpPr>
          <p:cNvPr id="35" name="Rectangle 34">
            <a:extLst>
              <a:ext uri="{FF2B5EF4-FFF2-40B4-BE49-F238E27FC236}">
                <a16:creationId xmlns:a16="http://schemas.microsoft.com/office/drawing/2014/main" id="{5D015632-F6FA-4641-9022-37E05E9FE534}"/>
              </a:ext>
            </a:extLst>
          </p:cNvPr>
          <p:cNvSpPr/>
          <p:nvPr/>
        </p:nvSpPr>
        <p:spPr>
          <a:xfrm>
            <a:off x="21392431" y="3622758"/>
            <a:ext cx="2760937" cy="400110"/>
          </a:xfrm>
          <a:prstGeom prst="rect">
            <a:avLst/>
          </a:prstGeom>
          <a:ln>
            <a:noFill/>
          </a:ln>
        </p:spPr>
        <p:txBody>
          <a:bodyPr wrap="square">
            <a:spAutoFit/>
          </a:bodyPr>
          <a:lstStyle/>
          <a:p>
            <a:pPr lvl="0" algn="ctr">
              <a:spcBef>
                <a:spcPts val="200"/>
              </a:spcBef>
            </a:pPr>
            <a:r>
              <a:rPr lang="en-US" sz="2000" dirty="0">
                <a:latin typeface="Avenir Book" panose="02000503020000020003" pitchFamily="2" charset="0"/>
              </a:rPr>
              <a:t>Allpix</a:t>
            </a:r>
            <a:r>
              <a:rPr lang="en-US" sz="2000" baseline="30000" dirty="0">
                <a:latin typeface="Avenir Book" panose="02000503020000020003" pitchFamily="2" charset="0"/>
              </a:rPr>
              <a:t>2</a:t>
            </a:r>
            <a:r>
              <a:rPr lang="en-US" sz="2000" dirty="0">
                <a:latin typeface="Avenir Book" panose="02000503020000020003" pitchFamily="2" charset="0"/>
              </a:rPr>
              <a:t> simulation</a:t>
            </a:r>
          </a:p>
        </p:txBody>
      </p:sp>
      <p:sp>
        <p:nvSpPr>
          <p:cNvPr id="36" name="Rectangle 35">
            <a:extLst>
              <a:ext uri="{FF2B5EF4-FFF2-40B4-BE49-F238E27FC236}">
                <a16:creationId xmlns:a16="http://schemas.microsoft.com/office/drawing/2014/main" id="{5D015632-F6FA-4641-9022-37E05E9FE534}"/>
              </a:ext>
            </a:extLst>
          </p:cNvPr>
          <p:cNvSpPr/>
          <p:nvPr/>
        </p:nvSpPr>
        <p:spPr>
          <a:xfrm>
            <a:off x="21224697" y="6514164"/>
            <a:ext cx="3240172" cy="400110"/>
          </a:xfrm>
          <a:prstGeom prst="rect">
            <a:avLst/>
          </a:prstGeom>
          <a:ln>
            <a:noFill/>
          </a:ln>
        </p:spPr>
        <p:txBody>
          <a:bodyPr wrap="square">
            <a:spAutoFit/>
          </a:bodyPr>
          <a:lstStyle/>
          <a:p>
            <a:pPr lvl="0" algn="ctr">
              <a:spcBef>
                <a:spcPts val="200"/>
              </a:spcBef>
            </a:pPr>
            <a:r>
              <a:rPr lang="en-US" sz="2000" dirty="0">
                <a:latin typeface="Avenir Book" panose="02000503020000020003" pitchFamily="2" charset="0"/>
              </a:rPr>
              <a:t>Allpix</a:t>
            </a:r>
            <a:r>
              <a:rPr lang="en-US" sz="2000" baseline="30000" dirty="0">
                <a:latin typeface="Avenir Book" panose="02000503020000020003" pitchFamily="2" charset="0"/>
              </a:rPr>
              <a:t>2 </a:t>
            </a:r>
            <a:r>
              <a:rPr lang="en-US" sz="2000" dirty="0">
                <a:latin typeface="Avenir Book" panose="02000503020000020003" pitchFamily="2" charset="0"/>
              </a:rPr>
              <a:t>validation w/ data</a:t>
            </a:r>
          </a:p>
        </p:txBody>
      </p:sp>
      <p:pic>
        <p:nvPicPr>
          <p:cNvPr id="37" name="Picture 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735689" y="5933389"/>
            <a:ext cx="684977" cy="684977"/>
          </a:xfrm>
          <a:prstGeom prst="rect">
            <a:avLst/>
          </a:prstGeom>
        </p:spPr>
      </p:pic>
      <p:sp>
        <p:nvSpPr>
          <p:cNvPr id="38" name="Rectangle 37">
            <a:extLst>
              <a:ext uri="{FF2B5EF4-FFF2-40B4-BE49-F238E27FC236}">
                <a16:creationId xmlns:a16="http://schemas.microsoft.com/office/drawing/2014/main" id="{D34000E0-CAA9-0D43-887B-51CD3AFD7806}"/>
              </a:ext>
            </a:extLst>
          </p:cNvPr>
          <p:cNvSpPr/>
          <p:nvPr/>
        </p:nvSpPr>
        <p:spPr>
          <a:xfrm>
            <a:off x="14511178" y="6048511"/>
            <a:ext cx="3560674" cy="400110"/>
          </a:xfrm>
          <a:prstGeom prst="rect">
            <a:avLst/>
          </a:prstGeom>
        </p:spPr>
        <p:txBody>
          <a:bodyPr wrap="none">
            <a:spAutoFit/>
          </a:bodyPr>
          <a:lstStyle/>
          <a:p>
            <a:r>
              <a:rPr lang="en-US" sz="2000" dirty="0">
                <a:solidFill>
                  <a:srgbClr val="0432FF"/>
                </a:solidFill>
                <a:hlinkClick r:id="rId11"/>
              </a:rPr>
              <a:t>https://cern.ch/allpix-squared</a:t>
            </a:r>
            <a:endParaRPr lang="en-US" sz="2000" dirty="0">
              <a:solidFill>
                <a:srgbClr val="0432FF"/>
              </a:solidFill>
            </a:endParaRPr>
          </a:p>
        </p:txBody>
      </p:sp>
      <p:sp>
        <p:nvSpPr>
          <p:cNvPr id="39" name="Rectangle 38">
            <a:extLst>
              <a:ext uri="{FF2B5EF4-FFF2-40B4-BE49-F238E27FC236}">
                <a16:creationId xmlns:a16="http://schemas.microsoft.com/office/drawing/2014/main" id="{5D015632-F6FA-4641-9022-37E05E9FE534}"/>
              </a:ext>
            </a:extLst>
          </p:cNvPr>
          <p:cNvSpPr/>
          <p:nvPr/>
        </p:nvSpPr>
        <p:spPr>
          <a:xfrm>
            <a:off x="13685404" y="9026789"/>
            <a:ext cx="2760937" cy="400110"/>
          </a:xfrm>
          <a:prstGeom prst="rect">
            <a:avLst/>
          </a:prstGeom>
          <a:ln>
            <a:noFill/>
          </a:ln>
        </p:spPr>
        <p:txBody>
          <a:bodyPr wrap="square">
            <a:spAutoFit/>
          </a:bodyPr>
          <a:lstStyle/>
          <a:p>
            <a:pPr lvl="0" algn="ctr">
              <a:spcBef>
                <a:spcPts val="200"/>
              </a:spcBef>
            </a:pPr>
            <a:r>
              <a:rPr lang="en-US" sz="2000" dirty="0" err="1">
                <a:latin typeface="Avenir Book" panose="02000503020000020003" pitchFamily="2" charset="0"/>
              </a:rPr>
              <a:t>CaRIBOu</a:t>
            </a:r>
            <a:endParaRPr lang="en-US" sz="2000" dirty="0">
              <a:latin typeface="Avenir Book" panose="02000503020000020003" pitchFamily="2" charset="0"/>
            </a:endParaRPr>
          </a:p>
        </p:txBody>
      </p:sp>
      <p:pic>
        <p:nvPicPr>
          <p:cNvPr id="40" name="Picture 39" descr="corryvreckan_logo_small.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409356" y="12146042"/>
            <a:ext cx="744012" cy="808548"/>
          </a:xfrm>
          <a:prstGeom prst="rect">
            <a:avLst/>
          </a:prstGeom>
        </p:spPr>
      </p:pic>
      <p:sp>
        <p:nvSpPr>
          <p:cNvPr id="41" name="Rectangle 40">
            <a:extLst>
              <a:ext uri="{FF2B5EF4-FFF2-40B4-BE49-F238E27FC236}">
                <a16:creationId xmlns:a16="http://schemas.microsoft.com/office/drawing/2014/main" id="{D34000E0-CAA9-0D43-887B-51CD3AFD7806}"/>
              </a:ext>
            </a:extLst>
          </p:cNvPr>
          <p:cNvSpPr/>
          <p:nvPr/>
        </p:nvSpPr>
        <p:spPr>
          <a:xfrm>
            <a:off x="19918519" y="12396761"/>
            <a:ext cx="3394989" cy="400110"/>
          </a:xfrm>
          <a:prstGeom prst="rect">
            <a:avLst/>
          </a:prstGeom>
        </p:spPr>
        <p:txBody>
          <a:bodyPr wrap="none">
            <a:spAutoFit/>
          </a:bodyPr>
          <a:lstStyle/>
          <a:p>
            <a:r>
              <a:rPr lang="en-US" sz="2000" dirty="0">
                <a:solidFill>
                  <a:srgbClr val="0432FF"/>
                </a:solidFill>
                <a:hlinkClick r:id="rId11"/>
              </a:rPr>
              <a:t>https://cern.ch/corryvreckan</a:t>
            </a:r>
            <a:endParaRPr lang="en-US" sz="2000" dirty="0">
              <a:solidFill>
                <a:srgbClr val="0432FF"/>
              </a:solidFill>
            </a:endParaRPr>
          </a:p>
        </p:txBody>
      </p:sp>
      <p:sp>
        <p:nvSpPr>
          <p:cNvPr id="42" name="Rectangle 41">
            <a:extLst>
              <a:ext uri="{FF2B5EF4-FFF2-40B4-BE49-F238E27FC236}">
                <a16:creationId xmlns:a16="http://schemas.microsoft.com/office/drawing/2014/main" id="{5D015632-F6FA-4641-9022-37E05E9FE534}"/>
              </a:ext>
            </a:extLst>
          </p:cNvPr>
          <p:cNvSpPr/>
          <p:nvPr/>
        </p:nvSpPr>
        <p:spPr>
          <a:xfrm>
            <a:off x="456630" y="9805013"/>
            <a:ext cx="12075326" cy="1892826"/>
          </a:xfrm>
          <a:prstGeom prst="rect">
            <a:avLst/>
          </a:prstGeom>
          <a:ln>
            <a:noFill/>
          </a:ln>
        </p:spPr>
        <p:txBody>
          <a:bodyPr wrap="square">
            <a:spAutoFit/>
          </a:bodyPr>
          <a:lstStyle/>
          <a:p>
            <a:pPr lvl="0">
              <a:spcBef>
                <a:spcPts val="200"/>
              </a:spcBef>
            </a:pPr>
            <a:r>
              <a:rPr lang="en-US" sz="2800" b="1" dirty="0">
                <a:latin typeface="Avenir Book" panose="02000503020000020003" pitchFamily="2" charset="0"/>
              </a:rPr>
              <a:t>CLICpix2</a:t>
            </a:r>
            <a:r>
              <a:rPr lang="en-US" sz="2800" dirty="0">
                <a:latin typeface="Avenir Book" panose="02000503020000020003" pitchFamily="2" charset="0"/>
              </a:rPr>
              <a:t>: a readout chip from </a:t>
            </a:r>
            <a:r>
              <a:rPr lang="en-US" sz="2800" dirty="0" err="1">
                <a:latin typeface="Avenir Book" panose="02000503020000020003" pitchFamily="2" charset="0"/>
              </a:rPr>
              <a:t>Timepix</a:t>
            </a:r>
            <a:r>
              <a:rPr lang="en-US" sz="2800" dirty="0">
                <a:latin typeface="Avenir Book" panose="02000503020000020003" pitchFamily="2" charset="0"/>
              </a:rPr>
              <a:t> family for the CLIC vertex detector</a:t>
            </a:r>
          </a:p>
          <a:p>
            <a:pPr marL="571500" indent="-571500">
              <a:spcBef>
                <a:spcPts val="200"/>
              </a:spcBef>
              <a:buFont typeface="Arial" panose="020B0604020202020204" pitchFamily="34" charset="0"/>
              <a:buChar char="•"/>
            </a:pPr>
            <a:r>
              <a:rPr lang="en-US" sz="2800" dirty="0">
                <a:latin typeface="Avenir Book" panose="02000503020000020003" pitchFamily="2" charset="0"/>
              </a:rPr>
              <a:t>25 x 25 </a:t>
            </a:r>
            <a:r>
              <a:rPr lang="en-US" sz="2800" dirty="0">
                <a:latin typeface="Symbol" charset="2"/>
                <a:cs typeface="Symbol" charset="2"/>
              </a:rPr>
              <a:t>m</a:t>
            </a:r>
            <a:r>
              <a:rPr lang="en-US" sz="2800" dirty="0">
                <a:latin typeface="Avenir Book" panose="02000503020000020003" pitchFamily="2" charset="0"/>
              </a:rPr>
              <a:t>m</a:t>
            </a:r>
            <a:r>
              <a:rPr lang="en-US" sz="2800" baseline="30000" dirty="0">
                <a:latin typeface="Avenir Book" panose="02000503020000020003" pitchFamily="2" charset="0"/>
              </a:rPr>
              <a:t>2</a:t>
            </a:r>
            <a:r>
              <a:rPr lang="en-US" sz="2800" dirty="0">
                <a:latin typeface="Avenir Book" panose="02000503020000020003" pitchFamily="2" charset="0"/>
              </a:rPr>
              <a:t> pixel size, pixel matrix of 128 x 128</a:t>
            </a:r>
          </a:p>
          <a:p>
            <a:pPr marL="571500" indent="-571500">
              <a:spcBef>
                <a:spcPts val="200"/>
              </a:spcBef>
              <a:buFont typeface="Arial" panose="020B0604020202020204" pitchFamily="34" charset="0"/>
              <a:buChar char="•"/>
            </a:pPr>
            <a:r>
              <a:rPr lang="en-US" sz="2800" dirty="0">
                <a:latin typeface="Avenir Book" panose="02000503020000020003" pitchFamily="2" charset="0"/>
              </a:rPr>
              <a:t>Excellent timing performance </a:t>
            </a:r>
          </a:p>
          <a:p>
            <a:pPr marL="571500" indent="-571500">
              <a:spcBef>
                <a:spcPts val="200"/>
              </a:spcBef>
              <a:buFont typeface="Arial" panose="020B0604020202020204" pitchFamily="34" charset="0"/>
              <a:buChar char="•"/>
            </a:pPr>
            <a:r>
              <a:rPr lang="en-US" sz="2800" dirty="0">
                <a:latin typeface="Avenir Book" panose="02000503020000020003" pitchFamily="2" charset="0"/>
              </a:rPr>
              <a:t>3</a:t>
            </a:r>
            <a:r>
              <a:rPr lang="en-US" sz="2800" dirty="0">
                <a:latin typeface="Symbol" charset="2"/>
                <a:cs typeface="Symbol" charset="2"/>
              </a:rPr>
              <a:t>m</a:t>
            </a:r>
            <a:r>
              <a:rPr lang="en-US" sz="2800" dirty="0">
                <a:latin typeface="Avenir Book" panose="02000503020000020003" pitchFamily="2" charset="0"/>
              </a:rPr>
              <a:t>m target spatial resolution still challenging with thin sensors.</a:t>
            </a:r>
          </a:p>
        </p:txBody>
      </p:sp>
      <p:sp>
        <p:nvSpPr>
          <p:cNvPr id="43" name="Rectangle 42">
            <a:extLst>
              <a:ext uri="{FF2B5EF4-FFF2-40B4-BE49-F238E27FC236}">
                <a16:creationId xmlns:a16="http://schemas.microsoft.com/office/drawing/2014/main" id="{5D015632-F6FA-4641-9022-37E05E9FE534}"/>
              </a:ext>
            </a:extLst>
          </p:cNvPr>
          <p:cNvSpPr/>
          <p:nvPr/>
        </p:nvSpPr>
        <p:spPr>
          <a:xfrm>
            <a:off x="475017" y="12015343"/>
            <a:ext cx="11404399" cy="979755"/>
          </a:xfrm>
          <a:prstGeom prst="rect">
            <a:avLst/>
          </a:prstGeom>
          <a:ln>
            <a:noFill/>
          </a:ln>
        </p:spPr>
        <p:txBody>
          <a:bodyPr wrap="square">
            <a:spAutoFit/>
          </a:bodyPr>
          <a:lstStyle/>
          <a:p>
            <a:pPr lvl="0">
              <a:spcBef>
                <a:spcPts val="200"/>
              </a:spcBef>
            </a:pPr>
            <a:r>
              <a:rPr lang="en-US" sz="2800" b="1" dirty="0">
                <a:latin typeface="Avenir Book" panose="02000503020000020003" pitchFamily="2" charset="0"/>
              </a:rPr>
              <a:t>Novel hybrid device assembly techniques</a:t>
            </a:r>
            <a:r>
              <a:rPr lang="en-US" sz="2800" dirty="0">
                <a:latin typeface="Avenir Book" panose="02000503020000020003" pitchFamily="2" charset="0"/>
              </a:rPr>
              <a:t>:  encouraging results from </a:t>
            </a:r>
            <a:br>
              <a:rPr lang="en-US" sz="2800" dirty="0">
                <a:latin typeface="Avenir Book" panose="02000503020000020003" pitchFamily="2" charset="0"/>
              </a:rPr>
            </a:br>
            <a:r>
              <a:rPr lang="en-US" sz="2800" dirty="0">
                <a:latin typeface="Avenir Book" panose="02000503020000020003" pitchFamily="2" charset="0"/>
              </a:rPr>
              <a:t>fine-pitch bump-bonding, and anisotropic conducting film</a:t>
            </a:r>
          </a:p>
        </p:txBody>
      </p:sp>
      <p:cxnSp>
        <p:nvCxnSpPr>
          <p:cNvPr id="5" name="Straight Arrow Connector 4"/>
          <p:cNvCxnSpPr/>
          <p:nvPr/>
        </p:nvCxnSpPr>
        <p:spPr>
          <a:xfrm>
            <a:off x="20367424" y="5689295"/>
            <a:ext cx="977083" cy="997011"/>
          </a:xfrm>
          <a:prstGeom prst="straightConnector1">
            <a:avLst/>
          </a:prstGeom>
          <a:noFill/>
          <a:ln w="25400" cap="flat">
            <a:solidFill>
              <a:schemeClr val="bg1">
                <a:lumMod val="50000"/>
              </a:schemeClr>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5049753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252" name="Collaborations"/>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Collaborations</a:t>
            </a:r>
          </a:p>
        </p:txBody>
      </p:sp>
      <p:sp>
        <p:nvSpPr>
          <p:cNvPr id="253" name="CLIC accelerator…"/>
          <p:cNvSpPr txBox="1"/>
          <p:nvPr/>
        </p:nvSpPr>
        <p:spPr>
          <a:xfrm>
            <a:off x="1163320" y="2796432"/>
            <a:ext cx="12025155" cy="389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nSpc>
                <a:spcPct val="120000"/>
              </a:lnSpc>
              <a:defRPr sz="3700">
                <a:latin typeface="Avenir Heavy"/>
                <a:ea typeface="Avenir Heavy"/>
                <a:cs typeface="Avenir Heavy"/>
                <a:sym typeface="Avenir Heavy"/>
              </a:defRPr>
            </a:pPr>
            <a:r>
              <a:rPr dirty="0"/>
              <a:t>CLIC accelerator</a:t>
            </a:r>
          </a:p>
          <a:p>
            <a:pPr marL="355599" lvl="1" indent="-355599">
              <a:lnSpc>
                <a:spcPct val="120000"/>
              </a:lnSpc>
              <a:buSzPct val="100000"/>
              <a:buChar char="•"/>
              <a:defRPr sz="3700"/>
            </a:pPr>
            <a:r>
              <a:rPr dirty="0"/>
              <a:t>~50 institutes from 28 countries</a:t>
            </a:r>
          </a:p>
          <a:p>
            <a:pPr marL="355599" lvl="1" indent="-355599">
              <a:lnSpc>
                <a:spcPct val="120000"/>
              </a:lnSpc>
              <a:buSzPct val="100000"/>
              <a:buChar char="•"/>
              <a:defRPr sz="3700"/>
            </a:pPr>
            <a:r>
              <a:rPr dirty="0"/>
              <a:t>CLIC accelerator studies</a:t>
            </a:r>
          </a:p>
          <a:p>
            <a:pPr marL="355599" lvl="1" indent="-355599">
              <a:lnSpc>
                <a:spcPct val="120000"/>
              </a:lnSpc>
              <a:buSzPct val="100000"/>
              <a:buChar char="•"/>
              <a:defRPr sz="3700"/>
            </a:pPr>
            <a:r>
              <a:rPr dirty="0"/>
              <a:t>CLIC accelerator design and development</a:t>
            </a:r>
          </a:p>
          <a:p>
            <a:pPr marL="355599" lvl="1" indent="-355599">
              <a:lnSpc>
                <a:spcPct val="120000"/>
              </a:lnSpc>
              <a:buSzPct val="100000"/>
              <a:buChar char="•"/>
              <a:defRPr sz="3700"/>
            </a:pPr>
            <a:r>
              <a:rPr dirty="0"/>
              <a:t>Construction and operation of CLIC Test Facility, CTF3</a:t>
            </a:r>
          </a:p>
        </p:txBody>
      </p:sp>
      <p:pic>
        <p:nvPicPr>
          <p:cNvPr id="254" name="MoC_institutes_map_20171220.png" descr="MoC_institutes_map_20171220.png"/>
          <p:cNvPicPr>
            <a:picLocks noChangeAspect="1"/>
          </p:cNvPicPr>
          <p:nvPr/>
        </p:nvPicPr>
        <p:blipFill>
          <a:blip r:embed="rId3">
            <a:extLst/>
          </a:blip>
          <a:stretch>
            <a:fillRect/>
          </a:stretch>
        </p:blipFill>
        <p:spPr>
          <a:xfrm>
            <a:off x="13779234" y="6973627"/>
            <a:ext cx="8570063" cy="5235981"/>
          </a:xfrm>
          <a:prstGeom prst="rect">
            <a:avLst/>
          </a:prstGeom>
          <a:ln w="12700">
            <a:miter lim="400000"/>
          </a:ln>
        </p:spPr>
      </p:pic>
      <p:sp>
        <p:nvSpPr>
          <p:cNvPr id="255" name="CLIC detector and physics (CLICdp)…"/>
          <p:cNvSpPr txBox="1"/>
          <p:nvPr/>
        </p:nvSpPr>
        <p:spPr>
          <a:xfrm>
            <a:off x="13970000" y="2899392"/>
            <a:ext cx="9437940" cy="3122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nSpc>
                <a:spcPct val="120000"/>
              </a:lnSpc>
              <a:defRPr sz="3700">
                <a:latin typeface="Avenir Heavy"/>
                <a:ea typeface="Avenir Heavy"/>
                <a:cs typeface="Avenir Heavy"/>
                <a:sym typeface="Avenir Heavy"/>
              </a:defRPr>
            </a:pPr>
            <a:r>
              <a:t>CLIC detector and physics (CLICdp)</a:t>
            </a:r>
          </a:p>
          <a:p>
            <a:pPr marL="355599" lvl="1" indent="-355599">
              <a:lnSpc>
                <a:spcPct val="120000"/>
              </a:lnSpc>
              <a:buSzPct val="100000"/>
              <a:buChar char="•"/>
              <a:defRPr sz="3700"/>
            </a:pPr>
            <a:r>
              <a:t>30 institutes from 18 countries</a:t>
            </a:r>
          </a:p>
          <a:p>
            <a:pPr marL="355599" lvl="1" indent="-355599">
              <a:lnSpc>
                <a:spcPct val="120000"/>
              </a:lnSpc>
              <a:buSzPct val="100000"/>
              <a:buChar char="•"/>
              <a:defRPr sz="3700"/>
            </a:pPr>
            <a:r>
              <a:t>Physics prospects &amp; simulations studies</a:t>
            </a:r>
          </a:p>
          <a:p>
            <a:pPr marL="355599" lvl="1" indent="-355599">
              <a:lnSpc>
                <a:spcPct val="120000"/>
              </a:lnSpc>
              <a:buSzPct val="100000"/>
              <a:buChar char="•"/>
              <a:defRPr sz="3700"/>
            </a:pPr>
            <a:r>
              <a:t>Detector optimisation + R&amp;D for CLIC</a:t>
            </a:r>
          </a:p>
        </p:txBody>
      </p:sp>
      <p:pic>
        <p:nvPicPr>
          <p:cNvPr id="256" name="Picture 12" descr="Picture 12"/>
          <p:cNvPicPr>
            <a:picLocks noChangeAspect="1"/>
          </p:cNvPicPr>
          <p:nvPr/>
        </p:nvPicPr>
        <p:blipFill>
          <a:blip r:embed="rId4" cstate="print">
            <a:extLst>
              <a:ext uri="{28A0092B-C50C-407E-A947-70E740481C1C}">
                <a14:useLocalDpi xmlns:a14="http://schemas.microsoft.com/office/drawing/2010/main"/>
              </a:ext>
            </a:extLst>
          </a:blip>
          <a:srcRect l="1383"/>
          <a:stretch>
            <a:fillRect/>
          </a:stretch>
        </p:blipFill>
        <p:spPr>
          <a:xfrm>
            <a:off x="1586080" y="7294233"/>
            <a:ext cx="7602540" cy="5248804"/>
          </a:xfrm>
          <a:prstGeom prst="rect">
            <a:avLst/>
          </a:prstGeom>
          <a:ln w="12700">
            <a:miter lim="400000"/>
          </a:ln>
        </p:spPr>
      </p:pic>
      <p:sp>
        <p:nvSpPr>
          <p:cNvPr id="257" name="+strong participation in the CALICE and FCAL Collaborations and in AIDA-2020"/>
          <p:cNvSpPr txBox="1"/>
          <p:nvPr/>
        </p:nvSpPr>
        <p:spPr>
          <a:xfrm>
            <a:off x="9398000" y="10522019"/>
            <a:ext cx="5706533" cy="1483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defRPr sz="2900">
                <a:solidFill>
                  <a:srgbClr val="FF581E"/>
                </a:solidFill>
                <a:latin typeface="Chalkduster"/>
                <a:ea typeface="Chalkduster"/>
                <a:cs typeface="Chalkduster"/>
                <a:sym typeface="Chalkduster"/>
              </a:defRPr>
            </a:lvl1pPr>
          </a:lstStyle>
          <a:p>
            <a:r>
              <a:rPr dirty="0">
                <a:latin typeface="Avenir Roman" panose="02000503020000020003" pitchFamily="2" charset="0"/>
              </a:rPr>
              <a:t>+</a:t>
            </a:r>
            <a:r>
              <a:rPr lang="en-US" dirty="0">
                <a:latin typeface="Avenir Roman" panose="02000503020000020003" pitchFamily="2" charset="0"/>
              </a:rPr>
              <a:t> </a:t>
            </a:r>
            <a:r>
              <a:rPr dirty="0">
                <a:latin typeface="Avenir Roman" panose="02000503020000020003" pitchFamily="2" charset="0"/>
              </a:rPr>
              <a:t>strong participation in the CALICE and FCAL Collaborations and in AIDA-2020</a:t>
            </a:r>
          </a:p>
        </p:txBody>
      </p:sp>
    </p:spTree>
    <p:extLst>
      <p:ext uri="{BB962C8B-B14F-4D97-AF65-F5344CB8AC3E}">
        <p14:creationId xmlns:p14="http://schemas.microsoft.com/office/powerpoint/2010/main" val="18803749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411" name="CLIC_complex_380gev_wlogo.pdf" descr="CLIC_complex_380gev_wlogo.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07149" y="711444"/>
            <a:ext cx="20169702" cy="11404096"/>
          </a:xfrm>
          <a:prstGeom prst="rect">
            <a:avLst/>
          </a:prstGeom>
          <a:ln w="12700">
            <a:miter lim="400000"/>
          </a:ln>
        </p:spPr>
      </p:pic>
      <p:sp>
        <p:nvSpPr>
          <p:cNvPr id="412" name="Rectangle 5"/>
          <p:cNvSpPr/>
          <p:nvPr/>
        </p:nvSpPr>
        <p:spPr>
          <a:xfrm>
            <a:off x="14605646" y="3167009"/>
            <a:ext cx="1270076" cy="1093535"/>
          </a:xfrm>
          <a:prstGeom prst="rect">
            <a:avLst/>
          </a:prstGeom>
          <a:solidFill>
            <a:srgbClr val="FFFFFF"/>
          </a:solidFill>
          <a:ln w="12700">
            <a:miter lim="400000"/>
          </a:ln>
        </p:spPr>
        <p:txBody>
          <a:bodyPr lIns="45719" rIns="45719" anchor="ctr"/>
          <a:lstStyle/>
          <a:p>
            <a:pPr algn="ctr" defTabSz="1005639">
              <a:defRPr sz="2000">
                <a:solidFill>
                  <a:srgbClr val="FFFFFF"/>
                </a:solidFill>
                <a:latin typeface="Arial"/>
                <a:ea typeface="Arial"/>
                <a:cs typeface="Arial"/>
                <a:sym typeface="Arial"/>
              </a:defRPr>
            </a:pPr>
            <a:endParaRPr/>
          </a:p>
        </p:txBody>
      </p:sp>
      <p:sp>
        <p:nvSpPr>
          <p:cNvPr id="413" name="Drive beam accelerated to a few GeV using conventional klystrons…"/>
          <p:cNvSpPr txBox="1"/>
          <p:nvPr/>
        </p:nvSpPr>
        <p:spPr>
          <a:xfrm>
            <a:off x="14344324" y="378627"/>
            <a:ext cx="9635022" cy="2368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Drive beam</a:t>
            </a:r>
            <a:r>
              <a:rPr dirty="0"/>
              <a:t> accelerated to </a:t>
            </a:r>
            <a:r>
              <a:rPr lang="en-US" dirty="0"/>
              <a:t>~2 </a:t>
            </a:r>
            <a:r>
              <a:rPr dirty="0"/>
              <a:t>GeV using conventional klystrons</a:t>
            </a:r>
          </a:p>
          <a:p>
            <a:pPr marL="584200" lvl="1" indent="-228600">
              <a:spcBef>
                <a:spcPts val="1100"/>
              </a:spcBef>
              <a:buSzPct val="100000"/>
              <a:buAutoNum type="arabicPeriod"/>
              <a:defRPr sz="2200"/>
            </a:pPr>
            <a:r>
              <a:rPr dirty="0"/>
              <a:t> </a:t>
            </a:r>
            <a:r>
              <a:rPr lang="en-US" dirty="0">
                <a:latin typeface="Avenir Heavy"/>
                <a:sym typeface="Avenir Heavy"/>
              </a:rPr>
              <a:t>Intensity</a:t>
            </a:r>
            <a:r>
              <a:rPr dirty="0">
                <a:latin typeface="Avenir Heavy"/>
                <a:ea typeface="Avenir Heavy"/>
                <a:cs typeface="Avenir Heavy"/>
                <a:sym typeface="Avenir Heavy"/>
              </a:rPr>
              <a:t> increased</a:t>
            </a:r>
            <a:r>
              <a:rPr dirty="0"/>
              <a:t> using a series of delay loops and combiner rings</a:t>
            </a:r>
          </a:p>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Drive beam decelerated</a:t>
            </a:r>
            <a:r>
              <a:rPr dirty="0"/>
              <a:t> and produces high-RF</a:t>
            </a:r>
          </a:p>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Feed</a:t>
            </a:r>
            <a:r>
              <a:rPr dirty="0"/>
              <a:t> high-RF </a:t>
            </a:r>
            <a:r>
              <a:rPr dirty="0">
                <a:latin typeface="Avenir Heavy"/>
                <a:ea typeface="Avenir Heavy"/>
                <a:cs typeface="Avenir Heavy"/>
                <a:sym typeface="Avenir Heavy"/>
              </a:rPr>
              <a:t>to</a:t>
            </a:r>
            <a:r>
              <a:rPr dirty="0"/>
              <a:t> the less intense </a:t>
            </a:r>
            <a:r>
              <a:rPr dirty="0">
                <a:latin typeface="Avenir Heavy"/>
                <a:ea typeface="Avenir Heavy"/>
                <a:cs typeface="Avenir Heavy"/>
                <a:sym typeface="Avenir Heavy"/>
              </a:rPr>
              <a:t>main beam </a:t>
            </a:r>
            <a:r>
              <a:rPr dirty="0"/>
              <a:t>using waveguides</a:t>
            </a:r>
          </a:p>
        </p:txBody>
      </p:sp>
      <p:pic>
        <p:nvPicPr>
          <p:cNvPr id="6" name="Picture 5">
            <a:extLst>
              <a:ext uri="{FF2B5EF4-FFF2-40B4-BE49-F238E27FC236}">
                <a16:creationId xmlns:a16="http://schemas.microsoft.com/office/drawing/2014/main" id="{647009C7-3725-254E-9412-A5C6FD5654FF}"/>
              </a:ext>
            </a:extLst>
          </p:cNvPr>
          <p:cNvPicPr>
            <a:picLocks noChangeAspect="1"/>
          </p:cNvPicPr>
          <p:nvPr/>
        </p:nvPicPr>
        <p:blipFill>
          <a:blip r:embed="rId4"/>
          <a:stretch>
            <a:fillRect/>
          </a:stretch>
        </p:blipFill>
        <p:spPr>
          <a:xfrm>
            <a:off x="20835257" y="2673907"/>
            <a:ext cx="3548743" cy="2871152"/>
          </a:xfrm>
          <a:prstGeom prst="rect">
            <a:avLst/>
          </a:prstGeom>
        </p:spPr>
      </p:pic>
    </p:spTree>
    <p:extLst>
      <p:ext uri="{BB962C8B-B14F-4D97-AF65-F5344CB8AC3E}">
        <p14:creationId xmlns:p14="http://schemas.microsoft.com/office/powerpoint/2010/main" val="5289474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4</a:t>
            </a:fld>
            <a:endParaRPr lang="en-US" dirty="0"/>
          </a:p>
        </p:txBody>
      </p:sp>
      <p:sp>
        <p:nvSpPr>
          <p:cNvPr id="2" name="Title 1"/>
          <p:cNvSpPr>
            <a:spLocks noGrp="1"/>
          </p:cNvSpPr>
          <p:nvPr>
            <p:ph type="title"/>
          </p:nvPr>
        </p:nvSpPr>
        <p:spPr/>
        <p:txBody>
          <a:bodyPr/>
          <a:lstStyle/>
          <a:p>
            <a:r>
              <a:rPr lang="en-US" sz="6400" dirty="0"/>
              <a:t>CLIC parameters</a:t>
            </a:r>
          </a:p>
        </p:txBody>
      </p:sp>
      <p:pic>
        <p:nvPicPr>
          <p:cNvPr id="14" name="Picture 13"/>
          <p:cNvPicPr>
            <a:picLocks noChangeAspect="1"/>
          </p:cNvPicPr>
          <p:nvPr/>
        </p:nvPicPr>
        <p:blipFill>
          <a:blip r:embed="rId3"/>
          <a:stretch>
            <a:fillRect/>
          </a:stretch>
        </p:blipFill>
        <p:spPr>
          <a:xfrm>
            <a:off x="3190272" y="1776793"/>
            <a:ext cx="17947500" cy="11368094"/>
          </a:xfrm>
          <a:prstGeom prst="rect">
            <a:avLst/>
          </a:prstGeom>
        </p:spPr>
      </p:pic>
    </p:spTree>
    <p:extLst>
      <p:ext uri="{BB962C8B-B14F-4D97-AF65-F5344CB8AC3E}">
        <p14:creationId xmlns:p14="http://schemas.microsoft.com/office/powerpoint/2010/main" val="732427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428" name="CLIC_complex_3tev_wlogo.pdf" descr="CLIC_complex_3tev_wlogo.pdf"/>
          <p:cNvPicPr>
            <a:picLocks noChangeAspect="1"/>
          </p:cNvPicPr>
          <p:nvPr/>
        </p:nvPicPr>
        <p:blipFill>
          <a:blip r:embed="rId2">
            <a:extLst/>
          </a:blip>
          <a:stretch>
            <a:fillRect/>
          </a:stretch>
        </p:blipFill>
        <p:spPr>
          <a:xfrm>
            <a:off x="2107149" y="711450"/>
            <a:ext cx="20169702" cy="11907027"/>
          </a:xfrm>
          <a:prstGeom prst="rect">
            <a:avLst/>
          </a:prstGeom>
          <a:ln w="12700">
            <a:miter lim="400000"/>
          </a:ln>
        </p:spPr>
      </p:pic>
    </p:spTree>
    <p:extLst>
      <p:ext uri="{BB962C8B-B14F-4D97-AF65-F5344CB8AC3E}">
        <p14:creationId xmlns:p14="http://schemas.microsoft.com/office/powerpoint/2010/main" val="3638830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62" name="CLIC accelerator footprint"/>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rPr dirty="0"/>
              <a:t>CLIC </a:t>
            </a:r>
            <a:r>
              <a:rPr lang="en-US" dirty="0"/>
              <a:t>timeline</a:t>
            </a:r>
            <a:endParaRPr dirty="0"/>
          </a:p>
        </p:txBody>
      </p:sp>
      <p:pic>
        <p:nvPicPr>
          <p:cNvPr id="263" name="CLIC_map_CLIC380_CLIC1500_CLIC3000_wtext.jpeg" descr="CLIC_map_CLIC380_CLIC1500_CLIC3000_wtext.jpeg"/>
          <p:cNvPicPr>
            <a:picLocks noChangeAspect="1"/>
          </p:cNvPicPr>
          <p:nvPr/>
        </p:nvPicPr>
        <p:blipFill>
          <a:blip r:embed="rId3">
            <a:extLst/>
          </a:blip>
          <a:stretch>
            <a:fillRect/>
          </a:stretch>
        </p:blipFill>
        <p:spPr>
          <a:xfrm>
            <a:off x="1110373" y="2269886"/>
            <a:ext cx="8832963" cy="6622654"/>
          </a:xfrm>
          <a:prstGeom prst="rect">
            <a:avLst/>
          </a:prstGeom>
          <a:ln w="12700">
            <a:miter lim="400000"/>
          </a:ln>
        </p:spPr>
      </p:pic>
      <p:pic>
        <p:nvPicPr>
          <p:cNvPr id="264" name="project_master_schedule.jpg" descr="project_master_schedu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9283" y="6316586"/>
            <a:ext cx="13743432" cy="3456938"/>
          </a:xfrm>
          <a:prstGeom prst="rect">
            <a:avLst/>
          </a:prstGeom>
          <a:ln w="25400">
            <a:miter lim="400000"/>
          </a:ln>
          <a:effectLst>
            <a:outerShdw blurRad="355600" dist="177800" dir="5400000" rotWithShape="0">
              <a:srgbClr val="000000">
                <a:alpha val="0"/>
              </a:srgbClr>
            </a:outerShdw>
          </a:effectLst>
        </p:spPr>
      </p:pic>
      <p:sp>
        <p:nvSpPr>
          <p:cNvPr id="265" name="Technology-driven schedule from start of construction…"/>
          <p:cNvSpPr txBox="1"/>
          <p:nvPr/>
        </p:nvSpPr>
        <p:spPr>
          <a:xfrm>
            <a:off x="11409540" y="10725323"/>
            <a:ext cx="9998551" cy="1483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2900"/>
            </a:pPr>
            <a:r>
              <a:rPr lang="en-US" dirty="0">
                <a:latin typeface="Avenir Roman" panose="02000503020000020003" pitchFamily="2" charset="0"/>
              </a:rPr>
              <a:t>Technology Driven Schedule </a:t>
            </a:r>
            <a:r>
              <a:rPr dirty="0">
                <a:latin typeface="Avenir Roman" panose="02000503020000020003" pitchFamily="2" charset="0"/>
              </a:rPr>
              <a:t>from start of construction</a:t>
            </a:r>
            <a:r>
              <a:rPr lang="en-US" dirty="0">
                <a:latin typeface="Avenir Roman" panose="02000503020000020003" pitchFamily="2" charset="0"/>
              </a:rPr>
              <a:t>:</a:t>
            </a:r>
            <a:r>
              <a:rPr dirty="0">
                <a:latin typeface="Avenir Roman" panose="02000503020000020003" pitchFamily="2" charset="0"/>
              </a:rPr>
              <a:t> </a:t>
            </a:r>
          </a:p>
          <a:p>
            <a:pPr marL="228600" indent="-228600">
              <a:buSzPct val="100000"/>
              <a:buChar char="•"/>
              <a:defRPr sz="2900"/>
            </a:pPr>
            <a:r>
              <a:rPr dirty="0">
                <a:latin typeface="Avenir Roman" panose="02000503020000020003" pitchFamily="2" charset="0"/>
              </a:rPr>
              <a:t>First collisions by ~</a:t>
            </a:r>
            <a:r>
              <a:rPr dirty="0">
                <a:latin typeface="Avenir Roman" panose="02000503020000020003" pitchFamily="2" charset="0"/>
                <a:ea typeface="Avenir Black"/>
                <a:cs typeface="Avenir Black"/>
                <a:sym typeface="Avenir Black"/>
              </a:rPr>
              <a:t>2035</a:t>
            </a:r>
          </a:p>
          <a:p>
            <a:pPr marL="228600" indent="-228600">
              <a:buSzPct val="100000"/>
              <a:buChar char="•"/>
              <a:defRPr sz="2900"/>
            </a:pPr>
            <a:r>
              <a:rPr dirty="0">
                <a:latin typeface="Avenir Roman" panose="02000503020000020003" pitchFamily="2" charset="0"/>
              </a:rPr>
              <a:t>Baseline scenario of operation ~30 years</a:t>
            </a:r>
          </a:p>
        </p:txBody>
      </p:sp>
      <p:sp>
        <p:nvSpPr>
          <p:cNvPr id="266" name="Ramp-up and up-time assumptions consistent with other future projects arXiv:1810.13022, Bordry et al."/>
          <p:cNvSpPr txBox="1"/>
          <p:nvPr/>
        </p:nvSpPr>
        <p:spPr>
          <a:xfrm>
            <a:off x="18860335" y="4228338"/>
            <a:ext cx="4132224" cy="1498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1828436">
              <a:defRPr sz="400">
                <a:solidFill>
                  <a:srgbClr val="D30000"/>
                </a:solidFill>
                <a:latin typeface="Wingdings"/>
                <a:ea typeface="Wingdings"/>
                <a:cs typeface="Wingdings"/>
                <a:sym typeface="Wingdings"/>
              </a:defRPr>
            </a:pPr>
            <a:r>
              <a:rPr lang="en-US" sz="2200" dirty="0">
                <a:solidFill>
                  <a:schemeClr val="tx1"/>
                </a:solidFill>
                <a:latin typeface="Avenir Book Oblique"/>
                <a:ea typeface="Avenir Book Oblique"/>
                <a:cs typeface="Avenir Book Oblique"/>
                <a:sym typeface="Avenir Book Oblique"/>
              </a:rPr>
              <a:t>Ramp-up and up-time assumptions: arXiv:1810.13022, </a:t>
            </a:r>
            <a:r>
              <a:rPr lang="en-US" sz="2200" dirty="0" err="1">
                <a:solidFill>
                  <a:schemeClr val="tx1"/>
                </a:solidFill>
                <a:latin typeface="Avenir Book Oblique"/>
                <a:ea typeface="Avenir Book Oblique"/>
                <a:cs typeface="Avenir Book Oblique"/>
                <a:sym typeface="Avenir Book Oblique"/>
              </a:rPr>
              <a:t>Bordry</a:t>
            </a:r>
            <a:r>
              <a:rPr lang="en-US" sz="2200" dirty="0">
                <a:solidFill>
                  <a:schemeClr val="tx1"/>
                </a:solidFill>
                <a:latin typeface="Avenir Book Oblique"/>
                <a:ea typeface="Avenir Book Oblique"/>
                <a:cs typeface="Avenir Book Oblique"/>
                <a:sym typeface="Avenir Book Oblique"/>
              </a:rPr>
              <a:t> et al.</a:t>
            </a:r>
          </a:p>
          <a:p>
            <a:pPr defTabSz="1828436">
              <a:defRPr sz="400">
                <a:solidFill>
                  <a:srgbClr val="D30000"/>
                </a:solidFill>
                <a:latin typeface="Wingdings"/>
                <a:ea typeface="Wingdings"/>
                <a:cs typeface="Wingdings"/>
                <a:sym typeface="Wingdings"/>
              </a:defRPr>
            </a:pPr>
            <a:endParaRPr sz="2200" dirty="0">
              <a:solidFill>
                <a:srgbClr val="000000"/>
              </a:solidFill>
              <a:latin typeface="Avenir Book Oblique"/>
              <a:ea typeface="Avenir Book Oblique"/>
              <a:cs typeface="Avenir Book Oblique"/>
              <a:sym typeface="Avenir Book Oblique"/>
            </a:endParaRPr>
          </a:p>
        </p:txBody>
      </p:sp>
      <p:pic>
        <p:nvPicPr>
          <p:cNvPr id="267" name="Picture 5" descr="Picture 5"/>
          <p:cNvPicPr>
            <a:picLocks noChangeAspect="1"/>
          </p:cNvPicPr>
          <p:nvPr/>
        </p:nvPicPr>
        <p:blipFill>
          <a:blip r:embed="rId5">
            <a:extLst/>
          </a:blip>
          <a:stretch>
            <a:fillRect/>
          </a:stretch>
        </p:blipFill>
        <p:spPr>
          <a:xfrm>
            <a:off x="13970885" y="2538170"/>
            <a:ext cx="4536933" cy="3778416"/>
          </a:xfrm>
          <a:prstGeom prst="rect">
            <a:avLst/>
          </a:prstGeom>
          <a:ln w="12700">
            <a:miter lim="400000"/>
          </a:ln>
        </p:spPr>
      </p:pic>
      <p:pic>
        <p:nvPicPr>
          <p:cNvPr id="9" name="CLIC_timeline_top.pdf" descr="CLIC_timeline_top.pdf">
            <a:extLst>
              <a:ext uri="{FF2B5EF4-FFF2-40B4-BE49-F238E27FC236}">
                <a16:creationId xmlns:a16="http://schemas.microsoft.com/office/drawing/2014/main" id="{E5180ACD-44E0-E848-AFC8-2358D7DD729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110373" y="9054074"/>
            <a:ext cx="8773877" cy="4165111"/>
          </a:xfrm>
          <a:prstGeom prst="rect">
            <a:avLst/>
          </a:prstGeom>
          <a:ln w="12700">
            <a:miter lim="400000"/>
          </a:ln>
        </p:spPr>
      </p:pic>
    </p:spTree>
    <p:extLst>
      <p:ext uri="{BB962C8B-B14F-4D97-AF65-F5344CB8AC3E}">
        <p14:creationId xmlns:p14="http://schemas.microsoft.com/office/powerpoint/2010/main" val="29530230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xband_cavity_2_photobyMatteoVolpi_orig.JPG" descr="xband_cavity_2_photobyMatteoVolpi_ori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97025" y="10526237"/>
            <a:ext cx="5035690" cy="3357128"/>
          </a:xfrm>
          <a:prstGeom prst="rect">
            <a:avLst/>
          </a:prstGeom>
          <a:ln w="25400">
            <a:miter lim="400000"/>
          </a:ln>
          <a:effectLst>
            <a:outerShdw blurRad="355600" dist="177800" dir="5400000" rotWithShape="0">
              <a:srgbClr val="000000">
                <a:alpha val="70000"/>
              </a:srgbClr>
            </a:outerShdw>
          </a:effectLst>
        </p:spPr>
      </p:pic>
      <p:sp>
        <p:nvSpPr>
          <p:cNvPr id="434" name="Slide Number Placeholder 2"/>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435" name="Title 1"/>
          <p:cNvSpPr txBox="1">
            <a:spLocks noGrp="1"/>
          </p:cNvSpPr>
          <p:nvPr>
            <p:ph type="title"/>
          </p:nvPr>
        </p:nvSpPr>
        <p:spPr>
          <a:prstGeom prst="rect">
            <a:avLst/>
          </a:prstGeom>
        </p:spPr>
        <p:txBody>
          <a:bodyPr/>
          <a:lstStyle/>
          <a:p>
            <a:r>
              <a:rPr dirty="0"/>
              <a:t>Accelerator challenges</a:t>
            </a:r>
          </a:p>
        </p:txBody>
      </p:sp>
      <p:sp>
        <p:nvSpPr>
          <p:cNvPr id="436" name="CLIC baseline – a drive-beam based machine with an initial stage at 380 GeV…"/>
          <p:cNvSpPr txBox="1"/>
          <p:nvPr/>
        </p:nvSpPr>
        <p:spPr>
          <a:xfrm>
            <a:off x="1297503" y="2853173"/>
            <a:ext cx="16633658" cy="937756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CLIC baseline – a drive-beam based machine with an initial stage at 380 GeV</a:t>
            </a: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latin typeface="Avenir Heavy"/>
                <a:ea typeface="Avenir Heavy"/>
                <a:cs typeface="Avenir Heavy"/>
                <a:sym typeface="Avenir Heavy"/>
              </a:defRPr>
            </a:pPr>
            <a:r>
              <a:rPr sz="3200" dirty="0">
                <a:ln w="0" cap="flat">
                  <a:noFill/>
                  <a:prstDash val="solid"/>
                  <a:miter lim="400000"/>
                </a:ln>
                <a:latin typeface="Avenir Book" panose="02000503020000020003" pitchFamily="2" charset="0"/>
                <a:cs typeface="Al Nile" pitchFamily="2" charset="-78"/>
              </a:rPr>
              <a:t>Four main challenges</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High-current drive beam bunched at 12 GHz</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Power transfer and main-beam acceleration</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a:t>
            </a:r>
            <a:r>
              <a:rPr lang="en-US" sz="3200" dirty="0">
                <a:ln w="0" cap="flat">
                  <a:noFill/>
                  <a:prstDash val="solid"/>
                  <a:miter lim="400000"/>
                </a:ln>
                <a:latin typeface="Avenir Book" panose="02000503020000020003" pitchFamily="2" charset="0"/>
                <a:cs typeface="Al Nile" pitchFamily="2" charset="-78"/>
              </a:rPr>
              <a:t>Towards </a:t>
            </a:r>
            <a:r>
              <a:rPr sz="3200" dirty="0">
                <a:ln w="0" cap="flat">
                  <a:noFill/>
                  <a:prstDash val="solid"/>
                  <a:miter lim="400000"/>
                </a:ln>
                <a:latin typeface="Avenir Book" panose="02000503020000020003" pitchFamily="2" charset="0"/>
                <a:cs typeface="Al Nile" pitchFamily="2" charset="-78"/>
              </a:rPr>
              <a:t>100 MV/m gradient in main-beam cavities</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Alignment and stability (“</a:t>
            </a:r>
            <a:r>
              <a:rPr sz="3200" dirty="0" err="1">
                <a:ln w="0" cap="flat">
                  <a:noFill/>
                  <a:prstDash val="solid"/>
                  <a:miter lim="400000"/>
                </a:ln>
                <a:latin typeface="Avenir Book" panose="02000503020000020003" pitchFamily="2" charset="0"/>
                <a:cs typeface="Al Nile" pitchFamily="2" charset="-78"/>
              </a:rPr>
              <a:t>nano</a:t>
            </a:r>
            <a:r>
              <a:rPr sz="3200" dirty="0">
                <a:ln w="0" cap="flat">
                  <a:noFill/>
                  <a:prstDash val="solid"/>
                  <a:miter lim="400000"/>
                </a:ln>
                <a:latin typeface="Avenir Book" panose="02000503020000020003" pitchFamily="2" charset="0"/>
                <a:cs typeface="Al Nile" pitchFamily="2" charset="-78"/>
              </a:rPr>
              <a:t>-beams”)</a:t>
            </a: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The CTF3 (CLIC Test Facility at CERN) </a:t>
            </a:r>
            <a:r>
              <a:rPr sz="3200" dirty="0" err="1">
                <a:ln w="0" cap="flat">
                  <a:noFill/>
                  <a:prstDash val="solid"/>
                  <a:miter lim="400000"/>
                </a:ln>
                <a:latin typeface="Avenir Book" panose="02000503020000020003" pitchFamily="2" charset="0"/>
                <a:cs typeface="Al Nile" pitchFamily="2" charset="-78"/>
              </a:rPr>
              <a:t>programme</a:t>
            </a:r>
            <a:r>
              <a:rPr sz="3200" dirty="0">
                <a:ln w="0" cap="flat">
                  <a:noFill/>
                  <a:prstDash val="solid"/>
                  <a:miter lim="400000"/>
                </a:ln>
                <a:latin typeface="Avenir Book" panose="02000503020000020003" pitchFamily="2" charset="0"/>
                <a:cs typeface="Al Nile" pitchFamily="2" charset="-78"/>
              </a:rPr>
              <a:t> addressed all drive-beam production issues</a:t>
            </a:r>
            <a:endParaRPr lang="en-US"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Other critical technical systems (alignment, damping rings, beam delivery, etc.) addressed via design and/or test-facility demonstrations</a:t>
            </a:r>
            <a:endParaRPr lang="en-US"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lang="en-US" sz="3200" dirty="0">
                <a:ln w="0" cap="flat">
                  <a:noFill/>
                  <a:prstDash val="solid"/>
                  <a:miter lim="400000"/>
                </a:ln>
                <a:latin typeface="Avenir Book" panose="02000503020000020003" pitchFamily="2" charset="0"/>
                <a:cs typeface="Al Nile" pitchFamily="2" charset="-78"/>
              </a:rPr>
              <a:t>X-band technology developed and verified with prototyping, test-stands, and use in smaller systems</a:t>
            </a:r>
            <a:endParaRPr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Two C-band XFELS (SACLA and </a:t>
            </a:r>
            <a:r>
              <a:rPr sz="3200" dirty="0" err="1">
                <a:ln w="0" cap="flat">
                  <a:noFill/>
                  <a:prstDash val="solid"/>
                  <a:miter lim="400000"/>
                </a:ln>
                <a:latin typeface="Avenir Book" panose="02000503020000020003" pitchFamily="2" charset="0"/>
                <a:cs typeface="Al Nile" pitchFamily="2" charset="-78"/>
              </a:rPr>
              <a:t>SwissFEL</a:t>
            </a:r>
            <a:r>
              <a:rPr lang="en-US" sz="3200" dirty="0">
                <a:ln w="0" cap="flat">
                  <a:noFill/>
                  <a:prstDash val="solid"/>
                  <a:miter lim="400000"/>
                </a:ln>
                <a:latin typeface="Avenir Book" panose="02000503020000020003" pitchFamily="2" charset="0"/>
                <a:cs typeface="Al Nile" pitchFamily="2" charset="-78"/>
              </a:rPr>
              <a:t> – the latter particularly relevant</a:t>
            </a:r>
            <a:r>
              <a:rPr sz="3200" dirty="0">
                <a:ln w="0" cap="flat">
                  <a:noFill/>
                  <a:prstDash val="solid"/>
                  <a:miter lim="400000"/>
                </a:ln>
                <a:latin typeface="Avenir Book" panose="02000503020000020003" pitchFamily="2" charset="0"/>
                <a:cs typeface="Al Nile" pitchFamily="2" charset="-78"/>
              </a:rPr>
              <a:t>) now operational: large-scale demonstrations of normal-conducting, high-frequency, low-emittance </a:t>
            </a:r>
            <a:r>
              <a:rPr sz="3200" dirty="0" err="1">
                <a:ln w="0" cap="flat">
                  <a:noFill/>
                  <a:prstDash val="solid"/>
                  <a:miter lim="400000"/>
                </a:ln>
                <a:latin typeface="Avenir Book" panose="02000503020000020003" pitchFamily="2" charset="0"/>
                <a:cs typeface="Al Nile" pitchFamily="2" charset="-78"/>
              </a:rPr>
              <a:t>linacs</a:t>
            </a:r>
            <a:endParaRPr sz="3200" dirty="0">
              <a:ln w="0" cap="flat">
                <a:noFill/>
                <a:prstDash val="solid"/>
                <a:miter lim="400000"/>
              </a:ln>
              <a:latin typeface="Avenir Book" panose="02000503020000020003" pitchFamily="2" charset="0"/>
              <a:cs typeface="Al Nile" pitchFamily="2" charset="-78"/>
            </a:endParaRPr>
          </a:p>
        </p:txBody>
      </p:sp>
      <p:pic>
        <p:nvPicPr>
          <p:cNvPr id="437" name="xband_2_photobyMatteoVolpi.jpg" descr="xband_2_photobyMatteoVolpi.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97025" y="7268161"/>
            <a:ext cx="5041168" cy="3124935"/>
          </a:xfrm>
          <a:prstGeom prst="rect">
            <a:avLst/>
          </a:prstGeom>
          <a:ln w="25400">
            <a:miter lim="400000"/>
          </a:ln>
          <a:effectLst>
            <a:outerShdw blurRad="355600" dist="177800" dir="5400000" rotWithShape="0">
              <a:srgbClr val="000000">
                <a:alpha val="70000"/>
              </a:srgbClr>
            </a:outerShdw>
          </a:effectLst>
        </p:spPr>
      </p:pic>
      <p:sp>
        <p:nvSpPr>
          <p:cNvPr id="443" name="Details in PIP, DOI: http://dx.doi.org/10.23731/CYRM-2018-004"/>
          <p:cNvSpPr txBox="1"/>
          <p:nvPr/>
        </p:nvSpPr>
        <p:spPr>
          <a:xfrm>
            <a:off x="5906663" y="2005348"/>
            <a:ext cx="11838176" cy="63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200">
                <a:solidFill>
                  <a:srgbClr val="FF581E"/>
                </a:solidFill>
                <a:latin typeface="Chalkduster"/>
                <a:ea typeface="Chalkduster"/>
                <a:cs typeface="Chalkduster"/>
                <a:sym typeface="Chalkduster"/>
              </a:defRPr>
            </a:pPr>
            <a:r>
              <a:rPr dirty="0">
                <a:solidFill>
                  <a:schemeClr val="tx1">
                    <a:lumMod val="50000"/>
                    <a:lumOff val="50000"/>
                  </a:schemeClr>
                </a:solidFill>
                <a:latin typeface="Avenir Roman" panose="02000503020000020003" pitchFamily="2" charset="0"/>
              </a:rPr>
              <a:t>Details in PIP, </a:t>
            </a:r>
            <a:r>
              <a:rPr dirty="0">
                <a:solidFill>
                  <a:schemeClr val="tx1">
                    <a:lumMod val="50000"/>
                    <a:lumOff val="50000"/>
                  </a:schemeClr>
                </a:solidFill>
                <a:latin typeface="Avenir Roman" panose="02000503020000020003" pitchFamily="2" charset="0"/>
                <a:sym typeface="Avenir Book"/>
              </a:rPr>
              <a:t>DOI</a:t>
            </a:r>
            <a:r>
              <a:rPr dirty="0">
                <a:solidFill>
                  <a:schemeClr val="tx1">
                    <a:lumMod val="50000"/>
                    <a:lumOff val="50000"/>
                  </a:schemeClr>
                </a:solidFill>
                <a:latin typeface="Avenir Book"/>
                <a:ea typeface="Avenir Book"/>
                <a:cs typeface="Avenir Book"/>
                <a:sym typeface="Avenir Book"/>
              </a:rPr>
              <a:t>:</a:t>
            </a:r>
            <a:r>
              <a:rPr dirty="0">
                <a:latin typeface="Avenir Book"/>
                <a:ea typeface="Avenir Book"/>
                <a:cs typeface="Avenir Book"/>
                <a:sym typeface="Avenir Book"/>
              </a:rPr>
              <a:t> </a:t>
            </a:r>
            <a:r>
              <a:rPr u="sng" dirty="0">
                <a:latin typeface="Avenir Book"/>
                <a:ea typeface="Avenir Book"/>
                <a:cs typeface="Avenir Book"/>
                <a:sym typeface="Avenir Book"/>
                <a:hlinkClick r:id="rId5"/>
              </a:rPr>
              <a:t>http://dx.doi.org/10.23731/CYRM-2018-004</a:t>
            </a:r>
          </a:p>
        </p:txBody>
      </p:sp>
      <p:pic>
        <p:nvPicPr>
          <p:cNvPr id="10" name="Picture 9" descr="ctf3_highres-2.pdf">
            <a:extLst>
              <a:ext uri="{FF2B5EF4-FFF2-40B4-BE49-F238E27FC236}">
                <a16:creationId xmlns:a16="http://schemas.microsoft.com/office/drawing/2014/main" id="{2D4DFF9D-EF90-E842-8A92-2B56C5B5A1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297025" y="-58019"/>
            <a:ext cx="5035690" cy="3673035"/>
          </a:xfrm>
          <a:prstGeom prst="rect">
            <a:avLst/>
          </a:prstGeom>
        </p:spPr>
      </p:pic>
      <p:pic>
        <p:nvPicPr>
          <p:cNvPr id="11" name="Picture 10">
            <a:extLst>
              <a:ext uri="{FF2B5EF4-FFF2-40B4-BE49-F238E27FC236}">
                <a16:creationId xmlns:a16="http://schemas.microsoft.com/office/drawing/2014/main" id="{FB69F46E-4029-A74C-85FB-CD8E77AD01E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749" t="70427" r="55434"/>
          <a:stretch/>
        </p:blipFill>
        <p:spPr>
          <a:xfrm>
            <a:off x="19124965" y="3682628"/>
            <a:ext cx="5207750" cy="3323605"/>
          </a:xfrm>
          <a:prstGeom prst="rect">
            <a:avLst/>
          </a:prstGeom>
          <a:solidFill>
            <a:schemeClr val="bg1"/>
          </a:solidFill>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926E-B500-CB4D-95AA-D32548236052}"/>
              </a:ext>
            </a:extLst>
          </p:cNvPr>
          <p:cNvSpPr>
            <a:spLocks noGrp="1"/>
          </p:cNvSpPr>
          <p:nvPr>
            <p:ph type="title"/>
          </p:nvPr>
        </p:nvSpPr>
        <p:spPr>
          <a:xfrm>
            <a:off x="2496065" y="379062"/>
            <a:ext cx="18794611" cy="1899999"/>
          </a:xfrm>
        </p:spPr>
        <p:txBody>
          <a:bodyPr/>
          <a:lstStyle/>
          <a:p>
            <a:r>
              <a:rPr lang="en-US" dirty="0"/>
              <a:t>Low emittance generation and preservation</a:t>
            </a:r>
          </a:p>
        </p:txBody>
      </p:sp>
      <p:pic>
        <p:nvPicPr>
          <p:cNvPr id="4" name="Picture 3">
            <a:extLst>
              <a:ext uri="{FF2B5EF4-FFF2-40B4-BE49-F238E27FC236}">
                <a16:creationId xmlns:a16="http://schemas.microsoft.com/office/drawing/2014/main" id="{44BABFCA-C9B3-624E-9CF4-599A9CEC77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0893" y="9119298"/>
            <a:ext cx="3029933" cy="398039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08A24CD3-6F0C-094C-9842-C37D1F47E78F}"/>
              </a:ext>
            </a:extLst>
          </p:cNvPr>
          <p:cNvSpPr txBox="1">
            <a:spLocks/>
          </p:cNvSpPr>
          <p:nvPr/>
        </p:nvSpPr>
        <p:spPr>
          <a:xfrm>
            <a:off x="6589012" y="2630113"/>
            <a:ext cx="11204456" cy="66260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200"/>
              </a:spcBef>
              <a:buNone/>
              <a:defRPr/>
            </a:pPr>
            <a:r>
              <a:rPr lang="en-US" sz="3600" dirty="0">
                <a:solidFill>
                  <a:srgbClr val="011893"/>
                </a:solidFill>
                <a:latin typeface="Avenir Roman" panose="02000503020000020003" pitchFamily="2" charset="0"/>
                <a:cs typeface="Avenir Book"/>
                <a:sym typeface="Symbol" charset="0"/>
              </a:rPr>
              <a:t>Low emittance damping rings </a:t>
            </a:r>
          </a:p>
          <a:p>
            <a:pPr>
              <a:spcBef>
                <a:spcPts val="1200"/>
              </a:spcBef>
              <a:buNone/>
              <a:defRPr/>
            </a:pPr>
            <a:r>
              <a:rPr lang="en-US" sz="3600" dirty="0">
                <a:solidFill>
                  <a:srgbClr val="011893"/>
                </a:solidFill>
                <a:latin typeface="Avenir Roman" panose="02000503020000020003" pitchFamily="2" charset="0"/>
                <a:cs typeface="Avenir Book"/>
                <a:sym typeface="Symbol" charset="0"/>
              </a:rPr>
              <a:t>Preserve by</a:t>
            </a:r>
            <a:endParaRPr lang="en-US" sz="3200" dirty="0">
              <a:latin typeface="Avenir Roman" panose="02000503020000020003" pitchFamily="2" charset="0"/>
              <a:cs typeface="Avenir Book"/>
              <a:sym typeface="Symbol" charset="0"/>
            </a:endParaRP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Align components (10 </a:t>
            </a:r>
            <a:r>
              <a:rPr lang="en-US" sz="2800" dirty="0" err="1">
                <a:latin typeface="Avenir Roman" panose="02000503020000020003" pitchFamily="2" charset="0"/>
                <a:ea typeface="Lucida Grande"/>
                <a:cs typeface="Avenir Book"/>
                <a:sym typeface="Symbol" charset="0"/>
              </a:rPr>
              <a:t>μ</a:t>
            </a:r>
            <a:r>
              <a:rPr lang="en-US" sz="2800" dirty="0" err="1">
                <a:latin typeface="Avenir Roman" panose="02000503020000020003" pitchFamily="2" charset="0"/>
                <a:cs typeface="Avenir Book"/>
                <a:sym typeface="Symbol" charset="0"/>
              </a:rPr>
              <a:t>m</a:t>
            </a:r>
            <a:r>
              <a:rPr lang="en-US" sz="2800" dirty="0">
                <a:latin typeface="Avenir Roman" panose="02000503020000020003" pitchFamily="2" charset="0"/>
                <a:cs typeface="Avenir Book"/>
                <a:sym typeface="Symbol" charset="0"/>
              </a:rPr>
              <a:t> over 200 m) </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Control/damp vibrations (from ground to accelerator)</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Beam based measurements </a:t>
            </a:r>
            <a:br>
              <a:rPr lang="en-US" sz="2800" dirty="0">
                <a:latin typeface="Avenir Roman" panose="02000503020000020003" pitchFamily="2" charset="0"/>
                <a:cs typeface="Avenir Book"/>
                <a:sym typeface="Symbol" charset="0"/>
              </a:rPr>
            </a:br>
            <a:r>
              <a:rPr lang="en-US" sz="2800" dirty="0">
                <a:latin typeface="Avenir Roman" panose="02000503020000020003" pitchFamily="2" charset="0"/>
                <a:cs typeface="Avenir Book"/>
                <a:sym typeface="Symbol" charset="0"/>
              </a:rPr>
              <a:t>– allow to steer beam and optimize positions </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Algorithms for measurements, beam and component optimization, feedbacks </a:t>
            </a:r>
          </a:p>
          <a:p>
            <a:pPr marL="571500" indent="-571500">
              <a:spcBef>
                <a:spcPts val="1200"/>
              </a:spcBef>
              <a:buFont typeface="Arial" charset="0"/>
              <a:buChar char="•"/>
              <a:defRPr/>
            </a:pPr>
            <a:endParaRPr lang="en-US" sz="2800" dirty="0">
              <a:latin typeface="Avenir Roman" panose="02000503020000020003" pitchFamily="2" charset="0"/>
              <a:cs typeface="Avenir Book"/>
              <a:sym typeface="Symbol" charset="0"/>
            </a:endParaRP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Experimental tests in existing accelerators of equipment and algorithms </a:t>
            </a:r>
            <a:br>
              <a:rPr lang="en-US" sz="2800" dirty="0">
                <a:latin typeface="Avenir Roman" panose="02000503020000020003" pitchFamily="2" charset="0"/>
                <a:cs typeface="Avenir Book"/>
                <a:sym typeface="Symbol" charset="0"/>
              </a:rPr>
            </a:br>
            <a:r>
              <a:rPr lang="en-US" sz="2800" dirty="0">
                <a:latin typeface="Avenir Roman" panose="02000503020000020003" pitchFamily="2" charset="0"/>
                <a:cs typeface="Avenir Book"/>
                <a:sym typeface="Symbol" charset="0"/>
              </a:rPr>
              <a:t>(FACET at Stanford,  ATF2 at KEK, CTF3, Light-sources) </a:t>
            </a:r>
          </a:p>
          <a:p>
            <a:pPr>
              <a:spcBef>
                <a:spcPts val="1200"/>
              </a:spcBef>
              <a:buNone/>
              <a:defRPr/>
            </a:pPr>
            <a:endParaRPr lang="en-US" sz="2400" dirty="0">
              <a:latin typeface="Century Gothic" panose="020B0502020202020204" pitchFamily="34" charset="0"/>
              <a:cs typeface="Avenir Book"/>
              <a:sym typeface="Symbol" charset="0"/>
            </a:endParaRPr>
          </a:p>
        </p:txBody>
      </p:sp>
      <p:pic>
        <p:nvPicPr>
          <p:cNvPr id="10" name="Picture 2">
            <a:extLst>
              <a:ext uri="{FF2B5EF4-FFF2-40B4-BE49-F238E27FC236}">
                <a16:creationId xmlns:a16="http://schemas.microsoft.com/office/drawing/2014/main" id="{73EB2BB5-E0F5-8E46-B078-0A0CB88055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6020" y="7828574"/>
            <a:ext cx="311285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FA62F2D6-B8D7-BA40-AD98-2A7F8FD0BE9C}"/>
              </a:ext>
            </a:extLst>
          </p:cNvPr>
          <p:cNvPicPr>
            <a:picLocks noChangeAspect="1"/>
          </p:cNvPicPr>
          <p:nvPr/>
        </p:nvPicPr>
        <p:blipFill>
          <a:blip r:embed="rId5"/>
          <a:stretch>
            <a:fillRect/>
          </a:stretch>
        </p:blipFill>
        <p:spPr>
          <a:xfrm>
            <a:off x="18685967" y="2620892"/>
            <a:ext cx="5209418" cy="7569936"/>
          </a:xfrm>
          <a:prstGeom prst="rect">
            <a:avLst/>
          </a:prstGeom>
        </p:spPr>
      </p:pic>
      <p:pic>
        <p:nvPicPr>
          <p:cNvPr id="15" name="Picture 14">
            <a:extLst>
              <a:ext uri="{FF2B5EF4-FFF2-40B4-BE49-F238E27FC236}">
                <a16:creationId xmlns:a16="http://schemas.microsoft.com/office/drawing/2014/main" id="{6FA95C64-96F6-A845-8ED9-5DA2D8746CD4}"/>
              </a:ext>
            </a:extLst>
          </p:cNvPr>
          <p:cNvPicPr>
            <a:picLocks noChangeAspect="1"/>
          </p:cNvPicPr>
          <p:nvPr/>
        </p:nvPicPr>
        <p:blipFill>
          <a:blip r:embed="rId6"/>
          <a:stretch>
            <a:fillRect/>
          </a:stretch>
        </p:blipFill>
        <p:spPr>
          <a:xfrm>
            <a:off x="6946003" y="9607241"/>
            <a:ext cx="11244470" cy="3555090"/>
          </a:xfrm>
          <a:prstGeom prst="rect">
            <a:avLst/>
          </a:prstGeom>
        </p:spPr>
      </p:pic>
      <p:sp>
        <p:nvSpPr>
          <p:cNvPr id="16" name="Rectangle 15">
            <a:extLst>
              <a:ext uri="{FF2B5EF4-FFF2-40B4-BE49-F238E27FC236}">
                <a16:creationId xmlns:a16="http://schemas.microsoft.com/office/drawing/2014/main" id="{5F29922A-CDE6-2D4A-B510-97A2B16D3241}"/>
              </a:ext>
            </a:extLst>
          </p:cNvPr>
          <p:cNvSpPr/>
          <p:nvPr/>
        </p:nvSpPr>
        <p:spPr>
          <a:xfrm>
            <a:off x="18982971" y="10475480"/>
            <a:ext cx="5172918" cy="1938992"/>
          </a:xfrm>
          <a:prstGeom prst="rect">
            <a:avLst/>
          </a:prstGeom>
        </p:spPr>
        <p:txBody>
          <a:bodyPr wrap="square">
            <a:spAutoFit/>
          </a:bodyPr>
          <a:lstStyle/>
          <a:p>
            <a:r>
              <a:rPr lang="en-US" sz="2000" dirty="0">
                <a:latin typeface="Avenir Roman" panose="02000503020000020003" pitchFamily="2" charset="0"/>
              </a:rPr>
              <a:t>Wake-field measurements in FACET</a:t>
            </a:r>
            <a:br>
              <a:rPr lang="en-US" sz="2000" dirty="0">
                <a:latin typeface="Avenir Roman" panose="02000503020000020003" pitchFamily="2" charset="0"/>
              </a:rPr>
            </a:br>
            <a:endParaRPr lang="en-US" sz="2000" dirty="0">
              <a:latin typeface="Avenir Roman" panose="02000503020000020003" pitchFamily="2" charset="0"/>
            </a:endParaRPr>
          </a:p>
          <a:p>
            <a:r>
              <a:rPr lang="en-US" sz="2000" dirty="0">
                <a:latin typeface="Avenir Roman" panose="02000503020000020003" pitchFamily="2" charset="0"/>
              </a:rPr>
              <a:t>(a) Wakefield plots compared with numerical simulations. </a:t>
            </a:r>
            <a:br>
              <a:rPr lang="en-US" sz="2000" dirty="0">
                <a:latin typeface="Avenir Roman" panose="02000503020000020003" pitchFamily="2" charset="0"/>
              </a:rPr>
            </a:br>
            <a:r>
              <a:rPr lang="en-US" sz="2000" dirty="0">
                <a:latin typeface="Avenir Roman" panose="02000503020000020003" pitchFamily="2" charset="0"/>
              </a:rPr>
              <a:t>(b) Spectrum of measured data versus numerical simulation. </a:t>
            </a:r>
          </a:p>
        </p:txBody>
      </p:sp>
      <p:pic>
        <p:nvPicPr>
          <p:cNvPr id="11" name="Picture 10" descr="PastedGraphic-2.pdf">
            <a:extLst>
              <a:ext uri="{FF2B5EF4-FFF2-40B4-BE49-F238E27FC236}">
                <a16:creationId xmlns:a16="http://schemas.microsoft.com/office/drawing/2014/main" id="{6D38DBBD-1B4D-5E47-B1D6-92B5BCB10599}"/>
              </a:ext>
            </a:extLst>
          </p:cNvPr>
          <p:cNvPicPr>
            <a:picLocks/>
          </p:cNvPicPr>
          <p:nvPr/>
        </p:nvPicPr>
        <p:blipFill rotWithShape="1">
          <a:blip r:embed="rId7" cstate="print">
            <a:extLst>
              <a:ext uri="{28A0092B-C50C-407E-A947-70E740481C1C}">
                <a14:useLocalDpi xmlns:a14="http://schemas.microsoft.com/office/drawing/2010/main"/>
              </a:ext>
            </a:extLst>
          </a:blip>
          <a:srcRect l="2588" t="2229" r="1549" b="3010"/>
          <a:stretch/>
        </p:blipFill>
        <p:spPr>
          <a:xfrm>
            <a:off x="391928" y="3922608"/>
            <a:ext cx="5359586" cy="3240000"/>
          </a:xfrm>
          <a:prstGeom prst="rect">
            <a:avLst/>
          </a:prstGeom>
        </p:spPr>
      </p:pic>
      <p:sp>
        <p:nvSpPr>
          <p:cNvPr id="12" name="TextBox 11">
            <a:extLst>
              <a:ext uri="{FF2B5EF4-FFF2-40B4-BE49-F238E27FC236}">
                <a16:creationId xmlns:a16="http://schemas.microsoft.com/office/drawing/2014/main" id="{824AC5A2-9D3C-4F44-ADC2-E1AA550B26F0}"/>
              </a:ext>
            </a:extLst>
          </p:cNvPr>
          <p:cNvSpPr txBox="1"/>
          <p:nvPr/>
        </p:nvSpPr>
        <p:spPr>
          <a:xfrm>
            <a:off x="1632434" y="3083503"/>
            <a:ext cx="2167393" cy="692497"/>
          </a:xfrm>
          <a:prstGeom prst="rect">
            <a:avLst/>
          </a:prstGeom>
          <a:noFill/>
        </p:spPr>
        <p:txBody>
          <a:bodyPr wrap="square" rtlCol="0">
            <a:spAutoFit/>
          </a:bodyPr>
          <a:lstStyle/>
          <a:p>
            <a:r>
              <a:rPr lang="en-US" sz="1300" dirty="0">
                <a:latin typeface="Century Gothic" panose="020B0502020202020204" pitchFamily="34" charset="0"/>
              </a:rPr>
              <a:t>Target and </a:t>
            </a:r>
            <a:r>
              <a:rPr lang="en-US" sz="1300" dirty="0">
                <a:latin typeface="Avenir Roman" panose="02000503020000020003" pitchFamily="2" charset="0"/>
              </a:rPr>
              <a:t>achieved</a:t>
            </a:r>
            <a:r>
              <a:rPr lang="en-US" sz="1300" dirty="0">
                <a:latin typeface="Century Gothic" panose="020B0502020202020204" pitchFamily="34" charset="0"/>
              </a:rPr>
              <a:t> emittance in existing and planned machines</a:t>
            </a:r>
          </a:p>
        </p:txBody>
      </p:sp>
      <p:pic>
        <p:nvPicPr>
          <p:cNvPr id="14" name="Picture 13" descr="PastedGraphic-2.pdf">
            <a:extLst>
              <a:ext uri="{FF2B5EF4-FFF2-40B4-BE49-F238E27FC236}">
                <a16:creationId xmlns:a16="http://schemas.microsoft.com/office/drawing/2014/main" id="{FC0CC07C-CA80-9443-A875-66A7539F8A9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859" t="1828" r="1550" b="2598"/>
          <a:stretch/>
        </p:blipFill>
        <p:spPr>
          <a:xfrm>
            <a:off x="410409" y="3899518"/>
            <a:ext cx="5352650" cy="3271250"/>
          </a:xfrm>
          <a:prstGeom prst="rect">
            <a:avLst/>
          </a:prstGeom>
        </p:spPr>
      </p:pic>
      <p:sp>
        <p:nvSpPr>
          <p:cNvPr id="17" name="TextBox 16">
            <a:extLst>
              <a:ext uri="{FF2B5EF4-FFF2-40B4-BE49-F238E27FC236}">
                <a16:creationId xmlns:a16="http://schemas.microsoft.com/office/drawing/2014/main" id="{BF545543-F3D5-804B-AF52-489DDA94C2F2}"/>
              </a:ext>
            </a:extLst>
          </p:cNvPr>
          <p:cNvSpPr txBox="1"/>
          <p:nvPr/>
        </p:nvSpPr>
        <p:spPr>
          <a:xfrm>
            <a:off x="4953266" y="3512454"/>
            <a:ext cx="567560" cy="292388"/>
          </a:xfrm>
          <a:prstGeom prst="rect">
            <a:avLst/>
          </a:prstGeom>
          <a:noFill/>
        </p:spPr>
        <p:txBody>
          <a:bodyPr wrap="square" rtlCol="0">
            <a:spAutoFit/>
          </a:bodyPr>
          <a:lstStyle/>
          <a:p>
            <a:r>
              <a:rPr lang="en-US" sz="1300" dirty="0">
                <a:latin typeface="Century Gothic" panose="020B0502020202020204" pitchFamily="34" charset="0"/>
              </a:rPr>
              <a:t>2008</a:t>
            </a:r>
          </a:p>
        </p:txBody>
      </p:sp>
      <p:sp>
        <p:nvSpPr>
          <p:cNvPr id="18" name="TextBox 17">
            <a:extLst>
              <a:ext uri="{FF2B5EF4-FFF2-40B4-BE49-F238E27FC236}">
                <a16:creationId xmlns:a16="http://schemas.microsoft.com/office/drawing/2014/main" id="{EA74FD83-7C8A-7748-88C1-A85F23B58892}"/>
              </a:ext>
            </a:extLst>
          </p:cNvPr>
          <p:cNvSpPr txBox="1"/>
          <p:nvPr/>
        </p:nvSpPr>
        <p:spPr>
          <a:xfrm>
            <a:off x="4953266" y="3504294"/>
            <a:ext cx="567560" cy="292388"/>
          </a:xfrm>
          <a:prstGeom prst="rect">
            <a:avLst/>
          </a:prstGeom>
          <a:solidFill>
            <a:srgbClr val="FFFFFF"/>
          </a:solidFill>
        </p:spPr>
        <p:txBody>
          <a:bodyPr wrap="square" rtlCol="0">
            <a:spAutoFit/>
          </a:bodyPr>
          <a:lstStyle/>
          <a:p>
            <a:r>
              <a:rPr lang="en-US" sz="1300" dirty="0">
                <a:latin typeface="Century Gothic" panose="020B0502020202020204" pitchFamily="34" charset="0"/>
              </a:rPr>
              <a:t>2018</a:t>
            </a:r>
          </a:p>
        </p:txBody>
      </p:sp>
      <p:sp>
        <p:nvSpPr>
          <p:cNvPr id="19" name="Diamond 18">
            <a:extLst>
              <a:ext uri="{FF2B5EF4-FFF2-40B4-BE49-F238E27FC236}">
                <a16:creationId xmlns:a16="http://schemas.microsoft.com/office/drawing/2014/main" id="{4E04276F-53F3-C14D-A55B-14F1BEF2B113}"/>
              </a:ext>
            </a:extLst>
          </p:cNvPr>
          <p:cNvSpPr/>
          <p:nvPr/>
        </p:nvSpPr>
        <p:spPr bwMode="auto">
          <a:xfrm>
            <a:off x="3590549" y="5906553"/>
            <a:ext cx="79063" cy="79063"/>
          </a:xfrm>
          <a:prstGeom prst="diamond">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Diamond 19">
            <a:extLst>
              <a:ext uri="{FF2B5EF4-FFF2-40B4-BE49-F238E27FC236}">
                <a16:creationId xmlns:a16="http://schemas.microsoft.com/office/drawing/2014/main" id="{2536EC56-1EEC-1747-89D3-F37B495006A3}"/>
              </a:ext>
            </a:extLst>
          </p:cNvPr>
          <p:cNvSpPr/>
          <p:nvPr/>
        </p:nvSpPr>
        <p:spPr bwMode="auto">
          <a:xfrm>
            <a:off x="3551018" y="5580454"/>
            <a:ext cx="79063" cy="79063"/>
          </a:xfrm>
          <a:prstGeom prst="diamond">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726257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FD07A-F8DD-4C44-9C87-171220B9D283}"/>
              </a:ext>
            </a:extLst>
          </p:cNvPr>
          <p:cNvPicPr>
            <a:picLocks noChangeAspect="1"/>
          </p:cNvPicPr>
          <p:nvPr/>
        </p:nvPicPr>
        <p:blipFill>
          <a:blip r:embed="rId3"/>
          <a:stretch>
            <a:fillRect/>
          </a:stretch>
        </p:blipFill>
        <p:spPr>
          <a:xfrm>
            <a:off x="-200879" y="4472350"/>
            <a:ext cx="6409638" cy="4731948"/>
          </a:xfrm>
          <a:prstGeom prst="rect">
            <a:avLst/>
          </a:prstGeom>
        </p:spPr>
      </p:pic>
      <p:pic>
        <p:nvPicPr>
          <p:cNvPr id="5" name="Picture 4">
            <a:extLst>
              <a:ext uri="{FF2B5EF4-FFF2-40B4-BE49-F238E27FC236}">
                <a16:creationId xmlns:a16="http://schemas.microsoft.com/office/drawing/2014/main" id="{00E0518D-9DC5-5042-A35B-12A255E415DE}"/>
              </a:ext>
            </a:extLst>
          </p:cNvPr>
          <p:cNvPicPr>
            <a:picLocks noChangeAspect="1"/>
          </p:cNvPicPr>
          <p:nvPr/>
        </p:nvPicPr>
        <p:blipFill>
          <a:blip r:embed="rId4"/>
          <a:stretch>
            <a:fillRect/>
          </a:stretch>
        </p:blipFill>
        <p:spPr>
          <a:xfrm>
            <a:off x="0" y="0"/>
            <a:ext cx="5669476" cy="4586956"/>
          </a:xfrm>
          <a:prstGeom prst="rect">
            <a:avLst/>
          </a:prstGeom>
        </p:spPr>
      </p:pic>
      <p:pic>
        <p:nvPicPr>
          <p:cNvPr id="6" name="Picture 5">
            <a:extLst>
              <a:ext uri="{FF2B5EF4-FFF2-40B4-BE49-F238E27FC236}">
                <a16:creationId xmlns:a16="http://schemas.microsoft.com/office/drawing/2014/main" id="{25856B08-C09C-8743-BB77-C1569DAE2A0C}"/>
              </a:ext>
            </a:extLst>
          </p:cNvPr>
          <p:cNvPicPr>
            <a:picLocks noChangeAspect="1"/>
          </p:cNvPicPr>
          <p:nvPr/>
        </p:nvPicPr>
        <p:blipFill>
          <a:blip r:embed="rId5"/>
          <a:stretch>
            <a:fillRect/>
          </a:stretch>
        </p:blipFill>
        <p:spPr>
          <a:xfrm>
            <a:off x="5870357" y="0"/>
            <a:ext cx="5634554" cy="4047928"/>
          </a:xfrm>
          <a:prstGeom prst="rect">
            <a:avLst/>
          </a:prstGeom>
        </p:spPr>
      </p:pic>
      <p:pic>
        <p:nvPicPr>
          <p:cNvPr id="7" name="Picture 6">
            <a:extLst>
              <a:ext uri="{FF2B5EF4-FFF2-40B4-BE49-F238E27FC236}">
                <a16:creationId xmlns:a16="http://schemas.microsoft.com/office/drawing/2014/main" id="{4460A1EE-6D8B-1140-8B1C-5797EF39F5D9}"/>
              </a:ext>
            </a:extLst>
          </p:cNvPr>
          <p:cNvPicPr>
            <a:picLocks noChangeAspect="1"/>
          </p:cNvPicPr>
          <p:nvPr/>
        </p:nvPicPr>
        <p:blipFill>
          <a:blip r:embed="rId6"/>
          <a:stretch>
            <a:fillRect/>
          </a:stretch>
        </p:blipFill>
        <p:spPr>
          <a:xfrm>
            <a:off x="11705791" y="0"/>
            <a:ext cx="7398330" cy="3251372"/>
          </a:xfrm>
          <a:prstGeom prst="rect">
            <a:avLst/>
          </a:prstGeom>
        </p:spPr>
      </p:pic>
      <p:pic>
        <p:nvPicPr>
          <p:cNvPr id="8" name="xband_2_photobyMatteoVolpi.jpg">
            <a:extLst>
              <a:ext uri="{FF2B5EF4-FFF2-40B4-BE49-F238E27FC236}">
                <a16:creationId xmlns:a16="http://schemas.microsoft.com/office/drawing/2014/main" id="{50B3A0EC-7CC0-B14C-878A-4F7F1FE9E1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446270" y="4671231"/>
            <a:ext cx="6194284" cy="3841182"/>
          </a:xfrm>
          <a:prstGeom prst="rect">
            <a:avLst/>
          </a:prstGeom>
          <a:ln w="12700">
            <a:miter lim="400000"/>
          </a:ln>
        </p:spPr>
      </p:pic>
      <p:pic>
        <p:nvPicPr>
          <p:cNvPr id="9" name="xband_cavity_2_photobyMatteoVolpi.jpg">
            <a:extLst>
              <a:ext uri="{FF2B5EF4-FFF2-40B4-BE49-F238E27FC236}">
                <a16:creationId xmlns:a16="http://schemas.microsoft.com/office/drawing/2014/main" id="{232A0113-FB11-5248-94FD-173B0A195D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7222" y="4209058"/>
            <a:ext cx="5100252" cy="3826088"/>
          </a:xfrm>
          <a:prstGeom prst="rect">
            <a:avLst/>
          </a:prstGeom>
          <a:ln w="12700">
            <a:miter lim="400000"/>
          </a:ln>
        </p:spPr>
      </p:pic>
      <p:pic>
        <p:nvPicPr>
          <p:cNvPr id="10" name="Picture 9" descr="Screen Shot 2017-01-23 at 15.23.11.png">
            <a:extLst>
              <a:ext uri="{FF2B5EF4-FFF2-40B4-BE49-F238E27FC236}">
                <a16:creationId xmlns:a16="http://schemas.microsoft.com/office/drawing/2014/main" id="{EAA995B3-623B-7D4E-A333-597F86C276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79466" y="8196277"/>
            <a:ext cx="3190748" cy="3531290"/>
          </a:xfrm>
          <a:prstGeom prst="rect">
            <a:avLst/>
          </a:prstGeom>
        </p:spPr>
      </p:pic>
      <p:pic>
        <p:nvPicPr>
          <p:cNvPr id="11" name="Picture 10" descr="cavity.jpg">
            <a:extLst>
              <a:ext uri="{FF2B5EF4-FFF2-40B4-BE49-F238E27FC236}">
                <a16:creationId xmlns:a16="http://schemas.microsoft.com/office/drawing/2014/main" id="{C13DBCCC-5435-6143-AB09-95B90C23D5DA}"/>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825562" y="8048079"/>
            <a:ext cx="3760456" cy="3531290"/>
          </a:xfrm>
          <a:prstGeom prst="rect">
            <a:avLst/>
          </a:prstGeom>
        </p:spPr>
      </p:pic>
      <p:pic>
        <p:nvPicPr>
          <p:cNvPr id="13" name="Picture 12">
            <a:extLst>
              <a:ext uri="{FF2B5EF4-FFF2-40B4-BE49-F238E27FC236}">
                <a16:creationId xmlns:a16="http://schemas.microsoft.com/office/drawing/2014/main" id="{1A857A01-8A63-1547-8B08-BB3F21D48C96}"/>
              </a:ext>
            </a:extLst>
          </p:cNvPr>
          <p:cNvPicPr>
            <a:picLocks noChangeAspect="1"/>
          </p:cNvPicPr>
          <p:nvPr/>
        </p:nvPicPr>
        <p:blipFill>
          <a:blip r:embed="rId11"/>
          <a:stretch>
            <a:fillRect/>
          </a:stretch>
        </p:blipFill>
        <p:spPr>
          <a:xfrm>
            <a:off x="19415526" y="6868247"/>
            <a:ext cx="2990840" cy="3789070"/>
          </a:xfrm>
          <a:prstGeom prst="rect">
            <a:avLst/>
          </a:prstGeom>
        </p:spPr>
      </p:pic>
      <p:pic>
        <p:nvPicPr>
          <p:cNvPr id="14" name="Picture 13">
            <a:extLst>
              <a:ext uri="{FF2B5EF4-FFF2-40B4-BE49-F238E27FC236}">
                <a16:creationId xmlns:a16="http://schemas.microsoft.com/office/drawing/2014/main" id="{77BD73F7-0ECB-0E4C-8FED-219E2B43E247}"/>
              </a:ext>
            </a:extLst>
          </p:cNvPr>
          <p:cNvPicPr>
            <a:picLocks noChangeAspect="1"/>
          </p:cNvPicPr>
          <p:nvPr/>
        </p:nvPicPr>
        <p:blipFill>
          <a:blip r:embed="rId12"/>
          <a:stretch>
            <a:fillRect/>
          </a:stretch>
        </p:blipFill>
        <p:spPr>
          <a:xfrm>
            <a:off x="7435178" y="2007139"/>
            <a:ext cx="9380312" cy="2987494"/>
          </a:xfrm>
          <a:prstGeom prst="rect">
            <a:avLst/>
          </a:prstGeom>
        </p:spPr>
      </p:pic>
      <p:pic>
        <p:nvPicPr>
          <p:cNvPr id="16" name="Picture 15">
            <a:extLst>
              <a:ext uri="{FF2B5EF4-FFF2-40B4-BE49-F238E27FC236}">
                <a16:creationId xmlns:a16="http://schemas.microsoft.com/office/drawing/2014/main" id="{12DBB059-8F27-1E4E-9359-5E505E255BF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589545" y="6939466"/>
            <a:ext cx="5106166" cy="2836756"/>
          </a:xfrm>
          <a:prstGeom prst="rect">
            <a:avLst/>
          </a:prstGeom>
        </p:spPr>
      </p:pic>
      <p:pic>
        <p:nvPicPr>
          <p:cNvPr id="18" name="Immagine 13">
            <a:extLst>
              <a:ext uri="{FF2B5EF4-FFF2-40B4-BE49-F238E27FC236}">
                <a16:creationId xmlns:a16="http://schemas.microsoft.com/office/drawing/2014/main" id="{6E247930-7DB8-744F-9C2C-14C89936BD3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95000"/>
                    </a14:imgEffect>
                    <a14:imgEffect>
                      <a14:brightnessContrast bright="21000" contrast="18000"/>
                    </a14:imgEffect>
                  </a14:imgLayer>
                </a14:imgProps>
              </a:ext>
              <a:ext uri="{28A0092B-C50C-407E-A947-70E740481C1C}">
                <a14:useLocalDpi xmlns:a14="http://schemas.microsoft.com/office/drawing/2010/main"/>
              </a:ext>
            </a:extLst>
          </a:blip>
          <a:stretch>
            <a:fillRect/>
          </a:stretch>
        </p:blipFill>
        <p:spPr>
          <a:xfrm>
            <a:off x="132000" y="10055815"/>
            <a:ext cx="9062108" cy="3075510"/>
          </a:xfrm>
          <a:prstGeom prst="rect">
            <a:avLst/>
          </a:prstGeom>
        </p:spPr>
      </p:pic>
      <p:pic>
        <p:nvPicPr>
          <p:cNvPr id="21" name="Picture 20">
            <a:extLst>
              <a:ext uri="{FF2B5EF4-FFF2-40B4-BE49-F238E27FC236}">
                <a16:creationId xmlns:a16="http://schemas.microsoft.com/office/drawing/2014/main" id="{F7680AC6-F351-5A43-A5AC-53D2D2F9AE1F}"/>
              </a:ext>
            </a:extLst>
          </p:cNvPr>
          <p:cNvPicPr>
            <a:picLocks noChangeAspect="1"/>
          </p:cNvPicPr>
          <p:nvPr/>
        </p:nvPicPr>
        <p:blipFill>
          <a:blip r:embed="rId16"/>
          <a:stretch>
            <a:fillRect/>
          </a:stretch>
        </p:blipFill>
        <p:spPr>
          <a:xfrm>
            <a:off x="1483985" y="4552196"/>
            <a:ext cx="5211726" cy="2456244"/>
          </a:xfrm>
          <a:prstGeom prst="rect">
            <a:avLst/>
          </a:prstGeom>
        </p:spPr>
      </p:pic>
      <p:pic>
        <p:nvPicPr>
          <p:cNvPr id="22" name="Picture 21">
            <a:extLst>
              <a:ext uri="{FF2B5EF4-FFF2-40B4-BE49-F238E27FC236}">
                <a16:creationId xmlns:a16="http://schemas.microsoft.com/office/drawing/2014/main" id="{7BB63691-184F-054C-A428-3C9E97B3BC3D}"/>
              </a:ext>
            </a:extLst>
          </p:cNvPr>
          <p:cNvPicPr>
            <a:picLocks noChangeAspect="1"/>
          </p:cNvPicPr>
          <p:nvPr/>
        </p:nvPicPr>
        <p:blipFill>
          <a:blip r:embed="rId17"/>
          <a:stretch>
            <a:fillRect/>
          </a:stretch>
        </p:blipFill>
        <p:spPr>
          <a:xfrm>
            <a:off x="16927656" y="6498108"/>
            <a:ext cx="7412236" cy="4174832"/>
          </a:xfrm>
          <a:prstGeom prst="rect">
            <a:avLst/>
          </a:prstGeom>
        </p:spPr>
      </p:pic>
      <p:pic>
        <p:nvPicPr>
          <p:cNvPr id="23" name="Picture 22">
            <a:extLst>
              <a:ext uri="{FF2B5EF4-FFF2-40B4-BE49-F238E27FC236}">
                <a16:creationId xmlns:a16="http://schemas.microsoft.com/office/drawing/2014/main" id="{60107F06-17B5-EC42-97AB-65354C220903}"/>
              </a:ext>
            </a:extLst>
          </p:cNvPr>
          <p:cNvPicPr>
            <a:picLocks noChangeAspect="1"/>
          </p:cNvPicPr>
          <p:nvPr/>
        </p:nvPicPr>
        <p:blipFill>
          <a:blip r:embed="rId18"/>
          <a:stretch>
            <a:fillRect/>
          </a:stretch>
        </p:blipFill>
        <p:spPr>
          <a:xfrm>
            <a:off x="10789672" y="4115127"/>
            <a:ext cx="4545900" cy="4212794"/>
          </a:xfrm>
          <a:prstGeom prst="rect">
            <a:avLst/>
          </a:prstGeom>
        </p:spPr>
      </p:pic>
      <p:pic>
        <p:nvPicPr>
          <p:cNvPr id="24" name="Picture 23">
            <a:extLst>
              <a:ext uri="{FF2B5EF4-FFF2-40B4-BE49-F238E27FC236}">
                <a16:creationId xmlns:a16="http://schemas.microsoft.com/office/drawing/2014/main" id="{9550A632-F2E4-1F4D-AC41-CC73A6146346}"/>
              </a:ext>
            </a:extLst>
          </p:cNvPr>
          <p:cNvPicPr>
            <a:picLocks noChangeAspect="1"/>
          </p:cNvPicPr>
          <p:nvPr/>
        </p:nvPicPr>
        <p:blipFill>
          <a:blip r:embed="rId19"/>
          <a:stretch>
            <a:fillRect/>
          </a:stretch>
        </p:blipFill>
        <p:spPr>
          <a:xfrm>
            <a:off x="13249141" y="3206146"/>
            <a:ext cx="9267210" cy="2668336"/>
          </a:xfrm>
          <a:prstGeom prst="rect">
            <a:avLst/>
          </a:prstGeom>
        </p:spPr>
      </p:pic>
      <p:pic>
        <p:nvPicPr>
          <p:cNvPr id="25" name="Picture 24">
            <a:extLst>
              <a:ext uri="{FF2B5EF4-FFF2-40B4-BE49-F238E27FC236}">
                <a16:creationId xmlns:a16="http://schemas.microsoft.com/office/drawing/2014/main" id="{73459764-2B3A-0B41-ACE4-0AE082FC5B06}"/>
              </a:ext>
            </a:extLst>
          </p:cNvPr>
          <p:cNvPicPr>
            <a:picLocks noChangeAspect="1"/>
          </p:cNvPicPr>
          <p:nvPr/>
        </p:nvPicPr>
        <p:blipFill>
          <a:blip r:embed="rId20"/>
          <a:stretch>
            <a:fillRect/>
          </a:stretch>
        </p:blipFill>
        <p:spPr>
          <a:xfrm>
            <a:off x="18486813" y="8905006"/>
            <a:ext cx="4511842" cy="2688564"/>
          </a:xfrm>
          <a:prstGeom prst="rect">
            <a:avLst/>
          </a:prstGeom>
        </p:spPr>
      </p:pic>
      <p:pic>
        <p:nvPicPr>
          <p:cNvPr id="26" name="Picture 25">
            <a:extLst>
              <a:ext uri="{FF2B5EF4-FFF2-40B4-BE49-F238E27FC236}">
                <a16:creationId xmlns:a16="http://schemas.microsoft.com/office/drawing/2014/main" id="{E53D0384-213A-5241-A64D-B69416575418}"/>
              </a:ext>
            </a:extLst>
          </p:cNvPr>
          <p:cNvPicPr>
            <a:picLocks noChangeAspect="1"/>
          </p:cNvPicPr>
          <p:nvPr/>
        </p:nvPicPr>
        <p:blipFill>
          <a:blip r:embed="rId21"/>
          <a:stretch>
            <a:fillRect/>
          </a:stretch>
        </p:blipFill>
        <p:spPr>
          <a:xfrm>
            <a:off x="13760920" y="8114368"/>
            <a:ext cx="3622152" cy="2727268"/>
          </a:xfrm>
          <a:prstGeom prst="rect">
            <a:avLst/>
          </a:prstGeom>
        </p:spPr>
      </p:pic>
      <p:pic>
        <p:nvPicPr>
          <p:cNvPr id="27" name="Picture 26">
            <a:extLst>
              <a:ext uri="{FF2B5EF4-FFF2-40B4-BE49-F238E27FC236}">
                <a16:creationId xmlns:a16="http://schemas.microsoft.com/office/drawing/2014/main" id="{8B2DCD84-5E07-FF40-9EE3-4B5ED5BD4542}"/>
              </a:ext>
            </a:extLst>
          </p:cNvPr>
          <p:cNvPicPr>
            <a:picLocks noChangeAspect="1"/>
          </p:cNvPicPr>
          <p:nvPr/>
        </p:nvPicPr>
        <p:blipFill>
          <a:blip r:embed="rId22"/>
          <a:stretch>
            <a:fillRect/>
          </a:stretch>
        </p:blipFill>
        <p:spPr>
          <a:xfrm>
            <a:off x="48405" y="7379674"/>
            <a:ext cx="6259906" cy="3569244"/>
          </a:xfrm>
          <a:prstGeom prst="rect">
            <a:avLst/>
          </a:prstGeom>
        </p:spPr>
      </p:pic>
      <p:pic>
        <p:nvPicPr>
          <p:cNvPr id="29" name="Picture 28" descr="IMG_0440.jpeg">
            <a:extLst>
              <a:ext uri="{FF2B5EF4-FFF2-40B4-BE49-F238E27FC236}">
                <a16:creationId xmlns:a16="http://schemas.microsoft.com/office/drawing/2014/main" id="{7B514834-4D9B-994D-9BE5-679CDBBF7A1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0099958" y="135580"/>
            <a:ext cx="4223840" cy="2815892"/>
          </a:xfrm>
          <a:prstGeom prst="rect">
            <a:avLst/>
          </a:prstGeom>
        </p:spPr>
      </p:pic>
      <p:pic>
        <p:nvPicPr>
          <p:cNvPr id="30" name="Picture 5">
            <a:extLst>
              <a:ext uri="{FF2B5EF4-FFF2-40B4-BE49-F238E27FC236}">
                <a16:creationId xmlns:a16="http://schemas.microsoft.com/office/drawing/2014/main" id="{60F98707-35C2-764E-BF38-743A2DE6966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rot="5400000">
            <a:off x="21318930" y="3433041"/>
            <a:ext cx="3502652" cy="26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16" descr="室内, テーブル, 食べ物 が含まれている画像&#10;&#10;自動的に生成された説明">
            <a:extLst>
              <a:ext uri="{FF2B5EF4-FFF2-40B4-BE49-F238E27FC236}">
                <a16:creationId xmlns:a16="http://schemas.microsoft.com/office/drawing/2014/main" id="{648B396A-425F-D24B-B073-7529C938A1E9}"/>
              </a:ext>
            </a:extLst>
          </p:cNvPr>
          <p:cNvPicPr>
            <a:picLocks noChangeAspect="1"/>
          </p:cNvPicPr>
          <p:nvPr/>
        </p:nvPicPr>
        <p:blipFill>
          <a:blip r:embed="rId25"/>
          <a:stretch>
            <a:fillRect/>
          </a:stretch>
        </p:blipFill>
        <p:spPr>
          <a:xfrm>
            <a:off x="12336995" y="9981680"/>
            <a:ext cx="4590662" cy="3098696"/>
          </a:xfrm>
          <a:prstGeom prst="rect">
            <a:avLst/>
          </a:prstGeom>
        </p:spPr>
      </p:pic>
      <p:pic>
        <p:nvPicPr>
          <p:cNvPr id="32" name="図 20" descr="空 が含まれている画像&#10;&#10;自動的に生成された説明">
            <a:extLst>
              <a:ext uri="{FF2B5EF4-FFF2-40B4-BE49-F238E27FC236}">
                <a16:creationId xmlns:a16="http://schemas.microsoft.com/office/drawing/2014/main" id="{EDC58A3E-308D-F849-BA04-30757390CFFD}"/>
              </a:ext>
            </a:extLst>
          </p:cNvPr>
          <p:cNvPicPr>
            <a:picLocks noChangeAspect="1"/>
          </p:cNvPicPr>
          <p:nvPr/>
        </p:nvPicPr>
        <p:blipFill>
          <a:blip r:embed="rId26"/>
          <a:stretch>
            <a:fillRect/>
          </a:stretch>
        </p:blipFill>
        <p:spPr>
          <a:xfrm>
            <a:off x="-91475" y="7486299"/>
            <a:ext cx="4590662" cy="3060442"/>
          </a:xfrm>
          <a:prstGeom prst="rect">
            <a:avLst/>
          </a:prstGeom>
        </p:spPr>
      </p:pic>
      <p:pic>
        <p:nvPicPr>
          <p:cNvPr id="36" name="図 12" descr="物体, エンジン, 室内 が含まれている画像&#10;&#10;自動的に生成された説明">
            <a:extLst>
              <a:ext uri="{FF2B5EF4-FFF2-40B4-BE49-F238E27FC236}">
                <a16:creationId xmlns:a16="http://schemas.microsoft.com/office/drawing/2014/main" id="{12FD4EDC-8430-7344-8B64-1FD9B9D6DB3F}"/>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183734" y="10309564"/>
            <a:ext cx="3833472" cy="2875104"/>
          </a:xfrm>
          <a:prstGeom prst="rect">
            <a:avLst/>
          </a:prstGeom>
        </p:spPr>
      </p:pic>
      <p:sp>
        <p:nvSpPr>
          <p:cNvPr id="37" name="スライド番号プレースホルダー 5">
            <a:extLst>
              <a:ext uri="{FF2B5EF4-FFF2-40B4-BE49-F238E27FC236}">
                <a16:creationId xmlns:a16="http://schemas.microsoft.com/office/drawing/2014/main" id="{1D72B77C-B34B-374C-BAF2-15F5EBD09675}"/>
              </a:ext>
            </a:extLst>
          </p:cNvPr>
          <p:cNvSpPr>
            <a:spLocks noGrp="1"/>
          </p:cNvSpPr>
          <p:nvPr>
            <p:ph type="sldNum" sz="quarter" idx="4"/>
          </p:nvPr>
        </p:nvSpPr>
        <p:spPr>
          <a:xfrm>
            <a:off x="23868663" y="13210485"/>
            <a:ext cx="539723" cy="464722"/>
          </a:xfrm>
        </p:spPr>
        <p:txBody>
          <a:bodyPr/>
          <a:lstStyle/>
          <a:p>
            <a:fld id="{09AA45E9-F684-4B9E-AA65-9D61C110348B}" type="slidenum">
              <a:rPr kumimoji="1" lang="ja-JP" altLang="en-US" smtClean="0">
                <a:latin typeface="Avenir Roman" panose="02000503020000020003" pitchFamily="2" charset="0"/>
              </a:rPr>
              <a:t>9</a:t>
            </a:fld>
            <a:endParaRPr kumimoji="1" lang="ja-JP" altLang="en-US">
              <a:latin typeface="Avenir Roman" panose="02000503020000020003" pitchFamily="2" charset="0"/>
            </a:endParaRPr>
          </a:p>
        </p:txBody>
      </p:sp>
      <p:pic>
        <p:nvPicPr>
          <p:cNvPr id="15" name="Picture 14">
            <a:extLst>
              <a:ext uri="{FF2B5EF4-FFF2-40B4-BE49-F238E27FC236}">
                <a16:creationId xmlns:a16="http://schemas.microsoft.com/office/drawing/2014/main" id="{8912F600-9BA4-F74B-BF27-7C996FB1788A}"/>
              </a:ext>
            </a:extLst>
          </p:cNvPr>
          <p:cNvPicPr>
            <a:picLocks noChangeAspect="1"/>
          </p:cNvPicPr>
          <p:nvPr/>
        </p:nvPicPr>
        <p:blipFill>
          <a:blip r:embed="rId28"/>
          <a:stretch>
            <a:fillRect/>
          </a:stretch>
        </p:blipFill>
        <p:spPr>
          <a:xfrm>
            <a:off x="20006588" y="8357844"/>
            <a:ext cx="4095808" cy="3028286"/>
          </a:xfrm>
          <a:prstGeom prst="rect">
            <a:avLst/>
          </a:prstGeom>
        </p:spPr>
      </p:pic>
      <p:pic>
        <p:nvPicPr>
          <p:cNvPr id="28" name="Picture 27">
            <a:extLst>
              <a:ext uri="{FF2B5EF4-FFF2-40B4-BE49-F238E27FC236}">
                <a16:creationId xmlns:a16="http://schemas.microsoft.com/office/drawing/2014/main" id="{C0726F2A-1044-3A43-A8D8-0A86F6819CB0}"/>
              </a:ext>
            </a:extLst>
          </p:cNvPr>
          <p:cNvPicPr>
            <a:picLocks noChangeAspect="1"/>
          </p:cNvPicPr>
          <p:nvPr/>
        </p:nvPicPr>
        <p:blipFill>
          <a:blip r:embed="rId29"/>
          <a:stretch>
            <a:fillRect/>
          </a:stretch>
        </p:blipFill>
        <p:spPr>
          <a:xfrm>
            <a:off x="16971762" y="10613029"/>
            <a:ext cx="7412236" cy="2915926"/>
          </a:xfrm>
          <a:prstGeom prst="rect">
            <a:avLst/>
          </a:prstGeom>
        </p:spPr>
      </p:pic>
      <p:sp>
        <p:nvSpPr>
          <p:cNvPr id="33" name="Rectangle 32">
            <a:extLst>
              <a:ext uri="{FF2B5EF4-FFF2-40B4-BE49-F238E27FC236}">
                <a16:creationId xmlns:a16="http://schemas.microsoft.com/office/drawing/2014/main" id="{DFD3B5B2-BAC7-BE40-9DEF-0308B7DE8203}"/>
              </a:ext>
            </a:extLst>
          </p:cNvPr>
          <p:cNvSpPr/>
          <p:nvPr/>
        </p:nvSpPr>
        <p:spPr>
          <a:xfrm rot="19924279">
            <a:off x="2835629" y="5883620"/>
            <a:ext cx="16822234" cy="1862048"/>
          </a:xfrm>
          <a:prstGeom prst="rect">
            <a:avLst/>
          </a:prstGeom>
          <a:noFill/>
          <a:ln>
            <a:noFill/>
          </a:ln>
        </p:spPr>
        <p:txBody>
          <a:bodyPr wrap="none" lIns="91440" tIns="45720" rIns="91440" bIns="45720">
            <a:spAutoFit/>
          </a:bodyPr>
          <a:lstStyle/>
          <a:p>
            <a:pPr algn="ctr"/>
            <a:r>
              <a:rPr lang="en-US" sz="11500" b="1" cap="none" spc="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rPr>
              <a:t>Technical Developments</a:t>
            </a:r>
          </a:p>
        </p:txBody>
      </p:sp>
    </p:spTree>
    <p:extLst>
      <p:ext uri="{BB962C8B-B14F-4D97-AF65-F5344CB8AC3E}">
        <p14:creationId xmlns:p14="http://schemas.microsoft.com/office/powerpoint/2010/main" val="16844971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8493</TotalTime>
  <Words>2384</Words>
  <Application>Microsoft Macintosh PowerPoint</Application>
  <PresentationFormat>Custom</PresentationFormat>
  <Paragraphs>250</Paragraphs>
  <Slides>22</Slides>
  <Notes>17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22</vt:i4>
      </vt:variant>
    </vt:vector>
  </HeadingPairs>
  <TitlesOfParts>
    <vt:vector size="40" baseType="lpstr">
      <vt:lpstr>Al Nile</vt:lpstr>
      <vt:lpstr>Arial</vt:lpstr>
      <vt:lpstr>Avenir Black</vt:lpstr>
      <vt:lpstr>Avenir Book</vt:lpstr>
      <vt:lpstr>Avenir Book Oblique</vt:lpstr>
      <vt:lpstr>Avenir Heavy</vt:lpstr>
      <vt:lpstr>Avenir Light</vt:lpstr>
      <vt:lpstr>Avenir Roman</vt:lpstr>
      <vt:lpstr>Calibri</vt:lpstr>
      <vt:lpstr>Century Gothic</vt:lpstr>
      <vt:lpstr>Chalkduster</vt:lpstr>
      <vt:lpstr>Gill Sans</vt:lpstr>
      <vt:lpstr>Lucida Grande</vt:lpstr>
      <vt:lpstr>Symbol</vt:lpstr>
      <vt:lpstr>Times</vt:lpstr>
      <vt:lpstr>Times New Roman</vt:lpstr>
      <vt:lpstr>White</vt:lpstr>
      <vt:lpstr>4_Office Theme</vt:lpstr>
      <vt:lpstr>PowerPoint Presentation</vt:lpstr>
      <vt:lpstr>Proposed e+e– linear colliders – CLIC</vt:lpstr>
      <vt:lpstr>PowerPoint Presentation</vt:lpstr>
      <vt:lpstr>CLIC parameters</vt:lpstr>
      <vt:lpstr>PowerPoint Presentation</vt:lpstr>
      <vt:lpstr>CLIC timeline</vt:lpstr>
      <vt:lpstr>Accelerator challenges</vt:lpstr>
      <vt:lpstr>Low emittance generation and preservation</vt:lpstr>
      <vt:lpstr>PowerPoint Presentation</vt:lpstr>
      <vt:lpstr>Power and energy </vt:lpstr>
      <vt:lpstr>Cost - I</vt:lpstr>
      <vt:lpstr>Cost - II</vt:lpstr>
      <vt:lpstr>CLIC acc. studies 2019/20 – a few recent results    </vt:lpstr>
      <vt:lpstr>CLIC studies 2020-25</vt:lpstr>
      <vt:lpstr>Summary</vt:lpstr>
      <vt:lpstr>PowerPoint Presentation</vt:lpstr>
      <vt:lpstr>Some more information  (referred to in earlier slides) </vt:lpstr>
      <vt:lpstr>Energy studies - I (Fraunhofer)</vt:lpstr>
      <vt:lpstr>Energy studies - II (Fraunhofer)</vt:lpstr>
      <vt:lpstr>CLIC Physics Potential highlights 2019 </vt:lpstr>
      <vt:lpstr>CLIC Detector Technologies R&amp;D highlights 2019 </vt:lpstr>
      <vt:lpstr>Collaborations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138</cp:revision>
  <dcterms:modified xsi:type="dcterms:W3CDTF">2020-06-24T09:43:26Z</dcterms:modified>
</cp:coreProperties>
</file>