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8" r:id="rId4"/>
    <p:sldMasterId id="2147483660" r:id="rId5"/>
    <p:sldMasterId id="2147483696" r:id="rId6"/>
    <p:sldMasterId id="2147483684" r:id="rId7"/>
    <p:sldMasterId id="2147483672" r:id="rId8"/>
  </p:sldMasterIdLst>
  <p:notesMasterIdLst>
    <p:notesMasterId r:id="rId29"/>
  </p:notesMasterIdLst>
  <p:sldIdLst>
    <p:sldId id="258" r:id="rId9"/>
    <p:sldId id="265" r:id="rId10"/>
    <p:sldId id="292" r:id="rId11"/>
    <p:sldId id="2095" r:id="rId12"/>
    <p:sldId id="1367" r:id="rId13"/>
    <p:sldId id="2100" r:id="rId14"/>
    <p:sldId id="2101" r:id="rId15"/>
    <p:sldId id="2110" r:id="rId16"/>
    <p:sldId id="2104" r:id="rId17"/>
    <p:sldId id="2098" r:id="rId18"/>
    <p:sldId id="2105" r:id="rId19"/>
    <p:sldId id="2111" r:id="rId20"/>
    <p:sldId id="1178" r:id="rId21"/>
    <p:sldId id="2102" r:id="rId22"/>
    <p:sldId id="2103" r:id="rId23"/>
    <p:sldId id="2106" r:id="rId24"/>
    <p:sldId id="2107" r:id="rId25"/>
    <p:sldId id="2108" r:id="rId26"/>
    <p:sldId id="2109" r:id="rId27"/>
    <p:sldId id="209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519D"/>
    <a:srgbClr val="2440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1" autoAdjust="0"/>
    <p:restoredTop sz="94646"/>
  </p:normalViewPr>
  <p:slideViewPr>
    <p:cSldViewPr snapToGrid="0" snapToObjects="1">
      <p:cViewPr>
        <p:scale>
          <a:sx n="60" d="100"/>
          <a:sy n="60" d="100"/>
        </p:scale>
        <p:origin x="418" y="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92255C-AFDB-4D22-8373-2F4CFC10746D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E146D-72E3-4D17-8794-005420F3E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571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6185" y="2790092"/>
            <a:ext cx="4741984" cy="1774948"/>
          </a:xfrm>
        </p:spPr>
        <p:txBody>
          <a:bodyPr anchor="b">
            <a:normAutofit/>
          </a:bodyPr>
          <a:lstStyle>
            <a:lvl1pPr algn="r">
              <a:defRPr sz="4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6185" y="4642339"/>
            <a:ext cx="4741984" cy="580292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473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26664" y="6356351"/>
            <a:ext cx="3090672" cy="365125"/>
          </a:xfrm>
        </p:spPr>
        <p:txBody>
          <a:bodyPr anchor="ctr" anchorCtr="1"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304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26664" y="6356351"/>
            <a:ext cx="3090672" cy="365125"/>
          </a:xfrm>
        </p:spPr>
        <p:txBody>
          <a:bodyPr anchor="ctr" anchorCtr="1"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9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6185" y="2790092"/>
            <a:ext cx="4741984" cy="1774948"/>
          </a:xfrm>
        </p:spPr>
        <p:txBody>
          <a:bodyPr anchor="b">
            <a:normAutofit/>
          </a:bodyPr>
          <a:lstStyle>
            <a:lvl1pPr algn="r">
              <a:defRPr sz="4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6185" y="4642339"/>
            <a:ext cx="4741984" cy="580292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362006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38538" y="6356351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43300" y="6356351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543300" y="6349480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43300" y="6310311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356351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43300" y="6330691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26664" y="6356351"/>
            <a:ext cx="3090672" cy="365125"/>
          </a:xfrm>
        </p:spPr>
        <p:txBody>
          <a:bodyPr anchor="ctr" anchorCtr="1"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8471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43300" y="6336954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400192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362006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6185" y="2790092"/>
            <a:ext cx="4741984" cy="1774948"/>
          </a:xfrm>
        </p:spPr>
        <p:txBody>
          <a:bodyPr anchor="b">
            <a:normAutofit/>
          </a:bodyPr>
          <a:lstStyle>
            <a:lvl1pPr algn="r">
              <a:defRPr sz="4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6185" y="4642339"/>
            <a:ext cx="4741984" cy="580292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86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26664" y="6356351"/>
            <a:ext cx="3090672" cy="365125"/>
          </a:xfrm>
        </p:spPr>
        <p:txBody>
          <a:bodyPr anchor="ctr" anchorCtr="1"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6363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26664" y="6356351"/>
            <a:ext cx="3090672" cy="365125"/>
          </a:xfrm>
        </p:spPr>
        <p:txBody>
          <a:bodyPr anchor="ctr" anchorCtr="1"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009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26664" y="6356351"/>
            <a:ext cx="3090672" cy="365125"/>
          </a:xfrm>
        </p:spPr>
        <p:txBody>
          <a:bodyPr anchor="ctr" anchorCtr="1"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7998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026664" y="6356351"/>
            <a:ext cx="3090672" cy="365125"/>
          </a:xfrm>
        </p:spPr>
        <p:txBody>
          <a:bodyPr anchor="ctr" anchorCtr="1"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3952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026664" y="6356351"/>
            <a:ext cx="3090672" cy="365125"/>
          </a:xfrm>
        </p:spPr>
        <p:txBody>
          <a:bodyPr anchor="ctr" anchorCtr="1"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1705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026664" y="6356351"/>
            <a:ext cx="3090672" cy="365125"/>
          </a:xfrm>
        </p:spPr>
        <p:txBody>
          <a:bodyPr anchor="ctr" anchorCtr="1"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778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26664" y="6356351"/>
            <a:ext cx="3090672" cy="365125"/>
          </a:xfrm>
        </p:spPr>
        <p:txBody>
          <a:bodyPr anchor="ctr" anchorCtr="1"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6200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26664" y="6356351"/>
            <a:ext cx="3090672" cy="365125"/>
          </a:xfrm>
        </p:spPr>
        <p:txBody>
          <a:bodyPr anchor="ctr" anchorCtr="1"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340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26664" y="6356351"/>
            <a:ext cx="3090672" cy="365125"/>
          </a:xfrm>
        </p:spPr>
        <p:txBody>
          <a:bodyPr anchor="ctr" anchorCtr="1"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092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26664" y="6356351"/>
            <a:ext cx="3090672" cy="365125"/>
          </a:xfrm>
        </p:spPr>
        <p:txBody>
          <a:bodyPr anchor="ctr" anchorCtr="1"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5972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26664" y="6356351"/>
            <a:ext cx="3090672" cy="365125"/>
          </a:xfrm>
        </p:spPr>
        <p:txBody>
          <a:bodyPr anchor="ctr" anchorCtr="1"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784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6185" y="2790092"/>
            <a:ext cx="4741984" cy="1774948"/>
          </a:xfrm>
        </p:spPr>
        <p:txBody>
          <a:bodyPr anchor="b">
            <a:normAutofit/>
          </a:bodyPr>
          <a:lstStyle>
            <a:lvl1pPr algn="r">
              <a:defRPr sz="4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6185" y="4642339"/>
            <a:ext cx="4741984" cy="580292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5469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26664" y="6356351"/>
            <a:ext cx="3090672" cy="365125"/>
          </a:xfrm>
        </p:spPr>
        <p:txBody>
          <a:bodyPr anchor="ctr" anchorCtr="1"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9268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26664" y="6356351"/>
            <a:ext cx="3090672" cy="365125"/>
          </a:xfrm>
        </p:spPr>
        <p:txBody>
          <a:bodyPr anchor="ctr" anchorCtr="1"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1995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26664" y="6356351"/>
            <a:ext cx="3090672" cy="365125"/>
          </a:xfrm>
        </p:spPr>
        <p:txBody>
          <a:bodyPr anchor="ctr" anchorCtr="1"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6958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026664" y="6356351"/>
            <a:ext cx="3090672" cy="365125"/>
          </a:xfrm>
        </p:spPr>
        <p:txBody>
          <a:bodyPr anchor="ctr" anchorCtr="1"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909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026664" y="6356351"/>
            <a:ext cx="3090672" cy="365125"/>
          </a:xfrm>
        </p:spPr>
        <p:txBody>
          <a:bodyPr anchor="ctr" anchorCtr="1"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737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26664" y="6356351"/>
            <a:ext cx="3090672" cy="365125"/>
          </a:xfrm>
        </p:spPr>
        <p:txBody>
          <a:bodyPr anchor="ctr" anchorCtr="1"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9825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026664" y="6356351"/>
            <a:ext cx="3090672" cy="365125"/>
          </a:xfrm>
        </p:spPr>
        <p:txBody>
          <a:bodyPr anchor="ctr" anchorCtr="1"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8148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26664" y="6356351"/>
            <a:ext cx="3090672" cy="365125"/>
          </a:xfrm>
        </p:spPr>
        <p:txBody>
          <a:bodyPr anchor="ctr" anchorCtr="1"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9662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26664" y="6356351"/>
            <a:ext cx="3090672" cy="365125"/>
          </a:xfrm>
        </p:spPr>
        <p:txBody>
          <a:bodyPr anchor="ctr" anchorCtr="1"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9655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26664" y="6356351"/>
            <a:ext cx="3090672" cy="365125"/>
          </a:xfrm>
        </p:spPr>
        <p:txBody>
          <a:bodyPr anchor="ctr" anchorCtr="1"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016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26664" y="6356351"/>
            <a:ext cx="3090672" cy="365125"/>
          </a:xfrm>
        </p:spPr>
        <p:txBody>
          <a:bodyPr anchor="ctr" anchorCtr="1"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323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6185" y="2790092"/>
            <a:ext cx="4741984" cy="1774948"/>
          </a:xfrm>
        </p:spPr>
        <p:txBody>
          <a:bodyPr anchor="b">
            <a:normAutofit/>
          </a:bodyPr>
          <a:lstStyle>
            <a:lvl1pPr algn="r">
              <a:defRPr sz="4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6185" y="4642339"/>
            <a:ext cx="4741984" cy="580292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2327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26664" y="6356351"/>
            <a:ext cx="3090672" cy="365125"/>
          </a:xfrm>
        </p:spPr>
        <p:txBody>
          <a:bodyPr anchor="ctr" anchorCtr="1"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0804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26664" y="6356351"/>
            <a:ext cx="3090672" cy="365125"/>
          </a:xfrm>
        </p:spPr>
        <p:txBody>
          <a:bodyPr anchor="ctr" anchorCtr="1"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5092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26664" y="6356351"/>
            <a:ext cx="3090672" cy="365125"/>
          </a:xfrm>
        </p:spPr>
        <p:txBody>
          <a:bodyPr anchor="ctr" anchorCtr="1"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754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026664" y="6356351"/>
            <a:ext cx="3090672" cy="365125"/>
          </a:xfrm>
        </p:spPr>
        <p:txBody>
          <a:bodyPr anchor="ctr" anchorCtr="1"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45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026664" y="6356351"/>
            <a:ext cx="3090672" cy="365125"/>
          </a:xfrm>
        </p:spPr>
        <p:txBody>
          <a:bodyPr anchor="ctr" anchorCtr="1"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9636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026664" y="6356351"/>
            <a:ext cx="3090672" cy="365125"/>
          </a:xfrm>
        </p:spPr>
        <p:txBody>
          <a:bodyPr anchor="ctr" anchorCtr="1"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8908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026664" y="6356351"/>
            <a:ext cx="3090672" cy="365125"/>
          </a:xfrm>
        </p:spPr>
        <p:txBody>
          <a:bodyPr anchor="ctr" anchorCtr="1"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9054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26664" y="6356351"/>
            <a:ext cx="3090672" cy="365125"/>
          </a:xfrm>
        </p:spPr>
        <p:txBody>
          <a:bodyPr anchor="ctr" anchorCtr="1"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5752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26664" y="6356351"/>
            <a:ext cx="3090672" cy="365125"/>
          </a:xfrm>
        </p:spPr>
        <p:txBody>
          <a:bodyPr anchor="ctr" anchorCtr="1"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0491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26664" y="6356351"/>
            <a:ext cx="3090672" cy="365125"/>
          </a:xfrm>
        </p:spPr>
        <p:txBody>
          <a:bodyPr anchor="ctr" anchorCtr="1"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6311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26664" y="6356351"/>
            <a:ext cx="3090672" cy="365125"/>
          </a:xfrm>
        </p:spPr>
        <p:txBody>
          <a:bodyPr anchor="ctr" anchorCtr="1"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825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026664" y="6356351"/>
            <a:ext cx="3090672" cy="365125"/>
          </a:xfrm>
        </p:spPr>
        <p:txBody>
          <a:bodyPr anchor="ctr" anchorCtr="1"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933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026664" y="6356351"/>
            <a:ext cx="3090672" cy="365125"/>
          </a:xfrm>
        </p:spPr>
        <p:txBody>
          <a:bodyPr anchor="ctr" anchorCtr="1"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33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26664" y="6356351"/>
            <a:ext cx="3090672" cy="365125"/>
          </a:xfrm>
        </p:spPr>
        <p:txBody>
          <a:bodyPr anchor="ctr" anchorCtr="1"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560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26664" y="6356351"/>
            <a:ext cx="3090672" cy="365125"/>
          </a:xfrm>
        </p:spPr>
        <p:txBody>
          <a:bodyPr anchor="ctr" anchorCtr="1"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286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48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212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764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0519D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48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4BE9006-42DF-4C65-9314-FEB6DE8658B3}" type="datetime1">
              <a:rPr lang="en-US" smtClean="0"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212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6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0519D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48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212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851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0519D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48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212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365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0519D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48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212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796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0519D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EIC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6185" y="4642339"/>
            <a:ext cx="4741984" cy="987752"/>
          </a:xfrm>
        </p:spPr>
        <p:txBody>
          <a:bodyPr>
            <a:normAutofit/>
          </a:bodyPr>
          <a:lstStyle/>
          <a:p>
            <a:r>
              <a:rPr lang="en-US" dirty="0"/>
              <a:t>Christoph Montag, BNL</a:t>
            </a:r>
          </a:p>
          <a:p>
            <a:r>
              <a:rPr lang="en-US" dirty="0"/>
              <a:t>June 24, 2020</a:t>
            </a:r>
          </a:p>
        </p:txBody>
      </p:sp>
    </p:spTree>
    <p:extLst>
      <p:ext uri="{BB962C8B-B14F-4D97-AF65-F5344CB8AC3E}">
        <p14:creationId xmlns:p14="http://schemas.microsoft.com/office/powerpoint/2010/main" val="3759170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C01BE-4162-4325-94D7-4BD758BE7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Positrons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C3B3A-04E4-437E-8415-2ED27CFE6E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Necessary preparation during EIC construction</a:t>
            </a:r>
          </a:p>
          <a:p>
            <a:pPr lvl="1"/>
            <a:r>
              <a:rPr lang="en-US" dirty="0"/>
              <a:t>Provide space for future LINAC and source building</a:t>
            </a:r>
          </a:p>
          <a:p>
            <a:pPr lvl="1"/>
            <a:r>
              <a:rPr lang="en-US" dirty="0"/>
              <a:t>Foresee polarity change of superconducting IR magnets</a:t>
            </a:r>
          </a:p>
          <a:p>
            <a:pPr lvl="1"/>
            <a:r>
              <a:rPr lang="en-US" dirty="0"/>
              <a:t>Provide space for a positron damping ring</a:t>
            </a:r>
          </a:p>
          <a:p>
            <a:r>
              <a:rPr lang="en-US" dirty="0"/>
              <a:t>Luminosity</a:t>
            </a:r>
          </a:p>
          <a:p>
            <a:pPr lvl="1"/>
            <a:r>
              <a:rPr lang="en-US" dirty="0"/>
              <a:t>Unpolarized: same as for electrons</a:t>
            </a:r>
          </a:p>
          <a:p>
            <a:pPr lvl="1"/>
            <a:r>
              <a:rPr lang="en-US" dirty="0"/>
              <a:t>Polarized: challenging, but many ideas around</a:t>
            </a:r>
          </a:p>
          <a:p>
            <a:pPr marL="457200" lvl="1" indent="0">
              <a:buNone/>
            </a:pPr>
            <a:r>
              <a:rPr lang="en-US" dirty="0"/>
              <a:t>                    (self-polarization at 18 GeV for free, but</a:t>
            </a:r>
          </a:p>
          <a:p>
            <a:pPr marL="2286000" lvl="5" indent="0">
              <a:buNone/>
            </a:pPr>
            <a:r>
              <a:rPr lang="en-US" sz="2400" dirty="0"/>
              <a:t>No arbitrary spin patterns)</a:t>
            </a:r>
          </a:p>
          <a:p>
            <a:r>
              <a:rPr lang="en-US" dirty="0"/>
              <a:t>Cost</a:t>
            </a:r>
          </a:p>
          <a:p>
            <a:pPr lvl="1"/>
            <a:r>
              <a:rPr lang="en-US" dirty="0"/>
              <a:t>LINAC $20M, building $50M, Damping Ring $40M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F8A6AD-DA41-4990-9D7E-609895BB7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424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E799E-B74A-4118-AE9E-FC7203EB3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Upgrade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C3FEA-2B6C-43D8-A182-168E045D49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Electron energy is essentially at its economical maximum at 18 GeV</a:t>
            </a:r>
          </a:p>
          <a:p>
            <a:r>
              <a:rPr lang="en-US" dirty="0"/>
              <a:t>Hadron energy limited by existing superconducting 3.5 tesla hadron ring magnets</a:t>
            </a:r>
          </a:p>
          <a:p>
            <a:r>
              <a:rPr lang="en-US" dirty="0"/>
              <a:t>Hadron energy could be more than doubled by replacing hadron ring with state-of-the-art magnets (LHC: 7 tesla)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DAA-FAEE-43AD-8066-94EB8660C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948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Parameter Tables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49469F-3F4E-4454-AB2C-051704594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95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4A0EC3-2158-4345-8386-057D6C415D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538079-0968-4F53-B3ED-5ABC5DA08D93}" type="datetime1">
              <a:rPr lang="en-US" smtClean="0"/>
              <a:pPr/>
              <a:t>6/22/2020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BE49F3-03F1-4EED-8EF3-B2D6764E6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Snowmass AF-EF Meet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92FE7F-76EF-47F7-9E0F-0F2275A4B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228D1CDC-403B-4310-A861-D25CD57BFF8E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056290" y="28794"/>
          <a:ext cx="7843344" cy="6747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1670">
                  <a:extLst>
                    <a:ext uri="{9D8B030D-6E8A-4147-A177-3AD203B41FA5}">
                      <a16:colId xmlns:a16="http://schemas.microsoft.com/office/drawing/2014/main" val="957468230"/>
                    </a:ext>
                  </a:extLst>
                </a:gridCol>
                <a:gridCol w="1734206">
                  <a:extLst>
                    <a:ext uri="{9D8B030D-6E8A-4147-A177-3AD203B41FA5}">
                      <a16:colId xmlns:a16="http://schemas.microsoft.com/office/drawing/2014/main" val="3009638273"/>
                    </a:ext>
                  </a:extLst>
                </a:gridCol>
                <a:gridCol w="3397468">
                  <a:extLst>
                    <a:ext uri="{9D8B030D-6E8A-4147-A177-3AD203B41FA5}">
                      <a16:colId xmlns:a16="http://schemas.microsoft.com/office/drawing/2014/main" val="1498436793"/>
                    </a:ext>
                  </a:extLst>
                </a:gridCol>
              </a:tblGrid>
              <a:tr h="421728">
                <a:tc>
                  <a:txBody>
                    <a:bodyPr/>
                    <a:lstStyle/>
                    <a:p>
                      <a:r>
                        <a:rPr lang="en-US" dirty="0"/>
                        <a:t>EIC/Christoph Montag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 -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Montag@bnl.gov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5731273"/>
                  </a:ext>
                </a:extLst>
              </a:tr>
              <a:tr h="421728">
                <a:tc>
                  <a:txBody>
                    <a:bodyPr/>
                    <a:lstStyle/>
                    <a:p>
                      <a:r>
                        <a:rPr lang="en-US" dirty="0"/>
                        <a:t>Beam Energy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e: 5,  p: 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0218580"/>
                  </a:ext>
                </a:extLst>
              </a:tr>
              <a:tr h="421728">
                <a:tc>
                  <a:txBody>
                    <a:bodyPr/>
                    <a:lstStyle/>
                    <a:p>
                      <a:r>
                        <a:rPr lang="en-US" dirty="0"/>
                        <a:t>Peak Luminosity (10^34)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cm-2 s-1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3150329"/>
                  </a:ext>
                </a:extLst>
              </a:tr>
              <a:tr h="421728">
                <a:tc>
                  <a:txBody>
                    <a:bodyPr/>
                    <a:lstStyle/>
                    <a:p>
                      <a:r>
                        <a:rPr lang="en-US" dirty="0"/>
                        <a:t>Int. Luminosity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ab-1/</a:t>
                      </a:r>
                      <a:r>
                        <a:rPr lang="en-US" dirty="0" err="1"/>
                        <a:t>yr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8279159"/>
                  </a:ext>
                </a:extLst>
              </a:tr>
              <a:tr h="421728">
                <a:tc>
                  <a:txBody>
                    <a:bodyPr/>
                    <a:lstStyle/>
                    <a:p>
                      <a:r>
                        <a:rPr lang="en-US" dirty="0"/>
                        <a:t>Beam </a:t>
                      </a:r>
                      <a:r>
                        <a:rPr lang="en-US" dirty="0" err="1"/>
                        <a:t>dE</a:t>
                      </a:r>
                      <a:r>
                        <a:rPr lang="en-US" dirty="0"/>
                        <a:t>/E at 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e: 6.8, p: 10.3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189660"/>
                  </a:ext>
                </a:extLst>
              </a:tr>
              <a:tr h="421728">
                <a:tc>
                  <a:txBody>
                    <a:bodyPr/>
                    <a:lstStyle/>
                    <a:p>
                      <a:r>
                        <a:rPr lang="en-US" dirty="0" err="1"/>
                        <a:t>Transv</a:t>
                      </a:r>
                      <a:r>
                        <a:rPr lang="en-US" dirty="0"/>
                        <a:t>. Beam sizes at IP x/y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198/27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2027842"/>
                  </a:ext>
                </a:extLst>
              </a:tr>
              <a:tr h="421728">
                <a:tc>
                  <a:txBody>
                    <a:bodyPr/>
                    <a:lstStyle/>
                    <a:p>
                      <a:r>
                        <a:rPr lang="en-US" dirty="0"/>
                        <a:t>Rms bunch length / beta*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e: 2, p: 7.5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253459"/>
                  </a:ext>
                </a:extLst>
              </a:tr>
              <a:tr h="421728">
                <a:tc>
                  <a:txBody>
                    <a:bodyPr/>
                    <a:lstStyle/>
                    <a:p>
                      <a:r>
                        <a:rPr lang="en-US" dirty="0"/>
                        <a:t>Crossing angle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urad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9664679"/>
                  </a:ext>
                </a:extLst>
              </a:tr>
              <a:tr h="421728">
                <a:tc>
                  <a:txBody>
                    <a:bodyPr/>
                    <a:lstStyle/>
                    <a:p>
                      <a:r>
                        <a:rPr lang="en-US" dirty="0"/>
                        <a:t>Rep./Rev. 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78000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7852857"/>
                  </a:ext>
                </a:extLst>
              </a:tr>
              <a:tr h="421728">
                <a:tc>
                  <a:txBody>
                    <a:bodyPr/>
                    <a:lstStyle/>
                    <a:p>
                      <a:r>
                        <a:rPr lang="en-US" dirty="0"/>
                        <a:t>Bunch spacing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8370421"/>
                  </a:ext>
                </a:extLst>
              </a:tr>
              <a:tr h="421728">
                <a:tc>
                  <a:txBody>
                    <a:bodyPr/>
                    <a:lstStyle/>
                    <a:p>
                      <a:r>
                        <a:rPr lang="en-US" dirty="0"/>
                        <a:t># of IPs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(up to 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7442107"/>
                  </a:ext>
                </a:extLst>
              </a:tr>
              <a:tr h="421728">
                <a:tc>
                  <a:txBody>
                    <a:bodyPr/>
                    <a:lstStyle/>
                    <a:p>
                      <a:r>
                        <a:rPr lang="en-US" dirty="0"/>
                        <a:t># of bunches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2104508"/>
                  </a:ext>
                </a:extLst>
              </a:tr>
              <a:tr h="421728">
                <a:tc>
                  <a:txBody>
                    <a:bodyPr/>
                    <a:lstStyle/>
                    <a:p>
                      <a:r>
                        <a:rPr lang="en-US" dirty="0"/>
                        <a:t>Length/Circumference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8049161"/>
                  </a:ext>
                </a:extLst>
              </a:tr>
              <a:tr h="421728">
                <a:tc>
                  <a:txBody>
                    <a:bodyPr/>
                    <a:lstStyle/>
                    <a:p>
                      <a:r>
                        <a:rPr lang="en-US" dirty="0"/>
                        <a:t>Facility site power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6293614"/>
                  </a:ext>
                </a:extLst>
              </a:tr>
              <a:tr h="421728">
                <a:tc>
                  <a:txBody>
                    <a:bodyPr/>
                    <a:lstStyle/>
                    <a:p>
                      <a:r>
                        <a:rPr lang="en-US" dirty="0"/>
                        <a:t>Cost 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$B US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$1.6B - $2.6B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3131809"/>
                  </a:ext>
                </a:extLst>
              </a:tr>
              <a:tr h="421728">
                <a:tc>
                  <a:txBody>
                    <a:bodyPr/>
                    <a:lstStyle/>
                    <a:p>
                      <a:r>
                        <a:rPr lang="en-US" dirty="0"/>
                        <a:t>Timescale till operations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~2030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76962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1545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4A0EC3-2158-4345-8386-057D6C415D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538079-0968-4F53-B3ED-5ABC5DA08D93}" type="datetime1">
              <a:rPr lang="en-US" smtClean="0"/>
              <a:pPr/>
              <a:t>6/22/2020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BE49F3-03F1-4EED-8EF3-B2D6764E6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Snowmass AF-EF Meet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92FE7F-76EF-47F7-9E0F-0F2275A4B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228D1CDC-403B-4310-A861-D25CD57BFF8E}"/>
                  </a:ext>
                </a:extLst>
              </p:cNvPr>
              <p:cNvGraphicFramePr>
                <a:graphicFrameLocks noGrp="1"/>
              </p:cNvGraphicFramePr>
              <p:nvPr>
                <p:ph sz="half" idx="1"/>
              </p:nvPr>
            </p:nvGraphicFramePr>
            <p:xfrm>
              <a:off x="1056290" y="28794"/>
              <a:ext cx="7843344" cy="67476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11670">
                      <a:extLst>
                        <a:ext uri="{9D8B030D-6E8A-4147-A177-3AD203B41FA5}">
                          <a16:colId xmlns:a16="http://schemas.microsoft.com/office/drawing/2014/main" val="957468230"/>
                        </a:ext>
                      </a:extLst>
                    </a:gridCol>
                    <a:gridCol w="1734206">
                      <a:extLst>
                        <a:ext uri="{9D8B030D-6E8A-4147-A177-3AD203B41FA5}">
                          <a16:colId xmlns:a16="http://schemas.microsoft.com/office/drawing/2014/main" val="3009638273"/>
                        </a:ext>
                      </a:extLst>
                    </a:gridCol>
                    <a:gridCol w="3397468">
                      <a:extLst>
                        <a:ext uri="{9D8B030D-6E8A-4147-A177-3AD203B41FA5}">
                          <a16:colId xmlns:a16="http://schemas.microsoft.com/office/drawing/2014/main" val="1498436793"/>
                        </a:ext>
                      </a:extLst>
                    </a:gridCol>
                  </a:tblGrid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EIC/Christoph Montag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e - 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Montag@bnl.gov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5731273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Beam Energy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GeV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e: 10,  p: 275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20218580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Peak Luminosity (10^34)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cm-2 s-1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3150329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Int. Luminosity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ab-1/</a:t>
                          </a:r>
                          <a:r>
                            <a:rPr lang="en-US" dirty="0" err="1"/>
                            <a:t>yr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8279159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Beam </a:t>
                          </a:r>
                          <a:r>
                            <a:rPr lang="en-US" dirty="0" err="1"/>
                            <a:t>dE</a:t>
                          </a:r>
                          <a:r>
                            <a:rPr lang="en-US" dirty="0"/>
                            <a:t>/E at IP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[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e: 5.8,  p: 6.8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7189660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Transv</a:t>
                          </a:r>
                          <a:r>
                            <a:rPr lang="en-US" dirty="0"/>
                            <a:t>. Beam sizes at IP x/y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um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93/7.8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32027842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Rms bunch length / beta*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e: 2,  p: 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3253459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Crossing angle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urad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29664679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Rep./Rev. frequency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Hz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78000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7852857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Bunch spacing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28370421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# of IPs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 (up to 2)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7442107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# of bunches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1160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52104508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Length/Circumference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km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3.8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28049161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Facility site power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06293614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Cost range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$B US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$1.6B - $2.6B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3131809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Timescale till operations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~2030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6769622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228D1CDC-403B-4310-A861-D25CD57BFF8E}"/>
                  </a:ext>
                </a:extLst>
              </p:cNvPr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3357634227"/>
                  </p:ext>
                </p:extLst>
              </p:nvPr>
            </p:nvGraphicFramePr>
            <p:xfrm>
              <a:off x="1056290" y="28794"/>
              <a:ext cx="7843344" cy="67476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11670">
                      <a:extLst>
                        <a:ext uri="{9D8B030D-6E8A-4147-A177-3AD203B41FA5}">
                          <a16:colId xmlns:a16="http://schemas.microsoft.com/office/drawing/2014/main" val="957468230"/>
                        </a:ext>
                      </a:extLst>
                    </a:gridCol>
                    <a:gridCol w="1734206">
                      <a:extLst>
                        <a:ext uri="{9D8B030D-6E8A-4147-A177-3AD203B41FA5}">
                          <a16:colId xmlns:a16="http://schemas.microsoft.com/office/drawing/2014/main" val="3009638273"/>
                        </a:ext>
                      </a:extLst>
                    </a:gridCol>
                    <a:gridCol w="3397468">
                      <a:extLst>
                        <a:ext uri="{9D8B030D-6E8A-4147-A177-3AD203B41FA5}">
                          <a16:colId xmlns:a16="http://schemas.microsoft.com/office/drawing/2014/main" val="1498436793"/>
                        </a:ext>
                      </a:extLst>
                    </a:gridCol>
                  </a:tblGrid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EIC/Christoph Montag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e - 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Montag@bnl.gov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5731273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Beam Energy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GeV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e: 10,  p: 275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20218580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Peak Luminosity (10^34)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cm-2 s-1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3150329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Int. Luminosity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ab-1/</a:t>
                          </a:r>
                          <a:r>
                            <a:rPr lang="en-US" dirty="0" err="1"/>
                            <a:t>yr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8279159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Beam </a:t>
                          </a:r>
                          <a:r>
                            <a:rPr lang="en-US" dirty="0" err="1"/>
                            <a:t>dE</a:t>
                          </a:r>
                          <a:r>
                            <a:rPr lang="en-US" dirty="0"/>
                            <a:t>/E at IP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6491" t="-408696" r="-197193" b="-11130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e: 5.8,  p: 6.8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7189660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Transv</a:t>
                          </a:r>
                          <a:r>
                            <a:rPr lang="en-US" dirty="0"/>
                            <a:t>. Beam sizes at IP x/y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um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93/7.8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32027842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Rms bunch length / beta*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e: 2,  p: 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3253459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Crossing angle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urad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29664679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Rep./Rev. frequency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Hz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78000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7852857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Bunch spacing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28370421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# of IPs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 (up to 2)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7442107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# of bunches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1160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52104508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Length/Circumference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km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3.8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28049161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Facility site power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06293614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Cost range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$B US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$1.6B - $2.6B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3131809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Timescale till operations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~2030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6769622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01972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4A0EC3-2158-4345-8386-057D6C415D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538079-0968-4F53-B3ED-5ABC5DA08D93}" type="datetime1">
              <a:rPr lang="en-US" smtClean="0"/>
              <a:pPr/>
              <a:t>6/22/2020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BE49F3-03F1-4EED-8EF3-B2D6764E6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Snowmass AF-EF Meet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92FE7F-76EF-47F7-9E0F-0F2275A4B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228D1CDC-403B-4310-A861-D25CD57BFF8E}"/>
                  </a:ext>
                </a:extLst>
              </p:cNvPr>
              <p:cNvGraphicFramePr>
                <a:graphicFrameLocks noGrp="1"/>
              </p:cNvGraphicFramePr>
              <p:nvPr>
                <p:ph sz="half" idx="1"/>
              </p:nvPr>
            </p:nvGraphicFramePr>
            <p:xfrm>
              <a:off x="1056290" y="28794"/>
              <a:ext cx="7843344" cy="67476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11670">
                      <a:extLst>
                        <a:ext uri="{9D8B030D-6E8A-4147-A177-3AD203B41FA5}">
                          <a16:colId xmlns:a16="http://schemas.microsoft.com/office/drawing/2014/main" val="957468230"/>
                        </a:ext>
                      </a:extLst>
                    </a:gridCol>
                    <a:gridCol w="1734206">
                      <a:extLst>
                        <a:ext uri="{9D8B030D-6E8A-4147-A177-3AD203B41FA5}">
                          <a16:colId xmlns:a16="http://schemas.microsoft.com/office/drawing/2014/main" val="3009638273"/>
                        </a:ext>
                      </a:extLst>
                    </a:gridCol>
                    <a:gridCol w="3397468">
                      <a:extLst>
                        <a:ext uri="{9D8B030D-6E8A-4147-A177-3AD203B41FA5}">
                          <a16:colId xmlns:a16="http://schemas.microsoft.com/office/drawing/2014/main" val="1498436793"/>
                        </a:ext>
                      </a:extLst>
                    </a:gridCol>
                  </a:tblGrid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EIC/Christoph Montag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e - 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Montag@bnl.gov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5731273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Beam Energy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GeV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e: 18,  p: 275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20218580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Peak Luminosity (10^34)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cm-2 s-1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0.165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3150329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Int. Luminosity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ab-1/</a:t>
                          </a:r>
                          <a:r>
                            <a:rPr lang="en-US" dirty="0" err="1"/>
                            <a:t>yr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16.5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8279159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Beam </a:t>
                          </a:r>
                          <a:r>
                            <a:rPr lang="en-US" dirty="0" err="1"/>
                            <a:t>dE</a:t>
                          </a:r>
                          <a:r>
                            <a:rPr lang="en-US" dirty="0"/>
                            <a:t>/E at IP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[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e: 10.9,  p: 6.8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7189660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Transv</a:t>
                          </a:r>
                          <a:r>
                            <a:rPr lang="en-US" dirty="0"/>
                            <a:t>. Beam sizes at IP x/y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um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119/10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32027842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Rms bunch length / beta*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e: 0.9,  p: 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3253459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Crossing angle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urad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29664679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Rep./Rev. frequency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Hz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78000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7852857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Bunch spacing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28370421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# of IPs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 (up to 2)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7442107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# of bunches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290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52104508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Length/Circumference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km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3.8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28049161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Facility site power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06293614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Cost range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$B US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$1.6B - $2.6B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3131809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Timescale till operations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~2030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6769622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228D1CDC-403B-4310-A861-D25CD57BFF8E}"/>
                  </a:ext>
                </a:extLst>
              </p:cNvPr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437663843"/>
                  </p:ext>
                </p:extLst>
              </p:nvPr>
            </p:nvGraphicFramePr>
            <p:xfrm>
              <a:off x="1056290" y="28794"/>
              <a:ext cx="7843344" cy="67476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11670">
                      <a:extLst>
                        <a:ext uri="{9D8B030D-6E8A-4147-A177-3AD203B41FA5}">
                          <a16:colId xmlns:a16="http://schemas.microsoft.com/office/drawing/2014/main" val="957468230"/>
                        </a:ext>
                      </a:extLst>
                    </a:gridCol>
                    <a:gridCol w="1734206">
                      <a:extLst>
                        <a:ext uri="{9D8B030D-6E8A-4147-A177-3AD203B41FA5}">
                          <a16:colId xmlns:a16="http://schemas.microsoft.com/office/drawing/2014/main" val="3009638273"/>
                        </a:ext>
                      </a:extLst>
                    </a:gridCol>
                    <a:gridCol w="3397468">
                      <a:extLst>
                        <a:ext uri="{9D8B030D-6E8A-4147-A177-3AD203B41FA5}">
                          <a16:colId xmlns:a16="http://schemas.microsoft.com/office/drawing/2014/main" val="1498436793"/>
                        </a:ext>
                      </a:extLst>
                    </a:gridCol>
                  </a:tblGrid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EIC/Christoph Montag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e - 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Montag@bnl.gov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5731273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Beam Energy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GeV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e: 18,  p: 275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20218580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Peak Luminosity (10^34)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cm-2 s-1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0.165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3150329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Int. Luminosity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ab-1/</a:t>
                          </a:r>
                          <a:r>
                            <a:rPr lang="en-US" dirty="0" err="1"/>
                            <a:t>yr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16.5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8279159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Beam </a:t>
                          </a:r>
                          <a:r>
                            <a:rPr lang="en-US" dirty="0" err="1"/>
                            <a:t>dE</a:t>
                          </a:r>
                          <a:r>
                            <a:rPr lang="en-US" dirty="0"/>
                            <a:t>/E at IP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6491" t="-408696" r="-197193" b="-11130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e: 10.9,  p: 6.8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7189660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Transv</a:t>
                          </a:r>
                          <a:r>
                            <a:rPr lang="en-US" dirty="0"/>
                            <a:t>. Beam sizes at IP x/y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um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119/10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32027842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Rms bunch length / beta*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e: 0.9,  p: 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3253459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Crossing angle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urad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29664679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Rep./Rev. frequency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Hz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78000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7852857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Bunch spacing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28370421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# of IPs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 (up to 2)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7442107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# of bunches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290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52104508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Length/Circumference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km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3.8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28049161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Facility site power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06293614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Cost range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$B US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$1.6B - $2.6B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3131809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Timescale till operations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~2030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6769622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243403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4A0EC3-2158-4345-8386-057D6C415D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538079-0968-4F53-B3ED-5ABC5DA08D93}" type="datetime1">
              <a:rPr lang="en-US" smtClean="0"/>
              <a:pPr/>
              <a:t>6/22/2020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BE49F3-03F1-4EED-8EF3-B2D6764E6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Snowmass AF-EF Meet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92FE7F-76EF-47F7-9E0F-0F2275A4B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228D1CDC-403B-4310-A861-D25CD57BFF8E}"/>
                  </a:ext>
                </a:extLst>
              </p:cNvPr>
              <p:cNvGraphicFramePr>
                <a:graphicFrameLocks noGrp="1"/>
              </p:cNvGraphicFramePr>
              <p:nvPr>
                <p:ph sz="half" idx="1"/>
              </p:nvPr>
            </p:nvGraphicFramePr>
            <p:xfrm>
              <a:off x="1056290" y="28794"/>
              <a:ext cx="7843344" cy="67476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11670">
                      <a:extLst>
                        <a:ext uri="{9D8B030D-6E8A-4147-A177-3AD203B41FA5}">
                          <a16:colId xmlns:a16="http://schemas.microsoft.com/office/drawing/2014/main" val="957468230"/>
                        </a:ext>
                      </a:extLst>
                    </a:gridCol>
                    <a:gridCol w="1734206">
                      <a:extLst>
                        <a:ext uri="{9D8B030D-6E8A-4147-A177-3AD203B41FA5}">
                          <a16:colId xmlns:a16="http://schemas.microsoft.com/office/drawing/2014/main" val="3009638273"/>
                        </a:ext>
                      </a:extLst>
                    </a:gridCol>
                    <a:gridCol w="3397468">
                      <a:extLst>
                        <a:ext uri="{9D8B030D-6E8A-4147-A177-3AD203B41FA5}">
                          <a16:colId xmlns:a16="http://schemas.microsoft.com/office/drawing/2014/main" val="1498436793"/>
                        </a:ext>
                      </a:extLst>
                    </a:gridCol>
                  </a:tblGrid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EIC/Christoph Montag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e - Au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Montag@bnl.gov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5731273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Beam Energy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GeV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e: 18,  Au: 110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20218580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Peak Luminosity (10^34)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cm-2 s-1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0.06/nucleon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3150329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Int. Luminosity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ab-1/</a:t>
                          </a:r>
                          <a:r>
                            <a:rPr lang="en-US" dirty="0" err="1"/>
                            <a:t>yr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8279159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Beam </a:t>
                          </a:r>
                          <a:r>
                            <a:rPr lang="en-US" dirty="0" err="1"/>
                            <a:t>dE</a:t>
                          </a:r>
                          <a:r>
                            <a:rPr lang="en-US" dirty="0"/>
                            <a:t>/E at IP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[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e: 10.9,  Au: 6.2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7189660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Transv</a:t>
                          </a:r>
                          <a:r>
                            <a:rPr lang="en-US" dirty="0"/>
                            <a:t>. Beam sizes at IP x/y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um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198/15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32027842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Rms bunch length / beta*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e: 0.9,  Au: 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3253459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Crossing angle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urad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29664679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Rep./Rev. frequency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Hz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78000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7852857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Bunch spacing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28370421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# of IPs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 (up to 2)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7442107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# of bunches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290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52104508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Length/Circumference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km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3.8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28049161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Facility site power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06293614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Cost range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$B US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$1.6B - $2.6B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3131809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Timescale till operations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~2030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6769622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228D1CDC-403B-4310-A861-D25CD57BFF8E}"/>
                  </a:ext>
                </a:extLst>
              </p:cNvPr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2559315595"/>
                  </p:ext>
                </p:extLst>
              </p:nvPr>
            </p:nvGraphicFramePr>
            <p:xfrm>
              <a:off x="1056290" y="28794"/>
              <a:ext cx="7843344" cy="67476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11670">
                      <a:extLst>
                        <a:ext uri="{9D8B030D-6E8A-4147-A177-3AD203B41FA5}">
                          <a16:colId xmlns:a16="http://schemas.microsoft.com/office/drawing/2014/main" val="957468230"/>
                        </a:ext>
                      </a:extLst>
                    </a:gridCol>
                    <a:gridCol w="1734206">
                      <a:extLst>
                        <a:ext uri="{9D8B030D-6E8A-4147-A177-3AD203B41FA5}">
                          <a16:colId xmlns:a16="http://schemas.microsoft.com/office/drawing/2014/main" val="3009638273"/>
                        </a:ext>
                      </a:extLst>
                    </a:gridCol>
                    <a:gridCol w="3397468">
                      <a:extLst>
                        <a:ext uri="{9D8B030D-6E8A-4147-A177-3AD203B41FA5}">
                          <a16:colId xmlns:a16="http://schemas.microsoft.com/office/drawing/2014/main" val="1498436793"/>
                        </a:ext>
                      </a:extLst>
                    </a:gridCol>
                  </a:tblGrid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EIC/Christoph Montag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e - Au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Montag@bnl.gov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5731273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Beam Energy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GeV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e: 18,  Au: 110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20218580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Peak Luminosity (10^34)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cm-2 s-1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0.06/nucleon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3150329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Int. Luminosity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ab-1/</a:t>
                          </a:r>
                          <a:r>
                            <a:rPr lang="en-US" dirty="0" err="1"/>
                            <a:t>yr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8279159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Beam </a:t>
                          </a:r>
                          <a:r>
                            <a:rPr lang="en-US" dirty="0" err="1"/>
                            <a:t>dE</a:t>
                          </a:r>
                          <a:r>
                            <a:rPr lang="en-US" dirty="0"/>
                            <a:t>/E at IP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6491" t="-408696" r="-197193" b="-11130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e: 10.9,  Au: 6.2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7189660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Transv</a:t>
                          </a:r>
                          <a:r>
                            <a:rPr lang="en-US" dirty="0"/>
                            <a:t>. Beam sizes at IP x/y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um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198/15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32027842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Rms bunch length / beta*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e: 0.9,  Au: 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3253459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Crossing angle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urad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29664679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Rep./Rev. frequency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Hz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78000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7852857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Bunch spacing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28370421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# of IPs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 (up to 2)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7442107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# of bunches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290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52104508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Length/Circumference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km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3.8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28049161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Facility site power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06293614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Cost range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$B US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$1.6B - $2.6B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3131809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Timescale till operations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~2030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6769622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74822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4A0EC3-2158-4345-8386-057D6C415D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538079-0968-4F53-B3ED-5ABC5DA08D93}" type="datetime1">
              <a:rPr lang="en-US" smtClean="0"/>
              <a:pPr/>
              <a:t>6/22/2020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BE49F3-03F1-4EED-8EF3-B2D6764E6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Snowmass AF-EF Meet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92FE7F-76EF-47F7-9E0F-0F2275A4B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228D1CDC-403B-4310-A861-D25CD57BFF8E}"/>
                  </a:ext>
                </a:extLst>
              </p:cNvPr>
              <p:cNvGraphicFramePr>
                <a:graphicFrameLocks noGrp="1"/>
              </p:cNvGraphicFramePr>
              <p:nvPr>
                <p:ph sz="half" idx="1"/>
              </p:nvPr>
            </p:nvGraphicFramePr>
            <p:xfrm>
              <a:off x="1056290" y="28794"/>
              <a:ext cx="7843344" cy="67476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11670">
                      <a:extLst>
                        <a:ext uri="{9D8B030D-6E8A-4147-A177-3AD203B41FA5}">
                          <a16:colId xmlns:a16="http://schemas.microsoft.com/office/drawing/2014/main" val="957468230"/>
                        </a:ext>
                      </a:extLst>
                    </a:gridCol>
                    <a:gridCol w="1734206">
                      <a:extLst>
                        <a:ext uri="{9D8B030D-6E8A-4147-A177-3AD203B41FA5}">
                          <a16:colId xmlns:a16="http://schemas.microsoft.com/office/drawing/2014/main" val="3009638273"/>
                        </a:ext>
                      </a:extLst>
                    </a:gridCol>
                    <a:gridCol w="3397468">
                      <a:extLst>
                        <a:ext uri="{9D8B030D-6E8A-4147-A177-3AD203B41FA5}">
                          <a16:colId xmlns:a16="http://schemas.microsoft.com/office/drawing/2014/main" val="1498436793"/>
                        </a:ext>
                      </a:extLst>
                    </a:gridCol>
                  </a:tblGrid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EIC/Christoph Montag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e - Au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Montag@bnl.gov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5731273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Beam Energy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GeV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e: 10,  Au: 110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20218580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Peak Luminosity (10^34)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cm-2 s-1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0.48/nucleon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3150329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Int. Luminosity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ab-1/</a:t>
                          </a:r>
                          <a:r>
                            <a:rPr lang="en-US" dirty="0" err="1"/>
                            <a:t>yr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8279159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Beam </a:t>
                          </a:r>
                          <a:r>
                            <a:rPr lang="en-US" dirty="0" err="1"/>
                            <a:t>dE</a:t>
                          </a:r>
                          <a:r>
                            <a:rPr lang="en-US" dirty="0"/>
                            <a:t>/E at IP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[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e: 5.8,  Au: 6.2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7189660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Transv</a:t>
                          </a:r>
                          <a:r>
                            <a:rPr lang="en-US" dirty="0"/>
                            <a:t>. Beam sizes at IP x/y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um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196/11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32027842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Rms bunch length / beta*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e: 2,  Au: 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3253459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Crossing angle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urad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29664679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Rep./Rev. frequency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Hz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78000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7852857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Bunch spacing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28370421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# of IPs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 (up to 2)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7442107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# of bunches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1160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52104508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Length/Circumference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km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3.8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28049161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Facility site power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06293614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Cost range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$B US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$1.6B - $2.6B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3131809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Timescale till operations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~2030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6769622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228D1CDC-403B-4310-A861-D25CD57BFF8E}"/>
                  </a:ext>
                </a:extLst>
              </p:cNvPr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1244690437"/>
                  </p:ext>
                </p:extLst>
              </p:nvPr>
            </p:nvGraphicFramePr>
            <p:xfrm>
              <a:off x="1056290" y="28794"/>
              <a:ext cx="7843344" cy="67476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11670">
                      <a:extLst>
                        <a:ext uri="{9D8B030D-6E8A-4147-A177-3AD203B41FA5}">
                          <a16:colId xmlns:a16="http://schemas.microsoft.com/office/drawing/2014/main" val="957468230"/>
                        </a:ext>
                      </a:extLst>
                    </a:gridCol>
                    <a:gridCol w="1734206">
                      <a:extLst>
                        <a:ext uri="{9D8B030D-6E8A-4147-A177-3AD203B41FA5}">
                          <a16:colId xmlns:a16="http://schemas.microsoft.com/office/drawing/2014/main" val="3009638273"/>
                        </a:ext>
                      </a:extLst>
                    </a:gridCol>
                    <a:gridCol w="3397468">
                      <a:extLst>
                        <a:ext uri="{9D8B030D-6E8A-4147-A177-3AD203B41FA5}">
                          <a16:colId xmlns:a16="http://schemas.microsoft.com/office/drawing/2014/main" val="1498436793"/>
                        </a:ext>
                      </a:extLst>
                    </a:gridCol>
                  </a:tblGrid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EIC/Christoph Montag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e - Au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Montag@bnl.gov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5731273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Beam Energy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GeV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e: 10,  Au: 110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20218580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Peak Luminosity (10^34)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cm-2 s-1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0.48/nucleon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3150329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Int. Luminosity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ab-1/</a:t>
                          </a:r>
                          <a:r>
                            <a:rPr lang="en-US" dirty="0" err="1"/>
                            <a:t>yr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8279159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Beam </a:t>
                          </a:r>
                          <a:r>
                            <a:rPr lang="en-US" dirty="0" err="1"/>
                            <a:t>dE</a:t>
                          </a:r>
                          <a:r>
                            <a:rPr lang="en-US" dirty="0"/>
                            <a:t>/E at IP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6491" t="-408696" r="-197193" b="-11130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e: 5.8,  Au: 6.2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7189660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Transv</a:t>
                          </a:r>
                          <a:r>
                            <a:rPr lang="en-US" dirty="0"/>
                            <a:t>. Beam sizes at IP x/y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um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196/11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32027842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Rms bunch length / beta*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e: 2,  Au: 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3253459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Crossing angle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urad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29664679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Rep./Rev. frequency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Hz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78000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7852857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Bunch spacing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28370421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# of IPs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 (up to 2)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7442107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# of bunches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1160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52104508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Length/Circumference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km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3.8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28049161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Facility site power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06293614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Cost range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$B US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$1.6B - $2.6B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3131809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Timescale till operations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~2030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6769622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17983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4A0EC3-2158-4345-8386-057D6C415D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538079-0968-4F53-B3ED-5ABC5DA08D93}" type="datetime1">
              <a:rPr lang="en-US" smtClean="0"/>
              <a:pPr/>
              <a:t>6/22/2020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BE49F3-03F1-4EED-8EF3-B2D6764E6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Snowmass AF-EF Meet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92FE7F-76EF-47F7-9E0F-0F2275A4B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228D1CDC-403B-4310-A861-D25CD57BFF8E}"/>
                  </a:ext>
                </a:extLst>
              </p:cNvPr>
              <p:cNvGraphicFramePr>
                <a:graphicFrameLocks noGrp="1"/>
              </p:cNvGraphicFramePr>
              <p:nvPr>
                <p:ph sz="half" idx="1"/>
              </p:nvPr>
            </p:nvGraphicFramePr>
            <p:xfrm>
              <a:off x="1056290" y="28794"/>
              <a:ext cx="7843344" cy="67476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11670">
                      <a:extLst>
                        <a:ext uri="{9D8B030D-6E8A-4147-A177-3AD203B41FA5}">
                          <a16:colId xmlns:a16="http://schemas.microsoft.com/office/drawing/2014/main" val="957468230"/>
                        </a:ext>
                      </a:extLst>
                    </a:gridCol>
                    <a:gridCol w="1734206">
                      <a:extLst>
                        <a:ext uri="{9D8B030D-6E8A-4147-A177-3AD203B41FA5}">
                          <a16:colId xmlns:a16="http://schemas.microsoft.com/office/drawing/2014/main" val="3009638273"/>
                        </a:ext>
                      </a:extLst>
                    </a:gridCol>
                    <a:gridCol w="3397468">
                      <a:extLst>
                        <a:ext uri="{9D8B030D-6E8A-4147-A177-3AD203B41FA5}">
                          <a16:colId xmlns:a16="http://schemas.microsoft.com/office/drawing/2014/main" val="1498436793"/>
                        </a:ext>
                      </a:extLst>
                    </a:gridCol>
                  </a:tblGrid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EIC/Christoph Montag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e - Au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Montag@bnl.gov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5731273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Beam Energy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GeV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e: 5,  Au: 41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20218580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Peak Luminosity (10^34)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cm-2 s-1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0.17/nucleon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3150329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Int. Luminosity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ab-1/</a:t>
                          </a:r>
                          <a:r>
                            <a:rPr lang="en-US" dirty="0" err="1"/>
                            <a:t>yr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8279159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Beam </a:t>
                          </a:r>
                          <a:r>
                            <a:rPr lang="en-US" dirty="0" err="1"/>
                            <a:t>dE</a:t>
                          </a:r>
                          <a:r>
                            <a:rPr lang="en-US" dirty="0"/>
                            <a:t>/E at IP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[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e: 6.8,  Au: 10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7189660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Transv</a:t>
                          </a:r>
                          <a:r>
                            <a:rPr lang="en-US" dirty="0"/>
                            <a:t>. Beam sizes at IP x/y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um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248/15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32027842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Rms bunch length / beta*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e: 2,  Au: 11.6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3253459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Crossing angle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urad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29664679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Rep./Rev. frequency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Hz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78000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7852857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Bunch spacing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28370421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# of IPs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 (up to 2)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7442107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# of bunches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1160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52104508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Length/Circumference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km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3.8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28049161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Facility site power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06293614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Cost range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$B US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$1.6B - $2.6B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3131809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Timescale till operations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~2030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6769622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228D1CDC-403B-4310-A861-D25CD57BFF8E}"/>
                  </a:ext>
                </a:extLst>
              </p:cNvPr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2572217515"/>
                  </p:ext>
                </p:extLst>
              </p:nvPr>
            </p:nvGraphicFramePr>
            <p:xfrm>
              <a:off x="1056290" y="28794"/>
              <a:ext cx="7843344" cy="67476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11670">
                      <a:extLst>
                        <a:ext uri="{9D8B030D-6E8A-4147-A177-3AD203B41FA5}">
                          <a16:colId xmlns:a16="http://schemas.microsoft.com/office/drawing/2014/main" val="957468230"/>
                        </a:ext>
                      </a:extLst>
                    </a:gridCol>
                    <a:gridCol w="1734206">
                      <a:extLst>
                        <a:ext uri="{9D8B030D-6E8A-4147-A177-3AD203B41FA5}">
                          <a16:colId xmlns:a16="http://schemas.microsoft.com/office/drawing/2014/main" val="3009638273"/>
                        </a:ext>
                      </a:extLst>
                    </a:gridCol>
                    <a:gridCol w="3397468">
                      <a:extLst>
                        <a:ext uri="{9D8B030D-6E8A-4147-A177-3AD203B41FA5}">
                          <a16:colId xmlns:a16="http://schemas.microsoft.com/office/drawing/2014/main" val="1498436793"/>
                        </a:ext>
                      </a:extLst>
                    </a:gridCol>
                  </a:tblGrid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EIC/Christoph Montag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e - Au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Montag@bnl.gov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5731273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Beam Energy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GeV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e: 5,  Au: 41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20218580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Peak Luminosity (10^34)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cm-2 s-1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0.17/nucleon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3150329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Int. Luminosity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ab-1/</a:t>
                          </a:r>
                          <a:r>
                            <a:rPr lang="en-US" dirty="0" err="1"/>
                            <a:t>yr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8279159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Beam </a:t>
                          </a:r>
                          <a:r>
                            <a:rPr lang="en-US" dirty="0" err="1"/>
                            <a:t>dE</a:t>
                          </a:r>
                          <a:r>
                            <a:rPr lang="en-US" dirty="0"/>
                            <a:t>/E at IP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6491" t="-408696" r="-197193" b="-11130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e: 6.8,  Au: 10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7189660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Transv</a:t>
                          </a:r>
                          <a:r>
                            <a:rPr lang="en-US" dirty="0"/>
                            <a:t>. Beam sizes at IP x/y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um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248/15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32027842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Rms bunch length / beta*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e: 2,  Au: 11.6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3253459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Crossing angle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urad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29664679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Rep./Rev. frequency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Hz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78000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7852857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Bunch spacing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28370421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# of IPs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 (up to 2)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7442107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# of bunches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1160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52104508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Length/Circumference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km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3.8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28049161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Facility site power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06293614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Cost range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$B US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$1.6B - $2.6B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3131809"/>
                      </a:ext>
                    </a:extLst>
                  </a:tr>
                  <a:tr h="42172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Timescale till operations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~2030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6769622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643560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8675F-AD9A-4435-8B7C-AE39A6809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40C6D8-5935-4F49-AA91-7637D2832A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43C22C-22E2-4896-82F4-666D07F6C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125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13734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Requirements for the Electron Ion Collider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632" y="417077"/>
            <a:ext cx="8679536" cy="499216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sz="2400" dirty="0">
                <a:solidFill>
                  <a:srgbClr val="FF0000"/>
                </a:solidFill>
              </a:rPr>
              <a:t>High luminosity</a:t>
            </a:r>
            <a:r>
              <a:rPr lang="en-US" sz="2400" dirty="0"/>
              <a:t>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400" dirty="0"/>
              <a:t> = 10</a:t>
            </a:r>
            <a:r>
              <a:rPr lang="en-US" sz="2400" baseline="30000" dirty="0"/>
              <a:t>33  </a:t>
            </a:r>
            <a:r>
              <a:rPr lang="en-US" sz="2400" dirty="0"/>
              <a:t>to 10</a:t>
            </a:r>
            <a:r>
              <a:rPr lang="en-US" sz="2400" baseline="30000" dirty="0"/>
              <a:t>34</a:t>
            </a:r>
            <a:r>
              <a:rPr lang="en-US" sz="2400" dirty="0"/>
              <a:t> cm</a:t>
            </a:r>
            <a:r>
              <a:rPr lang="en-US" sz="2400" baseline="30000" dirty="0"/>
              <a:t>-2</a:t>
            </a:r>
            <a:r>
              <a:rPr lang="en-US" sz="2400" dirty="0"/>
              <a:t>sec</a:t>
            </a:r>
            <a:r>
              <a:rPr lang="en-US" sz="2400" baseline="30000" dirty="0"/>
              <a:t>-1</a:t>
            </a:r>
            <a:r>
              <a:rPr lang="en-US" sz="2400" dirty="0"/>
              <a:t>  - factor 100 to 1000 beyond HERA</a:t>
            </a:r>
          </a:p>
          <a:p>
            <a:r>
              <a:rPr lang="en-US" sz="2400" dirty="0"/>
              <a:t>Large </a:t>
            </a:r>
            <a:r>
              <a:rPr lang="en-US" sz="2400" dirty="0">
                <a:solidFill>
                  <a:srgbClr val="FF0000"/>
                </a:solidFill>
              </a:rPr>
              <a:t>energy range:</a:t>
            </a:r>
            <a:r>
              <a:rPr lang="en-US" sz="2400" dirty="0"/>
              <a:t> </a:t>
            </a:r>
            <a:r>
              <a:rPr lang="en-US" sz="2400" dirty="0" err="1"/>
              <a:t>E</a:t>
            </a:r>
            <a:r>
              <a:rPr lang="en-US" sz="2400" baseline="-25000" dirty="0" err="1"/>
              <a:t>cm</a:t>
            </a:r>
            <a:r>
              <a:rPr lang="en-US" sz="2400" dirty="0"/>
              <a:t>= 20 to 140 GeV</a:t>
            </a:r>
          </a:p>
          <a:p>
            <a:r>
              <a:rPr lang="en-US" sz="2400" dirty="0">
                <a:solidFill>
                  <a:srgbClr val="FF0000"/>
                </a:solidFill>
              </a:rPr>
              <a:t>Polarized beams </a:t>
            </a:r>
            <a:r>
              <a:rPr lang="en-US" sz="2400" dirty="0"/>
              <a:t>with </a:t>
            </a:r>
            <a:r>
              <a:rPr lang="en-US" sz="2400" dirty="0">
                <a:solidFill>
                  <a:srgbClr val="FF0000"/>
                </a:solidFill>
              </a:rPr>
              <a:t>flexible spin patterns</a:t>
            </a:r>
          </a:p>
          <a:p>
            <a:r>
              <a:rPr lang="en-US" sz="2400" dirty="0"/>
              <a:t>Favorable conditions for </a:t>
            </a:r>
            <a:r>
              <a:rPr lang="en-US" sz="2400" dirty="0">
                <a:solidFill>
                  <a:srgbClr val="FF0000"/>
                </a:solidFill>
              </a:rPr>
              <a:t>detector acceptance </a:t>
            </a:r>
            <a:r>
              <a:rPr lang="en-US" sz="2400" dirty="0"/>
              <a:t>such as </a:t>
            </a:r>
            <a:r>
              <a:rPr lang="en-US" sz="2400" dirty="0" err="1"/>
              <a:t>p</a:t>
            </a:r>
            <a:r>
              <a:rPr lang="en-US" sz="2400" baseline="-25000" dirty="0" err="1"/>
              <a:t>T</a:t>
            </a:r>
            <a:r>
              <a:rPr lang="en-US" sz="2400" dirty="0"/>
              <a:t> =200 MeV</a:t>
            </a:r>
          </a:p>
          <a:p>
            <a:r>
              <a:rPr lang="en-US" sz="2400" dirty="0"/>
              <a:t>Large range of </a:t>
            </a:r>
            <a:r>
              <a:rPr lang="en-US" sz="2400" dirty="0">
                <a:solidFill>
                  <a:srgbClr val="FF0000"/>
                </a:solidFill>
              </a:rPr>
              <a:t>hadron species</a:t>
            </a:r>
            <a:r>
              <a:rPr lang="en-US" sz="2400" dirty="0"/>
              <a:t>:  protons ….Uranium</a:t>
            </a:r>
          </a:p>
          <a:p>
            <a:r>
              <a:rPr lang="en-US" sz="2400" dirty="0"/>
              <a:t>Collisions of electrons with </a:t>
            </a:r>
            <a:r>
              <a:rPr lang="en-US" sz="2400" dirty="0">
                <a:solidFill>
                  <a:srgbClr val="FF0000"/>
                </a:solidFill>
              </a:rPr>
              <a:t>polarized protons and light ions</a:t>
            </a:r>
            <a:r>
              <a:rPr lang="en-US" sz="2400" dirty="0"/>
              <a:t>  (</a:t>
            </a:r>
            <a:r>
              <a:rPr lang="en-US" sz="2400" dirty="0">
                <a:latin typeface="Wingdings 3" panose="05040102010807070707" pitchFamily="18" charset="2"/>
              </a:rPr>
              <a:t>h</a:t>
            </a:r>
            <a:r>
              <a:rPr lang="en-US" sz="2400" baseline="30000" dirty="0"/>
              <a:t>3</a:t>
            </a:r>
            <a:r>
              <a:rPr lang="en-US" sz="2400" dirty="0"/>
              <a:t>He, </a:t>
            </a:r>
            <a:r>
              <a:rPr lang="en-US" sz="2400" dirty="0" err="1">
                <a:latin typeface="Wingdings 3" panose="05040102010807070707" pitchFamily="18" charset="2"/>
              </a:rPr>
              <a:t>h</a:t>
            </a:r>
            <a:r>
              <a:rPr lang="en-US" sz="2400" dirty="0" err="1"/>
              <a:t>d</a:t>
            </a:r>
            <a:r>
              <a:rPr lang="en-US" sz="2400" dirty="0"/>
              <a:t>,…)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680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ED564-9FA1-4D36-B5D9-400DFD454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99496"/>
          </a:xfrm>
        </p:spPr>
        <p:txBody>
          <a:bodyPr>
            <a:normAutofit fontScale="90000"/>
          </a:bodyPr>
          <a:lstStyle/>
          <a:p>
            <a:r>
              <a:rPr lang="en-US" dirty="0"/>
              <a:t>Alternative Luminosity Optimizations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42D4A50-F168-4AB1-89B0-E7CB2F6A67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5255" y="1318450"/>
            <a:ext cx="5754462" cy="350378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C2066B-AAC0-4011-9061-F4CEB2DE4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20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4E94CA8-A76F-4C9A-8576-6E38E7F7D6A5}"/>
                  </a:ext>
                </a:extLst>
              </p:cNvPr>
              <p:cNvSpPr txBox="1"/>
              <p:nvPr/>
            </p:nvSpPr>
            <p:spPr>
              <a:xfrm>
                <a:off x="853440" y="5105400"/>
                <a:ext cx="7661328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Example: </a:t>
                </a:r>
                <a:r>
                  <a:rPr lang="en-US" dirty="0">
                    <a:solidFill>
                      <a:srgbClr val="FF0000"/>
                    </a:solidFill>
                  </a:rPr>
                  <a:t>Optimization at 63 GeV and at 105 GeV</a:t>
                </a:r>
                <a:r>
                  <a:rPr lang="en-US" dirty="0"/>
                  <a:t> center-of-mass energy to </a:t>
                </a:r>
              </a:p>
              <a:p>
                <a:r>
                  <a:rPr lang="en-US" dirty="0"/>
                  <a:t>     meet different physics needs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Independent optimizations – different beam parameters, different IR designs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Either optimization yields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34</m:t>
                        </m:r>
                      </m:sup>
                    </m:sSup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𝑠𝑒𝑐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luminosity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4E94CA8-A76F-4C9A-8576-6E38E7F7D6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40" y="5105400"/>
                <a:ext cx="7661328" cy="1200329"/>
              </a:xfrm>
              <a:prstGeom prst="rect">
                <a:avLst/>
              </a:prstGeom>
              <a:blipFill>
                <a:blip r:embed="rId3"/>
                <a:stretch>
                  <a:fillRect l="-477" t="-3061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9672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Facility layout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98490" y="5455538"/>
            <a:ext cx="6805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Electron complex to be installed in existing RHIC tunnel – cost effective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95E3524-06B1-485B-9E73-A74DF8A3DA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3541" y="1027907"/>
            <a:ext cx="7736918" cy="4351338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EAA9C378-09B3-4CE5-8216-CE6807B2A0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030" y="3279656"/>
            <a:ext cx="3529617" cy="213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734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4AC78-0C2C-48D1-929E-FF6034C89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Parameters for Highest Luminosity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F81924E-C9E1-44DB-9B73-4A79EF8B34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1819" y="1618510"/>
            <a:ext cx="4295074" cy="227035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842CCF-553D-47FF-8649-879B878EC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42B6F5-3380-46D4-A70E-CD2FF6B73074}"/>
              </a:ext>
            </a:extLst>
          </p:cNvPr>
          <p:cNvSpPr txBox="1"/>
          <p:nvPr/>
        </p:nvSpPr>
        <p:spPr>
          <a:xfrm>
            <a:off x="912182" y="3991677"/>
            <a:ext cx="77340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Hadron</a:t>
            </a:r>
            <a:r>
              <a:rPr lang="en-US" dirty="0"/>
              <a:t> beam parameters </a:t>
            </a:r>
            <a:r>
              <a:rPr lang="en-US" dirty="0">
                <a:solidFill>
                  <a:srgbClr val="FF0000"/>
                </a:solidFill>
              </a:rPr>
              <a:t>similar to present RHIC</a:t>
            </a:r>
            <a:r>
              <a:rPr lang="en-US" dirty="0"/>
              <a:t>, but </a:t>
            </a:r>
            <a:r>
              <a:rPr lang="en-US" dirty="0">
                <a:solidFill>
                  <a:srgbClr val="FF0000"/>
                </a:solidFill>
              </a:rPr>
              <a:t>smaller vertical emittance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many more bunches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2 hour IBS growth time</a:t>
            </a:r>
            <a:r>
              <a:rPr lang="en-US" dirty="0"/>
              <a:t> requires </a:t>
            </a:r>
            <a:r>
              <a:rPr lang="en-US" dirty="0">
                <a:solidFill>
                  <a:srgbClr val="FF0000"/>
                </a:solidFill>
              </a:rPr>
              <a:t>countermeasures for meaningful store lengths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Electron</a:t>
            </a:r>
            <a:r>
              <a:rPr lang="en-US" dirty="0"/>
              <a:t> beam parameters resemble a </a:t>
            </a:r>
            <a:r>
              <a:rPr lang="en-US" dirty="0">
                <a:solidFill>
                  <a:srgbClr val="FF0000"/>
                </a:solidFill>
              </a:rPr>
              <a:t>B-Factory</a:t>
            </a:r>
          </a:p>
          <a:p>
            <a:r>
              <a:rPr lang="en-US" dirty="0"/>
              <a:t>Facility optimized for high luminosity at high energy</a:t>
            </a:r>
          </a:p>
          <a:p>
            <a:r>
              <a:rPr lang="en-US" dirty="0"/>
              <a:t>Alternative optimizations are possible, for example for high luminosity at low energy</a:t>
            </a:r>
          </a:p>
        </p:txBody>
      </p:sp>
    </p:spTree>
    <p:extLst>
      <p:ext uri="{BB962C8B-B14F-4D97-AF65-F5344CB8AC3E}">
        <p14:creationId xmlns:p14="http://schemas.microsoft.com/office/powerpoint/2010/main" val="3738163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ED564-9FA1-4D36-B5D9-400DFD454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99496"/>
          </a:xfrm>
        </p:spPr>
        <p:txBody>
          <a:bodyPr/>
          <a:lstStyle/>
          <a:p>
            <a:r>
              <a:rPr lang="en-US" dirty="0"/>
              <a:t>Luminosity vs. CM Energy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C2066B-AAC0-4011-9061-F4CEB2DE4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4E94CA8-A76F-4C9A-8576-6E38E7F7D6A5}"/>
                  </a:ext>
                </a:extLst>
              </p:cNvPr>
              <p:cNvSpPr txBox="1"/>
              <p:nvPr/>
            </p:nvSpPr>
            <p:spPr>
              <a:xfrm>
                <a:off x="853440" y="5105400"/>
                <a:ext cx="7075591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Beam energy range: </a:t>
                </a:r>
                <a:r>
                  <a:rPr lang="en-US" dirty="0">
                    <a:solidFill>
                      <a:srgbClr val="FF0000"/>
                    </a:solidFill>
                  </a:rPr>
                  <a:t>5 – 18 GeV electrons</a:t>
                </a:r>
                <a:r>
                  <a:rPr lang="en-US" dirty="0"/>
                  <a:t> vs </a:t>
                </a:r>
                <a:r>
                  <a:rPr lang="en-US" dirty="0">
                    <a:solidFill>
                      <a:srgbClr val="FF0000"/>
                    </a:solidFill>
                  </a:rPr>
                  <a:t>41 – 275 GeV protons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Parameter and IR </a:t>
                </a:r>
                <a:r>
                  <a:rPr lang="en-US" dirty="0">
                    <a:solidFill>
                      <a:srgbClr val="FF0000"/>
                    </a:solidFill>
                  </a:rPr>
                  <a:t>optimization at 105 GeV</a:t>
                </a:r>
                <a:r>
                  <a:rPr lang="en-US" dirty="0"/>
                  <a:t> center-of-mass energy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Optimization yields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34</m:t>
                        </m:r>
                      </m:sup>
                    </m:sSup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𝑠𝑒𝑐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luminosity at 105 GeV CM energy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4E94CA8-A76F-4C9A-8576-6E38E7F7D6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40" y="5105400"/>
                <a:ext cx="7075591" cy="923330"/>
              </a:xfrm>
              <a:prstGeom prst="rect">
                <a:avLst/>
              </a:prstGeom>
              <a:blipFill>
                <a:blip r:embed="rId2"/>
                <a:stretch>
                  <a:fillRect l="-517" t="-3974" b="-9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AF4784BC-6CB0-408B-8101-2D4291B2AD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971" y="1253931"/>
            <a:ext cx="5336812" cy="37032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8599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902E8-3E44-440D-8738-D56E80322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EEACC-9277-440C-BDBE-EB0361E8C0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Beam-beam with </a:t>
            </a:r>
            <a:r>
              <a:rPr lang="en-US" dirty="0">
                <a:solidFill>
                  <a:srgbClr val="FF0000"/>
                </a:solidFill>
              </a:rPr>
              <a:t>crab crossing for hadrons</a:t>
            </a:r>
          </a:p>
          <a:p>
            <a:pPr lvl="1"/>
            <a:r>
              <a:rPr lang="en-US" dirty="0"/>
              <a:t>25 </a:t>
            </a:r>
            <a:r>
              <a:rPr lang="en-US" dirty="0" err="1"/>
              <a:t>mrad</a:t>
            </a:r>
            <a:r>
              <a:rPr lang="en-US" dirty="0"/>
              <a:t> crossing angle, 7 cm long hadron bunches, 197 MHz crab cavities, harmonic crabs</a:t>
            </a:r>
          </a:p>
          <a:p>
            <a:r>
              <a:rPr lang="en-US" dirty="0"/>
              <a:t>Counteracting </a:t>
            </a:r>
            <a:r>
              <a:rPr lang="en-US" dirty="0">
                <a:solidFill>
                  <a:srgbClr val="FF0000"/>
                </a:solidFill>
              </a:rPr>
              <a:t>2h IBS time</a:t>
            </a:r>
          </a:p>
          <a:p>
            <a:pPr lvl="1"/>
            <a:r>
              <a:rPr lang="en-US" dirty="0"/>
              <a:t>Strong hadron cooling at up to 275 GeV</a:t>
            </a:r>
          </a:p>
          <a:p>
            <a:pPr marL="457200" lvl="1" indent="0">
              <a:buNone/>
            </a:pPr>
            <a:r>
              <a:rPr lang="en-US" dirty="0"/>
              <a:t>or</a:t>
            </a:r>
          </a:p>
          <a:p>
            <a:pPr lvl="1"/>
            <a:r>
              <a:rPr lang="en-US" dirty="0"/>
              <a:t>Utilizing the second RHIC hadron ring as on-energy injector, replacing entire fill every few hours</a:t>
            </a:r>
          </a:p>
          <a:p>
            <a:r>
              <a:rPr lang="en-US" dirty="0">
                <a:solidFill>
                  <a:srgbClr val="FF0000"/>
                </a:solidFill>
              </a:rPr>
              <a:t>Continuous electron bunch replacement</a:t>
            </a:r>
            <a:r>
              <a:rPr lang="en-US" dirty="0"/>
              <a:t> to counteract depolarization</a:t>
            </a:r>
          </a:p>
          <a:p>
            <a:pPr lvl="1"/>
            <a:r>
              <a:rPr lang="en-US" dirty="0"/>
              <a:t>~10 </a:t>
            </a:r>
            <a:r>
              <a:rPr lang="en-US" dirty="0" err="1"/>
              <a:t>nsec</a:t>
            </a:r>
            <a:r>
              <a:rPr lang="en-US" dirty="0"/>
              <a:t> bunch spacing, replace two 28 </a:t>
            </a:r>
            <a:r>
              <a:rPr lang="en-US" dirty="0" err="1"/>
              <a:t>nC</a:t>
            </a:r>
            <a:r>
              <a:rPr lang="en-US" dirty="0"/>
              <a:t> bunches per second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E2F8F8-42FC-4B0F-B1EC-685AB883F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25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D12B4-10DE-4248-88D7-2AB1F7ADB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609600"/>
            <a:ext cx="7886700" cy="5567363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Full-energy polarized electron injector</a:t>
            </a:r>
          </a:p>
          <a:p>
            <a:pPr lvl="1"/>
            <a:r>
              <a:rPr lang="en-US" dirty="0"/>
              <a:t>Spin resonance-free Rapid Cycling Synchrotron</a:t>
            </a:r>
          </a:p>
          <a:p>
            <a:r>
              <a:rPr lang="en-US" dirty="0">
                <a:solidFill>
                  <a:srgbClr val="FF0000"/>
                </a:solidFill>
              </a:rPr>
              <a:t>Minimizing backgrounds, detector downtime</a:t>
            </a:r>
            <a:r>
              <a:rPr lang="en-US" dirty="0"/>
              <a:t> during injection/replacement</a:t>
            </a:r>
          </a:p>
          <a:p>
            <a:pPr lvl="1"/>
            <a:r>
              <a:rPr lang="en-US" dirty="0"/>
              <a:t>Collimation</a:t>
            </a:r>
          </a:p>
          <a:p>
            <a:pPr lvl="1"/>
            <a:r>
              <a:rPr lang="en-US" dirty="0"/>
              <a:t>Synchrotron radiation masks</a:t>
            </a:r>
          </a:p>
          <a:p>
            <a:pPr lvl="1"/>
            <a:r>
              <a:rPr lang="en-US" dirty="0"/>
              <a:t>Detector design for fast </a:t>
            </a:r>
            <a:r>
              <a:rPr lang="en-US"/>
              <a:t>turn around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High acceptance interaction region</a:t>
            </a:r>
          </a:p>
          <a:p>
            <a:pPr lvl="1"/>
            <a:r>
              <a:rPr lang="en-US" dirty="0"/>
              <a:t>Superconducting </a:t>
            </a:r>
            <a:r>
              <a:rPr lang="en-US" dirty="0" err="1"/>
              <a:t>NbTi</a:t>
            </a:r>
            <a:r>
              <a:rPr lang="en-US" dirty="0"/>
              <a:t> magnets</a:t>
            </a:r>
          </a:p>
          <a:p>
            <a:pPr lvl="1"/>
            <a:r>
              <a:rPr lang="en-US" dirty="0"/>
              <a:t>Large apertures for forward scattered particles, and for synchrotron radiation on rear side</a:t>
            </a:r>
          </a:p>
          <a:p>
            <a:pPr lvl="1"/>
            <a:r>
              <a:rPr lang="en-US" dirty="0" err="1"/>
              <a:t>Coldmasses</a:t>
            </a:r>
            <a:r>
              <a:rPr lang="en-US" dirty="0"/>
              <a:t> shared between beams</a:t>
            </a:r>
          </a:p>
          <a:p>
            <a:r>
              <a:rPr lang="en-US" dirty="0">
                <a:solidFill>
                  <a:srgbClr val="FF0000"/>
                </a:solidFill>
              </a:rPr>
              <a:t>Electron clouds and image currents</a:t>
            </a:r>
            <a:r>
              <a:rPr lang="en-US" dirty="0"/>
              <a:t> in hadron ring with 10 </a:t>
            </a:r>
            <a:r>
              <a:rPr lang="en-US" dirty="0" err="1"/>
              <a:t>nsec</a:t>
            </a:r>
            <a:r>
              <a:rPr lang="en-US" dirty="0"/>
              <a:t> bunch spacing</a:t>
            </a:r>
          </a:p>
          <a:p>
            <a:pPr lvl="1"/>
            <a:r>
              <a:rPr lang="en-US" dirty="0"/>
              <a:t>Insertion of pre-coated sleeves, or in-situ beam pipe coating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D5ED6E-97A5-4645-A1C6-56E1D9EBB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372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799C9-EF0E-460C-8850-1BF654856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EIC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797E3-7F75-44B0-83A9-3AB0EBB36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CD-0                  12/19/2019</a:t>
            </a:r>
          </a:p>
          <a:p>
            <a:r>
              <a:rPr lang="en-US" dirty="0"/>
              <a:t>Siting Decision   01/09/2020</a:t>
            </a:r>
          </a:p>
          <a:p>
            <a:r>
              <a:rPr lang="en-US" dirty="0"/>
              <a:t>CD-1                   03/31/2021</a:t>
            </a:r>
          </a:p>
          <a:p>
            <a:r>
              <a:rPr lang="en-US" dirty="0"/>
              <a:t>CD-2                   09/30/2022</a:t>
            </a:r>
          </a:p>
          <a:p>
            <a:r>
              <a:rPr lang="en-US" dirty="0"/>
              <a:t>CD-3                   09/30/2023</a:t>
            </a:r>
          </a:p>
          <a:p>
            <a:r>
              <a:rPr lang="en-US" dirty="0"/>
              <a:t>Early Finish         09/30/2029</a:t>
            </a:r>
          </a:p>
          <a:p>
            <a:r>
              <a:rPr lang="en-US" dirty="0"/>
              <a:t>CD-4                   09/30/2030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64E0C1-D0E2-40F7-8DBA-AEA113CA8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916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27FEA-EC04-4835-B62D-A84C1953A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Upgrades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1D386-5648-4846-B6B2-34F3C7133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80B547-1F22-449E-8D10-3C1957D45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799486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C_PPT_Template_Rev0919.potx" id="{B7CCD873-BF45-41B0-B1CB-562973809129}" vid="{E88EE413-80B5-4D10-A9EB-908A6392409E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42B07A94-C122-AF4A-B776-B6531AAFD1CE}" vid="{8277ED95-9917-D646-A591-4F3A7464B70C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C_PPT_Template_Rev0919.potx" id="{B7CCD873-BF45-41B0-B1CB-562973809129}" vid="{E88EE413-80B5-4D10-A9EB-908A6392409E}"/>
    </a:ext>
  </a:extLst>
</a:theme>
</file>

<file path=ppt/theme/theme4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C_PPT_Template_Rev0919.potx" id="{B7CCD873-BF45-41B0-B1CB-562973809129}" vid="{E88EE413-80B5-4D10-A9EB-908A6392409E}"/>
    </a:ext>
  </a:extLst>
</a:theme>
</file>

<file path=ppt/theme/theme5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C_PPT_Template_Rev0919.potx" id="{B7CCD873-BF45-41B0-B1CB-562973809129}" vid="{E88EE413-80B5-4D10-A9EB-908A6392409E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499330D76B4642A0E7B53F4A469F55" ma:contentTypeVersion="4" ma:contentTypeDescription="Create a new document." ma:contentTypeScope="" ma:versionID="0a505f3872db3378c6f17715516d6a7a">
  <xsd:schema xmlns:xsd="http://www.w3.org/2001/XMLSchema" xmlns:xs="http://www.w3.org/2001/XMLSchema" xmlns:p="http://schemas.microsoft.com/office/2006/metadata/properties" xmlns:ns2="9e4a43c1-b2a9-408a-8cac-448eda25f0f3" xmlns:ns3="dd7425a4-fa23-406d-b478-3c2992d2d4ba" targetNamespace="http://schemas.microsoft.com/office/2006/metadata/properties" ma:root="true" ma:fieldsID="99bb50b59841c63bd5cf07e832f74f6d" ns2:_="" ns3:_="">
    <xsd:import namespace="9e4a43c1-b2a9-408a-8cac-448eda25f0f3"/>
    <xsd:import namespace="dd7425a4-fa23-406d-b478-3c2992d2d4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4a43c1-b2a9-408a-8cac-448eda25f0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7425a4-fa23-406d-b478-3c2992d2d4b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62265F2-8425-47D4-B883-E86218C5297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BBE1C32-E9FB-4546-8A97-5A6C142FF51B}">
  <ds:schemaRefs>
    <ds:schemaRef ds:uri="dd7425a4-fa23-406d-b478-3c2992d2d4ba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9e4a43c1-b2a9-408a-8cac-448eda25f0f3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F0D9E7D-B6F2-43DF-BDEA-D732F3B705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4a43c1-b2a9-408a-8cac-448eda25f0f3"/>
    <ds:schemaRef ds:uri="dd7425a4-fa23-406d-b478-3c2992d2d4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EIC-template</Template>
  <TotalTime>12</TotalTime>
  <Words>1359</Words>
  <Application>Microsoft Office PowerPoint</Application>
  <PresentationFormat>On-screen Show (4:3)</PresentationFormat>
  <Paragraphs>377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Cambria Math</vt:lpstr>
      <vt:lpstr>Wingdings 3</vt:lpstr>
      <vt:lpstr>4_Office Theme</vt:lpstr>
      <vt:lpstr>Office Theme</vt:lpstr>
      <vt:lpstr>3_Office Theme</vt:lpstr>
      <vt:lpstr>2_Office Theme</vt:lpstr>
      <vt:lpstr>1_Office Theme</vt:lpstr>
      <vt:lpstr>EIC  </vt:lpstr>
      <vt:lpstr>Requirements for the Electron Ion Collider</vt:lpstr>
      <vt:lpstr>Facility layout</vt:lpstr>
      <vt:lpstr>Parameters for Highest Luminosity</vt:lpstr>
      <vt:lpstr>Luminosity vs. CM Energy</vt:lpstr>
      <vt:lpstr>Challenges</vt:lpstr>
      <vt:lpstr>PowerPoint Presentation</vt:lpstr>
      <vt:lpstr>EIC Timeline</vt:lpstr>
      <vt:lpstr>Potential Upgrades</vt:lpstr>
      <vt:lpstr>Positrons</vt:lpstr>
      <vt:lpstr>Energy Upgrade</vt:lpstr>
      <vt:lpstr>Standard Parameter Tables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Backup Slides</vt:lpstr>
      <vt:lpstr>Alternative Luminosity Optimizations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Montag, Christoph</dc:creator>
  <cp:lastModifiedBy>Montag, Christoph</cp:lastModifiedBy>
  <cp:revision>3</cp:revision>
  <dcterms:created xsi:type="dcterms:W3CDTF">2020-06-11T18:30:19Z</dcterms:created>
  <dcterms:modified xsi:type="dcterms:W3CDTF">2020-06-22T15:33:49Z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0x010100E6499330D76B4642A0E7B53F4A469F55</vt:lpwstr>
  </property>
</Properties>
</file>