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04" r:id="rId2"/>
    <p:sldMasterId id="2147483767" r:id="rId3"/>
    <p:sldMasterId id="2147483774" r:id="rId4"/>
    <p:sldMasterId id="2147483788" r:id="rId5"/>
    <p:sldMasterId id="2147483811" r:id="rId6"/>
  </p:sldMasterIdLst>
  <p:notesMasterIdLst>
    <p:notesMasterId r:id="rId21"/>
  </p:notesMasterIdLst>
  <p:sldIdLst>
    <p:sldId id="260" r:id="rId7"/>
    <p:sldId id="381" r:id="rId8"/>
    <p:sldId id="345" r:id="rId9"/>
    <p:sldId id="389" r:id="rId10"/>
    <p:sldId id="391" r:id="rId11"/>
    <p:sldId id="392" r:id="rId12"/>
    <p:sldId id="393" r:id="rId13"/>
    <p:sldId id="383" r:id="rId14"/>
    <p:sldId id="367" r:id="rId15"/>
    <p:sldId id="382" r:id="rId16"/>
    <p:sldId id="394" r:id="rId17"/>
    <p:sldId id="384" r:id="rId18"/>
    <p:sldId id="395" r:id="rId19"/>
    <p:sldId id="38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99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A62EB-FB9B-4D55-AFED-8AB90540ED4A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7210-7F66-4993-86DA-C4808AC66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2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7210-7F66-4993-86DA-C4808AC66E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30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14A73-B9A0-4385-9E9A-34FD13BABFAA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8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84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FCC study and program</a:t>
            </a:r>
            <a:r>
              <a:rPr lang="en-GB" baseline="0" dirty="0"/>
              <a:t> comprises of two accelerators: the Lepton Collider FCC-</a:t>
            </a:r>
            <a:r>
              <a:rPr lang="en-GB" baseline="0" dirty="0" err="1"/>
              <a:t>ee</a:t>
            </a:r>
            <a:r>
              <a:rPr lang="en-GB" baseline="0" dirty="0"/>
              <a:t> and the Hadron Collider FCC-</a:t>
            </a:r>
            <a:r>
              <a:rPr lang="en-GB" baseline="0" dirty="0" err="1"/>
              <a:t>hh</a:t>
            </a:r>
            <a:r>
              <a:rPr lang="en-GB" baseline="0" dirty="0"/>
              <a:t>. </a:t>
            </a:r>
          </a:p>
          <a:p>
            <a:r>
              <a:rPr lang="en-GB" baseline="0" dirty="0"/>
              <a:t>The aim of this setup is devise a comprehensive, cost-effective program to maximizing the physics opportunities.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90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9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1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24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24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1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7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14A73-B9A0-4385-9E9A-34FD13BABFAA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7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9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18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43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637" y="2420891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7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7060" y="110614"/>
            <a:ext cx="9116141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440" y="1094684"/>
            <a:ext cx="1103376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2" y="174050"/>
            <a:ext cx="216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7060" y="110614"/>
            <a:ext cx="9116141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9440" y="1094684"/>
            <a:ext cx="1103376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2" y="174050"/>
            <a:ext cx="216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9113" y="636238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10341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13836" y="6356353"/>
            <a:ext cx="668565" cy="365125"/>
          </a:xfrm>
          <a:prstGeom prst="rect">
            <a:avLst/>
          </a:prstGeom>
        </p:spPr>
        <p:txBody>
          <a:bodyPr/>
          <a:lstStyle/>
          <a:p>
            <a:fld id="{A063ACCA-3B5D-4055-9B3E-679BD31959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3621205" cy="1142999"/>
          </a:xfrm>
          <a:prstGeom prst="rect">
            <a:avLst/>
          </a:prstGeom>
          <a:solidFill>
            <a:srgbClr val="2D6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206" y="1"/>
            <a:ext cx="8570793" cy="11429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94485" y="6356351"/>
            <a:ext cx="687916" cy="365125"/>
          </a:xfrm>
          <a:prstGeom prst="rect">
            <a:avLst/>
          </a:prstGeom>
        </p:spPr>
        <p:txBody>
          <a:bodyPr/>
          <a:lstStyle>
            <a:lvl1pPr defTabSz="914400" eaLnBrk="0" hangingPunct="0">
              <a:defRPr>
                <a:latin typeface="Times New Roman" charset="0"/>
              </a:defRPr>
            </a:lvl1pPr>
          </a:lstStyle>
          <a:p>
            <a:fld id="{235FAACA-0ABD-BB4E-8400-0750B64F62D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54" y="123515"/>
            <a:ext cx="3303755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94485" y="6356351"/>
            <a:ext cx="687916" cy="365125"/>
          </a:xfrm>
          <a:prstGeom prst="rect">
            <a:avLst/>
          </a:prstGeom>
        </p:spPr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Snowmass AF-EF Meet 2020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30200" y="1393825"/>
            <a:ext cx="11482917" cy="45227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228600" indent="-228600">
              <a:defRPr sz="2000">
                <a:latin typeface="+mj-lt"/>
              </a:defRPr>
            </a:lvl1pPr>
            <a:lvl2pPr marL="457200" indent="-228600">
              <a:defRPr sz="2000">
                <a:latin typeface="+mj-lt"/>
              </a:defRPr>
            </a:lvl2pPr>
            <a:lvl3pPr marL="687388" indent="-230188">
              <a:defRPr sz="2000">
                <a:latin typeface="+mj-lt"/>
              </a:defRPr>
            </a:lvl3pPr>
            <a:lvl4pPr marL="915988" indent="-228600">
              <a:defRPr sz="2000">
                <a:latin typeface="+mj-lt"/>
              </a:defRPr>
            </a:lvl4pPr>
            <a:lvl5pPr marL="1144588" indent="-228600">
              <a:defRPr sz="20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8600" indent="-228600">
              <a:defRPr sz="2000">
                <a:latin typeface="+mj-lt"/>
              </a:defRPr>
            </a:lvl1pPr>
            <a:lvl2pPr marL="457200" indent="-228600">
              <a:defRPr sz="2000">
                <a:latin typeface="+mj-lt"/>
              </a:defRPr>
            </a:lvl2pPr>
            <a:lvl3pPr marL="685800" indent="-228600">
              <a:tabLst/>
              <a:defRPr sz="2000">
                <a:latin typeface="+mj-lt"/>
              </a:defRPr>
            </a:lvl3pPr>
            <a:lvl4pPr marL="915988" indent="-228600">
              <a:defRPr sz="2000">
                <a:latin typeface="+mj-lt"/>
              </a:defRPr>
            </a:lvl4pPr>
            <a:lvl5pPr marL="1144588" indent="-228600">
              <a:defRPr sz="20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894485" y="6356351"/>
            <a:ext cx="687916" cy="365125"/>
          </a:xfrm>
          <a:prstGeom prst="rect">
            <a:avLst/>
          </a:prstGeom>
        </p:spPr>
        <p:txBody>
          <a:bodyPr/>
          <a:lstStyle>
            <a:lvl1pPr defTabSz="914400" eaLnBrk="0" hangingPunct="0">
              <a:defRPr>
                <a:latin typeface="Times New Roman" charset="0"/>
              </a:defRPr>
            </a:lvl1pPr>
          </a:lstStyle>
          <a:p>
            <a:fld id="{8E72C866-8084-EA4C-96E7-15B00F21D2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0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894485" y="6356351"/>
            <a:ext cx="687916" cy="365125"/>
          </a:xfrm>
          <a:prstGeom prst="rect">
            <a:avLst/>
          </a:prstGeom>
        </p:spPr>
        <p:txBody>
          <a:bodyPr/>
          <a:lstStyle>
            <a:lvl1pPr defTabSz="914400" eaLnBrk="0" hangingPunct="0">
              <a:defRPr>
                <a:latin typeface="Times New Roman" charset="0"/>
              </a:defRPr>
            </a:lvl1pPr>
          </a:lstStyle>
          <a:p>
            <a:fld id="{A5C36A87-CA2D-7B41-8607-62178C6C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6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4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" name="Picture 46" descr="LBL_logo_notext_rev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1673" y="254493"/>
            <a:ext cx="1283055" cy="67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B67C-D2E7-499B-86F6-FE15692F6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8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5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286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6858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2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4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2246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6313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2286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4572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6858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9144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5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1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200" y="1600200"/>
            <a:ext cx="4038600" cy="4525963"/>
          </a:xfrm>
          <a:prstGeom prst="rect">
            <a:avLst/>
          </a:prstGeom>
        </p:spPr>
        <p:txBody>
          <a:bodyPr/>
          <a:lstStyle>
            <a:lvl3pPr marL="777240" indent="-320040"/>
            <a:lvl4pPr marL="1041400" indent="-355600"/>
            <a:lvl5pPr marL="12700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2400" b="1"/>
            </a:lvl1pPr>
            <a:lvl2pPr marL="0" indent="228600">
              <a:spcBef>
                <a:spcPts val="550"/>
              </a:spcBef>
              <a:buSzTx/>
              <a:buFontTx/>
              <a:buNone/>
              <a:defRPr sz="2400" b="1"/>
            </a:lvl2pPr>
            <a:lvl3pPr marL="0" indent="457200">
              <a:spcBef>
                <a:spcPts val="550"/>
              </a:spcBef>
              <a:buSzTx/>
              <a:buFontTx/>
              <a:buNone/>
              <a:defRPr sz="2400" b="1"/>
            </a:lvl3pPr>
            <a:lvl4pPr marL="0" indent="685800">
              <a:spcBef>
                <a:spcPts val="550"/>
              </a:spcBef>
              <a:buSzTx/>
              <a:buFontTx/>
              <a:buNone/>
              <a:defRPr sz="2400" b="1"/>
            </a:lvl4pPr>
            <a:lvl5pPr marL="0" indent="914400">
              <a:spcBef>
                <a:spcPts val="55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69025" y="1535112"/>
            <a:ext cx="4041775" cy="63976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4800" b="1"/>
            </a:lvl1pPr>
          </a:lstStyle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6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7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981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99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50"/>
              </a:spcBef>
              <a:defRPr sz="3200"/>
            </a:lvl1pPr>
            <a:lvl2pPr marL="555171" indent="-326571">
              <a:spcBef>
                <a:spcPts val="750"/>
              </a:spcBef>
              <a:defRPr sz="3200"/>
            </a:lvl2pPr>
            <a:lvl3pPr marL="762000" indent="-304800">
              <a:spcBef>
                <a:spcPts val="750"/>
              </a:spcBef>
              <a:defRPr sz="3200"/>
            </a:lvl3pPr>
            <a:lvl4pPr marL="1051560" indent="-365760">
              <a:spcBef>
                <a:spcPts val="750"/>
              </a:spcBef>
              <a:defRPr sz="3200"/>
            </a:lvl4pPr>
            <a:lvl5pPr marL="1280160" indent="-365760">
              <a:spcBef>
                <a:spcPts val="75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81200" y="1435100"/>
            <a:ext cx="3008314" cy="4691063"/>
          </a:xfrm>
          <a:prstGeom prst="rect">
            <a:avLst/>
          </a:prstGeom>
          <a:ln w="12700"/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28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9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3316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16288" y="612775"/>
            <a:ext cx="5486401" cy="41148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16288" y="536733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228600">
              <a:spcBef>
                <a:spcPts val="300"/>
              </a:spcBef>
              <a:buSzTx/>
              <a:buFontTx/>
              <a:buNone/>
              <a:defRPr sz="1400"/>
            </a:lvl2pPr>
            <a:lvl3pPr marL="0" indent="457200">
              <a:spcBef>
                <a:spcPts val="300"/>
              </a:spcBef>
              <a:buSzTx/>
              <a:buFontTx/>
              <a:buNone/>
              <a:defRPr sz="1400"/>
            </a:lvl3pPr>
            <a:lvl4pPr marL="0" indent="685800">
              <a:spcBef>
                <a:spcPts val="300"/>
              </a:spcBef>
              <a:buSzTx/>
              <a:buFontTx/>
              <a:buNone/>
              <a:defRPr sz="1400"/>
            </a:lvl4pPr>
            <a:lvl5pPr marL="0" indent="9144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4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7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43391" y="6298686"/>
            <a:ext cx="367409" cy="3693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0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8556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200" y="1312862"/>
            <a:ext cx="4038600" cy="48133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7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5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228600" algn="ctr">
              <a:spcBef>
                <a:spcPts val="75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457200" algn="ctr">
              <a:spcBef>
                <a:spcPts val="75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685800" algn="ctr">
              <a:spcBef>
                <a:spcPts val="75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914400" algn="ctr">
              <a:spcBef>
                <a:spcPts val="75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54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750"/>
              </a:spcBef>
              <a:defRPr sz="3200"/>
            </a:lvl1pPr>
            <a:lvl2pPr marL="555171" indent="-326571">
              <a:spcBef>
                <a:spcPts val="750"/>
              </a:spcBef>
              <a:defRPr sz="3200"/>
            </a:lvl2pPr>
            <a:lvl3pPr marL="762000" indent="-304800">
              <a:spcBef>
                <a:spcPts val="750"/>
              </a:spcBef>
              <a:defRPr sz="3200"/>
            </a:lvl3pPr>
            <a:lvl4pPr marL="1051560" indent="-365760">
              <a:spcBef>
                <a:spcPts val="750"/>
              </a:spcBef>
              <a:defRPr sz="3200"/>
            </a:lvl4pPr>
            <a:lvl5pPr marL="1280160" indent="-365760">
              <a:spcBef>
                <a:spcPts val="75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8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2246313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46313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2286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4572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6858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914400">
              <a:spcBef>
                <a:spcPts val="45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0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81200" y="1600200"/>
            <a:ext cx="4038600" cy="4525963"/>
          </a:xfrm>
          <a:prstGeom prst="rect">
            <a:avLst/>
          </a:prstGeom>
        </p:spPr>
        <p:txBody>
          <a:bodyPr/>
          <a:lstStyle>
            <a:lvl3pPr marL="777240" indent="-320040"/>
            <a:lvl4pPr marL="1041400" indent="-355600"/>
            <a:lvl5pPr marL="1270000" indent="-355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8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81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2400" b="1"/>
            </a:lvl1pPr>
            <a:lvl2pPr marL="0" indent="228600">
              <a:spcBef>
                <a:spcPts val="550"/>
              </a:spcBef>
              <a:buSzTx/>
              <a:buFontTx/>
              <a:buNone/>
              <a:defRPr sz="2400" b="1"/>
            </a:lvl2pPr>
            <a:lvl3pPr marL="0" indent="457200">
              <a:spcBef>
                <a:spcPts val="550"/>
              </a:spcBef>
              <a:buSzTx/>
              <a:buFontTx/>
              <a:buNone/>
              <a:defRPr sz="2400" b="1"/>
            </a:lvl3pPr>
            <a:lvl4pPr marL="0" indent="685800">
              <a:spcBef>
                <a:spcPts val="550"/>
              </a:spcBef>
              <a:buSzTx/>
              <a:buFontTx/>
              <a:buNone/>
              <a:defRPr sz="2400" b="1"/>
            </a:lvl4pPr>
            <a:lvl5pPr marL="0" indent="914400">
              <a:spcBef>
                <a:spcPts val="55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69025" y="1535112"/>
            <a:ext cx="4041775" cy="63976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spcBef>
                <a:spcPts val="550"/>
              </a:spcBef>
              <a:buSzTx/>
              <a:buFontTx/>
              <a:buNone/>
              <a:defRPr sz="4800" b="1"/>
            </a:lvl1pPr>
          </a:lstStyle>
          <a:p>
            <a:pPr marL="0" indent="0">
              <a:spcBef>
                <a:spcPts val="1100"/>
              </a:spcBef>
              <a:buSzTx/>
              <a:buFontTx/>
              <a:buNone/>
              <a:defRPr sz="4800" b="1"/>
            </a:pPr>
            <a:endParaRPr/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8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86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981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99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50"/>
              </a:spcBef>
              <a:defRPr sz="3200"/>
            </a:lvl1pPr>
            <a:lvl2pPr marL="555171" indent="-326571">
              <a:spcBef>
                <a:spcPts val="750"/>
              </a:spcBef>
              <a:defRPr sz="3200"/>
            </a:lvl2pPr>
            <a:lvl3pPr marL="762000" indent="-304800">
              <a:spcBef>
                <a:spcPts val="750"/>
              </a:spcBef>
              <a:defRPr sz="3200"/>
            </a:lvl3pPr>
            <a:lvl4pPr marL="1051560" indent="-365760">
              <a:spcBef>
                <a:spcPts val="750"/>
              </a:spcBef>
              <a:defRPr sz="3200"/>
            </a:lvl4pPr>
            <a:lvl5pPr marL="1280160" indent="-365760">
              <a:spcBef>
                <a:spcPts val="75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81200" y="1435100"/>
            <a:ext cx="3008314" cy="4691063"/>
          </a:xfrm>
          <a:prstGeom prst="rect">
            <a:avLst/>
          </a:prstGeom>
          <a:ln w="12700"/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2800"/>
            </a:lvl1pPr>
          </a:lstStyle>
          <a:p>
            <a:pPr marL="0" indent="0">
              <a:spcBef>
                <a:spcPts val="600"/>
              </a:spcBef>
              <a:buSzTx/>
              <a:buFontTx/>
              <a:buNone/>
              <a:defRPr sz="2800"/>
            </a:pPr>
            <a:endParaRPr/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0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3316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316288" y="612775"/>
            <a:ext cx="5486401" cy="41148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16288" y="536733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228600">
              <a:spcBef>
                <a:spcPts val="300"/>
              </a:spcBef>
              <a:buSzTx/>
              <a:buFontTx/>
              <a:buNone/>
              <a:defRPr sz="1400"/>
            </a:lvl2pPr>
            <a:lvl3pPr marL="0" indent="457200">
              <a:spcBef>
                <a:spcPts val="300"/>
              </a:spcBef>
              <a:buSzTx/>
              <a:buFontTx/>
              <a:buNone/>
              <a:defRPr sz="1400"/>
            </a:lvl3pPr>
            <a:lvl4pPr marL="0" indent="685800">
              <a:spcBef>
                <a:spcPts val="300"/>
              </a:spcBef>
              <a:buSzTx/>
              <a:buFontTx/>
              <a:buNone/>
              <a:defRPr sz="1400"/>
            </a:lvl4pPr>
            <a:lvl5pPr marL="0" indent="9144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5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151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070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635" y="2420889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4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24/06/2020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Snowmass AF-EF Meet 2020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24/06/2020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Snowmass AF-EF Meet 2020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100A-E962-4EDC-8177-67B64A99A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4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5" y="6356825"/>
            <a:ext cx="105611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27915" y="6338553"/>
            <a:ext cx="518457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srgbClr val="FFFFFF"/>
                </a:solidFill>
              </a:rPr>
              <a:t>Snowmass AF-EF Meet 2020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8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1142999"/>
          </a:xfrm>
          <a:prstGeom prst="rect">
            <a:avLst/>
          </a:prstGeom>
          <a:solidFill>
            <a:srgbClr val="2D6494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7484" y="141684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1030" name="Group 9"/>
          <p:cNvGrpSpPr>
            <a:grpSpLocks/>
          </p:cNvGrpSpPr>
          <p:nvPr userDrawn="1"/>
        </p:nvGrpSpPr>
        <p:grpSpPr bwMode="auto">
          <a:xfrm>
            <a:off x="-211666" y="-142875"/>
            <a:ext cx="12596284" cy="7138988"/>
            <a:chOff x="-158720" y="-142629"/>
            <a:chExt cx="9447494" cy="7137992"/>
          </a:xfrm>
        </p:grpSpPr>
        <p:grpSp>
          <p:nvGrpSpPr>
            <p:cNvPr id="1033" name="Group 10"/>
            <p:cNvGrpSpPr>
              <a:grpSpLocks/>
            </p:cNvGrpSpPr>
            <p:nvPr userDrawn="1"/>
          </p:nvGrpSpPr>
          <p:grpSpPr bwMode="auto"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8362" y="6873142"/>
                <a:ext cx="0" cy="12222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506" y="6873142"/>
                <a:ext cx="0" cy="12222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9" name="Group 40"/>
              <p:cNvGrpSpPr>
                <a:grpSpLocks/>
              </p:cNvGrpSpPr>
              <p:nvPr userDrawn="1"/>
            </p:nvGrpSpPr>
            <p:grpSpPr bwMode="auto"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419" y="6873142"/>
                  <a:ext cx="0" cy="12222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205" y="6873142"/>
                  <a:ext cx="0" cy="12222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0" name="Group 41"/>
              <p:cNvGrpSpPr>
                <a:grpSpLocks/>
              </p:cNvGrpSpPr>
              <p:nvPr userDrawn="1"/>
            </p:nvGrpSpPr>
            <p:grpSpPr bwMode="auto"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337" y="6873142"/>
                  <a:ext cx="0" cy="12222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123" y="6873142"/>
                  <a:ext cx="0" cy="122221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4" name="Group 11"/>
            <p:cNvGrpSpPr>
              <a:grpSpLocks/>
            </p:cNvGrpSpPr>
            <p:nvPr userDrawn="1"/>
          </p:nvGrpSpPr>
          <p:grpSpPr bwMode="auto"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8362" y="6873248"/>
                <a:ext cx="0" cy="12222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506" y="6873248"/>
                <a:ext cx="0" cy="12222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1" name="Group 32"/>
              <p:cNvGrpSpPr>
                <a:grpSpLocks/>
              </p:cNvGrpSpPr>
              <p:nvPr userDrawn="1"/>
            </p:nvGrpSpPr>
            <p:grpSpPr bwMode="auto"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419" y="6873248"/>
                  <a:ext cx="0" cy="1222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205" y="6873248"/>
                  <a:ext cx="0" cy="1222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52" name="Group 33"/>
              <p:cNvGrpSpPr>
                <a:grpSpLocks/>
              </p:cNvGrpSpPr>
              <p:nvPr userDrawn="1"/>
            </p:nvGrpSpPr>
            <p:grpSpPr bwMode="auto"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337" y="6873248"/>
                  <a:ext cx="0" cy="1222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123" y="6873248"/>
                  <a:ext cx="0" cy="12222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35" name="Group 12"/>
            <p:cNvGrpSpPr>
              <a:grpSpLocks/>
            </p:cNvGrpSpPr>
            <p:nvPr userDrawn="1"/>
          </p:nvGrpSpPr>
          <p:grpSpPr bwMode="auto"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599" y="1081946"/>
                <a:ext cx="0" cy="12224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599" y="1539082"/>
                <a:ext cx="0" cy="12224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599" y="6110444"/>
                <a:ext cx="0" cy="12224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4771"/>
                <a:ext cx="122241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538"/>
                <a:ext cx="122241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159"/>
                <a:ext cx="122241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6" name="Group 13"/>
            <p:cNvGrpSpPr>
              <a:grpSpLocks/>
            </p:cNvGrpSpPr>
            <p:nvPr userDrawn="1"/>
          </p:nvGrpSpPr>
          <p:grpSpPr bwMode="auto"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726" y="1081946"/>
                <a:ext cx="0" cy="12224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726" y="1539082"/>
                <a:ext cx="0" cy="12224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726" y="6110444"/>
                <a:ext cx="0" cy="12224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847" y="4074771"/>
                <a:ext cx="12224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847" y="3679538"/>
                <a:ext cx="12224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847" y="5773159"/>
                <a:ext cx="122242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95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anklin Gothic Medium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rgbClr val="1F497D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F497D"/>
          </a:solidFill>
          <a:latin typeface="+mj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+mj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+mj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1E98-4B73-43FA-8D5A-67D0877FD71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2522"/>
            <a:ext cx="12192000" cy="900000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372972" cy="914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79" y="0"/>
            <a:ext cx="2559221" cy="90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5983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24000" y="168792"/>
            <a:ext cx="9144000" cy="8320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981200" y="1181958"/>
            <a:ext cx="8229600" cy="51743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43391" y="6354248"/>
            <a:ext cx="367409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24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948A54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61975" marR="0" indent="-333375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723900" marR="0" indent="-26670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005840" marR="0" indent="-32004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4440" marR="0" indent="-32004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63040" marR="0" indent="-32004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691640" marR="0" indent="-32004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920240" marR="0" indent="-32004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148840" marR="0" indent="-320040" algn="l" defTabSz="457200" rtl="0" latinLnBrk="0">
        <a:lnSpc>
          <a:spcPct val="100000"/>
        </a:lnSpc>
        <a:spcBef>
          <a:spcPts val="65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227765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173856" y="1598526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8170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cern.ch/fcc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hyperlink" Target="https://cds.cern.ch/record/265367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cds.cern.ch/record/2691414?ln=en" TargetMode="External"/><Relationship Id="rId11" Type="http://schemas.openxmlformats.org/officeDocument/2006/relationships/hyperlink" Target="https://arxiv.org/abs/1810.13022" TargetMode="External"/><Relationship Id="rId5" Type="http://schemas.openxmlformats.org/officeDocument/2006/relationships/hyperlink" Target="https://link.springer.com/article/10.1140/epjst/e2019-900087-0" TargetMode="External"/><Relationship Id="rId10" Type="http://schemas.openxmlformats.org/officeDocument/2006/relationships/hyperlink" Target="https://journals.aps.org/prab/abstract/10.1103/PhysRevSTAB.18.101002" TargetMode="External"/><Relationship Id="rId4" Type="http://schemas.openxmlformats.org/officeDocument/2006/relationships/hyperlink" Target="https://link.springer.com/article/10.1140/epjc/s10052-019-6904-3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atsunobu.oide@cern.ch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/>
        </p:nvSpPr>
        <p:spPr>
          <a:xfrm>
            <a:off x="583469" y="4094589"/>
            <a:ext cx="6030464" cy="1358292"/>
          </a:xfrm>
          <a:prstGeom prst="arc">
            <a:avLst>
              <a:gd name="adj1" fmla="val 11568746"/>
              <a:gd name="adj2" fmla="val 488561"/>
            </a:avLst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0825" y="6577816"/>
            <a:ext cx="165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photo: J. Wenninger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906378" y="0"/>
            <a:ext cx="16992592" cy="6858000"/>
            <a:chOff x="786608" y="-54911"/>
            <a:chExt cx="12644785" cy="69174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218" y="-54911"/>
              <a:ext cx="9171384" cy="691744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87800" y="4113292"/>
              <a:ext cx="2884972" cy="617406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72772" y="4196756"/>
              <a:ext cx="381668" cy="107375"/>
            </a:xfrm>
            <a:prstGeom prst="ellipse">
              <a:avLst/>
            </a:prstGeom>
            <a:noFill/>
            <a:ln w="28575" cap="flat" cmpd="sng" algn="ctr">
              <a:solidFill>
                <a:srgbClr val="33FF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3352800" y="3011602"/>
              <a:ext cx="10078593" cy="1638687"/>
            </a:xfrm>
            <a:prstGeom prst="arc">
              <a:avLst>
                <a:gd name="adj1" fmla="val 776254"/>
                <a:gd name="adj2" fmla="val 11036784"/>
              </a:avLst>
            </a:prstGeom>
            <a:ln w="28575" cap="rnd" cmpd="sng">
              <a:solidFill>
                <a:srgbClr val="800000"/>
              </a:solidFill>
              <a:prstDash val="sysDash"/>
              <a:headEnd type="none"/>
              <a:tailEnd type="non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10800000">
              <a:off x="786608" y="4073016"/>
              <a:ext cx="5667832" cy="1362322"/>
            </a:xfrm>
            <a:prstGeom prst="arc">
              <a:avLst>
                <a:gd name="adj1" fmla="val 413169"/>
                <a:gd name="adj2" fmla="val 11745777"/>
              </a:avLst>
            </a:prstGeom>
            <a:ln w="0" cap="rnd" cmpd="sng">
              <a:solidFill>
                <a:srgbClr val="0000CC"/>
              </a:solidFill>
              <a:prstDash val="sysDash"/>
              <a:headEnd type="none"/>
              <a:tailEnd type="none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26" name="Subtitle 2"/>
          <p:cNvSpPr txBox="1">
            <a:spLocks/>
          </p:cNvSpPr>
          <p:nvPr/>
        </p:nvSpPr>
        <p:spPr>
          <a:xfrm>
            <a:off x="2566218" y="2009436"/>
            <a:ext cx="966058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Michael Benedikt, for the FCC Collaboration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24 June 2020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prstClr val="white"/>
                </a:solidFill>
              </a:rPr>
              <a:t>gratefully acknowledging input from FCC coordination group,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prstClr val="white"/>
                </a:solidFill>
              </a:rPr>
              <a:t> global design study team and all contributors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327668"/>
            <a:ext cx="12192000" cy="1261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i="1" dirty="0">
                <a:solidFill>
                  <a:srgbClr val="FFFF00"/>
                </a:solidFill>
              </a:rPr>
              <a:t>FCC-</a:t>
            </a:r>
            <a:r>
              <a:rPr lang="en-GB" sz="5400" b="1" i="1" dirty="0" err="1">
                <a:solidFill>
                  <a:srgbClr val="FFFF00"/>
                </a:solidFill>
              </a:rPr>
              <a:t>hh</a:t>
            </a:r>
            <a:endParaRPr lang="en-GB" sz="5400" b="1" i="1" dirty="0">
              <a:solidFill>
                <a:srgbClr val="FFFF00"/>
              </a:solidFill>
              <a:latin typeface="Calibri Light" panose="020F030202020403020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" y="5495021"/>
            <a:ext cx="1551182" cy="6487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Rectangle 29"/>
          <p:cNvSpPr/>
          <p:nvPr/>
        </p:nvSpPr>
        <p:spPr>
          <a:xfrm>
            <a:off x="6144493" y="5780141"/>
            <a:ext cx="204389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chemeClr val="bg1"/>
                </a:solidFill>
                <a:latin typeface="Calibri" panose="020F0502020204030204"/>
                <a:ea typeface="Calibri"/>
                <a:cs typeface="Times New Roman"/>
                <a:hlinkClick r:id="rId5"/>
              </a:rPr>
              <a:t>http://cern.ch/fcc</a:t>
            </a:r>
            <a:endParaRPr lang="en-GB" sz="2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00082" y="4747472"/>
            <a:ext cx="87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2400" dirty="0">
                <a:solidFill>
                  <a:srgbClr val="FFFF00"/>
                </a:solidFill>
                <a:latin typeface="Arial"/>
              </a:rPr>
              <a:t>FCC</a:t>
            </a:r>
            <a:endParaRPr lang="en-GB" sz="24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8324" y="4090748"/>
            <a:ext cx="65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2400" dirty="0">
                <a:solidFill>
                  <a:srgbClr val="00B050"/>
                </a:solidFill>
                <a:latin typeface="Arial"/>
              </a:rPr>
              <a:t>PS</a:t>
            </a:r>
            <a:endParaRPr lang="en-GB" sz="24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3743" y="4741846"/>
            <a:ext cx="88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2400" dirty="0">
                <a:solidFill>
                  <a:srgbClr val="00B0F0"/>
                </a:solidFill>
                <a:latin typeface="Arial"/>
              </a:rPr>
              <a:t>SPS</a:t>
            </a:r>
            <a:endParaRPr lang="en-GB" sz="2400" dirty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603" y="3741747"/>
            <a:ext cx="92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de-DE" sz="2400" dirty="0">
                <a:solidFill>
                  <a:prstClr val="white"/>
                </a:solidFill>
                <a:latin typeface="Arial"/>
              </a:rPr>
              <a:t>LHC</a:t>
            </a:r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27" y="5476004"/>
            <a:ext cx="1020573" cy="7171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/>
          <p:cNvSpPr txBox="1"/>
          <p:nvPr/>
        </p:nvSpPr>
        <p:spPr>
          <a:xfrm>
            <a:off x="9831517" y="6577816"/>
            <a:ext cx="165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photo: J. Wenninger</a:t>
            </a:r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2603" y="62611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supported by the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Commission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 2020 projects </a:t>
            </a:r>
            <a:r>
              <a:rPr kumimoji="0" lang="en-GB" sz="1400" b="1" i="1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EuroCirCol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grant agreement 654305</a:t>
            </a:r>
            <a:r>
              <a:rPr lang="en-GB" sz="1400" i="1" kern="0" dirty="0">
                <a:solidFill>
                  <a:srgbClr val="0000CC"/>
                </a:solidFill>
                <a:latin typeface="Calibri" panose="020F0502020204030204"/>
              </a:rPr>
              <a:t>;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b="1" i="1" kern="0" dirty="0" err="1">
                <a:solidFill>
                  <a:srgbClr val="0000CC"/>
                </a:solidFill>
                <a:latin typeface="Calibri" panose="020F0502020204030204"/>
              </a:rPr>
              <a:t>EASITrain</a:t>
            </a:r>
            <a:r>
              <a:rPr lang="en-GB" sz="1400" b="1" i="1" kern="0" dirty="0">
                <a:solidFill>
                  <a:srgbClr val="0000CC"/>
                </a:solidFill>
                <a:latin typeface="Calibri" panose="020F0502020204030204"/>
              </a:rPr>
              <a:t>, </a:t>
            </a:r>
            <a:r>
              <a:rPr lang="en-GB" sz="1400" i="1" kern="0" dirty="0">
                <a:solidFill>
                  <a:srgbClr val="0000CC"/>
                </a:solidFill>
                <a:latin typeface="Calibri" panose="020F0502020204030204"/>
              </a:rPr>
              <a:t>grant </a:t>
            </a:r>
            <a:r>
              <a:rPr lang="en-GB" sz="1400" i="1" kern="0" dirty="0">
                <a:solidFill>
                  <a:srgbClr val="0000CC"/>
                </a:solidFill>
              </a:rPr>
              <a:t>agreement no. 764879; </a:t>
            </a:r>
            <a:r>
              <a:rPr lang="en-GB" sz="1400" b="1" i="1" kern="0" dirty="0">
                <a:solidFill>
                  <a:srgbClr val="0000CC"/>
                </a:solidFill>
                <a:latin typeface="Calibri" panose="020F0502020204030204"/>
              </a:rPr>
              <a:t>A</a:t>
            </a:r>
            <a:r>
              <a:rPr kumimoji="0" lang="en-GB" sz="1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RIES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grant agreement 730871;</a:t>
            </a:r>
            <a:r>
              <a:rPr kumimoji="0" lang="en-GB" sz="1400" b="0" i="1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1400" b="1" i="1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E-JADE,</a:t>
            </a:r>
            <a:r>
              <a:rPr kumimoji="0" lang="en-GB" sz="1400" b="0" i="1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contract no. 645479</a:t>
            </a:r>
            <a:endParaRPr kumimoji="0" lang="en-GB" sz="1400" b="0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579" y="6198612"/>
            <a:ext cx="2814032" cy="4392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18" y="5472399"/>
            <a:ext cx="1302192" cy="6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0" y="5480727"/>
            <a:ext cx="920203" cy="598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7" t="16876" r="24262" b="24372"/>
          <a:stretch/>
        </p:blipFill>
        <p:spPr>
          <a:xfrm>
            <a:off x="5529194" y="5490674"/>
            <a:ext cx="486132" cy="7329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  FCC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schedule as part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latin typeface="Arial"/>
              </a:rPr>
              <a:t>              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FCC integral project technical schedule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53ADA23-3762-4E71-9E0D-A38F894F9959}"/>
              </a:ext>
            </a:extLst>
          </p:cNvPr>
          <p:cNvGrpSpPr/>
          <p:nvPr/>
        </p:nvGrpSpPr>
        <p:grpSpPr>
          <a:xfrm>
            <a:off x="285866" y="1257917"/>
            <a:ext cx="11714790" cy="5011922"/>
            <a:chOff x="285866" y="1108017"/>
            <a:chExt cx="11714790" cy="5011922"/>
          </a:xfrm>
        </p:grpSpPr>
        <p:sp>
          <p:nvSpPr>
            <p:cNvPr id="78" name="Rounded Rectangle 46">
              <a:extLst>
                <a:ext uri="{FF2B5EF4-FFF2-40B4-BE49-F238E27FC236}">
                  <a16:creationId xmlns:a16="http://schemas.microsoft.com/office/drawing/2014/main" id="{339214F2-7A4E-416A-864C-D7AF43117AF8}"/>
                </a:ext>
              </a:extLst>
            </p:cNvPr>
            <p:cNvSpPr/>
            <p:nvPr/>
          </p:nvSpPr>
          <p:spPr>
            <a:xfrm>
              <a:off x="291698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</a:t>
              </a:r>
            </a:p>
          </p:txBody>
        </p:sp>
        <p:sp>
          <p:nvSpPr>
            <p:cNvPr id="79" name="Rounded Rectangle 47">
              <a:extLst>
                <a:ext uri="{FF2B5EF4-FFF2-40B4-BE49-F238E27FC236}">
                  <a16:creationId xmlns:a16="http://schemas.microsoft.com/office/drawing/2014/main" id="{1DCAA159-E93A-4626-BAA4-66386F217646}"/>
                </a:ext>
              </a:extLst>
            </p:cNvPr>
            <p:cNvSpPr/>
            <p:nvPr/>
          </p:nvSpPr>
          <p:spPr>
            <a:xfrm>
              <a:off x="629944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2</a:t>
              </a:r>
            </a:p>
          </p:txBody>
        </p:sp>
        <p:sp>
          <p:nvSpPr>
            <p:cNvPr id="80" name="Rounded Rectangle 48">
              <a:extLst>
                <a:ext uri="{FF2B5EF4-FFF2-40B4-BE49-F238E27FC236}">
                  <a16:creationId xmlns:a16="http://schemas.microsoft.com/office/drawing/2014/main" id="{B4090AF5-CD1F-4421-A6CF-F9B5FFC97002}"/>
                </a:ext>
              </a:extLst>
            </p:cNvPr>
            <p:cNvSpPr/>
            <p:nvPr/>
          </p:nvSpPr>
          <p:spPr>
            <a:xfrm>
              <a:off x="96819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</a:t>
              </a:r>
            </a:p>
          </p:txBody>
        </p:sp>
        <p:sp>
          <p:nvSpPr>
            <p:cNvPr id="81" name="Rounded Rectangle 49">
              <a:extLst>
                <a:ext uri="{FF2B5EF4-FFF2-40B4-BE49-F238E27FC236}">
                  <a16:creationId xmlns:a16="http://schemas.microsoft.com/office/drawing/2014/main" id="{4E64BA3C-14A8-4FEC-A01B-01A6EF51305F}"/>
                </a:ext>
              </a:extLst>
            </p:cNvPr>
            <p:cNvSpPr/>
            <p:nvPr/>
          </p:nvSpPr>
          <p:spPr>
            <a:xfrm>
              <a:off x="130643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</a:t>
              </a:r>
            </a:p>
          </p:txBody>
        </p:sp>
        <p:sp>
          <p:nvSpPr>
            <p:cNvPr id="82" name="Rounded Rectangle 50">
              <a:extLst>
                <a:ext uri="{FF2B5EF4-FFF2-40B4-BE49-F238E27FC236}">
                  <a16:creationId xmlns:a16="http://schemas.microsoft.com/office/drawing/2014/main" id="{A7362DE5-5444-465E-861F-F488786869C3}"/>
                </a:ext>
              </a:extLst>
            </p:cNvPr>
            <p:cNvSpPr/>
            <p:nvPr/>
          </p:nvSpPr>
          <p:spPr>
            <a:xfrm>
              <a:off x="1644684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5</a:t>
              </a:r>
            </a:p>
          </p:txBody>
        </p:sp>
        <p:sp>
          <p:nvSpPr>
            <p:cNvPr id="83" name="Rounded Rectangle 51">
              <a:extLst>
                <a:ext uri="{FF2B5EF4-FFF2-40B4-BE49-F238E27FC236}">
                  <a16:creationId xmlns:a16="http://schemas.microsoft.com/office/drawing/2014/main" id="{DD919301-754C-456A-995C-8638B67D23EE}"/>
                </a:ext>
              </a:extLst>
            </p:cNvPr>
            <p:cNvSpPr/>
            <p:nvPr/>
          </p:nvSpPr>
          <p:spPr>
            <a:xfrm>
              <a:off x="198293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6</a:t>
              </a:r>
            </a:p>
          </p:txBody>
        </p:sp>
        <p:sp>
          <p:nvSpPr>
            <p:cNvPr id="84" name="Rounded Rectangle 52">
              <a:extLst>
                <a:ext uri="{FF2B5EF4-FFF2-40B4-BE49-F238E27FC236}">
                  <a16:creationId xmlns:a16="http://schemas.microsoft.com/office/drawing/2014/main" id="{8FA3DE06-46AC-427F-9BA2-3DEF15925BED}"/>
                </a:ext>
              </a:extLst>
            </p:cNvPr>
            <p:cNvSpPr/>
            <p:nvPr/>
          </p:nvSpPr>
          <p:spPr>
            <a:xfrm>
              <a:off x="232117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7</a:t>
              </a:r>
            </a:p>
          </p:txBody>
        </p:sp>
        <p:sp>
          <p:nvSpPr>
            <p:cNvPr id="85" name="Rounded Rectangle 53">
              <a:extLst>
                <a:ext uri="{FF2B5EF4-FFF2-40B4-BE49-F238E27FC236}">
                  <a16:creationId xmlns:a16="http://schemas.microsoft.com/office/drawing/2014/main" id="{4300782D-D264-4D84-AAB4-940BDB579C98}"/>
                </a:ext>
              </a:extLst>
            </p:cNvPr>
            <p:cNvSpPr/>
            <p:nvPr/>
          </p:nvSpPr>
          <p:spPr>
            <a:xfrm>
              <a:off x="265942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8</a:t>
              </a:r>
            </a:p>
          </p:txBody>
        </p:sp>
        <p:sp>
          <p:nvSpPr>
            <p:cNvPr id="86" name="Rounded Rectangle 54">
              <a:extLst>
                <a:ext uri="{FF2B5EF4-FFF2-40B4-BE49-F238E27FC236}">
                  <a16:creationId xmlns:a16="http://schemas.microsoft.com/office/drawing/2014/main" id="{8158AE36-1A8F-4BD7-8813-0C6483919461}"/>
                </a:ext>
              </a:extLst>
            </p:cNvPr>
            <p:cNvSpPr/>
            <p:nvPr/>
          </p:nvSpPr>
          <p:spPr>
            <a:xfrm>
              <a:off x="2997670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9</a:t>
              </a:r>
            </a:p>
          </p:txBody>
        </p:sp>
        <p:sp>
          <p:nvSpPr>
            <p:cNvPr id="87" name="Rounded Rectangle 55">
              <a:extLst>
                <a:ext uri="{FF2B5EF4-FFF2-40B4-BE49-F238E27FC236}">
                  <a16:creationId xmlns:a16="http://schemas.microsoft.com/office/drawing/2014/main" id="{6CDB0D4E-E53F-46A0-937F-16A71CE98E06}"/>
                </a:ext>
              </a:extLst>
            </p:cNvPr>
            <p:cNvSpPr/>
            <p:nvPr/>
          </p:nvSpPr>
          <p:spPr>
            <a:xfrm>
              <a:off x="3335917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10</a:t>
              </a:r>
            </a:p>
          </p:txBody>
        </p:sp>
        <p:sp>
          <p:nvSpPr>
            <p:cNvPr id="88" name="Rounded Rectangle 56">
              <a:extLst>
                <a:ext uri="{FF2B5EF4-FFF2-40B4-BE49-F238E27FC236}">
                  <a16:creationId xmlns:a16="http://schemas.microsoft.com/office/drawing/2014/main" id="{454E625B-215C-4BCD-9AEB-67EA80323D86}"/>
                </a:ext>
              </a:extLst>
            </p:cNvPr>
            <p:cNvSpPr/>
            <p:nvPr/>
          </p:nvSpPr>
          <p:spPr>
            <a:xfrm>
              <a:off x="367416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11</a:t>
              </a:r>
            </a:p>
          </p:txBody>
        </p:sp>
        <p:sp>
          <p:nvSpPr>
            <p:cNvPr id="89" name="Rounded Rectangle 57">
              <a:extLst>
                <a:ext uri="{FF2B5EF4-FFF2-40B4-BE49-F238E27FC236}">
                  <a16:creationId xmlns:a16="http://schemas.microsoft.com/office/drawing/2014/main" id="{B8ECD54E-DBCB-4461-A871-337EE929AB7F}"/>
                </a:ext>
              </a:extLst>
            </p:cNvPr>
            <p:cNvSpPr/>
            <p:nvPr/>
          </p:nvSpPr>
          <p:spPr>
            <a:xfrm>
              <a:off x="4012409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12</a:t>
              </a:r>
            </a:p>
          </p:txBody>
        </p:sp>
        <p:sp>
          <p:nvSpPr>
            <p:cNvPr id="90" name="Rounded Rectangle 58">
              <a:extLst>
                <a:ext uri="{FF2B5EF4-FFF2-40B4-BE49-F238E27FC236}">
                  <a16:creationId xmlns:a16="http://schemas.microsoft.com/office/drawing/2014/main" id="{6124AB05-F08A-4F41-99A8-57D2DB43EA40}"/>
                </a:ext>
              </a:extLst>
            </p:cNvPr>
            <p:cNvSpPr/>
            <p:nvPr/>
          </p:nvSpPr>
          <p:spPr>
            <a:xfrm>
              <a:off x="4350657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13</a:t>
              </a:r>
            </a:p>
          </p:txBody>
        </p:sp>
        <p:sp>
          <p:nvSpPr>
            <p:cNvPr id="91" name="Rounded Rectangle 59">
              <a:extLst>
                <a:ext uri="{FF2B5EF4-FFF2-40B4-BE49-F238E27FC236}">
                  <a16:creationId xmlns:a16="http://schemas.microsoft.com/office/drawing/2014/main" id="{3EFF3C0C-FE97-43AD-853D-EE2EDDCEE688}"/>
                </a:ext>
              </a:extLst>
            </p:cNvPr>
            <p:cNvSpPr/>
            <p:nvPr/>
          </p:nvSpPr>
          <p:spPr>
            <a:xfrm>
              <a:off x="4688903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14</a:t>
              </a:r>
            </a:p>
          </p:txBody>
        </p:sp>
        <p:sp>
          <p:nvSpPr>
            <p:cNvPr id="92" name="Rounded Rectangle 60">
              <a:extLst>
                <a:ext uri="{FF2B5EF4-FFF2-40B4-BE49-F238E27FC236}">
                  <a16:creationId xmlns:a16="http://schemas.microsoft.com/office/drawing/2014/main" id="{5315D7F9-02E8-444B-824A-CE541BA166EA}"/>
                </a:ext>
              </a:extLst>
            </p:cNvPr>
            <p:cNvSpPr/>
            <p:nvPr/>
          </p:nvSpPr>
          <p:spPr>
            <a:xfrm>
              <a:off x="5027149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15</a:t>
              </a:r>
            </a:p>
          </p:txBody>
        </p:sp>
        <p:sp>
          <p:nvSpPr>
            <p:cNvPr id="93" name="Rounded Rectangle 61">
              <a:extLst>
                <a:ext uri="{FF2B5EF4-FFF2-40B4-BE49-F238E27FC236}">
                  <a16:creationId xmlns:a16="http://schemas.microsoft.com/office/drawing/2014/main" id="{8C6CB709-0751-4B83-9925-8D045EE42122}"/>
                </a:ext>
              </a:extLst>
            </p:cNvPr>
            <p:cNvSpPr/>
            <p:nvPr/>
          </p:nvSpPr>
          <p:spPr>
            <a:xfrm>
              <a:off x="5365396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16</a:t>
              </a:r>
            </a:p>
          </p:txBody>
        </p:sp>
        <p:sp>
          <p:nvSpPr>
            <p:cNvPr id="94" name="Rounded Rectangle 62">
              <a:extLst>
                <a:ext uri="{FF2B5EF4-FFF2-40B4-BE49-F238E27FC236}">
                  <a16:creationId xmlns:a16="http://schemas.microsoft.com/office/drawing/2014/main" id="{616B309F-0F21-4E40-8AEB-9C57BF92C785}"/>
                </a:ext>
              </a:extLst>
            </p:cNvPr>
            <p:cNvSpPr/>
            <p:nvPr/>
          </p:nvSpPr>
          <p:spPr>
            <a:xfrm>
              <a:off x="5703643" y="1108017"/>
              <a:ext cx="3382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17</a:t>
              </a:r>
            </a:p>
          </p:txBody>
        </p:sp>
        <p:sp>
          <p:nvSpPr>
            <p:cNvPr id="95" name="Rounded Rectangle 63">
              <a:extLst>
                <a:ext uri="{FF2B5EF4-FFF2-40B4-BE49-F238E27FC236}">
                  <a16:creationId xmlns:a16="http://schemas.microsoft.com/office/drawing/2014/main" id="{D5BD51D6-928D-4FA3-A252-5EBFAD5D3E97}"/>
                </a:ext>
              </a:extLst>
            </p:cNvPr>
            <p:cNvSpPr/>
            <p:nvPr/>
          </p:nvSpPr>
          <p:spPr>
            <a:xfrm>
              <a:off x="6041890" y="1108017"/>
              <a:ext cx="3382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18</a:t>
              </a:r>
            </a:p>
          </p:txBody>
        </p:sp>
        <p:sp>
          <p:nvSpPr>
            <p:cNvPr id="96" name="Rounded Rectangle 64">
              <a:extLst>
                <a:ext uri="{FF2B5EF4-FFF2-40B4-BE49-F238E27FC236}">
                  <a16:creationId xmlns:a16="http://schemas.microsoft.com/office/drawing/2014/main" id="{4E46CBED-3626-4359-894C-A067BF77128D}"/>
                </a:ext>
              </a:extLst>
            </p:cNvPr>
            <p:cNvSpPr/>
            <p:nvPr/>
          </p:nvSpPr>
          <p:spPr>
            <a:xfrm>
              <a:off x="7812945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34</a:t>
              </a:r>
            </a:p>
          </p:txBody>
        </p:sp>
        <p:sp>
          <p:nvSpPr>
            <p:cNvPr id="97" name="Rounded Rectangle 65">
              <a:extLst>
                <a:ext uri="{FF2B5EF4-FFF2-40B4-BE49-F238E27FC236}">
                  <a16:creationId xmlns:a16="http://schemas.microsoft.com/office/drawing/2014/main" id="{4837DCA9-D384-428C-981D-A7B60B85D7C1}"/>
                </a:ext>
              </a:extLst>
            </p:cNvPr>
            <p:cNvSpPr/>
            <p:nvPr/>
          </p:nvSpPr>
          <p:spPr>
            <a:xfrm>
              <a:off x="8066691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35</a:t>
              </a:r>
            </a:p>
          </p:txBody>
        </p:sp>
        <p:sp>
          <p:nvSpPr>
            <p:cNvPr id="98" name="Rounded Rectangle 66">
              <a:extLst>
                <a:ext uri="{FF2B5EF4-FFF2-40B4-BE49-F238E27FC236}">
                  <a16:creationId xmlns:a16="http://schemas.microsoft.com/office/drawing/2014/main" id="{CC74747B-CA88-4F1D-9043-8ED54686CBDB}"/>
                </a:ext>
              </a:extLst>
            </p:cNvPr>
            <p:cNvSpPr/>
            <p:nvPr/>
          </p:nvSpPr>
          <p:spPr>
            <a:xfrm>
              <a:off x="8320436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36</a:t>
              </a:r>
            </a:p>
          </p:txBody>
        </p:sp>
        <p:sp>
          <p:nvSpPr>
            <p:cNvPr id="99" name="Rounded Rectangle 67">
              <a:extLst>
                <a:ext uri="{FF2B5EF4-FFF2-40B4-BE49-F238E27FC236}">
                  <a16:creationId xmlns:a16="http://schemas.microsoft.com/office/drawing/2014/main" id="{DEFE313C-BF6B-49DE-A1B8-D8F4CF4302D0}"/>
                </a:ext>
              </a:extLst>
            </p:cNvPr>
            <p:cNvSpPr/>
            <p:nvPr/>
          </p:nvSpPr>
          <p:spPr>
            <a:xfrm>
              <a:off x="8574182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37</a:t>
              </a:r>
            </a:p>
          </p:txBody>
        </p:sp>
        <p:sp>
          <p:nvSpPr>
            <p:cNvPr id="100" name="Rounded Rectangle 68">
              <a:extLst>
                <a:ext uri="{FF2B5EF4-FFF2-40B4-BE49-F238E27FC236}">
                  <a16:creationId xmlns:a16="http://schemas.microsoft.com/office/drawing/2014/main" id="{5374FE7D-226A-41D1-8AE6-28F736AD6FBD}"/>
                </a:ext>
              </a:extLst>
            </p:cNvPr>
            <p:cNvSpPr/>
            <p:nvPr/>
          </p:nvSpPr>
          <p:spPr>
            <a:xfrm>
              <a:off x="882792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38</a:t>
              </a:r>
            </a:p>
          </p:txBody>
        </p:sp>
        <p:sp>
          <p:nvSpPr>
            <p:cNvPr id="101" name="Rounded Rectangle 69">
              <a:extLst>
                <a:ext uri="{FF2B5EF4-FFF2-40B4-BE49-F238E27FC236}">
                  <a16:creationId xmlns:a16="http://schemas.microsoft.com/office/drawing/2014/main" id="{D874B009-40BF-4606-B64E-667748C873D4}"/>
                </a:ext>
              </a:extLst>
            </p:cNvPr>
            <p:cNvSpPr/>
            <p:nvPr/>
          </p:nvSpPr>
          <p:spPr>
            <a:xfrm>
              <a:off x="9081673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39</a:t>
              </a:r>
            </a:p>
          </p:txBody>
        </p:sp>
        <p:sp>
          <p:nvSpPr>
            <p:cNvPr id="102" name="Rounded Rectangle 70">
              <a:extLst>
                <a:ext uri="{FF2B5EF4-FFF2-40B4-BE49-F238E27FC236}">
                  <a16:creationId xmlns:a16="http://schemas.microsoft.com/office/drawing/2014/main" id="{05D24A20-F1A3-47E3-AFA5-BECF3B2DB2B5}"/>
                </a:ext>
              </a:extLst>
            </p:cNvPr>
            <p:cNvSpPr/>
            <p:nvPr/>
          </p:nvSpPr>
          <p:spPr>
            <a:xfrm>
              <a:off x="9335418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40</a:t>
              </a:r>
            </a:p>
          </p:txBody>
        </p:sp>
        <p:sp>
          <p:nvSpPr>
            <p:cNvPr id="103" name="Rounded Rectangle 71">
              <a:extLst>
                <a:ext uri="{FF2B5EF4-FFF2-40B4-BE49-F238E27FC236}">
                  <a16:creationId xmlns:a16="http://schemas.microsoft.com/office/drawing/2014/main" id="{90B26A7B-2FE6-48E0-8D3E-191ACA73D98C}"/>
                </a:ext>
              </a:extLst>
            </p:cNvPr>
            <p:cNvSpPr/>
            <p:nvPr/>
          </p:nvSpPr>
          <p:spPr>
            <a:xfrm>
              <a:off x="9589165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41</a:t>
              </a:r>
            </a:p>
          </p:txBody>
        </p:sp>
        <p:sp>
          <p:nvSpPr>
            <p:cNvPr id="104" name="Rounded Rectangle 72">
              <a:extLst>
                <a:ext uri="{FF2B5EF4-FFF2-40B4-BE49-F238E27FC236}">
                  <a16:creationId xmlns:a16="http://schemas.microsoft.com/office/drawing/2014/main" id="{D9A99513-57C7-4940-8DC7-FCDC0B77DA2C}"/>
                </a:ext>
              </a:extLst>
            </p:cNvPr>
            <p:cNvSpPr/>
            <p:nvPr/>
          </p:nvSpPr>
          <p:spPr>
            <a:xfrm>
              <a:off x="9842911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42</a:t>
              </a:r>
            </a:p>
          </p:txBody>
        </p:sp>
        <p:sp>
          <p:nvSpPr>
            <p:cNvPr id="105" name="Rounded Rectangle 73">
              <a:extLst>
                <a:ext uri="{FF2B5EF4-FFF2-40B4-BE49-F238E27FC236}">
                  <a16:creationId xmlns:a16="http://schemas.microsoft.com/office/drawing/2014/main" id="{AEB69696-2D61-42FB-8397-0C9BD29FC11E}"/>
                </a:ext>
              </a:extLst>
            </p:cNvPr>
            <p:cNvSpPr/>
            <p:nvPr/>
          </p:nvSpPr>
          <p:spPr>
            <a:xfrm>
              <a:off x="10107139" y="1108017"/>
              <a:ext cx="253746" cy="234102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43</a:t>
              </a:r>
            </a:p>
          </p:txBody>
        </p:sp>
        <p:sp>
          <p:nvSpPr>
            <p:cNvPr id="106" name="Rounded Rectangle 74">
              <a:extLst>
                <a:ext uri="{FF2B5EF4-FFF2-40B4-BE49-F238E27FC236}">
                  <a16:creationId xmlns:a16="http://schemas.microsoft.com/office/drawing/2014/main" id="{9EFDE3ED-580C-48BE-A4D7-B63300A65496}"/>
                </a:ext>
              </a:extLst>
            </p:cNvPr>
            <p:cNvSpPr/>
            <p:nvPr/>
          </p:nvSpPr>
          <p:spPr>
            <a:xfrm>
              <a:off x="6477470" y="1108017"/>
              <a:ext cx="1238141" cy="2341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15 years operation</a:t>
              </a:r>
            </a:p>
          </p:txBody>
        </p:sp>
        <p:sp>
          <p:nvSpPr>
            <p:cNvPr id="107" name="Rounded Rectangle 75">
              <a:extLst>
                <a:ext uri="{FF2B5EF4-FFF2-40B4-BE49-F238E27FC236}">
                  <a16:creationId xmlns:a16="http://schemas.microsoft.com/office/drawing/2014/main" id="{8E9506D8-CE41-4A28-B7BD-6FA942383E78}"/>
                </a:ext>
              </a:extLst>
            </p:cNvPr>
            <p:cNvSpPr/>
            <p:nvPr/>
          </p:nvSpPr>
          <p:spPr>
            <a:xfrm>
              <a:off x="285866" y="1597439"/>
              <a:ext cx="2029479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Project preparation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administrative processes</a:t>
              </a:r>
            </a:p>
          </p:txBody>
        </p:sp>
        <p:sp>
          <p:nvSpPr>
            <p:cNvPr id="108" name="Rounded Rectangle 118">
              <a:extLst>
                <a:ext uri="{FF2B5EF4-FFF2-40B4-BE49-F238E27FC236}">
                  <a16:creationId xmlns:a16="http://schemas.microsoft.com/office/drawing/2014/main" id="{AD3C7B23-400A-40DE-9325-A34754D79FD7}"/>
                </a:ext>
              </a:extLst>
            </p:cNvPr>
            <p:cNvSpPr/>
            <p:nvPr/>
          </p:nvSpPr>
          <p:spPr>
            <a:xfrm>
              <a:off x="629180" y="3092954"/>
              <a:ext cx="2312877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Geological investigations, infrastructure detailed design and tendering preparation</a:t>
              </a:r>
            </a:p>
          </p:txBody>
        </p:sp>
        <p:sp>
          <p:nvSpPr>
            <p:cNvPr id="109" name="Rounded Rectangle 119">
              <a:extLst>
                <a:ext uri="{FF2B5EF4-FFF2-40B4-BE49-F238E27FC236}">
                  <a16:creationId xmlns:a16="http://schemas.microsoft.com/office/drawing/2014/main" id="{6FAAF5E0-F4FE-4F6E-94C8-FA8A9DED5B8F}"/>
                </a:ext>
              </a:extLst>
            </p:cNvPr>
            <p:cNvSpPr/>
            <p:nvPr/>
          </p:nvSpPr>
          <p:spPr>
            <a:xfrm>
              <a:off x="2997670" y="3092954"/>
              <a:ext cx="2705973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Tunnel, site and technical infrastructure construction</a:t>
              </a:r>
            </a:p>
          </p:txBody>
        </p:sp>
        <p:sp>
          <p:nvSpPr>
            <p:cNvPr id="110" name="Rounded Rectangle 120">
              <a:extLst>
                <a:ext uri="{FF2B5EF4-FFF2-40B4-BE49-F238E27FC236}">
                  <a16:creationId xmlns:a16="http://schemas.microsoft.com/office/drawing/2014/main" id="{32736D41-E6FA-4C62-9A8D-52D3376ABF18}"/>
                </a:ext>
              </a:extLst>
            </p:cNvPr>
            <p:cNvSpPr/>
            <p:nvPr/>
          </p:nvSpPr>
          <p:spPr>
            <a:xfrm>
              <a:off x="285866" y="3869930"/>
              <a:ext cx="3345957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accelerator R&amp;D and technical design</a:t>
              </a:r>
            </a:p>
          </p:txBody>
        </p:sp>
        <p:sp>
          <p:nvSpPr>
            <p:cNvPr id="111" name="Rounded Rectangle 121">
              <a:extLst>
                <a:ext uri="{FF2B5EF4-FFF2-40B4-BE49-F238E27FC236}">
                  <a16:creationId xmlns:a16="http://schemas.microsoft.com/office/drawing/2014/main" id="{C8299966-2B84-4D7F-B6C1-5BE60AEDAC6B}"/>
                </a:ext>
              </a:extLst>
            </p:cNvPr>
            <p:cNvSpPr/>
            <p:nvPr/>
          </p:nvSpPr>
          <p:spPr>
            <a:xfrm>
              <a:off x="3674163" y="4632618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detector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112" name="Rounded Rectangle 122">
              <a:extLst>
                <a:ext uri="{FF2B5EF4-FFF2-40B4-BE49-F238E27FC236}">
                  <a16:creationId xmlns:a16="http://schemas.microsoft.com/office/drawing/2014/main" id="{A49E5F65-169C-4278-9098-BE5856FE3A1A}"/>
                </a:ext>
              </a:extLst>
            </p:cNvPr>
            <p:cNvSpPr/>
            <p:nvPr/>
          </p:nvSpPr>
          <p:spPr>
            <a:xfrm>
              <a:off x="2315345" y="4632618"/>
              <a:ext cx="1316476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detector technical design</a:t>
              </a:r>
            </a:p>
          </p:txBody>
        </p:sp>
        <p:sp>
          <p:nvSpPr>
            <p:cNvPr id="113" name="Rounded Rectangle 123">
              <a:extLst>
                <a:ext uri="{FF2B5EF4-FFF2-40B4-BE49-F238E27FC236}">
                  <a16:creationId xmlns:a16="http://schemas.microsoft.com/office/drawing/2014/main" id="{9618D46B-94B0-4DD5-AD0B-DCDCA16CD927}"/>
                </a:ext>
              </a:extLst>
            </p:cNvPr>
            <p:cNvSpPr/>
            <p:nvPr/>
          </p:nvSpPr>
          <p:spPr>
            <a:xfrm>
              <a:off x="2346331" y="1597439"/>
              <a:ext cx="676493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Permis-sions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14" name="Rounded Rectangle 124">
              <a:extLst>
                <a:ext uri="{FF2B5EF4-FFF2-40B4-BE49-F238E27FC236}">
                  <a16:creationId xmlns:a16="http://schemas.microsoft.com/office/drawing/2014/main" id="{17EFC1EC-C502-4CE0-B32E-5F33FD857419}"/>
                </a:ext>
              </a:extLst>
            </p:cNvPr>
            <p:cNvSpPr/>
            <p:nvPr/>
          </p:nvSpPr>
          <p:spPr>
            <a:xfrm>
              <a:off x="285866" y="4632618"/>
              <a:ext cx="1987139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Set up of international experiment collaborations, detector R&amp;D and concept development</a:t>
              </a:r>
            </a:p>
          </p:txBody>
        </p:sp>
        <p:sp>
          <p:nvSpPr>
            <p:cNvPr id="115" name="Rounded Rectangle 125">
              <a:extLst>
                <a:ext uri="{FF2B5EF4-FFF2-40B4-BE49-F238E27FC236}">
                  <a16:creationId xmlns:a16="http://schemas.microsoft.com/office/drawing/2014/main" id="{0B3D5914-EB1C-437A-BB5E-52F70E936241}"/>
                </a:ext>
              </a:extLst>
            </p:cNvPr>
            <p:cNvSpPr/>
            <p:nvPr/>
          </p:nvSpPr>
          <p:spPr>
            <a:xfrm>
              <a:off x="3674163" y="3869930"/>
              <a:ext cx="2705973" cy="70230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accelerator construction, installation, commissioning</a:t>
              </a:r>
            </a:p>
          </p:txBody>
        </p:sp>
        <p:sp>
          <p:nvSpPr>
            <p:cNvPr id="116" name="Rounded Rectangle 126">
              <a:extLst>
                <a:ext uri="{FF2B5EF4-FFF2-40B4-BE49-F238E27FC236}">
                  <a16:creationId xmlns:a16="http://schemas.microsoft.com/office/drawing/2014/main" id="{8293B452-D243-4FD8-B49A-26A78DFF27DF}"/>
                </a:ext>
              </a:extLst>
            </p:cNvPr>
            <p:cNvSpPr/>
            <p:nvPr/>
          </p:nvSpPr>
          <p:spPr>
            <a:xfrm>
              <a:off x="290897" y="2345197"/>
              <a:ext cx="959702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Funding strategy</a:t>
              </a:r>
            </a:p>
          </p:txBody>
        </p:sp>
        <p:sp>
          <p:nvSpPr>
            <p:cNvPr id="117" name="Rounded Rectangle 127">
              <a:extLst>
                <a:ext uri="{FF2B5EF4-FFF2-40B4-BE49-F238E27FC236}">
                  <a16:creationId xmlns:a16="http://schemas.microsoft.com/office/drawing/2014/main" id="{8800E033-5F2D-4FB0-B637-07D051023AE4}"/>
                </a:ext>
              </a:extLst>
            </p:cNvPr>
            <p:cNvSpPr/>
            <p:nvPr/>
          </p:nvSpPr>
          <p:spPr>
            <a:xfrm>
              <a:off x="1306436" y="2345197"/>
              <a:ext cx="1008909" cy="70230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Funding and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in-kind contribution agreements</a:t>
              </a:r>
            </a:p>
          </p:txBody>
        </p:sp>
        <p:sp>
          <p:nvSpPr>
            <p:cNvPr id="118" name="Rounded Rectangle 128">
              <a:extLst>
                <a:ext uri="{FF2B5EF4-FFF2-40B4-BE49-F238E27FC236}">
                  <a16:creationId xmlns:a16="http://schemas.microsoft.com/office/drawing/2014/main" id="{34299C8F-41D8-4497-AADA-7008DC0B2453}"/>
                </a:ext>
              </a:extLst>
            </p:cNvPr>
            <p:cNvSpPr/>
            <p:nvPr/>
          </p:nvSpPr>
          <p:spPr>
            <a:xfrm>
              <a:off x="8066693" y="4632618"/>
              <a:ext cx="229419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detector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construction, installation, commissioning</a:t>
              </a:r>
            </a:p>
          </p:txBody>
        </p:sp>
        <p:sp>
          <p:nvSpPr>
            <p:cNvPr id="141" name="Rounded Rectangle 129">
              <a:extLst>
                <a:ext uri="{FF2B5EF4-FFF2-40B4-BE49-F238E27FC236}">
                  <a16:creationId xmlns:a16="http://schemas.microsoft.com/office/drawing/2014/main" id="{8A3A3555-D89C-44D0-AEB5-4D222A010ADA}"/>
                </a:ext>
              </a:extLst>
            </p:cNvPr>
            <p:cNvSpPr/>
            <p:nvPr/>
          </p:nvSpPr>
          <p:spPr>
            <a:xfrm>
              <a:off x="6477473" y="4624428"/>
              <a:ext cx="1492032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detector R&amp;D,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technical design</a:t>
              </a:r>
            </a:p>
          </p:txBody>
        </p:sp>
        <p:sp>
          <p:nvSpPr>
            <p:cNvPr id="142" name="Rounded Rectangle 130">
              <a:extLst>
                <a:ext uri="{FF2B5EF4-FFF2-40B4-BE49-F238E27FC236}">
                  <a16:creationId xmlns:a16="http://schemas.microsoft.com/office/drawing/2014/main" id="{DC00C402-1221-46CA-9B9B-57D10EBA28BB}"/>
                </a:ext>
              </a:extLst>
            </p:cNvPr>
            <p:cNvSpPr/>
            <p:nvPr/>
          </p:nvSpPr>
          <p:spPr>
            <a:xfrm>
              <a:off x="6477470" y="1610593"/>
              <a:ext cx="462961" cy="7023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Update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Permissions</a:t>
              </a:r>
            </a:p>
          </p:txBody>
        </p:sp>
        <p:sp>
          <p:nvSpPr>
            <p:cNvPr id="143" name="Rounded Rectangle 131">
              <a:extLst>
                <a:ext uri="{FF2B5EF4-FFF2-40B4-BE49-F238E27FC236}">
                  <a16:creationId xmlns:a16="http://schemas.microsoft.com/office/drawing/2014/main" id="{F4DC7CAF-477A-4174-9BA1-11A6DD78E08A}"/>
                </a:ext>
              </a:extLst>
            </p:cNvPr>
            <p:cNvSpPr/>
            <p:nvPr/>
          </p:nvSpPr>
          <p:spPr>
            <a:xfrm>
              <a:off x="8066691" y="3869930"/>
              <a:ext cx="2294193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accelerator construction, installation, commissioning</a:t>
              </a:r>
            </a:p>
          </p:txBody>
        </p:sp>
        <p:sp>
          <p:nvSpPr>
            <p:cNvPr id="144" name="Rounded Rectangle 134">
              <a:extLst>
                <a:ext uri="{FF2B5EF4-FFF2-40B4-BE49-F238E27FC236}">
                  <a16:creationId xmlns:a16="http://schemas.microsoft.com/office/drawing/2014/main" id="{97C0EBA2-4C43-44CF-8364-8750AFA71754}"/>
                </a:ext>
              </a:extLst>
            </p:cNvPr>
            <p:cNvSpPr/>
            <p:nvPr/>
          </p:nvSpPr>
          <p:spPr>
            <a:xfrm>
              <a:off x="7810758" y="3092954"/>
              <a:ext cx="1524660" cy="70230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FCC-ee dismantling, CE &amp; infrastructure adaptations 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endParaRPr>
            </a:p>
          </p:txBody>
        </p:sp>
        <p:sp>
          <p:nvSpPr>
            <p:cNvPr id="145" name="Rounded Rectangle 135">
              <a:extLst>
                <a:ext uri="{FF2B5EF4-FFF2-40B4-BE49-F238E27FC236}">
                  <a16:creationId xmlns:a16="http://schemas.microsoft.com/office/drawing/2014/main" id="{3AEAFA9C-8DC6-4007-9940-0CB30B150E44}"/>
                </a:ext>
              </a:extLst>
            </p:cNvPr>
            <p:cNvSpPr/>
            <p:nvPr/>
          </p:nvSpPr>
          <p:spPr>
            <a:xfrm>
              <a:off x="6861810" y="2345197"/>
              <a:ext cx="948947" cy="7023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Funding and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in-kind contribution agreements</a:t>
              </a:r>
            </a:p>
          </p:txBody>
        </p:sp>
        <p:sp>
          <p:nvSpPr>
            <p:cNvPr id="146" name="Rounded Rectangle 136">
              <a:extLst>
                <a:ext uri="{FF2B5EF4-FFF2-40B4-BE49-F238E27FC236}">
                  <a16:creationId xmlns:a16="http://schemas.microsoft.com/office/drawing/2014/main" id="{4CBF6B73-7DAB-421B-9523-C3133FCF3172}"/>
                </a:ext>
              </a:extLst>
            </p:cNvPr>
            <p:cNvSpPr/>
            <p:nvPr/>
          </p:nvSpPr>
          <p:spPr>
            <a:xfrm>
              <a:off x="10401445" y="1108017"/>
              <a:ext cx="1301937" cy="234102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~ 25 years operation</a:t>
              </a:r>
            </a:p>
          </p:txBody>
        </p:sp>
        <p:sp>
          <p:nvSpPr>
            <p:cNvPr id="147" name="Rounded Rectangle 137">
              <a:extLst>
                <a:ext uri="{FF2B5EF4-FFF2-40B4-BE49-F238E27FC236}">
                  <a16:creationId xmlns:a16="http://schemas.microsoft.com/office/drawing/2014/main" id="{2B43124D-F565-4B3E-B074-9DB6F607F975}"/>
                </a:ext>
              </a:extLst>
            </p:cNvPr>
            <p:cNvSpPr/>
            <p:nvPr/>
          </p:nvSpPr>
          <p:spPr>
            <a:xfrm>
              <a:off x="6477470" y="3861048"/>
              <a:ext cx="1492035" cy="702307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FCC-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hh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 accelerator R&amp;D and technical design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60B357D-B7B6-4B6A-8B77-EE54D0E7B9B2}"/>
                </a:ext>
              </a:extLst>
            </p:cNvPr>
            <p:cNvGrpSpPr/>
            <p:nvPr/>
          </p:nvGrpSpPr>
          <p:grpSpPr>
            <a:xfrm>
              <a:off x="297858" y="5407722"/>
              <a:ext cx="8447652" cy="712217"/>
              <a:chOff x="285866" y="3840809"/>
              <a:chExt cx="8447652" cy="712217"/>
            </a:xfrm>
          </p:grpSpPr>
          <p:sp>
            <p:nvSpPr>
              <p:cNvPr id="150" name="Rounded Rectangle 132">
                <a:extLst>
                  <a:ext uri="{FF2B5EF4-FFF2-40B4-BE49-F238E27FC236}">
                    <a16:creationId xmlns:a16="http://schemas.microsoft.com/office/drawing/2014/main" id="{525B17AC-BB51-41C1-9864-0DCB4EF722E0}"/>
                  </a:ext>
                </a:extLst>
              </p:cNvPr>
              <p:cNvSpPr/>
              <p:nvPr/>
            </p:nvSpPr>
            <p:spPr>
              <a:xfrm>
                <a:off x="5363928" y="3847850"/>
                <a:ext cx="1746244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Long model magnets, prototypes, </a:t>
                </a: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preseries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endParaRPr>
              </a:p>
            </p:txBody>
          </p:sp>
          <p:sp>
            <p:nvSpPr>
              <p:cNvPr id="151" name="Rounded Rectangle 133">
                <a:extLst>
                  <a:ext uri="{FF2B5EF4-FFF2-40B4-BE49-F238E27FC236}">
                    <a16:creationId xmlns:a16="http://schemas.microsoft.com/office/drawing/2014/main" id="{362EBA2E-B101-4BD4-B555-6E1CC9D03B95}"/>
                  </a:ext>
                </a:extLst>
              </p:cNvPr>
              <p:cNvSpPr/>
              <p:nvPr/>
            </p:nvSpPr>
            <p:spPr>
              <a:xfrm>
                <a:off x="7164128" y="3850719"/>
                <a:ext cx="1569390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16 T magnet industrialization and </a:t>
                </a:r>
                <a:b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</a:b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series production</a:t>
                </a:r>
              </a:p>
            </p:txBody>
          </p:sp>
          <p:sp>
            <p:nvSpPr>
              <p:cNvPr id="152" name="Rounded Rectangle 138">
                <a:extLst>
                  <a:ext uri="{FF2B5EF4-FFF2-40B4-BE49-F238E27FC236}">
                    <a16:creationId xmlns:a16="http://schemas.microsoft.com/office/drawing/2014/main" id="{3E9F2BE2-DCC7-4C6A-A28B-E2FF4E2F5601}"/>
                  </a:ext>
                </a:extLst>
              </p:cNvPr>
              <p:cNvSpPr/>
              <p:nvPr/>
            </p:nvSpPr>
            <p:spPr>
              <a:xfrm>
                <a:off x="285866" y="3840809"/>
                <a:ext cx="5006054" cy="702307"/>
              </a:xfrm>
              <a:prstGeom prst="round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rPr>
                  <a:t>Superconducting wire and magnet R&amp;D, short models</a:t>
                </a:r>
              </a:p>
            </p:txBody>
          </p:sp>
        </p:grpSp>
        <p:sp>
          <p:nvSpPr>
            <p:cNvPr id="149" name="Rounded Rectangle 139">
              <a:extLst>
                <a:ext uri="{FF2B5EF4-FFF2-40B4-BE49-F238E27FC236}">
                  <a16:creationId xmlns:a16="http://schemas.microsoft.com/office/drawing/2014/main" id="{8A16FEFA-D345-4D57-A97A-F84035B9B9D0}"/>
                </a:ext>
              </a:extLst>
            </p:cNvPr>
            <p:cNvSpPr/>
            <p:nvPr/>
          </p:nvSpPr>
          <p:spPr>
            <a:xfrm>
              <a:off x="11746910" y="1108017"/>
              <a:ext cx="253746" cy="234102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680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4020202020204" pitchFamily="34" charset="0"/>
                  <a:ea typeface="+mn-ea"/>
                  <a:cs typeface="Arial Narrow" panose="020B0604020202020204" pitchFamily="34" charset="0"/>
                </a:rPr>
                <a:t>70</a:t>
              </a:r>
            </a:p>
          </p:txBody>
        </p:sp>
      </p:grpSp>
      <p:sp>
        <p:nvSpPr>
          <p:cNvPr id="67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24/06/2020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Snowmass AF-EF Meet 2020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9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4100A-E962-4EDC-8177-67B64A99A0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5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FCC-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cost </a:t>
            </a:r>
            <a:r>
              <a:rPr lang="en-US" kern="0" dirty="0">
                <a:latin typeface="Arial"/>
              </a:rPr>
              <a:t>estimate as part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FCC-integrated project cost estimate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555" t="-1" r="13898" b="8737"/>
          <a:stretch/>
        </p:blipFill>
        <p:spPr>
          <a:xfrm>
            <a:off x="116220" y="1241577"/>
            <a:ext cx="5760419" cy="34562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650" y="1315244"/>
            <a:ext cx="6336704" cy="3526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352" y="5058206"/>
            <a:ext cx="11928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20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tal</a:t>
            </a:r>
            <a:r>
              <a:rPr lang="en-GB" sz="20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construction cost FCC-ee (Z, W, H) amounts to 10,500 MCHF &amp; 1,100 MCHF (</a:t>
            </a:r>
            <a:r>
              <a:rPr lang="en-GB" sz="20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GB" sz="20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en-US" sz="6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2400" b="1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tal</a:t>
            </a: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construction cost for subsequent FCC-</a:t>
            </a:r>
            <a:r>
              <a:rPr lang="en-GB" sz="2400" b="1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amounts to 17,000 MCHF.</a:t>
            </a:r>
            <a:r>
              <a:rPr lang="en-GB" sz="24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(FCC-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hh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stand alone cost would be 25 BCHF)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220" y="3061249"/>
            <a:ext cx="5760419" cy="11628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261167" y="1321724"/>
            <a:ext cx="4875415" cy="3341716"/>
          </a:xfrm>
          <a:custGeom>
            <a:avLst/>
            <a:gdLst>
              <a:gd name="connsiteX0" fmla="*/ 1691640 w 4875415"/>
              <a:gd name="connsiteY0" fmla="*/ 0 h 3341716"/>
              <a:gd name="connsiteX1" fmla="*/ 1745673 w 4875415"/>
              <a:gd name="connsiteY1" fmla="*/ 1176251 h 3341716"/>
              <a:gd name="connsiteX2" fmla="*/ 0 w 4875415"/>
              <a:gd name="connsiteY2" fmla="*/ 2872047 h 3341716"/>
              <a:gd name="connsiteX3" fmla="*/ 1812175 w 4875415"/>
              <a:gd name="connsiteY3" fmla="*/ 3341716 h 3341716"/>
              <a:gd name="connsiteX4" fmla="*/ 4098175 w 4875415"/>
              <a:gd name="connsiteY4" fmla="*/ 2701636 h 3341716"/>
              <a:gd name="connsiteX5" fmla="*/ 4875415 w 4875415"/>
              <a:gd name="connsiteY5" fmla="*/ 1882832 h 3341716"/>
              <a:gd name="connsiteX6" fmla="*/ 4713317 w 4875415"/>
              <a:gd name="connsiteY6" fmla="*/ 773083 h 3341716"/>
              <a:gd name="connsiteX7" fmla="*/ 2988426 w 4875415"/>
              <a:gd name="connsiteY7" fmla="*/ 112221 h 3341716"/>
              <a:gd name="connsiteX8" fmla="*/ 1691640 w 4875415"/>
              <a:gd name="connsiteY8" fmla="*/ 0 h 33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5415" h="3341716">
                <a:moveTo>
                  <a:pt x="1691640" y="0"/>
                </a:moveTo>
                <a:lnTo>
                  <a:pt x="1745673" y="1176251"/>
                </a:lnTo>
                <a:lnTo>
                  <a:pt x="0" y="2872047"/>
                </a:lnTo>
                <a:lnTo>
                  <a:pt x="1812175" y="3341716"/>
                </a:lnTo>
                <a:lnTo>
                  <a:pt x="4098175" y="2701636"/>
                </a:lnTo>
                <a:lnTo>
                  <a:pt x="4875415" y="1882832"/>
                </a:lnTo>
                <a:lnTo>
                  <a:pt x="4713317" y="773083"/>
                </a:lnTo>
                <a:lnTo>
                  <a:pt x="2988426" y="112221"/>
                </a:lnTo>
                <a:lnTo>
                  <a:pt x="169164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24/06/2020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Snowmass AF-EF Meet 2020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4100A-E962-4EDC-8177-67B64A99A0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2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Content Placeholder 2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42949" y="1072057"/>
                <a:ext cx="99568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Overall Technical Maturity</a:t>
                </a:r>
              </a:p>
              <a:p>
                <a:pPr lvl="1"/>
                <a:r>
                  <a:rPr lang="en-GB" sz="2400" dirty="0"/>
                  <a:t>1 - significant R&amp;D required</a:t>
                </a:r>
              </a:p>
              <a:p>
                <a:endParaRPr lang="en-GB" dirty="0"/>
              </a:p>
              <a:p>
                <a:r>
                  <a:rPr lang="en-GB" dirty="0"/>
                  <a:t>Critical Technologies and TRL level</a:t>
                </a:r>
              </a:p>
              <a:p>
                <a:pPr marL="701802" lvl="2" indent="-285750">
                  <a:spcBef>
                    <a:spcPts val="550"/>
                  </a:spcBef>
                  <a:defRPr sz="4800"/>
                </a:pPr>
                <a:r>
                  <a:rPr lang="en-GB" sz="2000" dirty="0"/>
                  <a:t>SC material and high-field magnet technology (Nb</a:t>
                </a:r>
                <a:r>
                  <a:rPr lang="en-GB" sz="2000" baseline="-25000" dirty="0"/>
                  <a:t>3</a:t>
                </a:r>
                <a:r>
                  <a:rPr lang="en-GB" sz="2000" dirty="0"/>
                  <a:t>Sn, HTS) (TRL 2-3)</a:t>
                </a:r>
              </a:p>
              <a:p>
                <a:pPr marL="701802" lvl="2" indent="-285750">
                  <a:spcBef>
                    <a:spcPts val="550"/>
                  </a:spcBef>
                  <a:defRPr sz="4800"/>
                </a:pPr>
                <a:r>
                  <a:rPr lang="en-GB" sz="2000" dirty="0"/>
                  <a:t>Detector technology for pile up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 smtClean="0"/>
                  <a:t>1000 </a:t>
                </a:r>
                <a:r>
                  <a:rPr lang="en-GB" sz="2000" dirty="0"/>
                  <a:t>and high radiation (TRL 2-3)</a:t>
                </a:r>
              </a:p>
              <a:p>
                <a:pPr marL="701802" lvl="2" indent="-285750">
                  <a:spcBef>
                    <a:spcPts val="550"/>
                  </a:spcBef>
                  <a:defRPr sz="4800"/>
                </a:pPr>
                <a:r>
                  <a:rPr lang="en-GB" sz="2000" dirty="0" err="1"/>
                  <a:t>Cryoplant</a:t>
                </a:r>
                <a:r>
                  <a:rPr lang="en-GB" sz="2000" dirty="0"/>
                  <a:t> and cryogenic distribution systems (TRL 4-6)</a:t>
                </a:r>
              </a:p>
              <a:p>
                <a:pPr marL="701802" lvl="2" indent="-285750">
                  <a:spcBef>
                    <a:spcPts val="550"/>
                  </a:spcBef>
                  <a:defRPr sz="4800"/>
                </a:pPr>
                <a:r>
                  <a:rPr lang="en-GB" sz="2000" dirty="0"/>
                  <a:t>Beam handling and beam loss technologies (materials &amp; collimators &amp; dumps, injection &amp; extraction elements, etc.) (TRL 4-7)</a:t>
                </a:r>
              </a:p>
              <a:p>
                <a:endParaRPr lang="en-GB" dirty="0"/>
              </a:p>
              <a:p>
                <a:r>
                  <a:rPr lang="en-GB" dirty="0"/>
                  <a:t>Technically limited timeline</a:t>
                </a:r>
                <a:endParaRPr dirty="0"/>
              </a:p>
            </p:txBody>
          </p:sp>
        </mc:Choice>
        <mc:Fallback xmlns="">
          <p:sp>
            <p:nvSpPr>
              <p:cNvPr id="246" name="Conten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2949" y="1072057"/>
                <a:ext cx="9956800" cy="4525963"/>
              </a:xfrm>
              <a:prstGeom prst="rect">
                <a:avLst/>
              </a:prstGeom>
              <a:blipFill>
                <a:blip r:embed="rId2"/>
                <a:stretch>
                  <a:fillRect l="-122" t="-943" b="-2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TextBox 7"/>
          <p:cNvSpPr txBox="1"/>
          <p:nvPr/>
        </p:nvSpPr>
        <p:spPr>
          <a:xfrm>
            <a:off x="5285627" y="5149226"/>
            <a:ext cx="3262836" cy="369332"/>
          </a:xfrm>
          <a:prstGeom prst="rect">
            <a:avLst/>
          </a:prstGeom>
          <a:gradFill>
            <a:gsLst>
              <a:gs pos="62000">
                <a:srgbClr val="C00000"/>
              </a:gs>
              <a:gs pos="100000">
                <a:srgbClr val="FFFF00"/>
              </a:gs>
              <a:gs pos="100000">
                <a:srgbClr val="FFFF00"/>
              </a:gs>
              <a:gs pos="100000">
                <a:srgbClr val="FFFF00"/>
              </a:gs>
              <a:gs pos="100000">
                <a:srgbClr val="FFFF00"/>
              </a:gs>
            </a:gsLst>
            <a:lin ang="0" scaled="1"/>
          </a:gra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r>
              <a:rPr dirty="0">
                <a:solidFill>
                  <a:schemeClr val="bg1"/>
                </a:solidFill>
              </a:rPr>
              <a:t>R&amp;D</a:t>
            </a:r>
          </a:p>
        </p:txBody>
      </p:sp>
      <p:sp>
        <p:nvSpPr>
          <p:cNvPr id="250" name="TextBox 8"/>
          <p:cNvSpPr txBox="1"/>
          <p:nvPr/>
        </p:nvSpPr>
        <p:spPr>
          <a:xfrm>
            <a:off x="8548463" y="5149226"/>
            <a:ext cx="2447525" cy="369332"/>
          </a:xfrm>
          <a:prstGeom prst="rect">
            <a:avLst/>
          </a:prstGeom>
          <a:gradFill>
            <a:gsLst>
              <a:gs pos="48000">
                <a:srgbClr val="FFFF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r>
              <a:rPr dirty="0">
                <a:solidFill>
                  <a:schemeClr val="accent1">
                    <a:lumMod val="10000"/>
                  </a:schemeClr>
                </a:solidFill>
              </a:rPr>
              <a:t>Construction</a:t>
            </a:r>
          </a:p>
        </p:txBody>
      </p:sp>
      <p:sp>
        <p:nvSpPr>
          <p:cNvPr id="251" name="Straight Connector 10"/>
          <p:cNvSpPr/>
          <p:nvPr/>
        </p:nvSpPr>
        <p:spPr>
          <a:xfrm flipV="1">
            <a:off x="5299239" y="5751366"/>
            <a:ext cx="6225818" cy="0"/>
          </a:xfrm>
          <a:prstGeom prst="line">
            <a:avLst/>
          </a:prstGeom>
          <a:ln w="50800">
            <a:solidFill>
              <a:schemeClr val="accent1"/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tIns="45720" bIns="45720"/>
          <a:lstStyle/>
          <a:p>
            <a:endParaRPr sz="900"/>
          </a:p>
        </p:txBody>
      </p:sp>
      <p:sp>
        <p:nvSpPr>
          <p:cNvPr id="252" name="TextBox 11"/>
          <p:cNvSpPr txBox="1"/>
          <p:nvPr/>
        </p:nvSpPr>
        <p:spPr>
          <a:xfrm>
            <a:off x="5240684" y="5751366"/>
            <a:ext cx="6729664" cy="338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r>
              <a:rPr sz="1600" dirty="0"/>
              <a:t>5           10          15       </a:t>
            </a:r>
            <a:r>
              <a:rPr lang="en-US" sz="1600" dirty="0"/>
              <a:t>  </a:t>
            </a:r>
            <a:r>
              <a:rPr sz="1600" dirty="0"/>
              <a:t>20</a:t>
            </a:r>
            <a:r>
              <a:rPr lang="en-GB" sz="1600" dirty="0"/>
              <a:t>          25          30        35        40         45</a:t>
            </a:r>
            <a:endParaRPr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FCC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technical maturity</a:t>
            </a:r>
          </a:p>
        </p:txBody>
      </p:sp>
      <p:pic>
        <p:nvPicPr>
          <p:cNvPr id="13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24/06/2020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Snowmass AF-EF Meet 2020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4100A-E962-4EDC-8177-67B64A99A0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71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27384"/>
            <a:ext cx="12267446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          FCC-</a:t>
            </a:r>
            <a:r>
              <a:rPr lang="en-US" dirty="0" err="1"/>
              <a:t>hh</a:t>
            </a:r>
            <a:r>
              <a:rPr lang="en-US" dirty="0"/>
              <a:t> references</a:t>
            </a:r>
          </a:p>
        </p:txBody>
      </p:sp>
      <p:pic>
        <p:nvPicPr>
          <p:cNvPr id="1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8EF971-AB1E-4BB2-9B00-10B116E08535}"/>
              </a:ext>
            </a:extLst>
          </p:cNvPr>
          <p:cNvSpPr/>
          <p:nvPr/>
        </p:nvSpPr>
        <p:spPr>
          <a:xfrm>
            <a:off x="233680" y="1298541"/>
            <a:ext cx="7295798" cy="3588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144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182563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FCC Physics Opportunities, FCC CDR vol. 1 (M. </a:t>
            </a:r>
            <a:r>
              <a:rPr lang="en-US" sz="2000" kern="0" dirty="0">
                <a:solidFill>
                  <a:sysClr val="windowText" lastClr="000000"/>
                </a:solidFill>
              </a:rPr>
              <a:t>Mangano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et al.), </a:t>
            </a:r>
            <a:r>
              <a:rPr lang="en-US" sz="2000" dirty="0">
                <a:solidFill>
                  <a:srgbClr val="0033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EPJ C 79, 6 (2019) 474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</a:p>
          <a:p>
            <a:pPr marL="0" lvl="1" indent="-457200" defTabSz="914400">
              <a:lnSpc>
                <a:spcPct val="90000"/>
              </a:lnSpc>
              <a:spcBef>
                <a:spcPts val="500"/>
              </a:spcBef>
              <a:buFontTx/>
              <a:buAutoNum type="arabicPeriod"/>
              <a:tabLst>
                <a:tab pos="355600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lvl="1" indent="-457200" defTabSz="914400">
              <a:lnSpc>
                <a:spcPct val="90000"/>
              </a:lnSpc>
              <a:spcBef>
                <a:spcPts val="500"/>
              </a:spcBef>
              <a:buFontTx/>
              <a:buAutoNum type="arabicPeriod"/>
              <a:tabLst>
                <a:tab pos="447675" algn="l"/>
              </a:tabLst>
              <a:defRPr/>
            </a:pPr>
            <a:r>
              <a:rPr lang="en-US" sz="2000" kern="0" dirty="0">
                <a:solidFill>
                  <a:srgbClr val="002060"/>
                </a:solidFill>
              </a:rPr>
              <a:t>FCC-</a:t>
            </a:r>
            <a:r>
              <a:rPr lang="en-US" sz="2000" kern="0" dirty="0" err="1">
                <a:solidFill>
                  <a:srgbClr val="002060"/>
                </a:solidFill>
              </a:rPr>
              <a:t>hh</a:t>
            </a:r>
            <a:r>
              <a:rPr lang="en-US" sz="2000" kern="0" dirty="0">
                <a:solidFill>
                  <a:srgbClr val="002060"/>
                </a:solidFill>
              </a:rPr>
              <a:t>: The Hadron Collider, FCC CDR vol. 3 (M. 		Benedikt et al.), </a:t>
            </a:r>
            <a:r>
              <a:rPr lang="en-US" sz="2000" dirty="0">
                <a:solidFill>
                  <a:srgbClr val="0033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EPJ ST 228, 4 (2019) 755-1107</a:t>
            </a:r>
            <a:r>
              <a:rPr lang="en-US" sz="2000" dirty="0">
                <a:solidFill>
                  <a:srgbClr val="003399"/>
                </a:solidFill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marR="0" lvl="1" indent="-4572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5600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-4572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5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ESPPU 2020 Physics Briefing Book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CERN-ESU-4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marR="0" lvl="1" indent="-4572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5600" algn="l"/>
              </a:tabLst>
              <a:defRPr/>
            </a:pPr>
            <a:endParaRPr lang="en-US" sz="2000" kern="0" dirty="0">
              <a:solidFill>
                <a:sysClr val="windowText" lastClr="000000"/>
              </a:solidFill>
            </a:endParaRPr>
          </a:p>
          <a:p>
            <a:pPr marL="0" lvl="1" indent="-457200" defTabSz="914400">
              <a:lnSpc>
                <a:spcPct val="90000"/>
              </a:lnSpc>
              <a:spcBef>
                <a:spcPts val="500"/>
              </a:spcBef>
              <a:buFontTx/>
              <a:buAutoNum type="arabicPeriod"/>
              <a:tabLst>
                <a:tab pos="447675" algn="l"/>
              </a:tabLst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FCC-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input document to ESU 2019/20</a:t>
            </a:r>
            <a:r>
              <a:rPr lang="en-GB" sz="2000" kern="0" dirty="0">
                <a:solidFill>
                  <a:sysClr val="windowText" lastClr="000000"/>
                </a:solidFill>
              </a:rPr>
              <a:t>, 			</a:t>
            </a:r>
            <a:r>
              <a:rPr lang="en-GB" sz="2000" kern="0" dirty="0">
                <a:solidFill>
                  <a:srgbClr val="00339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https://cds.cern.ch/record/2653674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marR="0" lvl="1" indent="-4572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5600" algn="l"/>
              </a:tabLst>
              <a:defRPr/>
            </a:pPr>
            <a:endParaRPr lang="en-GB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358D5-27C7-45EC-AF08-786DA1208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478" y="1108451"/>
            <a:ext cx="1922229" cy="2630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19932-E70E-4948-A0C8-63FC4540FB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571" y="1108451"/>
            <a:ext cx="1792900" cy="26304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A0B185-D491-47B5-8003-FFF75AB146BC}"/>
              </a:ext>
            </a:extLst>
          </p:cNvPr>
          <p:cNvSpPr/>
          <p:nvPr/>
        </p:nvSpPr>
        <p:spPr>
          <a:xfrm>
            <a:off x="162560" y="4756675"/>
            <a:ext cx="1163320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14400">
              <a:lnSpc>
                <a:spcPct val="90000"/>
              </a:lnSpc>
              <a:spcBef>
                <a:spcPts val="500"/>
              </a:spcBef>
              <a:buFont typeface="+mj-lt"/>
              <a:buAutoNum type="arabicPeriod" startAt="5"/>
              <a:tabLst>
                <a:tab pos="355600" algn="l"/>
              </a:tabLst>
              <a:defRPr/>
            </a:pPr>
            <a:r>
              <a:rPr lang="en-GB" sz="2000" kern="0" dirty="0">
                <a:solidFill>
                  <a:sysClr val="windowText" lastClr="000000"/>
                </a:solidFill>
              </a:rPr>
              <a:t>Optimizing integrated luminosity of future hadron colliders, Michael Benedikt, Daniel Schulte, and Frank Zimmermann, </a:t>
            </a:r>
            <a:r>
              <a:rPr lang="en-GB" sz="2000" kern="0" dirty="0">
                <a:solidFill>
                  <a:srgbClr val="003399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Phys. Rev. ST Accel. Beams 18, 101002 </a:t>
            </a:r>
            <a:r>
              <a:rPr lang="en-GB" sz="2000" kern="0" dirty="0">
                <a:solidFill>
                  <a:sysClr val="windowText" lastClr="000000"/>
                </a:solidFill>
              </a:rPr>
              <a:t>(2015) </a:t>
            </a:r>
          </a:p>
          <a:p>
            <a:pPr marL="0" lvl="1" indent="-457200" defTabSz="914400">
              <a:lnSpc>
                <a:spcPct val="90000"/>
              </a:lnSpc>
              <a:spcBef>
                <a:spcPts val="500"/>
              </a:spcBef>
              <a:buFontTx/>
              <a:buAutoNum type="arabicPeriod" startAt="5"/>
              <a:tabLst>
                <a:tab pos="355600" algn="l"/>
              </a:tabLst>
              <a:defRPr/>
            </a:pPr>
            <a:endParaRPr lang="en-GB" sz="2000" kern="0" dirty="0">
              <a:solidFill>
                <a:sysClr val="windowText" lastClr="000000"/>
              </a:solidFill>
            </a:endParaRPr>
          </a:p>
          <a:p>
            <a:pPr marL="0" lvl="1" indent="-457200" defTabSz="914400">
              <a:lnSpc>
                <a:spcPct val="90000"/>
              </a:lnSpc>
              <a:spcBef>
                <a:spcPts val="500"/>
              </a:spcBef>
              <a:buFontTx/>
              <a:buAutoNum type="arabicPeriod" startAt="5"/>
              <a:tabLst>
                <a:tab pos="447675" algn="l"/>
              </a:tabLst>
              <a:defRPr/>
            </a:pPr>
            <a:r>
              <a:rPr lang="en-GB" sz="2000" kern="0" dirty="0">
                <a:solidFill>
                  <a:sysClr val="windowText" lastClr="000000"/>
                </a:solidFill>
              </a:rPr>
              <a:t>Machine Parameters and Projected Luminosity Performance of Proposed Future Colliders at 		CERN, F. Bordry et al., </a:t>
            </a:r>
            <a:r>
              <a:rPr lang="en-GB" sz="2000" kern="0" dirty="0">
                <a:solidFill>
                  <a:srgbClr val="003399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https://arxiv.org/abs/1810.13022</a:t>
            </a:r>
            <a:r>
              <a:rPr lang="en-GB" sz="2000" kern="0" dirty="0">
                <a:solidFill>
                  <a:srgbClr val="003399"/>
                </a:solidFill>
              </a:rPr>
              <a:t> </a:t>
            </a:r>
            <a:r>
              <a:rPr lang="en-GB" sz="2000" kern="0" dirty="0">
                <a:solidFill>
                  <a:srgbClr val="002060"/>
                </a:solidFill>
              </a:rPr>
              <a:t>(2018)</a:t>
            </a: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24/06/2020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Snowmass AF-EF Meet 2020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4100A-E962-4EDC-8177-67B64A99A0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36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>
            <a:spLocks noGrp="1"/>
          </p:cNvSpPr>
          <p:nvPr>
            <p:ph type="title"/>
          </p:nvPr>
        </p:nvSpPr>
        <p:spPr>
          <a:xfrm rot="16200000">
            <a:off x="-2921163" y="3189723"/>
            <a:ext cx="9144001" cy="4702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sz="4000" dirty="0"/>
              <a:t>Facility “Standard Table”</a:t>
            </a:r>
          </a:p>
        </p:txBody>
      </p:sp>
      <p:graphicFrame>
        <p:nvGraphicFramePr>
          <p:cNvPr id="260" name="Table 8"/>
          <p:cNvGraphicFramePr/>
          <p:nvPr>
            <p:extLst>
              <p:ext uri="{D42A27DB-BD31-4B8C-83A1-F6EECF244321}">
                <p14:modId xmlns:p14="http://schemas.microsoft.com/office/powerpoint/2010/main" val="827320128"/>
              </p:ext>
            </p:extLst>
          </p:nvPr>
        </p:nvGraphicFramePr>
        <p:xfrm>
          <a:off x="2197511" y="729675"/>
          <a:ext cx="8590934" cy="5401605"/>
        </p:xfrm>
        <a:graphic>
          <a:graphicData uri="http://schemas.openxmlformats.org/drawingml/2006/table">
            <a:tbl>
              <a:tblPr firstRow="1" bandRow="1"/>
              <a:tblGrid>
                <a:gridCol w="297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4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baseline="0" dirty="0">
                          <a:solidFill>
                            <a:srgbClr val="0000CC"/>
                          </a:solidFill>
                        </a:rPr>
                        <a:t>FCC-</a:t>
                      </a:r>
                      <a:r>
                        <a:rPr lang="en-US" sz="1600" b="1" baseline="0" dirty="0" err="1">
                          <a:solidFill>
                            <a:srgbClr val="0000CC"/>
                          </a:solidFill>
                        </a:rPr>
                        <a:t>hh</a:t>
                      </a:r>
                      <a:endParaRPr sz="1600" b="1" dirty="0">
                        <a:solidFill>
                          <a:srgbClr val="0000CC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dirty="0">
                          <a:solidFill>
                            <a:srgbClr val="0000CC"/>
                          </a:solidFill>
                        </a:rPr>
                        <a:t>p-p (p-A, A-A)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rPr lang="en-US" sz="1600" u="sng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/>
                        </a:rPr>
                        <a:t>michael.benedikt@cern.ch</a:t>
                      </a:r>
                      <a:endParaRPr sz="1600" u="sng" dirty="0">
                        <a:solidFill>
                          <a:srgbClr val="0000FF"/>
                        </a:solidFill>
                        <a:uFill>
                          <a:solidFill>
                            <a:srgbClr val="0000FF"/>
                          </a:solidFill>
                        </a:uFill>
                        <a:hlinkClick r:id="rId2"/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Beam Energy, range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 err="1"/>
                        <a:t>T</a:t>
                      </a:r>
                      <a:r>
                        <a:rPr sz="1600" dirty="0" err="1"/>
                        <a:t>eV</a:t>
                      </a:r>
                      <a:endParaRPr sz="1600" dirty="0"/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rPr lang="en-US" sz="1600" dirty="0"/>
                        <a:t>50</a:t>
                      </a:r>
                      <a:endParaRPr sz="1600" dirty="0">
                        <a:solidFill>
                          <a:srgbClr val="FF270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/>
                        <a:t>Peak Luminosity (10^34)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cm-2 s-1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Int. Luminosity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ab-1/yr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1.5-2</a:t>
                      </a:r>
                      <a:r>
                        <a:rPr sz="1600" dirty="0">
                          <a:solidFill>
                            <a:schemeClr val="tx1"/>
                          </a:solidFill>
                        </a:rPr>
                        <a:t> / 2IP</a:t>
                      </a: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Beam dE/E at IP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rPr lang="en-US" sz="1600" dirty="0"/>
                        <a:t> </a:t>
                      </a:r>
                      <a:endParaRPr sz="1600" dirty="0"/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6.2x10</a:t>
                      </a:r>
                      <a:r>
                        <a:rPr lang="en-US" sz="1600" baseline="30000" dirty="0">
                          <a:solidFill>
                            <a:srgbClr val="002060"/>
                          </a:solidFill>
                        </a:rPr>
                        <a:t>-5</a:t>
                      </a:r>
                      <a:endParaRPr sz="16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 err="1"/>
                        <a:t>Transv</a:t>
                      </a:r>
                      <a:r>
                        <a:rPr sz="1600" dirty="0"/>
                        <a:t>. Beam sizes at IP x/y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um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3.5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 err="1"/>
                        <a:t>Rms</a:t>
                      </a:r>
                      <a:r>
                        <a:rPr sz="1600" dirty="0"/>
                        <a:t> bunch length / beta*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cm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8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Crossing angle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urad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200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/>
                        <a:t>Rep./Rev. frequency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Hz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3066.7</a:t>
                      </a: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Bunch spacing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ns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# of IPs 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endParaRPr sz="1600"/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</a:rPr>
                        <a:t> (2 with high-luminosity)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# of bunches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  <a:endParaRPr sz="1600"/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0 / ring</a:t>
                      </a: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Length/Circumference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km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rgbClr val="002060"/>
                          </a:solidFill>
                        </a:rPr>
                        <a:t>97.756</a:t>
                      </a: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Facility site power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MW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560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Cost range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$B US 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17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following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FCC-ee in integrated program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24 standalone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54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Timescale till operations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yr</a:t>
                      </a:r>
                    </a:p>
                  </a:txBody>
                  <a:tcPr marL="22860" marR="22860" marT="22860" marB="2286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35-45</a:t>
                      </a:r>
                      <a:endParaRPr sz="1600" dirty="0">
                        <a:solidFill>
                          <a:srgbClr val="002060"/>
                        </a:solidFill>
                      </a:endParaRPr>
                    </a:p>
                  </a:txBody>
                  <a:tcPr marL="22860" marR="22860" marT="22860" marB="22860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24/06/2020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Snowmass AF-EF Meet 2020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4100A-E962-4EDC-8177-67B64A99A0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2893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FCC-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as part of </a:t>
            </a:r>
            <a:r>
              <a:rPr lang="en-US" sz="2800" kern="0" dirty="0">
                <a:latin typeface="Arial"/>
              </a:rPr>
              <a:t>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he FCC integrated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 inspired by successful LEP – LHC programs at CERN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9336" y="956915"/>
                <a:ext cx="119533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Comprehensive cost-effective program maximizing physics opportunities: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Stage 1: FCC-ee (Z, W, H,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t</m:t>
                    </m:r>
                    <m:acc>
                      <m:accPr>
                        <m:chr m:val="̅"/>
                        <m:ctrlPr>
                          <a:rPr kumimoji="0" lang="en-US" sz="18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180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</m:t>
                        </m:r>
                      </m:e>
                    </m:acc>
                  </m:oMath>
                </a14:m>
                <a:r>
                  <a:rPr kumimoji="0" lang="en-GB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as Higgs factory, electroweak &amp; and top factory at highest luminosities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Stage 2: FCC-</a:t>
                </a:r>
                <a:r>
                  <a:rPr kumimoji="0" lang="en-GB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hh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(~100 </a:t>
                </a:r>
                <a:r>
                  <a:rPr kumimoji="0" lang="en-GB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TeV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 as natural continuation at energy frontier, with ion and eh options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Common civil engineering and technical infrastructures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Building on and reusing CERN’s existing infrastructure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C377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FCC integrated project allows seamless continuation of HEP after HL-LHC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C377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956915"/>
                <a:ext cx="11953328" cy="1785104"/>
              </a:xfrm>
              <a:prstGeom prst="rect">
                <a:avLst/>
              </a:prstGeom>
              <a:blipFill>
                <a:blip r:embed="rId4"/>
                <a:stretch>
                  <a:fillRect l="-561" t="-1706" b="-4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1218"/>
          <a:stretch/>
        </p:blipFill>
        <p:spPr>
          <a:xfrm>
            <a:off x="8393464" y="1951338"/>
            <a:ext cx="3786859" cy="422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66828-276D-2144-BC1C-29522FA08D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3"/>
          <a:stretch/>
        </p:blipFill>
        <p:spPr>
          <a:xfrm>
            <a:off x="237201" y="2747416"/>
            <a:ext cx="3804602" cy="3358416"/>
          </a:xfrm>
          <a:prstGeom prst="rect">
            <a:avLst/>
          </a:prstGeom>
        </p:spPr>
      </p:pic>
      <p:pic>
        <p:nvPicPr>
          <p:cNvPr id="16" name="Picture 15" descr="layout_c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95" y="2722975"/>
            <a:ext cx="3394744" cy="3536189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743499" y="5955409"/>
            <a:ext cx="1512168" cy="751570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8073" y="5955409"/>
            <a:ext cx="1512168" cy="751570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FCC-ee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24/06/2020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Snowmass AF-EF Meet 2020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4100A-E962-4EDC-8177-67B64A99A0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11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642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788" y="1688641"/>
            <a:ext cx="2834565" cy="452431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Hadron collider with 100 TeV centre of mass collision energy and integral </a:t>
            </a:r>
            <a:r>
              <a:rPr lang="de-DE" sz="2400" b="1" dirty="0" smtClean="0"/>
              <a:t>luminosity </a:t>
            </a:r>
            <a:r>
              <a:rPr lang="de-DE" sz="2400" b="1" dirty="0"/>
              <a:t>goal of &gt;30 </a:t>
            </a:r>
            <a:r>
              <a:rPr lang="de-DE" sz="2400" b="1" dirty="0" smtClean="0"/>
              <a:t>ab</a:t>
            </a:r>
            <a:r>
              <a:rPr lang="de-DE" sz="2400" b="1" baseline="30000" dirty="0" smtClean="0"/>
              <a:t>-1</a:t>
            </a:r>
            <a:r>
              <a:rPr lang="de-DE" sz="2400" b="1" dirty="0" smtClean="0"/>
              <a:t> in 25y.</a:t>
            </a: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Part of FCC Integrated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/>
          </a:p>
        </p:txBody>
      </p:sp>
      <p:pic>
        <p:nvPicPr>
          <p:cNvPr id="66" name="Picture 65" descr="layout_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26" y="1331573"/>
            <a:ext cx="5118068" cy="533132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8183416" y="1187516"/>
            <a:ext cx="39901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/>
              <a:t>Two high-luminosity experiments (A &amp; G)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Two other experiments combined with injection             (L &amp; B)</a:t>
            </a:r>
          </a:p>
          <a:p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Compatible with LHC or   SPS as injector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Dedicated </a:t>
            </a:r>
            <a:r>
              <a:rPr lang="en-GB" sz="2400" dirty="0" smtClean="0"/>
              <a:t>insertions</a:t>
            </a:r>
            <a:r>
              <a:rPr lang="en-GB" sz="2400" dirty="0"/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 err="1"/>
              <a:t>Betatron</a:t>
            </a:r>
            <a:r>
              <a:rPr lang="en-GB" sz="2400" dirty="0"/>
              <a:t> cleaning (J)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/>
              <a:t>Momentum cleaning (F)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/>
              <a:t>Extraction insertion (D)</a:t>
            </a:r>
          </a:p>
          <a:p>
            <a:pPr marL="800100" lvl="1" indent="-342900">
              <a:buFont typeface="Arial"/>
              <a:buChar char="•"/>
            </a:pPr>
            <a:r>
              <a:rPr lang="en-GB" sz="2400" dirty="0"/>
              <a:t>RF insertion (H)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overview and layout</a:t>
            </a:r>
          </a:p>
        </p:txBody>
      </p:sp>
      <p:pic>
        <p:nvPicPr>
          <p:cNvPr id="7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34323"/>
            <a:ext cx="2743200" cy="365125"/>
          </a:xfrm>
        </p:spPr>
        <p:txBody>
          <a:bodyPr/>
          <a:lstStyle/>
          <a:p>
            <a:r>
              <a:rPr lang="en-GB" dirty="0" smtClean="0"/>
              <a:t>24/06/2020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34323"/>
            <a:ext cx="4114800" cy="365125"/>
          </a:xfrm>
        </p:spPr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34323"/>
            <a:ext cx="2743200" cy="365125"/>
          </a:xfrm>
        </p:spPr>
        <p:txBody>
          <a:bodyPr/>
          <a:lstStyle/>
          <a:p>
            <a:fld id="{ECF4100A-E962-4EDC-8177-67B64A99A0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642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Brief description of FCC-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9844" y="1294895"/>
            <a:ext cx="11782269" cy="4387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Physics aspects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Highest centre of mass energy for direct production up to 20 - 30 </a:t>
            </a:r>
            <a:r>
              <a:rPr lang="en-GB" sz="2200" dirty="0" err="1"/>
              <a:t>TeV</a:t>
            </a:r>
            <a:endParaRPr lang="en-GB" sz="2200" dirty="0"/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Huge production rates for single and multiple production of SM bosons </a:t>
            </a:r>
            <a:r>
              <a:rPr lang="en-GB" sz="2200" dirty="0" smtClean="0"/>
              <a:t>(e.g. &gt; 10</a:t>
            </a:r>
            <a:r>
              <a:rPr lang="en-GB" sz="2200" baseline="30000" dirty="0" smtClean="0"/>
              <a:t>10</a:t>
            </a:r>
            <a:r>
              <a:rPr lang="en-GB" sz="2200" dirty="0" smtClean="0"/>
              <a:t> H) </a:t>
            </a:r>
            <a:r>
              <a:rPr lang="en-GB" sz="2200" dirty="0"/>
              <a:t>and </a:t>
            </a:r>
            <a:r>
              <a:rPr lang="en-GB" sz="2200" dirty="0" smtClean="0"/>
              <a:t>quarks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 smtClean="0"/>
              <a:t>Complementarity </a:t>
            </a:r>
            <a:r>
              <a:rPr lang="en-GB" sz="2200" dirty="0"/>
              <a:t>with electro-weak and Higgs </a:t>
            </a:r>
            <a:r>
              <a:rPr lang="en-GB" sz="2200" dirty="0" smtClean="0"/>
              <a:t>factories (e.g. Higgs self coupling few %)</a:t>
            </a:r>
            <a:endParaRPr lang="en-GB" sz="2200" dirty="0"/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Fundamental synergy with FCC-ee due to re-use of tunnel and surface infrastructures and technical infrastructures. Common physics program &gt;50 years duration)</a:t>
            </a:r>
          </a:p>
          <a:p>
            <a:pPr marL="297180" lvl="1" indent="-178308" defTabSz="237744">
              <a:spcBef>
                <a:spcPts val="300"/>
              </a:spcBef>
              <a:defRPr sz="2704"/>
            </a:pPr>
            <a:endParaRPr lang="en-GB" sz="2000" dirty="0"/>
          </a:p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Main systems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Double-ring hadron collider based on two-in-one high-field </a:t>
            </a:r>
            <a:r>
              <a:rPr lang="en-GB" sz="2200" dirty="0" err="1"/>
              <a:t>cryo</a:t>
            </a:r>
            <a:r>
              <a:rPr lang="en-GB" sz="2200" dirty="0"/>
              <a:t> dipole magnets.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2 main high-luminosity interaction points (IP) &amp; 2 lower luminosity IPs.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Existing CERN proton machines as injector complex, baseline design with 3.3 </a:t>
            </a:r>
            <a:r>
              <a:rPr lang="en-GB" sz="2200" dirty="0" err="1"/>
              <a:t>TeV</a:t>
            </a:r>
            <a:r>
              <a:rPr lang="en-GB" sz="2200" dirty="0"/>
              <a:t> injection energy from modified LHC.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 smtClean="0"/>
              <a:t>100 </a:t>
            </a:r>
            <a:r>
              <a:rPr lang="en-GB" sz="2200" dirty="0"/>
              <a:t>km tunnel </a:t>
            </a:r>
            <a:r>
              <a:rPr lang="en-GB" sz="2200" dirty="0" smtClean="0"/>
              <a:t>and surface infrastructures common </a:t>
            </a:r>
            <a:r>
              <a:rPr lang="en-GB" sz="2200" dirty="0"/>
              <a:t>with FCC-ee lepton collider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6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642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Brief description of FCC-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(ii)</a:t>
            </a:r>
          </a:p>
        </p:txBody>
      </p:sp>
      <p:pic>
        <p:nvPicPr>
          <p:cNvPr id="7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7890" y="1317017"/>
            <a:ext cx="11251734" cy="4387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Key technologies and maturity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High-field main bending magnets O(16T) based on Nb</a:t>
            </a:r>
            <a:r>
              <a:rPr lang="en-GB" sz="2200" baseline="-25000" dirty="0"/>
              <a:t>3</a:t>
            </a:r>
            <a:r>
              <a:rPr lang="en-GB" sz="2200" dirty="0"/>
              <a:t>Sn technology (upgrades possibly with HTS). Major long-term global R&amp;D needed on material and technologies, to reach performance and cost goals. To be followed by industrialization phase.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Technologies associated with beam handling and beam loss management (injection/extraction elements, collimators, beam dump)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Technologies associated with </a:t>
            </a:r>
            <a:r>
              <a:rPr lang="en-GB" sz="2200" dirty="0" err="1"/>
              <a:t>cryo</a:t>
            </a:r>
            <a:r>
              <a:rPr lang="en-GB" sz="2200" dirty="0"/>
              <a:t> operation of main magnets (cryogenic beam vacuum system, </a:t>
            </a:r>
            <a:r>
              <a:rPr lang="en-GB" sz="2200" dirty="0" err="1"/>
              <a:t>cryo</a:t>
            </a:r>
            <a:r>
              <a:rPr lang="en-GB" sz="2200" dirty="0"/>
              <a:t> plants, </a:t>
            </a:r>
            <a:r>
              <a:rPr lang="en-GB" sz="2200" dirty="0" err="1"/>
              <a:t>cryo</a:t>
            </a:r>
            <a:r>
              <a:rPr lang="en-GB" sz="2200" dirty="0"/>
              <a:t> distribution)</a:t>
            </a:r>
          </a:p>
          <a:p>
            <a:pPr marL="297180" lvl="1" indent="-178308" defTabSz="237744">
              <a:spcBef>
                <a:spcPts val="300"/>
              </a:spcBef>
              <a:defRPr sz="2704"/>
            </a:pPr>
            <a:endParaRPr lang="en-GB" sz="2000" dirty="0"/>
          </a:p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Key beam physics challenges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Machine and operation concepts based on LHC and HL-LHC experience and technologies.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Bunch parameters similar to present LHC parameters with 25 ns bunch spacing. 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Beam stored energy (8 GJ/beam) and associated required beam handling and beam loss management 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Synchrotron radiation in cold arc magnets (5 MW total) and associated damping effects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6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642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0" y="0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Brief description of FCC-</a:t>
            </a:r>
            <a:r>
              <a:rPr lang="en-US" kern="0" dirty="0" err="1">
                <a:latin typeface="Arial" panose="020B0604020202020204" pitchFamily="34" charset="0"/>
                <a:cs typeface="Arial" panose="020B0604020202020204" pitchFamily="34" charset="0"/>
              </a:rPr>
              <a:t>hh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(iii)</a:t>
            </a:r>
          </a:p>
        </p:txBody>
      </p:sp>
      <p:pic>
        <p:nvPicPr>
          <p:cNvPr id="71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2" y="8488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2747" y="1213781"/>
            <a:ext cx="10983226" cy="4387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Key detector challenges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Event pile up of 1000/bunch crossing at luminosity of 3x10</a:t>
            </a:r>
            <a:r>
              <a:rPr lang="en-GB" sz="2200" baseline="30000" dirty="0"/>
              <a:t>35</a:t>
            </a:r>
            <a:r>
              <a:rPr lang="en-GB" sz="2200" dirty="0"/>
              <a:t> cm</a:t>
            </a:r>
            <a:r>
              <a:rPr lang="en-GB" sz="2200" baseline="30000" dirty="0"/>
              <a:t>-2</a:t>
            </a:r>
            <a:r>
              <a:rPr lang="en-GB" sz="2200" dirty="0"/>
              <a:t>s</a:t>
            </a:r>
            <a:r>
              <a:rPr lang="en-GB" sz="2200" baseline="30000" dirty="0"/>
              <a:t>-1</a:t>
            </a:r>
            <a:r>
              <a:rPr lang="en-GB" sz="2200" dirty="0"/>
              <a:t>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Radiation damage.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endParaRPr lang="en-US" sz="2200" dirty="0"/>
          </a:p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Upgrade potential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Luminosity upgrade already part of the 25 year run plan program.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US" sz="2200" dirty="0"/>
              <a:t>Ion operation and ion-proton operation already considered in the design.</a:t>
            </a:r>
            <a:endParaRPr lang="en-GB" sz="2200" dirty="0"/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Collision energy upgrade via higher field magnets (HTS?).</a:t>
            </a:r>
          </a:p>
          <a:p>
            <a:pPr marL="576072" lvl="1" indent="-457200" defTabSz="237744">
              <a:spcBef>
                <a:spcPts val="250"/>
              </a:spcBef>
              <a:defRPr sz="2704"/>
            </a:pPr>
            <a:r>
              <a:rPr lang="en-GB" sz="2200" dirty="0"/>
              <a:t>Possible extension to FCC-eh in one IP via addition of an ERL based 50-60 GeV electron beam facility.</a:t>
            </a:r>
          </a:p>
          <a:p>
            <a:pPr marL="118872" lvl="1" indent="0" defTabSz="237744">
              <a:spcBef>
                <a:spcPts val="250"/>
              </a:spcBef>
              <a:buNone/>
              <a:defRPr sz="2704"/>
            </a:pPr>
            <a:endParaRPr lang="en-GB" sz="2200" dirty="0"/>
          </a:p>
          <a:p>
            <a:pPr marL="0" indent="0" defTabSz="237744">
              <a:spcBef>
                <a:spcPts val="250"/>
              </a:spcBef>
              <a:buNone/>
              <a:defRPr sz="2704"/>
            </a:pPr>
            <a:r>
              <a:rPr lang="en-GB" sz="2400" b="1" dirty="0">
                <a:solidFill>
                  <a:srgbClr val="FF0000"/>
                </a:solidFill>
              </a:rPr>
              <a:t>Timeline (assuming prior construction and operation of FCC-ee)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20-25 years for SC material &amp; magnet R&amp;D, prototyping and industrialization.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Engineering &amp; prototyping of other technologies will be performed in parallel with above</a:t>
            </a:r>
          </a:p>
          <a:p>
            <a:pPr marL="576072" lvl="1" indent="-457200" defTabSz="237744">
              <a:spcBef>
                <a:spcPts val="300"/>
              </a:spcBef>
              <a:defRPr sz="2704"/>
            </a:pPr>
            <a:r>
              <a:rPr lang="en-GB" sz="2200" dirty="0"/>
              <a:t>10-15 years for production and installation.</a:t>
            </a:r>
          </a:p>
          <a:p>
            <a:pPr marL="297180" lvl="1" indent="-178308" defTabSz="237744">
              <a:spcBef>
                <a:spcPts val="300"/>
              </a:spcBef>
              <a:defRPr sz="2704"/>
            </a:pPr>
            <a:endParaRPr lang="en-GB" sz="2000" dirty="0"/>
          </a:p>
          <a:p>
            <a:pPr marL="576072" lvl="1" indent="-457200" defTabSz="237744">
              <a:spcBef>
                <a:spcPts val="250"/>
              </a:spcBef>
              <a:defRPr sz="2704"/>
            </a:pPr>
            <a:endParaRPr lang="en-GB"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24/06/2020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Snowmass AF-EF Meet 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27384"/>
            <a:ext cx="12192000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defRPr/>
            </a:pPr>
            <a:r>
              <a:rPr lang="en-US" sz="4000" kern="0" dirty="0">
                <a:latin typeface="Arial"/>
              </a:rPr>
              <a:t>                FCC H</a:t>
            </a:r>
            <a:r>
              <a:rPr lang="en-US" sz="4000" dirty="0">
                <a:latin typeface="Arial"/>
              </a:rPr>
              <a:t>adron collider parameters </a:t>
            </a:r>
            <a:r>
              <a:rPr lang="en-US" dirty="0">
                <a:latin typeface="Arial"/>
              </a:rPr>
              <a:t>(</a:t>
            </a:r>
            <a:r>
              <a:rPr lang="en-US" i="1" dirty="0">
                <a:latin typeface="Arial"/>
              </a:rPr>
              <a:t>pp</a:t>
            </a:r>
            <a:r>
              <a:rPr lang="en-US" dirty="0">
                <a:latin typeface="Arial"/>
              </a:rPr>
              <a:t>)</a:t>
            </a:r>
            <a:endParaRPr lang="en-US" kern="0" dirty="0">
              <a:latin typeface="Arial"/>
            </a:endParaRPr>
          </a:p>
        </p:txBody>
      </p:sp>
      <p:pic>
        <p:nvPicPr>
          <p:cNvPr id="8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9" y="5139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37817"/>
              </p:ext>
            </p:extLst>
          </p:nvPr>
        </p:nvGraphicFramePr>
        <p:xfrm>
          <a:off x="21690" y="980724"/>
          <a:ext cx="12151838" cy="5877278"/>
        </p:xfrm>
        <a:graphic>
          <a:graphicData uri="http://schemas.openxmlformats.org/drawingml/2006/table">
            <a:tbl>
              <a:tblPr firstRow="1" bandRow="1"/>
              <a:tblGrid>
                <a:gridCol w="530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03">
                  <a:extLst>
                    <a:ext uri="{9D8B030D-6E8A-4147-A177-3AD203B41FA5}">
                      <a16:colId xmlns:a16="http://schemas.microsoft.com/office/drawing/2014/main" val="1072247410"/>
                    </a:ext>
                  </a:extLst>
                </a:gridCol>
                <a:gridCol w="992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15020">
                  <a:extLst>
                    <a:ext uri="{9D8B030D-6E8A-4147-A177-3AD203B41FA5}">
                      <a16:colId xmlns:a16="http://schemas.microsoft.com/office/drawing/2014/main" val="2362098517"/>
                    </a:ext>
                  </a:extLst>
                </a:gridCol>
              </a:tblGrid>
              <a:tr h="526728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  parameter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FCC-</a:t>
                      </a:r>
                      <a:r>
                        <a:rPr lang="en-GB" sz="2000" b="1" dirty="0" err="1">
                          <a:solidFill>
                            <a:schemeClr val="bg1"/>
                          </a:solidFill>
                        </a:rPr>
                        <a:t>hh</a:t>
                      </a:r>
                      <a:endParaRPr lang="en-GB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HL-LHC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collision energy </a:t>
                      </a:r>
                      <a:r>
                        <a:rPr kumimoji="0" lang="en-GB" sz="18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cms</a:t>
                      </a:r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GB" sz="18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GB" sz="18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dipole field [T]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circumference</a:t>
                      </a:r>
                      <a:r>
                        <a:rPr kumimoji="0" lang="de-AT" sz="18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[km]</a:t>
                      </a:r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97.75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85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beam current [A]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5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bunch intensity  [10</a:t>
                      </a:r>
                      <a:r>
                        <a:rPr kumimoji="0" lang="en-GB" sz="18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1.15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bunch spacing  [ns]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kumimoji="0" lang="en-GB" sz="18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1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GB" sz="18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synchr</a:t>
                      </a:r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 rad. power / ring [kW]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8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42539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SR</a:t>
                      </a:r>
                      <a:r>
                        <a:rPr kumimoji="0" lang="en-GB" sz="18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power / length [W/m/ap.]</a:t>
                      </a:r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28.4</a:t>
                      </a:r>
                      <a:endParaRPr kumimoji="0" lang="en-GB" sz="18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0.33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0.17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long. emit. damping time [h]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0.54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12.9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12.9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beta*</a:t>
                      </a:r>
                      <a:r>
                        <a:rPr kumimoji="0" lang="de-AT" sz="18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800" b="1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r>
                        <a:rPr kumimoji="0" lang="de-AT" sz="1800" b="0" kern="1200" baseline="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 (min.)</a:t>
                      </a:r>
                      <a:endParaRPr kumimoji="0" lang="en-GB" sz="1800" b="0" kern="1200" dirty="0">
                        <a:solidFill>
                          <a:srgbClr val="000099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0.55 (</a:t>
                      </a:r>
                      <a:r>
                        <a:rPr kumimoji="0" lang="en-US" sz="1800" b="0" kern="1200" dirty="0">
                          <a:solidFill>
                            <a:srgbClr val="000099"/>
                          </a:solidFill>
                          <a:latin typeface="Arial"/>
                          <a:ea typeface="+mn-ea"/>
                          <a:cs typeface="+mn-cs"/>
                        </a:rPr>
                        <a:t>0.25</a:t>
                      </a:r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normalized emittance</a:t>
                      </a:r>
                      <a:r>
                        <a:rPr kumimoji="0" lang="en-US" sz="18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US" sz="1800" b="1" kern="1200" baseline="0" dirty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8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m]</a:t>
                      </a:r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endParaRPr kumimoji="0" lang="en-GB" sz="1800" b="0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3.75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peak luminosity [10</a:t>
                      </a:r>
                      <a:r>
                        <a:rPr kumimoji="0" lang="en-US" sz="18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8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8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8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en-GB"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 (lev.)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60122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events/bunch crossing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132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r>
                        <a:rPr kumimoji="0" lang="en-GB" sz="18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 stored energy/beam [GJ]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0.7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0.36</a:t>
                      </a:r>
                      <a:endParaRPr kumimoji="0" lang="en-GB" sz="1800" b="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1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/>
        </p:blipFill>
        <p:spPr>
          <a:xfrm>
            <a:off x="479376" y="5055950"/>
            <a:ext cx="2656909" cy="17806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312024" y="1149152"/>
            <a:ext cx="5832648" cy="43680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200" b="1" dirty="0">
                <a:solidFill>
                  <a:srgbClr val="FF0000"/>
                </a:solidFill>
              </a:rPr>
              <a:t>order of magnitude performance increase </a:t>
            </a:r>
            <a:r>
              <a:rPr lang="en-US" sz="2200" dirty="0"/>
              <a:t>in both </a:t>
            </a:r>
            <a:r>
              <a:rPr lang="en-US" sz="2200" b="1" dirty="0">
                <a:solidFill>
                  <a:srgbClr val="FF0000"/>
                </a:solidFill>
              </a:rPr>
              <a:t>energy &amp; luminosity 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200" b="1" dirty="0">
                <a:solidFill>
                  <a:srgbClr val="FF0000"/>
                </a:solidFill>
              </a:rPr>
              <a:t>100 </a:t>
            </a:r>
            <a:r>
              <a:rPr lang="en-US" sz="2200" b="1" dirty="0" err="1">
                <a:solidFill>
                  <a:srgbClr val="FF0000"/>
                </a:solidFill>
              </a:rPr>
              <a:t>TeV</a:t>
            </a:r>
            <a:r>
              <a:rPr lang="en-US" sz="2200" b="1" dirty="0">
                <a:solidFill>
                  <a:srgbClr val="FF0000"/>
                </a:solidFill>
              </a:rPr>
              <a:t> cm collision energy                          </a:t>
            </a:r>
            <a:r>
              <a:rPr lang="en-US" sz="2200" dirty="0"/>
              <a:t>(vs 14 </a:t>
            </a:r>
            <a:r>
              <a:rPr lang="en-US" sz="2200" dirty="0" err="1"/>
              <a:t>TeV</a:t>
            </a:r>
            <a:r>
              <a:rPr lang="en-US" sz="2200" dirty="0"/>
              <a:t> for LHC)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endParaRPr lang="en-US" sz="2200" dirty="0"/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200" b="1" dirty="0">
                <a:solidFill>
                  <a:srgbClr val="FF0000"/>
                </a:solidFill>
              </a:rPr>
              <a:t>20 ab</a:t>
            </a:r>
            <a:r>
              <a:rPr lang="en-US" sz="2200" b="1" baseline="30000" dirty="0">
                <a:solidFill>
                  <a:srgbClr val="FF0000"/>
                </a:solidFill>
              </a:rPr>
              <a:t>-1</a:t>
            </a:r>
            <a:r>
              <a:rPr lang="en-US" sz="2200" b="1" dirty="0">
                <a:solidFill>
                  <a:srgbClr val="FF0000"/>
                </a:solidFill>
              </a:rPr>
              <a:t> per experiment collected over 25 years </a:t>
            </a:r>
            <a:r>
              <a:rPr lang="en-US" sz="2200" dirty="0"/>
              <a:t>of operation (vs 3 ab</a:t>
            </a:r>
            <a:r>
              <a:rPr lang="en-US" sz="2200" baseline="30000" dirty="0"/>
              <a:t>-1</a:t>
            </a:r>
            <a:r>
              <a:rPr lang="en-US" sz="2200" dirty="0"/>
              <a:t> for LHC)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200" dirty="0"/>
              <a:t>similar performance increase as from </a:t>
            </a:r>
            <a:r>
              <a:rPr lang="en-US" sz="2200" dirty="0" err="1"/>
              <a:t>Tevatron</a:t>
            </a:r>
            <a:r>
              <a:rPr lang="en-US" sz="2200" dirty="0"/>
              <a:t> to LHC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2200" b="1" dirty="0">
                <a:solidFill>
                  <a:srgbClr val="FF0000"/>
                </a:solidFill>
              </a:rPr>
              <a:t>key technology: high-field magnets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2805" y="4881934"/>
            <a:ext cx="1843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FNAL demonstrator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14.1 T Nb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6" y="1124744"/>
            <a:ext cx="5934147" cy="31464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328" y="4149080"/>
            <a:ext cx="300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LHC technology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8.3 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NbTi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1127" y="4159747"/>
            <a:ext cx="24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HL-LHC technology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Nb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604509" y="2080671"/>
            <a:ext cx="576064" cy="3932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10012" y="1524482"/>
            <a:ext cx="576064" cy="3932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71664" y="5805264"/>
            <a:ext cx="83058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33563" y="5805264"/>
            <a:ext cx="830589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8" y="5168717"/>
            <a:ext cx="2216764" cy="166257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-49765"/>
            <a:ext cx="12192000" cy="1027597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FCC-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</a:rPr>
              <a:t> main advantages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</a:rPr>
              <a:t> and key technologies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1" y="41628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EF8952-17D8-4139-8075-39ED7CE79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7490" y="5168717"/>
            <a:ext cx="2216765" cy="1662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14954" y="5780992"/>
            <a:ext cx="205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(Accelerating News)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470" y="951111"/>
            <a:ext cx="7960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phase 1: </a:t>
            </a:r>
            <a:r>
              <a:rPr lang="en-GB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GB" sz="2400" b="1" dirty="0">
                <a:solidFill>
                  <a:srgbClr val="C00000"/>
                </a:solidFill>
              </a:rPr>
              <a:t>*=1.1 m,</a:t>
            </a:r>
            <a:r>
              <a:rPr lang="en-GB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GB" sz="2400" b="1" i="1" dirty="0" err="1">
                <a:solidFill>
                  <a:srgbClr val="C00000"/>
                </a:solidFill>
              </a:rPr>
              <a:t>Q</a:t>
            </a:r>
            <a:r>
              <a:rPr lang="en-GB" sz="2400" b="1" baseline="-25000" dirty="0" err="1">
                <a:solidFill>
                  <a:srgbClr val="C00000"/>
                </a:solidFill>
              </a:rPr>
              <a:t>tot</a:t>
            </a:r>
            <a:r>
              <a:rPr lang="en-GB" sz="2400" b="1" dirty="0">
                <a:solidFill>
                  <a:srgbClr val="C00000"/>
                </a:solidFill>
                <a:latin typeface="Symbol" panose="05050102010706020507" pitchFamily="18" charset="2"/>
              </a:rPr>
              <a:t>=0.01</a:t>
            </a:r>
            <a:r>
              <a:rPr lang="en-GB" sz="2400" b="1" dirty="0">
                <a:solidFill>
                  <a:srgbClr val="C00000"/>
                </a:solidFill>
              </a:rPr>
              <a:t>, </a:t>
            </a:r>
            <a:r>
              <a:rPr lang="en-GB" sz="2400" b="1" i="1" dirty="0" err="1">
                <a:solidFill>
                  <a:srgbClr val="C00000"/>
                </a:solidFill>
              </a:rPr>
              <a:t>t</a:t>
            </a:r>
            <a:r>
              <a:rPr lang="en-GB" sz="2400" b="1" i="1" baseline="-25000" dirty="0" err="1">
                <a:solidFill>
                  <a:srgbClr val="C00000"/>
                </a:solidFill>
              </a:rPr>
              <a:t>ta</a:t>
            </a:r>
            <a:r>
              <a:rPr lang="en-GB" sz="2400" b="1" dirty="0">
                <a:solidFill>
                  <a:srgbClr val="C00000"/>
                </a:solidFill>
              </a:rPr>
              <a:t>=5 h, 250 fb</a:t>
            </a:r>
            <a:r>
              <a:rPr lang="en-GB" sz="2400" b="1" baseline="30000" dirty="0">
                <a:solidFill>
                  <a:srgbClr val="C00000"/>
                </a:solidFill>
              </a:rPr>
              <a:t>-1 </a:t>
            </a:r>
            <a:r>
              <a:rPr lang="en-GB" sz="2400" b="1" dirty="0">
                <a:solidFill>
                  <a:srgbClr val="C00000"/>
                </a:solidFill>
              </a:rPr>
              <a:t>/ year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057" y="1445875"/>
            <a:ext cx="7515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6600"/>
                </a:solidFill>
              </a:rPr>
              <a:t>phase 2: </a:t>
            </a:r>
            <a:r>
              <a:rPr lang="en-GB" sz="2400" b="1" dirty="0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r>
              <a:rPr lang="en-GB" sz="2400" b="1" dirty="0">
                <a:solidFill>
                  <a:srgbClr val="FF6600"/>
                </a:solidFill>
              </a:rPr>
              <a:t>*=0.3 m,</a:t>
            </a:r>
            <a:r>
              <a:rPr lang="en-GB" sz="2400" b="1" dirty="0">
                <a:solidFill>
                  <a:srgbClr val="FF6600"/>
                </a:solidFill>
                <a:latin typeface="Symbol" panose="05050102010706020507" pitchFamily="18" charset="2"/>
              </a:rPr>
              <a:t> </a:t>
            </a:r>
            <a:r>
              <a:rPr lang="en-GB" sz="2400" b="1" dirty="0" err="1">
                <a:solidFill>
                  <a:srgbClr val="FF6600"/>
                </a:solidFill>
                <a:latin typeface="Symbol" panose="05050102010706020507" pitchFamily="18" charset="2"/>
              </a:rPr>
              <a:t>D</a:t>
            </a:r>
            <a:r>
              <a:rPr lang="en-GB" sz="2400" b="1" i="1" dirty="0" err="1">
                <a:solidFill>
                  <a:srgbClr val="FF6600"/>
                </a:solidFill>
              </a:rPr>
              <a:t>Q</a:t>
            </a:r>
            <a:r>
              <a:rPr lang="en-GB" sz="2400" b="1" baseline="-25000" dirty="0" err="1">
                <a:solidFill>
                  <a:srgbClr val="FF6600"/>
                </a:solidFill>
              </a:rPr>
              <a:t>tot</a:t>
            </a:r>
            <a:r>
              <a:rPr lang="en-GB" sz="2400" b="1" dirty="0">
                <a:solidFill>
                  <a:srgbClr val="FF6600"/>
                </a:solidFill>
                <a:latin typeface="Symbol" panose="05050102010706020507" pitchFamily="18" charset="2"/>
              </a:rPr>
              <a:t>=0.03</a:t>
            </a:r>
            <a:r>
              <a:rPr lang="en-GB" sz="2400" b="1" dirty="0">
                <a:solidFill>
                  <a:srgbClr val="FF6600"/>
                </a:solidFill>
              </a:rPr>
              <a:t>, </a:t>
            </a:r>
            <a:r>
              <a:rPr lang="en-GB" sz="2400" b="1" i="1" dirty="0" err="1">
                <a:solidFill>
                  <a:srgbClr val="FF6600"/>
                </a:solidFill>
              </a:rPr>
              <a:t>t</a:t>
            </a:r>
            <a:r>
              <a:rPr lang="en-GB" sz="2400" b="1" i="1" baseline="-25000" dirty="0" err="1">
                <a:solidFill>
                  <a:srgbClr val="FF6600"/>
                </a:solidFill>
              </a:rPr>
              <a:t>ta</a:t>
            </a:r>
            <a:r>
              <a:rPr lang="en-GB" sz="2400" b="1" dirty="0">
                <a:solidFill>
                  <a:srgbClr val="FF6600"/>
                </a:solidFill>
              </a:rPr>
              <a:t>=4 h, 1 ab</a:t>
            </a:r>
            <a:r>
              <a:rPr lang="en-GB" sz="2400" b="1" baseline="30000" dirty="0">
                <a:solidFill>
                  <a:srgbClr val="FF6600"/>
                </a:solidFill>
              </a:rPr>
              <a:t>-1 </a:t>
            </a:r>
            <a:r>
              <a:rPr lang="en-GB" sz="2400" b="1" dirty="0">
                <a:solidFill>
                  <a:srgbClr val="FF6600"/>
                </a:solidFill>
              </a:rPr>
              <a:t>/ year </a:t>
            </a:r>
          </a:p>
          <a:p>
            <a:endParaRPr lang="en-GB" sz="2400" b="1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01" y="2463944"/>
            <a:ext cx="5569518" cy="3706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6752" y="2407531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radiation damping: </a:t>
            </a:r>
            <a:r>
              <a:rPr lang="en-GB" dirty="0">
                <a:latin typeface="Symbol" panose="05050102010706020507" pitchFamily="18" charset="2"/>
              </a:rPr>
              <a:t>t</a:t>
            </a:r>
            <a:r>
              <a:rPr lang="en-GB" dirty="0"/>
              <a:t>~1 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16672" y="5394702"/>
            <a:ext cx="285193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PRST-AB 18, 101002 (2015)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44272" y="2432006"/>
            <a:ext cx="3096343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200" b="1" dirty="0"/>
              <a:t>Total integrated luminosity over       25 years operation: </a:t>
            </a:r>
          </a:p>
          <a:p>
            <a:endParaRPr lang="en-GB" sz="2200" b="1" dirty="0">
              <a:solidFill>
                <a:srgbClr val="FF0000"/>
              </a:solidFill>
            </a:endParaRPr>
          </a:p>
          <a:p>
            <a:r>
              <a:rPr lang="en-GB" sz="2200" b="1" dirty="0">
                <a:solidFill>
                  <a:srgbClr val="FF0000"/>
                </a:solidFill>
              </a:rPr>
              <a:t>O(20) ab</a:t>
            </a:r>
            <a:r>
              <a:rPr lang="en-GB" sz="2200" b="1" baseline="30000" dirty="0">
                <a:solidFill>
                  <a:srgbClr val="FF0000"/>
                </a:solidFill>
              </a:rPr>
              <a:t>-1</a:t>
            </a:r>
            <a:r>
              <a:rPr lang="en-GB" sz="2200" b="1" dirty="0">
                <a:solidFill>
                  <a:srgbClr val="FF0000"/>
                </a:solidFill>
              </a:rPr>
              <a:t>/experiment</a:t>
            </a:r>
          </a:p>
          <a:p>
            <a:endParaRPr lang="en-GB" sz="2200" b="1" dirty="0"/>
          </a:p>
          <a:p>
            <a:r>
              <a:rPr lang="en-GB" sz="2200" b="1" dirty="0"/>
              <a:t>consistent with</a:t>
            </a:r>
          </a:p>
          <a:p>
            <a:r>
              <a:rPr lang="en-GB" sz="2200" b="1" dirty="0"/>
              <a:t>physics goals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67408" y="1887215"/>
            <a:ext cx="867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C377B"/>
                </a:solidFill>
              </a:rPr>
              <a:t>Transition via operational experience, no HW modification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-27384"/>
            <a:ext cx="12267446" cy="1008112"/>
          </a:xfrm>
          <a:prstGeom prst="rect">
            <a:avLst/>
          </a:prstGeom>
          <a:solidFill>
            <a:srgbClr val="0C377B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          FCC-</a:t>
            </a:r>
            <a:r>
              <a:rPr lang="en-US" dirty="0" err="1"/>
              <a:t>hh</a:t>
            </a:r>
            <a:r>
              <a:rPr lang="en-US" dirty="0"/>
              <a:t> operation phases and luminosity</a:t>
            </a:r>
          </a:p>
        </p:txBody>
      </p:sp>
      <p:pic>
        <p:nvPicPr>
          <p:cNvPr id="14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9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3943" y="6134041"/>
            <a:ext cx="935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377B"/>
                </a:solidFill>
              </a:rPr>
              <a:t>Interplay of radiation damping, luminosity burn-off, controlled </a:t>
            </a:r>
            <a:r>
              <a:rPr lang="en-GB" sz="2000" dirty="0" smtClean="0">
                <a:solidFill>
                  <a:srgbClr val="0C377B"/>
                </a:solidFill>
              </a:rPr>
              <a:t>transverse </a:t>
            </a:r>
            <a:r>
              <a:rPr lang="en-GB" sz="2000" dirty="0">
                <a:solidFill>
                  <a:srgbClr val="0C377B"/>
                </a:solidFill>
              </a:rPr>
              <a:t>blow-up</a:t>
            </a: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8382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24/06/2020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9" name="Footer Placeholder 2"/>
          <p:cNvSpPr txBox="1">
            <a:spLocks/>
          </p:cNvSpPr>
          <p:nvPr/>
        </p:nvSpPr>
        <p:spPr>
          <a:xfrm>
            <a:off x="4038600" y="653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Snowmass AF-EF Meet 2020</a:t>
            </a: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53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F4100A-E962-4EDC-8177-67B64A99A00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8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D Blue Header/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9032</TotalTime>
  <Words>1710</Words>
  <Application>Microsoft Office PowerPoint</Application>
  <PresentationFormat>Widescreen</PresentationFormat>
  <Paragraphs>353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Calibri Light</vt:lpstr>
      <vt:lpstr>Cambria Math</vt:lpstr>
      <vt:lpstr>Courier New</vt:lpstr>
      <vt:lpstr>Franklin Gothic Book</vt:lpstr>
      <vt:lpstr>Franklin Gothic Medium</vt:lpstr>
      <vt:lpstr>Symbol</vt:lpstr>
      <vt:lpstr>Times New Roman</vt:lpstr>
      <vt:lpstr>Wingdings</vt:lpstr>
      <vt:lpstr>Office Theme</vt:lpstr>
      <vt:lpstr>7_FC5643-CERN3027 - Scale of contributions</vt:lpstr>
      <vt:lpstr>PD Blue Header/Footer</vt:lpstr>
      <vt:lpstr>1_Custom Design</vt:lpstr>
      <vt:lpstr>2_Office Theme</vt:lpstr>
      <vt:lpstr>2_FC5643-CERN3027 - Scale of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Facility “Standard Table”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include</dc:title>
  <dc:creator>Frank Zimmermann</dc:creator>
  <cp:lastModifiedBy>Michael Benedikt</cp:lastModifiedBy>
  <cp:revision>272</cp:revision>
  <dcterms:created xsi:type="dcterms:W3CDTF">2017-09-09T09:27:58Z</dcterms:created>
  <dcterms:modified xsi:type="dcterms:W3CDTF">2020-06-24T13:10:57Z</dcterms:modified>
</cp:coreProperties>
</file>