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15"/>
  </p:notesMasterIdLst>
  <p:sldIdLst>
    <p:sldId id="1180" r:id="rId3"/>
    <p:sldId id="1170" r:id="rId4"/>
    <p:sldId id="256" r:id="rId5"/>
    <p:sldId id="1183" r:id="rId6"/>
    <p:sldId id="1181" r:id="rId7"/>
    <p:sldId id="1174" r:id="rId8"/>
    <p:sldId id="1172" r:id="rId9"/>
    <p:sldId id="1173" r:id="rId10"/>
    <p:sldId id="1178" r:id="rId11"/>
    <p:sldId id="1184" r:id="rId12"/>
    <p:sldId id="259" r:id="rId13"/>
    <p:sldId id="25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C31310"/>
    <a:srgbClr val="115CA9"/>
    <a:srgbClr val="B53511"/>
    <a:srgbClr val="21FFF0"/>
    <a:srgbClr val="21FFF5"/>
    <a:srgbClr val="F400FF"/>
    <a:srgbClr val="16B7FF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34" autoAdjust="0"/>
    <p:restoredTop sz="89333" autoAdjust="0"/>
  </p:normalViewPr>
  <p:slideViewPr>
    <p:cSldViewPr snapToGrid="0" snapToObjects="1">
      <p:cViewPr varScale="1">
        <p:scale>
          <a:sx n="80" d="100"/>
          <a:sy n="80" d="100"/>
        </p:scale>
        <p:origin x="2659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3" d="100"/>
        <a:sy n="173" d="100"/>
      </p:scale>
      <p:origin x="0" y="22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616E7-6442-8C42-AB7D-1A52A9F103E5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C62E9-0A14-0247-BAF3-2DD368B97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7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8791579f2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8791579f2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7392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8791579f2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8791579f2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AF-EF Meetings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7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AF-EF Meetings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AF-EF Meetings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58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AF-EF Meetings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48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AF-EF Meetings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0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6/24/2020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Snowmass AF-EF Meetings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A7BBD36-3257-8E4A-8984-B9E452B60D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70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56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12863"/>
            <a:ext cx="4038600" cy="4813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2863"/>
            <a:ext cx="4038600" cy="4813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6/24/2020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Snowmass AF-EF Meetings 2020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E73930-EDB2-5B4C-99D8-72732A3B2E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205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47108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AF-EF Meetings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60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AF-EF Meetings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45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AF-EF Meetings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AF-EF Meetings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851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AF-EF Meetings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58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AF-EF Meetings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462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AF-EF Meetings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809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AF-EF Meetings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57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AF-EF Meetings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697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AF-EF Meetings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543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AF-EF Meetings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643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AF-EF Meetings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2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AF-EF Meetings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3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AF-EF Meetings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78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AF-EF Meetings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3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AF-EF Meetings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45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AF-EF Meetings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21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AF-EF Meetings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19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AF-EF Meetings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97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1958"/>
            <a:ext cx="8229600" cy="5174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6/24/2020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Snowmass AF-EF Meetings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0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  <p:sldLayoutId id="2147483676" r:id="rId14"/>
    <p:sldLayoutId id="2147483677" r:id="rId15"/>
    <p:sldLayoutId id="2147483678" r:id="rId16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3400" kern="1200">
          <a:solidFill>
            <a:schemeClr val="bg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6/24/2020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Snowmass AF-EF Meetings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7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21A82-E64A-4CC6-AB6C-1178C0388B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037" y="1244600"/>
            <a:ext cx="8543925" cy="1470025"/>
          </a:xfrm>
        </p:spPr>
        <p:txBody>
          <a:bodyPr>
            <a:normAutofit fontScale="90000"/>
          </a:bodyPr>
          <a:lstStyle/>
          <a:p>
            <a:r>
              <a:rPr lang="en-US" sz="6000" b="1" i="1" dirty="0">
                <a:solidFill>
                  <a:srgbClr val="C00000"/>
                </a:solidFill>
              </a:rPr>
              <a:t>Snowmass’21</a:t>
            </a:r>
            <a:br>
              <a:rPr lang="en-US" sz="4900" dirty="0">
                <a:solidFill>
                  <a:srgbClr val="C00000"/>
                </a:solidFill>
              </a:rPr>
            </a:br>
            <a:r>
              <a:rPr lang="en-US" sz="4400" dirty="0">
                <a:solidFill>
                  <a:srgbClr val="C00000"/>
                </a:solidFill>
              </a:rPr>
              <a:t>Joint AF-EF Meeting on Future Colliders</a:t>
            </a:r>
            <a:br>
              <a:rPr lang="en-US" sz="4900" dirty="0">
                <a:solidFill>
                  <a:srgbClr val="C00000"/>
                </a:solidFill>
              </a:rPr>
            </a:br>
            <a:r>
              <a:rPr lang="en-US" sz="8000" dirty="0">
                <a:solidFill>
                  <a:srgbClr val="C00000"/>
                </a:solidFill>
              </a:rPr>
              <a:t>“Day 1”</a:t>
            </a:r>
            <a:br>
              <a:rPr lang="en-US" dirty="0"/>
            </a:br>
            <a:r>
              <a:rPr lang="en-US" sz="3600" dirty="0">
                <a:solidFill>
                  <a:srgbClr val="C00000"/>
                </a:solidFill>
              </a:rPr>
              <a:t>(June 24, 2020 – Projects with TDRs or CDRs)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B5A1CC-F4BB-437D-A603-12DDD84087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432FF"/>
                </a:solidFill>
              </a:rPr>
              <a:t>Introduction:</a:t>
            </a:r>
          </a:p>
          <a:p>
            <a:r>
              <a:rPr lang="en-US" dirty="0">
                <a:solidFill>
                  <a:schemeClr val="tx1"/>
                </a:solidFill>
              </a:rPr>
              <a:t>Vladimir SHILTSEV (AF)</a:t>
            </a:r>
          </a:p>
          <a:p>
            <a:r>
              <a:rPr lang="en-US" dirty="0">
                <a:solidFill>
                  <a:schemeClr val="tx1"/>
                </a:solidFill>
              </a:rPr>
              <a:t>Meenakshi Narain and Dmitri Denisov (EF)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5B4BC-969A-4FDC-B879-1B2FE5F89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EB020-B50E-4063-9AEE-A7541DEE8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AF-EF Meetings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EEC90-5B15-44F5-9C4F-CDB4A92C5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1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380F62-31B3-42F8-861F-2040B54FA840}"/>
              </a:ext>
            </a:extLst>
          </p:cNvPr>
          <p:cNvSpPr/>
          <p:nvPr/>
        </p:nvSpPr>
        <p:spPr>
          <a:xfrm>
            <a:off x="1900870" y="5812909"/>
            <a:ext cx="4655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43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“Day 2” - July 1, 2020 – “Projects w/o CDRs </a:t>
            </a:r>
            <a:r>
              <a:rPr lang="en-US" u="sng" dirty="0">
                <a:solidFill>
                  <a:srgbClr val="043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yet</a:t>
            </a:r>
            <a:r>
              <a:rPr lang="en-US" dirty="0">
                <a:solidFill>
                  <a:srgbClr val="043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358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ctrTitle"/>
          </p:nvPr>
        </p:nvSpPr>
        <p:spPr>
          <a:xfrm>
            <a:off x="369850" y="1334225"/>
            <a:ext cx="8520600" cy="1924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4000" b="1" dirty="0">
                <a:solidFill>
                  <a:srgbClr val="938953"/>
                </a:solidFill>
              </a:rPr>
              <a:t>Accelerator and </a:t>
            </a:r>
            <a:r>
              <a:rPr lang="en" sz="4000" b="1" dirty="0">
                <a:solidFill>
                  <a:srgbClr val="938953"/>
                </a:solidFill>
              </a:rPr>
              <a:t>Energy Frontier</a:t>
            </a:r>
            <a:r>
              <a:rPr lang="en-US" sz="4000" b="1" dirty="0">
                <a:solidFill>
                  <a:srgbClr val="938953"/>
                </a:solidFill>
              </a:rPr>
              <a:t>s</a:t>
            </a:r>
            <a:endParaRPr sz="4000" b="1" dirty="0">
              <a:solidFill>
                <a:srgbClr val="938953"/>
              </a:solidFill>
            </a:endParaRPr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1"/>
          </p:nvPr>
        </p:nvSpPr>
        <p:spPr>
          <a:xfrm>
            <a:off x="311700" y="3429000"/>
            <a:ext cx="8520600" cy="792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/>
              <a:t>AF-EF Joint meeting Meeting, June 24 2020</a:t>
            </a:r>
            <a:endParaRPr dirty="0"/>
          </a:p>
        </p:txBody>
      </p:sp>
      <p:sp>
        <p:nvSpPr>
          <p:cNvPr id="61" name="Google Shape;61;p14"/>
          <p:cNvSpPr txBox="1"/>
          <p:nvPr/>
        </p:nvSpPr>
        <p:spPr>
          <a:xfrm>
            <a:off x="2605850" y="4221600"/>
            <a:ext cx="4257900" cy="11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sz="2000">
                <a:solidFill>
                  <a:srgbClr val="1155CC"/>
                </a:solidFill>
              </a:rPr>
              <a:t>Dmitri Denisov </a:t>
            </a:r>
            <a:r>
              <a:rPr lang="en" sz="2000">
                <a:solidFill>
                  <a:schemeClr val="dk1"/>
                </a:solidFill>
              </a:rPr>
              <a:t>(BNL)</a:t>
            </a:r>
            <a:r>
              <a:rPr lang="en" sz="2000"/>
              <a:t>     </a:t>
            </a:r>
            <a:endParaRPr sz="2000"/>
          </a:p>
          <a:p>
            <a:pPr algn="ctr">
              <a:lnSpc>
                <a:spcPct val="115000"/>
              </a:lnSpc>
            </a:pPr>
            <a:r>
              <a:rPr lang="en" sz="2000">
                <a:solidFill>
                  <a:srgbClr val="1155CC"/>
                </a:solidFill>
              </a:rPr>
              <a:t>Meenakshi Narain</a:t>
            </a:r>
            <a:r>
              <a:rPr lang="en" sz="2000"/>
              <a:t> (Brown U.)</a:t>
            </a:r>
            <a:endParaRPr sz="2000"/>
          </a:p>
          <a:p>
            <a:pPr algn="ctr">
              <a:lnSpc>
                <a:spcPct val="115000"/>
              </a:lnSpc>
            </a:pPr>
            <a:r>
              <a:rPr lang="en" sz="2000"/>
              <a:t>     </a:t>
            </a:r>
            <a:endParaRPr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0C0E742-8A9A-4D11-9471-00F2194C05B4}"/>
              </a:ext>
            </a:extLst>
          </p:cNvPr>
          <p:cNvSpPr txBox="1">
            <a:spLocks/>
          </p:cNvSpPr>
          <p:nvPr/>
        </p:nvSpPr>
        <p:spPr>
          <a:xfrm>
            <a:off x="0" y="168792"/>
            <a:ext cx="9144000" cy="832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0432FF"/>
                </a:solidFill>
              </a:rPr>
              <a:t>Intro (cont.)</a:t>
            </a:r>
            <a:endParaRPr lang="en-US" dirty="0">
              <a:solidFill>
                <a:srgbClr val="0432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60562" y="115577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Frontier  </a:t>
            </a:r>
            <a:endParaRPr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121200" y="849482"/>
            <a:ext cx="8520600" cy="363301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indent="-336550">
              <a:buSzPts val="1700"/>
            </a:pPr>
            <a:r>
              <a:rPr lang="en-US" sz="2000" dirty="0"/>
              <a:t>EF science goals currently envision two types of future colliders (in arbitrary order)</a:t>
            </a:r>
          </a:p>
          <a:p>
            <a:pPr lvl="1" indent="-336550">
              <a:spcBef>
                <a:spcPts val="0"/>
              </a:spcBef>
              <a:buSzPts val="1700"/>
              <a:buChar char="●"/>
            </a:pPr>
            <a:r>
              <a:rPr lang="en-US" sz="2000" dirty="0"/>
              <a:t>Higgs (and other known elementary particles) factory</a:t>
            </a:r>
          </a:p>
          <a:p>
            <a:pPr lvl="1" indent="-336550">
              <a:spcBef>
                <a:spcPts val="0"/>
              </a:spcBef>
              <a:buSzPts val="1700"/>
              <a:buChar char="●"/>
            </a:pPr>
            <a:r>
              <a:rPr lang="en-US" sz="2000" dirty="0"/>
              <a:t>Next high energy frontier machine </a:t>
            </a:r>
            <a:endParaRPr lang="en" sz="2000" dirty="0"/>
          </a:p>
          <a:p>
            <a:pPr indent="-336550">
              <a:buSzPts val="1700"/>
            </a:pPr>
            <a:r>
              <a:rPr lang="en" sz="2000" dirty="0"/>
              <a:t>Discoveries at the Energy Frontier are intricately linked to the progress in accelerators. </a:t>
            </a:r>
          </a:p>
          <a:p>
            <a:pPr indent="-336550">
              <a:buSzPts val="1700"/>
            </a:pPr>
            <a:r>
              <a:rPr lang="en" sz="2000" dirty="0"/>
              <a:t>To do </a:t>
            </a:r>
            <a:r>
              <a:rPr lang="en-US" sz="2000" dirty="0"/>
              <a:t>physics studies</a:t>
            </a:r>
            <a:r>
              <a:rPr lang="en" sz="2000" dirty="0"/>
              <a:t> of option</a:t>
            </a:r>
            <a:r>
              <a:rPr lang="en-US" sz="2000" dirty="0"/>
              <a:t>s</a:t>
            </a:r>
            <a:r>
              <a:rPr lang="en" sz="2000" dirty="0"/>
              <a:t>, and to make a physics case, machine parameters, and estimates of luminosity and backgrounds are needed for the proposed options.</a:t>
            </a:r>
            <a:endParaRPr lang="en-US" sz="2000" dirty="0"/>
          </a:p>
          <a:p>
            <a:pPr indent="-336550">
              <a:buSzPts val="1700"/>
            </a:pPr>
            <a:r>
              <a:rPr lang="en-US" sz="2000" dirty="0"/>
              <a:t>An important aspect is the community participation </a:t>
            </a:r>
          </a:p>
          <a:p>
            <a:pPr lvl="1" indent="-336550">
              <a:spcBef>
                <a:spcPts val="0"/>
              </a:spcBef>
              <a:buSzPts val="1700"/>
              <a:buChar char="●"/>
            </a:pPr>
            <a:r>
              <a:rPr lang="en-US" sz="1600" dirty="0"/>
              <a:t>While we can help find resources, the drive/enthusiasm to perform the study needs to come from a group interested in promoting specific option</a:t>
            </a:r>
          </a:p>
          <a:p>
            <a:pPr lvl="1" indent="-336550">
              <a:spcBef>
                <a:spcPts val="0"/>
              </a:spcBef>
              <a:buSzPts val="1700"/>
              <a:buChar char="●"/>
            </a:pPr>
            <a:r>
              <a:rPr lang="en-US" sz="1600" dirty="0"/>
              <a:t>Inputs from AF groups for the studies is critical</a:t>
            </a:r>
          </a:p>
          <a:p>
            <a:pPr lvl="1" indent="-336550">
              <a:spcBef>
                <a:spcPts val="0"/>
              </a:spcBef>
              <a:buSzPts val="1700"/>
              <a:buChar char="●"/>
            </a:pPr>
            <a:r>
              <a:rPr lang="en-US" sz="1600" dirty="0"/>
              <a:t>It will be an iterative process between AF and EF groups to identify most valuable options</a:t>
            </a:r>
            <a:endParaRPr lang="en" sz="2000" dirty="0"/>
          </a:p>
          <a:p>
            <a:pPr indent="-336550">
              <a:buSzPts val="1700"/>
            </a:pPr>
            <a:r>
              <a:rPr lang="en" sz="2000" dirty="0"/>
              <a:t>The two joint meetings (today and next Wednesday July 1), will provide a table with parameters, technical readiness/feasibility, cost, timeframe for start o</a:t>
            </a:r>
            <a:r>
              <a:rPr lang="en-US" sz="2000" dirty="0"/>
              <a:t>f</a:t>
            </a:r>
            <a:r>
              <a:rPr lang="en" sz="2000" dirty="0"/>
              <a:t> construction, for various collider options </a:t>
            </a:r>
          </a:p>
          <a:p>
            <a:pPr indent="-336550">
              <a:buSzPts val="1700"/>
            </a:pPr>
            <a:r>
              <a:rPr lang="en" sz="2000" dirty="0"/>
              <a:t>These will form t</a:t>
            </a:r>
            <a:r>
              <a:rPr lang="en-US" sz="2000" dirty="0"/>
              <a:t>he</a:t>
            </a:r>
            <a:r>
              <a:rPr lang="en" sz="2000" dirty="0"/>
              <a:t> baseline for the studies pursued by t</a:t>
            </a:r>
            <a:r>
              <a:rPr lang="en-US" sz="2000" dirty="0"/>
              <a:t>he</a:t>
            </a:r>
            <a:r>
              <a:rPr lang="en" sz="2000" dirty="0"/>
              <a:t> Energy Frontier </a:t>
            </a:r>
            <a:r>
              <a:rPr lang="en-US" sz="2000" dirty="0"/>
              <a:t>groups</a:t>
            </a:r>
            <a:endParaRPr lang="en" sz="2000" dirty="0"/>
          </a:p>
          <a:p>
            <a:pPr indent="-336550">
              <a:buSzPts val="1700"/>
            </a:pPr>
            <a:endParaRPr lang="en" sz="2000"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sz="2000" dirty="0"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6546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226208" y="10725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Frontier</a:t>
            </a:r>
            <a:endParaRPr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85725" y="791004"/>
            <a:ext cx="8935433" cy="400633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406400" indent="-285750">
              <a:buSzPts val="1700"/>
            </a:pPr>
            <a:r>
              <a:rPr lang="en-US" dirty="0"/>
              <a:t>Classify options by technical maturity &amp; timeframe</a:t>
            </a:r>
          </a:p>
          <a:p>
            <a:pPr lvl="1" indent="-311150">
              <a:spcBef>
                <a:spcPts val="0"/>
              </a:spcBef>
              <a:buSzPts val="1300"/>
            </a:pPr>
            <a:r>
              <a:rPr lang="en-US" sz="2800" dirty="0"/>
              <a:t>Short term - ILC, CLIC, HE-LHC, FCC-</a:t>
            </a:r>
            <a:r>
              <a:rPr lang="en-US" sz="2800" dirty="0" err="1"/>
              <a:t>ee</a:t>
            </a:r>
            <a:r>
              <a:rPr lang="en-US" sz="2800" dirty="0"/>
              <a:t>, </a:t>
            </a:r>
            <a:r>
              <a:rPr lang="en-US" sz="2800" dirty="0" err="1"/>
              <a:t>CepC</a:t>
            </a:r>
            <a:r>
              <a:rPr lang="en-US" sz="2800" dirty="0"/>
              <a:t>, </a:t>
            </a:r>
            <a:r>
              <a:rPr lang="en-US" sz="2800" dirty="0" err="1"/>
              <a:t>LHCeC</a:t>
            </a:r>
            <a:r>
              <a:rPr lang="en-US" sz="2800" dirty="0"/>
              <a:t>, EIC, etc.</a:t>
            </a:r>
          </a:p>
          <a:p>
            <a:pPr lvl="1" indent="-311150">
              <a:spcBef>
                <a:spcPts val="0"/>
              </a:spcBef>
              <a:buSzPts val="1300"/>
            </a:pPr>
            <a:r>
              <a:rPr lang="en-US" sz="2800" dirty="0"/>
              <a:t>Medium term - FCC-</a:t>
            </a:r>
            <a:r>
              <a:rPr lang="en-US" sz="2800" dirty="0" err="1"/>
              <a:t>hh</a:t>
            </a:r>
            <a:r>
              <a:rPr lang="en-US" sz="2800" dirty="0"/>
              <a:t>, </a:t>
            </a:r>
            <a:r>
              <a:rPr lang="en-US" sz="2800" dirty="0" err="1"/>
              <a:t>SppC</a:t>
            </a:r>
            <a:r>
              <a:rPr lang="en-US" sz="2800" dirty="0"/>
              <a:t>, muon-collider, etc.</a:t>
            </a:r>
          </a:p>
          <a:p>
            <a:pPr lvl="1" indent="-311150">
              <a:spcBef>
                <a:spcPts val="0"/>
              </a:spcBef>
              <a:buSzPts val="1300"/>
            </a:pPr>
            <a:r>
              <a:rPr lang="en-US" sz="2800" dirty="0"/>
              <a:t>Longer term - gamma-gamma collider, plasma collider …</a:t>
            </a:r>
          </a:p>
          <a:p>
            <a:pPr lvl="2" indent="-311150">
              <a:spcBef>
                <a:spcPts val="0"/>
              </a:spcBef>
              <a:buSzPts val="1300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medium and long term options may not become mainstream by the time of Snowmass/report P5, while help to argue for continuing R&amp;D on specific options</a:t>
            </a:r>
          </a:p>
          <a:p>
            <a:pPr lvl="2" indent="-311150">
              <a:spcBef>
                <a:spcPts val="0"/>
              </a:spcBef>
              <a:buSzPts val="1300"/>
            </a:pPr>
            <a:endParaRPr lang="en" sz="2800" dirty="0"/>
          </a:p>
          <a:p>
            <a:pPr indent="-336550">
              <a:buSzPts val="1700"/>
            </a:pPr>
            <a:r>
              <a:rPr lang="en" dirty="0"/>
              <a:t>We thank Accelerator Frontier for coordinating th</a:t>
            </a:r>
            <a:r>
              <a:rPr lang="en-US" dirty="0"/>
              <a:t>ese</a:t>
            </a:r>
            <a:r>
              <a:rPr lang="en" dirty="0"/>
              <a:t> meeting</a:t>
            </a:r>
            <a:r>
              <a:rPr lang="en-US" dirty="0"/>
              <a:t>s</a:t>
            </a:r>
            <a:r>
              <a:rPr lang="en" dirty="0"/>
              <a:t> and all the </a:t>
            </a:r>
            <a:r>
              <a:rPr lang="en-US" dirty="0"/>
              <a:t>representatives</a:t>
            </a:r>
            <a:r>
              <a:rPr lang="en" dirty="0"/>
              <a:t> of different colliders for help with this import</a:t>
            </a:r>
            <a:r>
              <a:rPr lang="en-US" dirty="0"/>
              <a:t>an</a:t>
            </a:r>
            <a:r>
              <a:rPr lang="en" dirty="0"/>
              <a:t>t process!</a:t>
            </a:r>
            <a:endParaRPr lang="en-US" dirty="0"/>
          </a:p>
          <a:p>
            <a:pPr lvl="1" indent="-336550">
              <a:spcBef>
                <a:spcPts val="0"/>
              </a:spcBef>
              <a:buSzPts val="1700"/>
            </a:pPr>
            <a:endParaRPr lang="en-US" dirty="0"/>
          </a:p>
          <a:p>
            <a:pPr indent="-336550">
              <a:buSzPts val="1700"/>
            </a:pPr>
            <a:endParaRPr lang="en-US" dirty="0"/>
          </a:p>
          <a:p>
            <a:pPr lvl="1" indent="-336550">
              <a:spcBef>
                <a:spcPts val="0"/>
              </a:spcBef>
              <a:buSzPts val="1700"/>
            </a:pPr>
            <a:endParaRPr lang="en-US" sz="2000" dirty="0"/>
          </a:p>
          <a:p>
            <a:pPr lvl="1" indent="-336550">
              <a:spcBef>
                <a:spcPts val="0"/>
              </a:spcBef>
              <a:buSzPts val="1700"/>
            </a:pPr>
            <a:endParaRPr lang="en" sz="2000" dirty="0"/>
          </a:p>
          <a:p>
            <a:pPr lvl="1" indent="-336550">
              <a:spcBef>
                <a:spcPts val="0"/>
              </a:spcBef>
              <a:buSzPts val="1700"/>
            </a:pPr>
            <a:endParaRPr lang="en" sz="2000" dirty="0"/>
          </a:p>
          <a:p>
            <a:pPr marL="577850" lvl="1" indent="0">
              <a:spcBef>
                <a:spcPts val="0"/>
              </a:spcBef>
              <a:buSzPts val="1700"/>
              <a:buNone/>
            </a:pPr>
            <a:endParaRPr lang="en" sz="2000"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sz="3600" dirty="0"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8472458" y="5520467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12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B7FDC-E575-8445-B2FB-6656D1397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4012"/>
            <a:ext cx="9144000" cy="832076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Accelerator Frontier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67FCD-E60D-C64B-9190-9CF4682D8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46B37-E699-4A48-82CD-BD2403780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AF-EF Meetings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5B9B0-2BC6-C143-8D42-282EA71E2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2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6017DF0-28EC-1647-90A9-B8A896E0E96E}"/>
              </a:ext>
            </a:extLst>
          </p:cNvPr>
          <p:cNvGrpSpPr/>
          <p:nvPr/>
        </p:nvGrpSpPr>
        <p:grpSpPr>
          <a:xfrm>
            <a:off x="1208670" y="1378162"/>
            <a:ext cx="6682378" cy="1658613"/>
            <a:chOff x="1208670" y="978112"/>
            <a:chExt cx="6682378" cy="165861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72DE16A-0B91-EE47-AEE1-E4B9C94EF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57084" y="980755"/>
              <a:ext cx="1174630" cy="1343123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002E237-F9AD-7E44-BBD6-A8476C8E83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1220" y="978112"/>
              <a:ext cx="1054474" cy="134576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B4A9E6B-D7EE-3E4B-A9D5-72F6DD86FB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85890" y="978112"/>
              <a:ext cx="1087743" cy="1345766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5676926-1DF5-1644-B2DD-2228512DB9AE}"/>
                </a:ext>
              </a:extLst>
            </p:cNvPr>
            <p:cNvSpPr txBox="1"/>
            <p:nvPr/>
          </p:nvSpPr>
          <p:spPr>
            <a:xfrm>
              <a:off x="1208670" y="2323878"/>
              <a:ext cx="18714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Steve </a:t>
              </a:r>
              <a:r>
                <a:rPr lang="en-US" sz="1400" dirty="0" err="1"/>
                <a:t>Gourlay</a:t>
              </a:r>
              <a:r>
                <a:rPr lang="en-US" sz="1400" dirty="0"/>
                <a:t> (LBNL)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2714B43-5D3C-1B43-8820-28F86D04E97D}"/>
                </a:ext>
              </a:extLst>
            </p:cNvPr>
            <p:cNvSpPr txBox="1"/>
            <p:nvPr/>
          </p:nvSpPr>
          <p:spPr>
            <a:xfrm>
              <a:off x="3483281" y="2328948"/>
              <a:ext cx="21703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Tor </a:t>
              </a:r>
              <a:r>
                <a:rPr lang="en-US" sz="1400" dirty="0" err="1"/>
                <a:t>Raubenheimer</a:t>
              </a:r>
              <a:r>
                <a:rPr lang="en-US" sz="1400" dirty="0"/>
                <a:t> (SLAC)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4CCCE8D-5F89-434A-AAD9-E4BC4840D011}"/>
                </a:ext>
              </a:extLst>
            </p:cNvPr>
            <p:cNvSpPr txBox="1"/>
            <p:nvPr/>
          </p:nvSpPr>
          <p:spPr>
            <a:xfrm>
              <a:off x="5968473" y="2323878"/>
              <a:ext cx="19225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Vladimir </a:t>
              </a:r>
              <a:r>
                <a:rPr lang="en-US" sz="1400" dirty="0" err="1"/>
                <a:t>Shiltsev</a:t>
              </a:r>
              <a:r>
                <a:rPr lang="en-US" sz="1400" dirty="0"/>
                <a:t> (FNAL)</a:t>
              </a:r>
            </a:p>
          </p:txBody>
        </p:sp>
      </p:grp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1F700E55-B000-224D-9285-C14D4F3F14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765224"/>
              </p:ext>
            </p:extLst>
          </p:nvPr>
        </p:nvGraphicFramePr>
        <p:xfrm>
          <a:off x="0" y="3034851"/>
          <a:ext cx="9143999" cy="381808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18767">
                  <a:extLst>
                    <a:ext uri="{9D8B030D-6E8A-4147-A177-3AD203B41FA5}">
                      <a16:colId xmlns:a16="http://schemas.microsoft.com/office/drawing/2014/main" val="21203503"/>
                    </a:ext>
                  </a:extLst>
                </a:gridCol>
                <a:gridCol w="2403293">
                  <a:extLst>
                    <a:ext uri="{9D8B030D-6E8A-4147-A177-3AD203B41FA5}">
                      <a16:colId xmlns:a16="http://schemas.microsoft.com/office/drawing/2014/main" val="3391633599"/>
                    </a:ext>
                  </a:extLst>
                </a:gridCol>
                <a:gridCol w="1611724">
                  <a:extLst>
                    <a:ext uri="{9D8B030D-6E8A-4147-A177-3AD203B41FA5}">
                      <a16:colId xmlns:a16="http://schemas.microsoft.com/office/drawing/2014/main" val="2692892357"/>
                    </a:ext>
                  </a:extLst>
                </a:gridCol>
                <a:gridCol w="1767016">
                  <a:extLst>
                    <a:ext uri="{9D8B030D-6E8A-4147-A177-3AD203B41FA5}">
                      <a16:colId xmlns:a16="http://schemas.microsoft.com/office/drawing/2014/main" val="353160574"/>
                    </a:ext>
                  </a:extLst>
                </a:gridCol>
                <a:gridCol w="1581665">
                  <a:extLst>
                    <a:ext uri="{9D8B030D-6E8A-4147-A177-3AD203B41FA5}">
                      <a16:colId xmlns:a16="http://schemas.microsoft.com/office/drawing/2014/main" val="3438868881"/>
                    </a:ext>
                  </a:extLst>
                </a:gridCol>
                <a:gridCol w="1161534">
                  <a:extLst>
                    <a:ext uri="{9D8B030D-6E8A-4147-A177-3AD203B41FA5}">
                      <a16:colId xmlns:a16="http://schemas.microsoft.com/office/drawing/2014/main" val="3822259822"/>
                    </a:ext>
                  </a:extLst>
                </a:gridCol>
              </a:tblGrid>
              <a:tr h="290499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Topical Group</a:t>
                      </a:r>
                      <a:endParaRPr lang="en-US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b="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Topical Group co-Conveners</a:t>
                      </a:r>
                      <a:endParaRPr lang="en-US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228794"/>
                  </a:ext>
                </a:extLst>
              </a:tr>
              <a:tr h="290499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AF01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Beam Phys &amp; Accel. Education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Z. Huang (Stanford)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M. Bei (GSI) </a:t>
                      </a:r>
                      <a:endParaRPr lang="en-US" sz="1400" b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S. Lund (MSU)</a:t>
                      </a:r>
                      <a:endParaRPr lang="en-US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292982"/>
                  </a:ext>
                </a:extLst>
              </a:tr>
              <a:tr h="304822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AF02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Accelerators for Neutrinos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J. Galambos (ORNL)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B. </a:t>
                      </a:r>
                      <a:r>
                        <a:rPr lang="en-US" sz="1400" dirty="0" err="1"/>
                        <a:t>Zwaska</a:t>
                      </a:r>
                      <a:r>
                        <a:rPr lang="en-US" sz="1400" dirty="0"/>
                        <a:t> (FNAL)</a:t>
                      </a:r>
                      <a:endParaRPr lang="en-US" sz="1400" b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G. </a:t>
                      </a:r>
                      <a:r>
                        <a:rPr lang="en-US" sz="1400" dirty="0" err="1"/>
                        <a:t>Arduini</a:t>
                      </a:r>
                      <a:r>
                        <a:rPr lang="en-US" sz="1400" dirty="0"/>
                        <a:t> (CERN)</a:t>
                      </a:r>
                      <a:endParaRPr lang="en-US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932856"/>
                  </a:ext>
                </a:extLst>
              </a:tr>
              <a:tr h="318316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AF03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Accelerators for EW/Higgs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M. Ross (SLAC)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Q. Qin (IHEP, Beijing)</a:t>
                      </a:r>
                      <a:endParaRPr lang="en-US" sz="1400" b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Georg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Hoffstaetter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(Cornell)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5006875"/>
                  </a:ext>
                </a:extLst>
              </a:tr>
              <a:tr h="294739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AF04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Multi-</a:t>
                      </a:r>
                      <a:r>
                        <a:rPr lang="en-US" sz="1400" dirty="0" err="1"/>
                        <a:t>TeV</a:t>
                      </a:r>
                      <a:r>
                        <a:rPr lang="en-US" sz="1400" dirty="0"/>
                        <a:t> Colliders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M. Palmer (BNL)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A. </a:t>
                      </a:r>
                      <a:r>
                        <a:rPr lang="en-US" sz="1400" dirty="0" err="1"/>
                        <a:t>Valishev</a:t>
                      </a:r>
                      <a:r>
                        <a:rPr lang="en-US" sz="1400" dirty="0"/>
                        <a:t> (FNAL)</a:t>
                      </a:r>
                      <a:endParaRPr lang="en-US" sz="1400" b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N. </a:t>
                      </a:r>
                      <a:r>
                        <a:rPr lang="en-US" sz="1400" dirty="0" err="1"/>
                        <a:t>Pastrone</a:t>
                      </a:r>
                      <a:r>
                        <a:rPr lang="en-US" sz="1400" dirty="0"/>
                        <a:t> (INFN, Torino)</a:t>
                      </a:r>
                      <a:endParaRPr lang="en-US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3836308"/>
                  </a:ext>
                </a:extLst>
              </a:tr>
              <a:tr h="504295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AF05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Accelerators for PBC and Rare Processes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E. </a:t>
                      </a:r>
                      <a:r>
                        <a:rPr lang="en-US" sz="1400" dirty="0" err="1"/>
                        <a:t>Prebys</a:t>
                      </a:r>
                      <a:r>
                        <a:rPr lang="en-US" sz="1400" dirty="0"/>
                        <a:t> (UC Davis)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M. Lamont (CERN)</a:t>
                      </a:r>
                      <a:endParaRPr lang="en-US" sz="1400" b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Richard Milner (MIT)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b="0" dirty="0">
                        <a:solidFill>
                          <a:srgbClr val="0432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71289"/>
                  </a:ext>
                </a:extLst>
              </a:tr>
              <a:tr h="504295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AF06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Advanced Accelerator Concepts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C. Geddes (LBNL)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M. Hogan (SLAC)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P. </a:t>
                      </a:r>
                      <a:r>
                        <a:rPr lang="en-US" sz="1400" dirty="0" err="1"/>
                        <a:t>Musumeci</a:t>
                      </a:r>
                      <a:r>
                        <a:rPr lang="en-US" sz="1400" dirty="0"/>
                        <a:t> (UCLA)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R. Assmann (DESY)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829653"/>
                  </a:ext>
                </a:extLst>
              </a:tr>
              <a:tr h="290499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AF07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Accelerator Technology R&amp;D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439555"/>
                  </a:ext>
                </a:extLst>
              </a:tr>
              <a:tr h="276929">
                <a:tc>
                  <a:txBody>
                    <a:bodyPr/>
                    <a:lstStyle/>
                    <a:p>
                      <a:pPr algn="l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      Sub-group RF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E. Nanny (SLAC)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S. Posen (FNAL)</a:t>
                      </a:r>
                      <a:endParaRPr lang="en-US" sz="1400" b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H. Weise (DESY)</a:t>
                      </a:r>
                      <a:endParaRPr lang="en-US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911139"/>
                  </a:ext>
                </a:extLst>
              </a:tr>
              <a:tr h="278066">
                <a:tc>
                  <a:txBody>
                    <a:bodyPr/>
                    <a:lstStyle/>
                    <a:p>
                      <a:pPr algn="l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      Sub-Group Magnets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G. </a:t>
                      </a:r>
                      <a:r>
                        <a:rPr lang="en-US" sz="1400" dirty="0" err="1"/>
                        <a:t>Sabbi</a:t>
                      </a:r>
                      <a:r>
                        <a:rPr lang="en-US" sz="1400" dirty="0"/>
                        <a:t> (LBNL)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S. </a:t>
                      </a:r>
                      <a:r>
                        <a:rPr lang="en-US" sz="1400" dirty="0" err="1"/>
                        <a:t>Zlobin</a:t>
                      </a:r>
                      <a:r>
                        <a:rPr lang="en-US" sz="1400" dirty="0"/>
                        <a:t> (FNAL)</a:t>
                      </a:r>
                      <a:endParaRPr lang="en-US" sz="1400" b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S. </a:t>
                      </a:r>
                      <a:r>
                        <a:rPr lang="en-US" sz="1400" dirty="0" err="1"/>
                        <a:t>Izquierdo</a:t>
                      </a:r>
                      <a:r>
                        <a:rPr lang="en-US" sz="1400" dirty="0"/>
                        <a:t> Bermudez (CERN)</a:t>
                      </a:r>
                      <a:endParaRPr lang="en-US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157029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pPr algn="l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      Sub-Group Targets/Sources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C. </a:t>
                      </a:r>
                      <a:r>
                        <a:rPr lang="en-US" sz="1400" dirty="0" err="1"/>
                        <a:t>Barbier</a:t>
                      </a:r>
                      <a:r>
                        <a:rPr lang="en-US" sz="1400" dirty="0"/>
                        <a:t> (ORNL)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Y. Sun (ANL)</a:t>
                      </a:r>
                      <a:endParaRPr lang="en-US" sz="1400" b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kern="1200" dirty="0">
                          <a:effectLst/>
                        </a:rPr>
                        <a:t>Frederique </a:t>
                      </a:r>
                      <a:r>
                        <a:rPr lang="en-US" sz="1400" kern="1200" dirty="0" err="1">
                          <a:effectLst/>
                        </a:rPr>
                        <a:t>Pellemoine</a:t>
                      </a:r>
                      <a:r>
                        <a:rPr lang="en-US" sz="1400" kern="1200" dirty="0">
                          <a:effectLst/>
                        </a:rPr>
                        <a:t>  (FNAL)</a:t>
                      </a:r>
                      <a:endParaRPr lang="en-US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12837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A1D1DB2-53FC-4D9B-97B1-C516209B40F4}"/>
              </a:ext>
            </a:extLst>
          </p:cNvPr>
          <p:cNvSpPr/>
          <p:nvPr/>
        </p:nvSpPr>
        <p:spPr>
          <a:xfrm>
            <a:off x="1753010" y="-42657"/>
            <a:ext cx="6330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43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https://snowmass21.org/accelerator/start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5BAF9C2-7FA4-4F9E-A0FA-7B2E5DB80C27}"/>
              </a:ext>
            </a:extLst>
          </p:cNvPr>
          <p:cNvSpPr/>
          <p:nvPr/>
        </p:nvSpPr>
        <p:spPr>
          <a:xfrm>
            <a:off x="0" y="3962401"/>
            <a:ext cx="9143999" cy="603052"/>
          </a:xfrm>
          <a:prstGeom prst="roundRect">
            <a:avLst/>
          </a:prstGeom>
          <a:noFill/>
          <a:ln w="25400">
            <a:solidFill>
              <a:srgbClr val="C3131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8912B43-53A9-47B6-94DF-255316651981}"/>
              </a:ext>
            </a:extLst>
          </p:cNvPr>
          <p:cNvSpPr/>
          <p:nvPr/>
        </p:nvSpPr>
        <p:spPr>
          <a:xfrm>
            <a:off x="0" y="5086350"/>
            <a:ext cx="9143999" cy="508222"/>
          </a:xfrm>
          <a:prstGeom prst="roundRect">
            <a:avLst/>
          </a:prstGeom>
          <a:noFill/>
          <a:ln w="25400">
            <a:solidFill>
              <a:srgbClr val="C3131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8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0BE1905-1DD7-894F-9968-B1B79C978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2556" y="4510628"/>
            <a:ext cx="1966286" cy="18402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152C41-80C0-524D-B2E5-A4874CDC2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296" y="988329"/>
            <a:ext cx="1966286" cy="1840289"/>
          </a:xfrm>
          <a:prstGeom prst="rect">
            <a:avLst/>
          </a:prstGeom>
        </p:spPr>
      </p:pic>
      <p:sp>
        <p:nvSpPr>
          <p:cNvPr id="187" name="Google Shape;187;p1"/>
          <p:cNvSpPr txBox="1">
            <a:spLocks noGrp="1"/>
          </p:cNvSpPr>
          <p:nvPr>
            <p:ph type="title"/>
          </p:nvPr>
        </p:nvSpPr>
        <p:spPr>
          <a:xfrm>
            <a:off x="0" y="-51060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3400"/>
              <a:buFont typeface="Calibri"/>
              <a:buNone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Frontier</a:t>
            </a:r>
            <a:endParaRPr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8" name="Google Shape;188;p1"/>
          <p:cNvSpPr txBox="1">
            <a:spLocks noGrp="1"/>
          </p:cNvSpPr>
          <p:nvPr>
            <p:ph type="body" idx="1"/>
          </p:nvPr>
        </p:nvSpPr>
        <p:spPr>
          <a:xfrm>
            <a:off x="336003" y="687989"/>
            <a:ext cx="8229600" cy="5174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>
                <a:solidFill>
                  <a:srgbClr val="0432FF"/>
                </a:solidFill>
              </a:rPr>
              <a:t>Co-Conveners</a:t>
            </a:r>
            <a:endParaRPr dirty="0">
              <a:solidFill>
                <a:srgbClr val="0432FF"/>
              </a:solidFill>
            </a:endParaRPr>
          </a:p>
          <a:p>
            <a:pPr marL="34290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ea typeface="Times"/>
              <a:cs typeface="Calibri" panose="020F0502020204030204" pitchFamily="34" charset="0"/>
              <a:sym typeface="Times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ea typeface="Times"/>
              <a:cs typeface="Calibri" panose="020F0502020204030204" pitchFamily="34" charset="0"/>
              <a:sym typeface="Times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alibri" panose="020F0502020204030204" pitchFamily="34" charset="0"/>
                <a:sym typeface="Times"/>
              </a:rPr>
              <a:t>The Energy Frontier (EF) group will explore the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alibri" panose="020F0502020204030204" pitchFamily="34" charset="0"/>
                <a:sym typeface="Times"/>
              </a:rPr>
              <a:t>TeV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alibri" panose="020F0502020204030204" pitchFamily="34" charset="0"/>
                <a:sym typeface="Times"/>
              </a:rPr>
              <a:t> energy scale and beyond: 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alibri" panose="020F0502020204030204" pitchFamily="34" charset="0"/>
                <a:sym typeface="Times"/>
              </a:rPr>
              <a:t>EW Physics, QCD and Strong Interactions, BSM Physics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alibri" panose="020F0502020204030204" pitchFamily="34" charset="0"/>
                <a:sym typeface="Times"/>
              </a:rPr>
              <a:t> under different future accelerators, incl. </a:t>
            </a:r>
            <a:r>
              <a:rPr lang="en-US" sz="2000" i="1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alibri" panose="020F0502020204030204" pitchFamily="34" charset="0"/>
                <a:sym typeface="Times"/>
              </a:rPr>
              <a:t>lepton-lepton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alibri" panose="020F0502020204030204" pitchFamily="34" charset="0"/>
                <a:sym typeface="Times"/>
              </a:rPr>
              <a:t>, </a:t>
            </a:r>
            <a:r>
              <a:rPr lang="en-US" sz="2000" i="1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alibri" panose="020F0502020204030204" pitchFamily="34" charset="0"/>
                <a:sym typeface="Times"/>
              </a:rPr>
              <a:t>h-h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alibri" panose="020F0502020204030204" pitchFamily="34" charset="0"/>
                <a:sym typeface="Times"/>
              </a:rPr>
              <a:t>, and </a:t>
            </a:r>
            <a:r>
              <a:rPr lang="en-US" sz="2000" i="1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alibri" panose="020F0502020204030204" pitchFamily="34" charset="0"/>
                <a:sym typeface="Times"/>
              </a:rPr>
              <a:t>l-h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alibri" panose="020F0502020204030204" pitchFamily="34" charset="0"/>
                <a:sym typeface="Times"/>
              </a:rPr>
              <a:t> colliders.</a:t>
            </a: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alibri" panose="020F0502020204030204" pitchFamily="34" charset="0"/>
                <a:sym typeface="Times"/>
              </a:rPr>
              <a:t> 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Times"/>
              </a:rPr>
              <a:t>AF-EF liaisons</a:t>
            </a:r>
            <a:endParaRPr sz="2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184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45720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</p:txBody>
      </p:sp>
      <p:sp>
        <p:nvSpPr>
          <p:cNvPr id="189" name="Google Shape;189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6/24/2020</a:t>
            </a:r>
            <a:endParaRPr/>
          </a:p>
        </p:txBody>
      </p:sp>
      <p:sp>
        <p:nvSpPr>
          <p:cNvPr id="190" name="Google Shape;190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Snowmass AF-EF Meetings 2020</a:t>
            </a:r>
            <a:endParaRPr/>
          </a:p>
        </p:txBody>
      </p:sp>
      <p:sp>
        <p:nvSpPr>
          <p:cNvPr id="191" name="Google Shape;191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193" name="Google Shape;19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34925" y="965860"/>
            <a:ext cx="1220418" cy="1881682"/>
          </a:xfrm>
          <a:prstGeom prst="rect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</p:pic>
      <p:sp>
        <p:nvSpPr>
          <p:cNvPr id="194" name="Google Shape;194;p1"/>
          <p:cNvSpPr/>
          <p:nvPr/>
        </p:nvSpPr>
        <p:spPr>
          <a:xfrm>
            <a:off x="6847950" y="2092885"/>
            <a:ext cx="1650900" cy="991800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Alessandro Tricoli</a:t>
            </a: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(BNL)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22488" y="965860"/>
            <a:ext cx="1610747" cy="1881682"/>
          </a:xfrm>
          <a:prstGeom prst="rect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</p:pic>
      <p:sp>
        <p:nvSpPr>
          <p:cNvPr id="196" name="Google Shape;196;p1"/>
          <p:cNvSpPr txBox="1"/>
          <p:nvPr/>
        </p:nvSpPr>
        <p:spPr>
          <a:xfrm>
            <a:off x="5530300" y="2283360"/>
            <a:ext cx="11766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Laura Reina</a:t>
            </a: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  (FSU)</a:t>
            </a: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"/>
          <p:cNvSpPr/>
          <p:nvPr/>
        </p:nvSpPr>
        <p:spPr>
          <a:xfrm>
            <a:off x="3395310" y="2305398"/>
            <a:ext cx="16152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Meenakshi Narain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(Brown U)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97;p1">
            <a:extLst>
              <a:ext uri="{FF2B5EF4-FFF2-40B4-BE49-F238E27FC236}">
                <a16:creationId xmlns:a16="http://schemas.microsoft.com/office/drawing/2014/main" id="{2F4134D8-343D-4031-BD19-41FFA48DC798}"/>
              </a:ext>
            </a:extLst>
          </p:cNvPr>
          <p:cNvSpPr/>
          <p:nvPr/>
        </p:nvSpPr>
        <p:spPr>
          <a:xfrm>
            <a:off x="4382985" y="5858666"/>
            <a:ext cx="16152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Meenakshi Narain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(Brown U)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F84682-598B-4192-BA33-AD95A31DEF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3870" y="4473356"/>
            <a:ext cx="1650900" cy="1930963"/>
          </a:xfrm>
          <a:prstGeom prst="rect">
            <a:avLst/>
          </a:prstGeom>
        </p:spPr>
      </p:pic>
      <p:sp>
        <p:nvSpPr>
          <p:cNvPr id="15" name="Google Shape;194;p1">
            <a:extLst>
              <a:ext uri="{FF2B5EF4-FFF2-40B4-BE49-F238E27FC236}">
                <a16:creationId xmlns:a16="http://schemas.microsoft.com/office/drawing/2014/main" id="{A00A1FD3-72C7-47C2-94E3-23553B35B6CA}"/>
              </a:ext>
            </a:extLst>
          </p:cNvPr>
          <p:cNvSpPr/>
          <p:nvPr/>
        </p:nvSpPr>
        <p:spPr>
          <a:xfrm>
            <a:off x="2503870" y="5674111"/>
            <a:ext cx="1650900" cy="991800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Dmitri Denisov</a:t>
            </a:r>
            <a:endParaRPr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(BNL)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0A99A-5578-49DB-A18D-A5DD961D2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Joint AF-EF Sessions are…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05150-3A2E-4E73-8869-48FAC4EB45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0524" y="1166018"/>
            <a:ext cx="8382001" cy="5190332"/>
          </a:xfrm>
        </p:spPr>
        <p:txBody>
          <a:bodyPr>
            <a:normAutofit/>
          </a:bodyPr>
          <a:lstStyle/>
          <a:p>
            <a:r>
              <a:rPr lang="en-US" sz="3200" dirty="0"/>
              <a:t>To discuss various machines to be considered for accelerator and physics studies during the Snowmass process. </a:t>
            </a:r>
          </a:p>
          <a:p>
            <a:r>
              <a:rPr lang="en-US" sz="3200" dirty="0"/>
              <a:t>The talks will be presented by accelerator experts and will include brief introduction of a machine, table with a range of machine parameters and Q&amp;A time.</a:t>
            </a:r>
          </a:p>
          <a:p>
            <a:r>
              <a:rPr lang="en-US" sz="3200" dirty="0"/>
              <a:t>The audience will consist mainly of particle physicists.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7FBF0D-B0CB-4E4F-AD41-160C47AB2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9C5C2B-5878-4B2B-96FD-5511CCC64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AF-EF Meetings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59A88A-A787-4A5D-A9E3-559889F63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83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A8819-CD91-495C-BF60-5F6B69B10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75" y="306749"/>
            <a:ext cx="9144000" cy="83207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June 24 and July 1 AF-EF talks (10 am EST)</a:t>
            </a:r>
            <a:br>
              <a:rPr lang="en-US" dirty="0"/>
            </a:br>
            <a:r>
              <a:rPr lang="en-US" sz="3100" dirty="0"/>
              <a:t>Day 1: 10 min + 5 min Q&amp;A = 15 min total/talk </a:t>
            </a:r>
            <a:br>
              <a:rPr lang="en-US" sz="3100" dirty="0"/>
            </a:br>
            <a:r>
              <a:rPr lang="en-US" sz="3100" dirty="0"/>
              <a:t>Day 2: 10 min + 10 min Q&amp;A = 20 min total/talk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FF5269-50F6-4BBA-BCBB-7DA7072A2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11BBFD-22CF-405B-AF5E-84F73A6BE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AF-EF Meetings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75DAA4-F812-4293-B8F2-BBC89CFD8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5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AC70E-0B63-4716-AF18-19670D9F22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0036" y="1626288"/>
            <a:ext cx="4581527" cy="511591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Day 1: </a:t>
            </a:r>
            <a:r>
              <a:rPr lang="en-US" sz="1800" dirty="0">
                <a:solidFill>
                  <a:srgbClr val="0432FF"/>
                </a:solidFill>
              </a:rPr>
              <a:t>https://indico.fnal.gov/event/43871/</a:t>
            </a:r>
            <a:endParaRPr lang="en-US" dirty="0">
              <a:solidFill>
                <a:srgbClr val="0432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708CA6-3F49-42AB-BF05-D1404DADC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79625"/>
            <a:ext cx="4114800" cy="4723626"/>
          </a:xfrm>
          <a:prstGeom prst="rect">
            <a:avLst/>
          </a:prstGeom>
        </p:spPr>
      </p:pic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FE652FAB-FC65-4695-8242-9B1858D727E3}"/>
              </a:ext>
            </a:extLst>
          </p:cNvPr>
          <p:cNvSpPr txBox="1">
            <a:spLocks/>
          </p:cNvSpPr>
          <p:nvPr/>
        </p:nvSpPr>
        <p:spPr>
          <a:xfrm>
            <a:off x="4857750" y="6365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6/24/2020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CF14562-5C83-4893-8F32-26F284787A28}"/>
              </a:ext>
            </a:extLst>
          </p:cNvPr>
          <p:cNvSpPr txBox="1">
            <a:spLocks/>
          </p:cNvSpPr>
          <p:nvPr/>
        </p:nvSpPr>
        <p:spPr>
          <a:xfrm>
            <a:off x="4700586" y="1635813"/>
            <a:ext cx="4581527" cy="511591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dirty="0"/>
              <a:t>Day 2: </a:t>
            </a:r>
            <a:r>
              <a:rPr lang="en-US" sz="1800" dirty="0">
                <a:solidFill>
                  <a:srgbClr val="0432FF"/>
                </a:solidFill>
              </a:rPr>
              <a:t>https://indico.fnal.gov/event/43872/</a:t>
            </a:r>
            <a:endParaRPr lang="en-US" dirty="0">
              <a:solidFill>
                <a:srgbClr val="0432FF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C8318FE-273D-4CBB-8118-927306233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164" y="2056672"/>
            <a:ext cx="4114800" cy="472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44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4D642-CC59-4143-8352-303730560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432FF"/>
                </a:solidFill>
              </a:rPr>
              <a:t>Each talk to address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54E67-6BE0-4306-9390-44E0F96AF5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2314" y="1166018"/>
            <a:ext cx="8556734" cy="5021948"/>
          </a:xfrm>
        </p:spPr>
        <p:txBody>
          <a:bodyPr>
            <a:normAutofit fontScale="9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Energy per beam and </a:t>
            </a:r>
            <a:r>
              <a:rPr lang="en-US" dirty="0" err="1"/>
              <a:t>cme</a:t>
            </a:r>
            <a:r>
              <a:rPr lang="en-US" dirty="0"/>
              <a:t> and ability to change it and scan it (range)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Peak luminosity , annual luminosity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Time structure of collisions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IP parameters and conditions: beam sizes 3D, crossing angles, crabs, radiation, </a:t>
            </a:r>
            <a:r>
              <a:rPr lang="en-US" dirty="0" err="1"/>
              <a:t>etc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Potentials for upgrades: of Energy (main obstacles) , of Luminosity (main obstacles)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Main advantages: from the point of view of accelerator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Very briefly: status of technology, status of project, technically limited schedule [pre-start, construction, commissioning, ops] , cost range, facility power estimate.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detectors backgrounds – known issues, challenges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645957-B79E-4646-BBC0-191D4D7D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34314B-19E1-4BB6-ACA1-E9DB5627F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AF-EF Meetings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21F5D4-DB79-498B-97F5-19F3323D0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82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CCAF9-498C-6841-801B-581B00802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432FF"/>
                </a:solidFill>
              </a:rPr>
              <a:t>Facility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B2F22-8A79-BA41-8E79-D124EAC7B4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9125" y="1000868"/>
            <a:ext cx="7682733" cy="5439119"/>
          </a:xfrm>
        </p:spPr>
        <p:txBody>
          <a:bodyPr>
            <a:normAutofit/>
          </a:bodyPr>
          <a:lstStyle/>
          <a:p>
            <a:r>
              <a:rPr lang="en-US" sz="3200" dirty="0"/>
              <a:t>Brief Description – in any order, </a:t>
            </a:r>
            <a:r>
              <a:rPr lang="en-US" sz="3200" dirty="0" err="1"/>
              <a:t>eg</a:t>
            </a:r>
            <a:r>
              <a:rPr lang="en-US" sz="3200" dirty="0"/>
              <a:t>:</a:t>
            </a:r>
          </a:p>
          <a:p>
            <a:pPr lvl="1"/>
            <a:r>
              <a:rPr lang="en-US" sz="2800" dirty="0"/>
              <a:t>[ for particle  physics audience ]</a:t>
            </a:r>
          </a:p>
          <a:p>
            <a:pPr lvl="1"/>
            <a:r>
              <a:rPr lang="en-US" sz="2800" dirty="0"/>
              <a:t>General : main systems</a:t>
            </a:r>
          </a:p>
          <a:p>
            <a:pPr lvl="1"/>
            <a:r>
              <a:rPr lang="en-US" sz="2800" dirty="0"/>
              <a:t>Key technologies and maturity (approx.)</a:t>
            </a:r>
          </a:p>
          <a:p>
            <a:pPr lvl="2"/>
            <a:r>
              <a:rPr lang="en-US" sz="2400" dirty="0"/>
              <a:t>Define max energy and cost risks (see slide #4)</a:t>
            </a:r>
          </a:p>
          <a:p>
            <a:pPr lvl="1"/>
            <a:r>
              <a:rPr lang="en-US" sz="2800" dirty="0"/>
              <a:t>Key beam physics challenges</a:t>
            </a:r>
          </a:p>
          <a:p>
            <a:pPr lvl="2"/>
            <a:r>
              <a:rPr lang="en-US" sz="2400" dirty="0"/>
              <a:t>Define luminosity risk </a:t>
            </a:r>
          </a:p>
          <a:p>
            <a:pPr lvl="1"/>
            <a:r>
              <a:rPr lang="en-US" sz="2800" dirty="0"/>
              <a:t>Key parameters and input to the “Big Table” </a:t>
            </a:r>
          </a:p>
          <a:p>
            <a:pPr lvl="1"/>
            <a:r>
              <a:rPr lang="en-US" sz="2800" dirty="0"/>
              <a:t>Timeline(s) -  technically limited, other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31822F-1365-744F-B4A9-21E588991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F80F5D-5687-F44B-9E44-08B4D2AC9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53A55A-C175-4284-BE4D-2BBE07084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AF-EF Meetings 2020</a:t>
            </a:r>
          </a:p>
        </p:txBody>
      </p:sp>
    </p:spTree>
    <p:extLst>
      <p:ext uri="{BB962C8B-B14F-4D97-AF65-F5344CB8AC3E}">
        <p14:creationId xmlns:p14="http://schemas.microsoft.com/office/powerpoint/2010/main" val="2499452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80314-E149-8443-A482-48F44387B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432FF"/>
                </a:solidFill>
              </a:rPr>
              <a:t>Technical Maturity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8A7D5-F8F0-5B48-99A2-5808F2A3B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Overall Technical Maturity</a:t>
            </a:r>
          </a:p>
          <a:p>
            <a:endParaRPr lang="en-US" dirty="0"/>
          </a:p>
          <a:p>
            <a:r>
              <a:rPr lang="en-US" dirty="0"/>
              <a:t>Critical Technologies and TRL level</a:t>
            </a:r>
          </a:p>
          <a:p>
            <a:pPr lvl="1"/>
            <a:r>
              <a:rPr lang="en-US" dirty="0"/>
              <a:t>A</a:t>
            </a:r>
          </a:p>
          <a:p>
            <a:pPr lvl="1"/>
            <a:r>
              <a:rPr lang="en-US" dirty="0"/>
              <a:t>B</a:t>
            </a:r>
          </a:p>
          <a:p>
            <a:pPr lvl="1"/>
            <a:r>
              <a:rPr lang="en-US" dirty="0"/>
              <a:t>C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Technically limited timeline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472DC-0F77-7142-9749-E2619D1DB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10096-4DC0-E54E-A691-BBD76EA62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E51864-0F33-714D-8863-2C626BD11BB6}"/>
              </a:ext>
            </a:extLst>
          </p:cNvPr>
          <p:cNvSpPr txBox="1"/>
          <p:nvPr/>
        </p:nvSpPr>
        <p:spPr>
          <a:xfrm>
            <a:off x="5812077" y="5235879"/>
            <a:ext cx="1052186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R&amp;D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E57CED-1D3B-3843-80D9-9D8508D416AD}"/>
              </a:ext>
            </a:extLst>
          </p:cNvPr>
          <p:cNvSpPr txBox="1"/>
          <p:nvPr/>
        </p:nvSpPr>
        <p:spPr>
          <a:xfrm>
            <a:off x="6876789" y="5235879"/>
            <a:ext cx="148642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Construction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3ACECAA-28E0-DD47-B3BE-B5CE4DFFD33C}"/>
              </a:ext>
            </a:extLst>
          </p:cNvPr>
          <p:cNvCxnSpPr/>
          <p:nvPr/>
        </p:nvCxnSpPr>
        <p:spPr>
          <a:xfrm>
            <a:off x="5812077" y="5874707"/>
            <a:ext cx="25511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21A2022-ABAF-E243-A05F-3F3EA8C36853}"/>
              </a:ext>
            </a:extLst>
          </p:cNvPr>
          <p:cNvSpPr txBox="1"/>
          <p:nvPr/>
        </p:nvSpPr>
        <p:spPr>
          <a:xfrm>
            <a:off x="6120008" y="5902187"/>
            <a:ext cx="2551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5           10          15       20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F68C1-97C5-4647-8A69-9272B2B0A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AF-EF Meetings 2020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751EA9-5E20-C54F-925E-5F4E4B23CA88}"/>
              </a:ext>
            </a:extLst>
          </p:cNvPr>
          <p:cNvSpPr txBox="1"/>
          <p:nvPr/>
        </p:nvSpPr>
        <p:spPr>
          <a:xfrm>
            <a:off x="6302680" y="6216201"/>
            <a:ext cx="1915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(Modify as appropriate)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B0BED2-860B-7044-BACD-499ECC86131D}"/>
              </a:ext>
            </a:extLst>
          </p:cNvPr>
          <p:cNvSpPr txBox="1"/>
          <p:nvPr/>
        </p:nvSpPr>
        <p:spPr>
          <a:xfrm>
            <a:off x="5065712" y="1151842"/>
            <a:ext cx="40438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1- Significant R&amp;D required</a:t>
            </a:r>
          </a:p>
          <a:p>
            <a:r>
              <a:rPr lang="en-US" dirty="0"/>
              <a:t>2– Some R&amp;D in a few key areas required</a:t>
            </a:r>
          </a:p>
          <a:p>
            <a:r>
              <a:rPr lang="en-US" dirty="0"/>
              <a:t>3 – Shovel ready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433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4A0EC3-2158-4345-8386-057D6C415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BE49F3-03F1-4EED-8EF3-B2D6764E6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AF-EF Meetings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92FE7F-76EF-47F7-9E0F-0F2275A4B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9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00ECBC2-A6DF-49C1-B646-7FC68095F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4114800" y="3444766"/>
            <a:ext cx="9144000" cy="47022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432FF"/>
                </a:solidFill>
              </a:rPr>
              <a:t>Facility “Standard Table”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228D1CDC-403B-4310-A861-D25CD57BFF8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19692797"/>
              </p:ext>
            </p:extLst>
          </p:nvPr>
        </p:nvGraphicFramePr>
        <p:xfrm>
          <a:off x="1056290" y="28794"/>
          <a:ext cx="7843344" cy="6747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1670">
                  <a:extLst>
                    <a:ext uri="{9D8B030D-6E8A-4147-A177-3AD203B41FA5}">
                      <a16:colId xmlns:a16="http://schemas.microsoft.com/office/drawing/2014/main" val="957468230"/>
                    </a:ext>
                  </a:extLst>
                </a:gridCol>
                <a:gridCol w="1734206">
                  <a:extLst>
                    <a:ext uri="{9D8B030D-6E8A-4147-A177-3AD203B41FA5}">
                      <a16:colId xmlns:a16="http://schemas.microsoft.com/office/drawing/2014/main" val="3009638273"/>
                    </a:ext>
                  </a:extLst>
                </a:gridCol>
                <a:gridCol w="3397468">
                  <a:extLst>
                    <a:ext uri="{9D8B030D-6E8A-4147-A177-3AD203B41FA5}">
                      <a16:colId xmlns:a16="http://schemas.microsoft.com/office/drawing/2014/main" val="1498436793"/>
                    </a:ext>
                  </a:extLst>
                </a:gridCol>
              </a:tblGrid>
              <a:tr h="421728">
                <a:tc>
                  <a:txBody>
                    <a:bodyPr/>
                    <a:lstStyle/>
                    <a:p>
                      <a:r>
                        <a:rPr lang="en-US" dirty="0"/>
                        <a:t>Facility / Your name*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Particle species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 Contact email for Qs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731273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dirty="0"/>
                        <a:t>Beam 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218580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dirty="0"/>
                        <a:t>Peak Luminosity (10^34)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cm-2 s-1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150329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dirty="0"/>
                        <a:t>Int. Luminosity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ab-1/</a:t>
                      </a:r>
                      <a:r>
                        <a:rPr lang="en-US" dirty="0" err="1"/>
                        <a:t>yr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279159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dirty="0"/>
                        <a:t>Beam </a:t>
                      </a:r>
                      <a:r>
                        <a:rPr lang="en-US" dirty="0" err="1"/>
                        <a:t>dE</a:t>
                      </a:r>
                      <a:r>
                        <a:rPr lang="en-US" dirty="0"/>
                        <a:t>/E at 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89660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dirty="0" err="1"/>
                        <a:t>Transv</a:t>
                      </a:r>
                      <a:r>
                        <a:rPr lang="en-US" dirty="0"/>
                        <a:t>. Beam sizes at IP x/y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027842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dirty="0"/>
                        <a:t>Rms bunch length / beta*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253459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dirty="0"/>
                        <a:t>Crossing angle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urad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664679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dirty="0"/>
                        <a:t>Rep./Rev. 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852857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dirty="0"/>
                        <a:t>Bunch spacing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8370421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dirty="0"/>
                        <a:t># of IPs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442107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dirty="0"/>
                        <a:t># of bunches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104508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dirty="0"/>
                        <a:t>Length/Circumference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049161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dirty="0"/>
                        <a:t>Facility site 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293614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dirty="0"/>
                        <a:t>Cost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$B US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(day 2 speakers – </a:t>
                      </a:r>
                      <a:r>
                        <a:rPr lang="en-US"/>
                        <a:t>feel free to skip)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131809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dirty="0"/>
                        <a:t>Timescale till operations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696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1545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157399</TotalTime>
  <Words>1167</Words>
  <Application>Microsoft Office PowerPoint</Application>
  <PresentationFormat>On-screen Show (4:3)</PresentationFormat>
  <Paragraphs>216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Office Theme</vt:lpstr>
      <vt:lpstr>Custom Design</vt:lpstr>
      <vt:lpstr>Snowmass’21 Joint AF-EF Meeting on Future Colliders “Day 1” (June 24, 2020 – Projects with TDRs or CDRs)</vt:lpstr>
      <vt:lpstr>Accelerator Frontier</vt:lpstr>
      <vt:lpstr>Energy Frontier</vt:lpstr>
      <vt:lpstr>Two Joint AF-EF Sessions are…</vt:lpstr>
      <vt:lpstr>June 24 and July 1 AF-EF talks (10 am EST) Day 1: 10 min + 5 min Q&amp;A = 15 min total/talk  Day 2: 10 min + 10 min Q&amp;A = 20 min total/talk </vt:lpstr>
      <vt:lpstr>Each talk to address:</vt:lpstr>
      <vt:lpstr>Facility</vt:lpstr>
      <vt:lpstr>Technical Maturity</vt:lpstr>
      <vt:lpstr>Facility “Standard Table”</vt:lpstr>
      <vt:lpstr>Accelerator and Energy Frontiers</vt:lpstr>
      <vt:lpstr>Energy Frontier  </vt:lpstr>
      <vt:lpstr>Energy Frontier</vt:lpstr>
    </vt:vector>
  </TitlesOfParts>
  <Company>The University of Chicago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Highlights</dc:title>
  <dc:creator>Young-Kee Kim</dc:creator>
  <cp:lastModifiedBy>Vladimir Shiltsev</cp:lastModifiedBy>
  <cp:revision>3477</cp:revision>
  <cp:lastPrinted>2020-03-12T15:19:45Z</cp:lastPrinted>
  <dcterms:created xsi:type="dcterms:W3CDTF">2014-06-24T05:51:31Z</dcterms:created>
  <dcterms:modified xsi:type="dcterms:W3CDTF">2020-06-22T22:13:06Z</dcterms:modified>
</cp:coreProperties>
</file>