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2" r:id="rId2"/>
  </p:sldMasterIdLst>
  <p:notesMasterIdLst>
    <p:notesMasterId r:id="rId8"/>
  </p:notesMasterIdLst>
  <p:sldIdLst>
    <p:sldId id="1174" r:id="rId3"/>
    <p:sldId id="1172" r:id="rId4"/>
    <p:sldId id="1173" r:id="rId5"/>
    <p:sldId id="1178" r:id="rId6"/>
    <p:sldId id="1176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2FF"/>
    <a:srgbClr val="115CA9"/>
    <a:srgbClr val="C31310"/>
    <a:srgbClr val="B53511"/>
    <a:srgbClr val="21FFF0"/>
    <a:srgbClr val="21FFF5"/>
    <a:srgbClr val="F400FF"/>
    <a:srgbClr val="16B7FF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732" autoAdjust="0"/>
    <p:restoredTop sz="89307" autoAdjust="0"/>
  </p:normalViewPr>
  <p:slideViewPr>
    <p:cSldViewPr snapToGrid="0" snapToObjects="1">
      <p:cViewPr varScale="1">
        <p:scale>
          <a:sx n="97" d="100"/>
          <a:sy n="97" d="100"/>
        </p:scale>
        <p:origin x="1526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73" d="100"/>
        <a:sy n="173" d="100"/>
      </p:scale>
      <p:origin x="0" y="22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E616E7-6442-8C42-AB7D-1A52A9F103E5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5C62E9-0A14-0247-BAF3-2DD368B97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373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7E5FB-A17C-4AAE-8CFC-2B1AE0032118}" type="datetime1">
              <a:rPr lang="en-US" smtClean="0"/>
              <a:t>6/5/2020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Snowmass AF-EF Meet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271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B1F41-B284-44D5-9DC8-32C44B765A2D}" type="datetime1">
              <a:rPr lang="en-US" smtClean="0"/>
              <a:t>6/5/2020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Snowmass AF-EF Meet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5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22765-2166-43E1-9250-3C9CE34CFF60}" type="datetime1">
              <a:rPr lang="en-US" smtClean="0"/>
              <a:t>6/5/2020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Snowmass AF-EF Meet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6580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A9B35-F438-4806-BAD0-9E05C21641F5}" type="datetime1">
              <a:rPr lang="en-US" smtClean="0"/>
              <a:t>6/5/2020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Snowmass AF-EF Meet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7487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C9FB6-0745-43DA-BEA6-6038298FAAC7}" type="datetime1">
              <a:rPr lang="en-US" smtClean="0"/>
              <a:t>6/5/2020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Snowmass AF-EF Meet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908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80BFDE4-4A39-4F56-88CF-66F50AE4701D}" type="datetime1">
              <a:rPr lang="en-US" smtClean="0"/>
              <a:t>6/5/2020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Snowmass AF-EF Meet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A7BBD36-3257-8E4A-8984-B9E452B60D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3708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56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312863"/>
            <a:ext cx="4038600" cy="4813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12863"/>
            <a:ext cx="4038600" cy="4813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F63C41-B220-4C06-BEAB-E52522D91A93}" type="datetime1">
              <a:rPr lang="en-US" smtClean="0"/>
              <a:t>6/5/2020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Snowmass AF-EF Meet 2020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E73930-EDB2-5B4C-99D8-72732A3B2E2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2053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7C749-65D5-49C7-903D-158234141F58}" type="datetime1">
              <a:rPr lang="en-US" smtClean="0"/>
              <a:t>6/5/2020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Snowmass AF-EF Meet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8605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4A958-B7BD-4C76-9263-5CAFE9F01431}" type="datetime1">
              <a:rPr lang="en-US" smtClean="0"/>
              <a:t>6/5/2020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Snowmass AF-EF Meet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9456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32610-4170-42F2-BB34-773DBB2329A1}" type="datetime1">
              <a:rPr lang="en-US" smtClean="0"/>
              <a:t>6/5/2020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Snowmass AF-EF Meet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078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7E6C8-398B-432A-9307-88A0508B01BB}" type="datetime1">
              <a:rPr lang="en-US" smtClean="0"/>
              <a:t>6/5/2020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Snowmass AF-EF Meet 2020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858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18E46-1027-42E2-A586-3A07690F4764}" type="datetime1">
              <a:rPr lang="en-US" smtClean="0"/>
              <a:t>6/5/2020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Snowmass AF-EF Meet 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7851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694E4-2B34-45A1-AC48-3B9381FDCAAA}" type="datetime1">
              <a:rPr lang="en-US" smtClean="0"/>
              <a:t>6/5/2020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Snowmass AF-EF Meet 2020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5462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EF751-3D01-4161-B120-DBBA4BF6EA1D}" type="datetime1">
              <a:rPr lang="en-US" smtClean="0"/>
              <a:t>6/5/2020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Snowmass AF-EF Meet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3809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D4D3B-59ED-45DF-9A3A-2789CB76C791}" type="datetime1">
              <a:rPr lang="en-US" smtClean="0"/>
              <a:t>6/5/2020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Snowmass AF-EF Meet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1578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05025-9448-4E4A-850E-0040D00D42D8}" type="datetime1">
              <a:rPr lang="en-US" smtClean="0"/>
              <a:t>6/5/2020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Snowmass AF-EF Meet 2020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3697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550A4-2F1D-4C0C-A07A-471AA1F8788A}" type="datetime1">
              <a:rPr lang="en-US" smtClean="0"/>
              <a:t>6/5/2020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Snowmass AF-EF Meet 2020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7543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63E24-B8C8-4756-8705-A71D6D4A7329}" type="datetime1">
              <a:rPr lang="en-US" smtClean="0"/>
              <a:t>6/5/2020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Snowmass AF-EF Meet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16433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454BD-5252-4F08-9221-BE64D0C1817B}" type="datetime1">
              <a:rPr lang="en-US" smtClean="0"/>
              <a:t>6/5/2020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Snowmass AF-EF Meet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52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A4EC1-CD20-49BA-A7D8-09E8667F459D}" type="datetime1">
              <a:rPr lang="en-US" smtClean="0"/>
              <a:t>6/5/2020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Snowmass AF-EF Meet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33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38079-0968-4F53-B3ED-5ABC5DA08D93}" type="datetime1">
              <a:rPr lang="en-US" smtClean="0"/>
              <a:t>6/5/2020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Snowmass AF-EF Meet 2020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978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80E29-4320-47EA-87DE-6FA85D659DDD}" type="datetime1">
              <a:rPr lang="en-US" smtClean="0"/>
              <a:t>6/5/2020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Snowmass AF-EF Meet 2020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031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FC45E-667E-4BD8-B862-4A7005F6A7F3}" type="datetime1">
              <a:rPr lang="en-US" smtClean="0"/>
              <a:t>6/5/2020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Snowmass AF-EF Meet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345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1D126-11FE-426D-8606-FBED909A2D23}" type="datetime1">
              <a:rPr lang="en-US" smtClean="0"/>
              <a:t>6/5/2020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Snowmass AF-EF Meet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521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1893B-F5C5-4D00-8849-9E4F106A5364}" type="datetime1">
              <a:rPr lang="en-US" smtClean="0"/>
              <a:t>6/5/2020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Snowmass AF-EF Meet 2020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419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ACD1-A822-45B3-9E72-3D756E3A80A7}" type="datetime1">
              <a:rPr lang="en-US" smtClean="0"/>
              <a:t>6/5/2020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Snowmass AF-EF Meet 2020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197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68792"/>
            <a:ext cx="9144000" cy="8320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81958"/>
            <a:ext cx="8229600" cy="51743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0D1724-D7E5-4658-898C-230C01E61315}" type="datetime1">
              <a:rPr lang="en-US" smtClean="0"/>
              <a:t>6/5/2020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Snowmass AF-EF Meet 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806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4" r:id="rId13"/>
    <p:sldLayoutId id="2147483676" r:id="rId14"/>
    <p:sldLayoutId id="2147483677" r:id="rId15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3400" kern="1200">
          <a:solidFill>
            <a:schemeClr val="bg2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AB3046-E8B8-40D3-BC66-89444ECA6853}" type="datetime1">
              <a:rPr lang="en-US" smtClean="0"/>
              <a:t>6/5/2020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Snowmass AF-EF Meet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770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4D642-CC59-4143-8352-303730560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Each talk to address: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F54E67-6BE0-4306-9390-44E0F96AF5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82314" y="1166018"/>
            <a:ext cx="8556734" cy="5021948"/>
          </a:xfrm>
        </p:spPr>
        <p:txBody>
          <a:bodyPr>
            <a:normAutofit fontScale="925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dirty="0"/>
              <a:t>Energy per beam and </a:t>
            </a:r>
            <a:r>
              <a:rPr lang="en-US" dirty="0" err="1"/>
              <a:t>cme</a:t>
            </a:r>
            <a:r>
              <a:rPr lang="en-US" dirty="0"/>
              <a:t> and ability to change it and scan it (range)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Peak luminosity , annual luminosity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Time structure of collisions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IP parameters and conditions: beam sizes 3D, crossing angles, crabs, radiation, </a:t>
            </a:r>
            <a:r>
              <a:rPr lang="en-US" dirty="0" err="1"/>
              <a:t>etc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Potentials for upgrades: of Energy (main obstacles) , of Luminosity (main obstacles)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Main advantages: from the point of view of accelerator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Very briefly: status of technology, status of project, technically limited schedule [pre-start, construction, commissioning, ops] , cost range, facility power estimate.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detectors backgrounds – known issues, challenges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645957-B79E-4646-BBC0-191D4D7DC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D8816-7360-4AAE-B77B-FF616317656C}" type="datetime1">
              <a:rPr lang="en-US" smtClean="0"/>
              <a:t>6/5/2020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34314B-19E1-4BB6-ACA1-E9DB5627F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Snowmass AF-EF Meet 2020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21F5D4-DB79-498B-97F5-19F3323D0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682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CCAF9-498C-6841-801B-581B00802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2B2F22-8A79-BA41-8E79-D124EAC7B4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04041" y="1250089"/>
            <a:ext cx="7078717" cy="4525963"/>
          </a:xfrm>
        </p:spPr>
        <p:txBody>
          <a:bodyPr/>
          <a:lstStyle/>
          <a:p>
            <a:r>
              <a:rPr lang="en-US" dirty="0"/>
              <a:t>Brief Description – in any order, </a:t>
            </a:r>
            <a:r>
              <a:rPr lang="en-US" dirty="0" err="1"/>
              <a:t>eg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[ for particle  physics audience ]</a:t>
            </a:r>
          </a:p>
          <a:p>
            <a:pPr lvl="1"/>
            <a:r>
              <a:rPr lang="en-US" dirty="0"/>
              <a:t>General : main systems</a:t>
            </a:r>
          </a:p>
          <a:p>
            <a:pPr lvl="1"/>
            <a:r>
              <a:rPr lang="en-US" dirty="0"/>
              <a:t>Key technologies and maturity (approx.)</a:t>
            </a:r>
          </a:p>
          <a:p>
            <a:pPr lvl="2"/>
            <a:r>
              <a:rPr lang="en-US" dirty="0"/>
              <a:t>Define max energy and cost risks (see slide #4)</a:t>
            </a:r>
          </a:p>
          <a:p>
            <a:pPr lvl="1"/>
            <a:r>
              <a:rPr lang="en-US" dirty="0"/>
              <a:t>Key beam physics challenges</a:t>
            </a:r>
          </a:p>
          <a:p>
            <a:pPr lvl="2"/>
            <a:r>
              <a:rPr lang="en-US" dirty="0"/>
              <a:t>Define luminosity risk </a:t>
            </a:r>
          </a:p>
          <a:p>
            <a:pPr lvl="1"/>
            <a:r>
              <a:rPr lang="en-US" dirty="0"/>
              <a:t>Key parameters and input to the “Big Table” (#5)</a:t>
            </a:r>
          </a:p>
          <a:p>
            <a:pPr lvl="1"/>
            <a:r>
              <a:rPr lang="en-US" dirty="0"/>
              <a:t>Timeline(s) -  technically limited, other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31822F-1365-744F-B4A9-21E588991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5FF71-CE6B-469F-AC6E-AA89F45A6F59}" type="datetime1">
              <a:rPr lang="en-US" smtClean="0"/>
              <a:t>6/5/2020</a:t>
            </a:fld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F80F5D-5687-F44B-9E44-08B4D2AC9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53A55A-C175-4284-BE4D-2BBE07084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Snowmass AF-EF Meet 2020</a:t>
            </a:r>
          </a:p>
        </p:txBody>
      </p:sp>
    </p:spTree>
    <p:extLst>
      <p:ext uri="{BB962C8B-B14F-4D97-AF65-F5344CB8AC3E}">
        <p14:creationId xmlns:p14="http://schemas.microsoft.com/office/powerpoint/2010/main" val="24994522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C80314-E149-8443-A482-48F44387B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Technical Maturity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68A7D5-F8F0-5B48-99A2-5808F2A3B3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Overall Technical Maturity</a:t>
            </a:r>
          </a:p>
          <a:p>
            <a:endParaRPr lang="en-US" dirty="0"/>
          </a:p>
          <a:p>
            <a:r>
              <a:rPr lang="en-US" dirty="0"/>
              <a:t>Critical Technologies and TRL level</a:t>
            </a:r>
          </a:p>
          <a:p>
            <a:pPr lvl="1"/>
            <a:r>
              <a:rPr lang="en-US" dirty="0"/>
              <a:t>A</a:t>
            </a:r>
          </a:p>
          <a:p>
            <a:pPr lvl="1"/>
            <a:r>
              <a:rPr lang="en-US" dirty="0"/>
              <a:t>B</a:t>
            </a:r>
          </a:p>
          <a:p>
            <a:pPr lvl="1"/>
            <a:r>
              <a:rPr lang="en-US" dirty="0"/>
              <a:t>C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Technically limited timeline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3472DC-0F77-7142-9749-E2619D1DB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4CEF1-6313-4896-BEE5-BBA5F30E30F6}" type="datetime1">
              <a:rPr lang="en-US" smtClean="0"/>
              <a:t>6/5/2020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310096-4DC0-E54E-A691-BBD76EA62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3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4E51864-0F33-714D-8863-2C626BD11BB6}"/>
              </a:ext>
            </a:extLst>
          </p:cNvPr>
          <p:cNvSpPr txBox="1"/>
          <p:nvPr/>
        </p:nvSpPr>
        <p:spPr>
          <a:xfrm>
            <a:off x="5812077" y="5235879"/>
            <a:ext cx="1052186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R&amp;D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2E57CED-1D3B-3843-80D9-9D8508D416AD}"/>
              </a:ext>
            </a:extLst>
          </p:cNvPr>
          <p:cNvSpPr txBox="1"/>
          <p:nvPr/>
        </p:nvSpPr>
        <p:spPr>
          <a:xfrm>
            <a:off x="6876789" y="5235879"/>
            <a:ext cx="1486422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Construction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3ACECAA-28E0-DD47-B3BE-B5CE4DFFD33C}"/>
              </a:ext>
            </a:extLst>
          </p:cNvPr>
          <p:cNvCxnSpPr/>
          <p:nvPr/>
        </p:nvCxnSpPr>
        <p:spPr>
          <a:xfrm>
            <a:off x="5812077" y="5874707"/>
            <a:ext cx="255113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521A2022-ABAF-E243-A05F-3F3EA8C36853}"/>
              </a:ext>
            </a:extLst>
          </p:cNvPr>
          <p:cNvSpPr txBox="1"/>
          <p:nvPr/>
        </p:nvSpPr>
        <p:spPr>
          <a:xfrm>
            <a:off x="6120008" y="5902187"/>
            <a:ext cx="2551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5           10          15       20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0F68C1-97C5-4647-8A69-9272B2B0A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Snowmass AF-EF Meet 2020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5751EA9-5E20-C54F-925E-5F4E4B23CA88}"/>
              </a:ext>
            </a:extLst>
          </p:cNvPr>
          <p:cNvSpPr txBox="1"/>
          <p:nvPr/>
        </p:nvSpPr>
        <p:spPr>
          <a:xfrm>
            <a:off x="6302680" y="6216201"/>
            <a:ext cx="19151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(Modify as appropriate)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CB0BED2-860B-7044-BACD-499ECC86131D}"/>
              </a:ext>
            </a:extLst>
          </p:cNvPr>
          <p:cNvSpPr txBox="1"/>
          <p:nvPr/>
        </p:nvSpPr>
        <p:spPr>
          <a:xfrm>
            <a:off x="5065712" y="1151842"/>
            <a:ext cx="404386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1- Significant R&amp;D required</a:t>
            </a:r>
          </a:p>
          <a:p>
            <a:r>
              <a:rPr lang="en-US" dirty="0"/>
              <a:t>2– Some R&amp;D in a few key areas required</a:t>
            </a:r>
          </a:p>
          <a:p>
            <a:r>
              <a:rPr lang="en-US" dirty="0"/>
              <a:t>3 – Shovel ready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433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4A0EC3-2158-4345-8386-057D6C415D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38079-0968-4F53-B3ED-5ABC5DA08D93}" type="datetime1">
              <a:rPr lang="en-US" smtClean="0"/>
              <a:t>6/8/2020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BE49F3-03F1-4EED-8EF3-B2D6764E6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Snowmass AF-EF Meet 2020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92FE7F-76EF-47F7-9E0F-0F2275A4B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4</a:t>
            </a:fld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200ECBC2-A6DF-49C1-B646-7FC68095F1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6200000">
            <a:off x="-4114800" y="3444766"/>
            <a:ext cx="9144000" cy="470228"/>
          </a:xfrm>
        </p:spPr>
        <p:txBody>
          <a:bodyPr>
            <a:normAutofit fontScale="90000"/>
          </a:bodyPr>
          <a:lstStyle/>
          <a:p>
            <a:r>
              <a:rPr lang="en-US" dirty="0"/>
              <a:t>Facility “Standard Table”</a:t>
            </a:r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228D1CDC-403B-4310-A861-D25CD57BFF8E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419692797"/>
              </p:ext>
            </p:extLst>
          </p:nvPr>
        </p:nvGraphicFramePr>
        <p:xfrm>
          <a:off x="1056290" y="28794"/>
          <a:ext cx="7843344" cy="6747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1670">
                  <a:extLst>
                    <a:ext uri="{9D8B030D-6E8A-4147-A177-3AD203B41FA5}">
                      <a16:colId xmlns:a16="http://schemas.microsoft.com/office/drawing/2014/main" val="957468230"/>
                    </a:ext>
                  </a:extLst>
                </a:gridCol>
                <a:gridCol w="1734206">
                  <a:extLst>
                    <a:ext uri="{9D8B030D-6E8A-4147-A177-3AD203B41FA5}">
                      <a16:colId xmlns:a16="http://schemas.microsoft.com/office/drawing/2014/main" val="3009638273"/>
                    </a:ext>
                  </a:extLst>
                </a:gridCol>
                <a:gridCol w="3397468">
                  <a:extLst>
                    <a:ext uri="{9D8B030D-6E8A-4147-A177-3AD203B41FA5}">
                      <a16:colId xmlns:a16="http://schemas.microsoft.com/office/drawing/2014/main" val="1498436793"/>
                    </a:ext>
                  </a:extLst>
                </a:gridCol>
              </a:tblGrid>
              <a:tr h="421728">
                <a:tc>
                  <a:txBody>
                    <a:bodyPr/>
                    <a:lstStyle/>
                    <a:p>
                      <a:r>
                        <a:rPr lang="en-US" dirty="0"/>
                        <a:t>Facility / Your name*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Particle species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 Contact email for Qs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5731273"/>
                  </a:ext>
                </a:extLst>
              </a:tr>
              <a:tr h="421728">
                <a:tc>
                  <a:txBody>
                    <a:bodyPr/>
                    <a:lstStyle/>
                    <a:p>
                      <a:r>
                        <a:rPr lang="en-US" dirty="0"/>
                        <a:t>Beam Energy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GeV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0218580"/>
                  </a:ext>
                </a:extLst>
              </a:tr>
              <a:tr h="421728">
                <a:tc>
                  <a:txBody>
                    <a:bodyPr/>
                    <a:lstStyle/>
                    <a:p>
                      <a:r>
                        <a:rPr lang="en-US" dirty="0"/>
                        <a:t>Peak Luminosity (10^34)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cm-2 s-1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3150329"/>
                  </a:ext>
                </a:extLst>
              </a:tr>
              <a:tr h="421728">
                <a:tc>
                  <a:txBody>
                    <a:bodyPr/>
                    <a:lstStyle/>
                    <a:p>
                      <a:r>
                        <a:rPr lang="en-US" dirty="0"/>
                        <a:t>Int. Luminosity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ab-1/</a:t>
                      </a:r>
                      <a:r>
                        <a:rPr lang="en-US" dirty="0" err="1"/>
                        <a:t>yr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8279159"/>
                  </a:ext>
                </a:extLst>
              </a:tr>
              <a:tr h="421728">
                <a:tc>
                  <a:txBody>
                    <a:bodyPr/>
                    <a:lstStyle/>
                    <a:p>
                      <a:r>
                        <a:rPr lang="en-US" dirty="0"/>
                        <a:t>Beam </a:t>
                      </a:r>
                      <a:r>
                        <a:rPr lang="en-US" dirty="0" err="1"/>
                        <a:t>dE</a:t>
                      </a:r>
                      <a:r>
                        <a:rPr lang="en-US" dirty="0"/>
                        <a:t>/E at 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189660"/>
                  </a:ext>
                </a:extLst>
              </a:tr>
              <a:tr h="421728">
                <a:tc>
                  <a:txBody>
                    <a:bodyPr/>
                    <a:lstStyle/>
                    <a:p>
                      <a:r>
                        <a:rPr lang="en-US" dirty="0" err="1"/>
                        <a:t>Transv</a:t>
                      </a:r>
                      <a:r>
                        <a:rPr lang="en-US" dirty="0"/>
                        <a:t>. Beam sizes at IP x/y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2027842"/>
                  </a:ext>
                </a:extLst>
              </a:tr>
              <a:tr h="421728">
                <a:tc>
                  <a:txBody>
                    <a:bodyPr/>
                    <a:lstStyle/>
                    <a:p>
                      <a:r>
                        <a:rPr lang="en-US" dirty="0"/>
                        <a:t>Rms bunch length / beta*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3253459"/>
                  </a:ext>
                </a:extLst>
              </a:tr>
              <a:tr h="421728">
                <a:tc>
                  <a:txBody>
                    <a:bodyPr/>
                    <a:lstStyle/>
                    <a:p>
                      <a:r>
                        <a:rPr lang="en-US" dirty="0"/>
                        <a:t>Crossing angle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urad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9664679"/>
                  </a:ext>
                </a:extLst>
              </a:tr>
              <a:tr h="421728">
                <a:tc>
                  <a:txBody>
                    <a:bodyPr/>
                    <a:lstStyle/>
                    <a:p>
                      <a:r>
                        <a:rPr lang="en-US" dirty="0"/>
                        <a:t>Rep./Rev. frequency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7852857"/>
                  </a:ext>
                </a:extLst>
              </a:tr>
              <a:tr h="421728">
                <a:tc>
                  <a:txBody>
                    <a:bodyPr/>
                    <a:lstStyle/>
                    <a:p>
                      <a:r>
                        <a:rPr lang="en-US" dirty="0"/>
                        <a:t>Bunch spacing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8370421"/>
                  </a:ext>
                </a:extLst>
              </a:tr>
              <a:tr h="421728">
                <a:tc>
                  <a:txBody>
                    <a:bodyPr/>
                    <a:lstStyle/>
                    <a:p>
                      <a:r>
                        <a:rPr lang="en-US" dirty="0"/>
                        <a:t># of IPs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7442107"/>
                  </a:ext>
                </a:extLst>
              </a:tr>
              <a:tr h="421728">
                <a:tc>
                  <a:txBody>
                    <a:bodyPr/>
                    <a:lstStyle/>
                    <a:p>
                      <a:r>
                        <a:rPr lang="en-US" dirty="0"/>
                        <a:t># of bunches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2104508"/>
                  </a:ext>
                </a:extLst>
              </a:tr>
              <a:tr h="421728">
                <a:tc>
                  <a:txBody>
                    <a:bodyPr/>
                    <a:lstStyle/>
                    <a:p>
                      <a:r>
                        <a:rPr lang="en-US" dirty="0"/>
                        <a:t>Length/Circumference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km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8049161"/>
                  </a:ext>
                </a:extLst>
              </a:tr>
              <a:tr h="421728">
                <a:tc>
                  <a:txBody>
                    <a:bodyPr/>
                    <a:lstStyle/>
                    <a:p>
                      <a:r>
                        <a:rPr lang="en-US" dirty="0"/>
                        <a:t>Facility site power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6293614"/>
                  </a:ext>
                </a:extLst>
              </a:tr>
              <a:tr h="421728">
                <a:tc>
                  <a:txBody>
                    <a:bodyPr/>
                    <a:lstStyle/>
                    <a:p>
                      <a:r>
                        <a:rPr lang="en-US" dirty="0"/>
                        <a:t>Cost range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$B US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(day 2 speakers – </a:t>
                      </a:r>
                      <a:r>
                        <a:rPr lang="en-US"/>
                        <a:t>feel free to skip)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3131809"/>
                  </a:ext>
                </a:extLst>
              </a:tr>
              <a:tr h="421728">
                <a:tc>
                  <a:txBody>
                    <a:bodyPr/>
                    <a:lstStyle/>
                    <a:p>
                      <a:r>
                        <a:rPr lang="en-US" dirty="0"/>
                        <a:t>Timescale till operations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76962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1545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AA8819-CD91-495C-BF60-5F6B69B10B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75" y="306749"/>
            <a:ext cx="9144000" cy="832076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June 24 and July 1 AF-EF talks (10 am EST)</a:t>
            </a:r>
            <a:br>
              <a:rPr lang="en-US" dirty="0"/>
            </a:br>
            <a:r>
              <a:rPr lang="en-US" sz="3100" dirty="0"/>
              <a:t>day 1: 10 min + 5 min Q&amp;A = 15 min total/talk </a:t>
            </a:r>
            <a:br>
              <a:rPr lang="en-US" sz="3100" dirty="0"/>
            </a:br>
            <a:r>
              <a:rPr lang="en-US" sz="3100" dirty="0"/>
              <a:t>day 2: 10 min + 10 min Q&amp;A = 20 min total/talk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FAC70E-0B63-4716-AF18-19670D9F22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8599" y="1573298"/>
            <a:ext cx="4445876" cy="5115910"/>
          </a:xfrm>
        </p:spPr>
        <p:txBody>
          <a:bodyPr>
            <a:noAutofit/>
          </a:bodyPr>
          <a:lstStyle/>
          <a:p>
            <a:r>
              <a:rPr lang="en-US" dirty="0"/>
              <a:t>Day 1 (matured projects with TDRs and CDRs)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>
                <a:solidFill>
                  <a:srgbClr val="FF0000"/>
                </a:solidFill>
              </a:rPr>
              <a:t>1.1 </a:t>
            </a:r>
            <a:r>
              <a:rPr lang="en-US" dirty="0" err="1">
                <a:solidFill>
                  <a:srgbClr val="FF0000"/>
                </a:solidFill>
              </a:rPr>
              <a:t>FCCee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>
                <a:solidFill>
                  <a:srgbClr val="FF0000"/>
                </a:solidFill>
              </a:rPr>
              <a:t>1.2 </a:t>
            </a:r>
            <a:r>
              <a:rPr lang="en-US" dirty="0" err="1">
                <a:solidFill>
                  <a:srgbClr val="FF0000"/>
                </a:solidFill>
              </a:rPr>
              <a:t>CepC</a:t>
            </a:r>
            <a:r>
              <a:rPr lang="en-US" dirty="0">
                <a:solidFill>
                  <a:srgbClr val="FF0000"/>
                </a:solidFill>
              </a:rPr>
              <a:t> 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1.3 ILC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1.4 CLIC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1.5 EIC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1.6 </a:t>
            </a:r>
            <a:r>
              <a:rPr lang="en-US" dirty="0" err="1">
                <a:solidFill>
                  <a:srgbClr val="FF0000"/>
                </a:solidFill>
              </a:rPr>
              <a:t>LHeC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>
                <a:solidFill>
                  <a:srgbClr val="FF0000"/>
                </a:solidFill>
              </a:rPr>
              <a:t>1.7 HE-LHC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1.8 SPPC 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1.9 </a:t>
            </a:r>
            <a:r>
              <a:rPr lang="en-US" dirty="0" err="1">
                <a:solidFill>
                  <a:srgbClr val="FF0000"/>
                </a:solidFill>
              </a:rPr>
              <a:t>FCChh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59BCED-84CF-4D25-942B-AD14724064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225158" y="1701843"/>
            <a:ext cx="4918842" cy="45259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Day 2 (off-mainstream yet)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2.1 Cold NC-LC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2.2 ERL-</a:t>
            </a:r>
            <a:r>
              <a:rPr lang="en-US" dirty="0" err="1">
                <a:solidFill>
                  <a:srgbClr val="FF0000"/>
                </a:solidFill>
              </a:rPr>
              <a:t>FCCee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>
                <a:solidFill>
                  <a:srgbClr val="FF0000"/>
                </a:solidFill>
              </a:rPr>
              <a:t>2.3 Gamma-gamma Higgs factories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2.4 Plasma – Laser (1 </a:t>
            </a:r>
            <a:r>
              <a:rPr lang="en-US" dirty="0" err="1">
                <a:solidFill>
                  <a:srgbClr val="FF0000"/>
                </a:solidFill>
              </a:rPr>
              <a:t>TeV</a:t>
            </a:r>
            <a:r>
              <a:rPr lang="en-US" dirty="0">
                <a:solidFill>
                  <a:srgbClr val="FF0000"/>
                </a:solidFill>
              </a:rPr>
              <a:t> + )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2.5 Plasma – Beam (1 </a:t>
            </a:r>
            <a:r>
              <a:rPr lang="en-US" dirty="0" err="1">
                <a:solidFill>
                  <a:srgbClr val="FF0000"/>
                </a:solidFill>
              </a:rPr>
              <a:t>TeV</a:t>
            </a:r>
            <a:r>
              <a:rPr lang="en-US" dirty="0">
                <a:solidFill>
                  <a:srgbClr val="FF0000"/>
                </a:solidFill>
              </a:rPr>
              <a:t> + )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2.6 Dielectric WF/advanced structures  (1  </a:t>
            </a:r>
            <a:r>
              <a:rPr lang="en-US" dirty="0" err="1">
                <a:solidFill>
                  <a:srgbClr val="FF0000"/>
                </a:solidFill>
              </a:rPr>
              <a:t>TeV</a:t>
            </a:r>
            <a:r>
              <a:rPr lang="en-US" dirty="0">
                <a:solidFill>
                  <a:srgbClr val="FF0000"/>
                </a:solidFill>
              </a:rPr>
              <a:t> + )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2.7 Muon Higgs Fact and 3-14 </a:t>
            </a:r>
            <a:r>
              <a:rPr lang="en-US" dirty="0" err="1">
                <a:solidFill>
                  <a:srgbClr val="FF0000"/>
                </a:solidFill>
              </a:rPr>
              <a:t>TeV</a:t>
            </a:r>
            <a:r>
              <a:rPr lang="en-US" dirty="0">
                <a:solidFill>
                  <a:srgbClr val="FF0000"/>
                </a:solidFill>
              </a:rPr>
              <a:t> Collider</a:t>
            </a:r>
          </a:p>
          <a:p>
            <a:pPr marL="457200" lvl="1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FF5269-50F6-4BBA-BCBB-7DA7072A2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27F30-3E7B-4ED5-A522-62AA8DE8AC24}" type="datetime1">
              <a:rPr lang="en-US" smtClean="0"/>
              <a:t>6/5/2020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11BBFD-22CF-405B-AF5E-84F73A6BE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Snowmass AF-EF Meet 2020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75DAA4-F812-4293-B8F2-BBC89CFD8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5148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157344</TotalTime>
  <Words>440</Words>
  <Application>Microsoft Office PowerPoint</Application>
  <PresentationFormat>On-screen Show (4:3)</PresentationFormat>
  <Paragraphs>103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Office Theme</vt:lpstr>
      <vt:lpstr>Custom Design</vt:lpstr>
      <vt:lpstr>Each talk to address:</vt:lpstr>
      <vt:lpstr>Facility</vt:lpstr>
      <vt:lpstr>Technical Maturity</vt:lpstr>
      <vt:lpstr>Facility “Standard Table”</vt:lpstr>
      <vt:lpstr>June 24 and July 1 AF-EF talks (10 am EST) day 1: 10 min + 5 min Q&amp;A = 15 min total/talk  day 2: 10 min + 10 min Q&amp;A = 20 min total/talk </vt:lpstr>
    </vt:vector>
  </TitlesOfParts>
  <Company>The University of Chicago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Physics Highlights</dc:title>
  <dc:creator>Young-Kee Kim</dc:creator>
  <cp:lastModifiedBy>Vladimir Shiltsev</cp:lastModifiedBy>
  <cp:revision>3467</cp:revision>
  <cp:lastPrinted>2020-03-12T15:19:45Z</cp:lastPrinted>
  <dcterms:created xsi:type="dcterms:W3CDTF">2014-06-24T05:51:31Z</dcterms:created>
  <dcterms:modified xsi:type="dcterms:W3CDTF">2020-06-08T21:48:32Z</dcterms:modified>
</cp:coreProperties>
</file>