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02" r:id="rId1"/>
    <p:sldMasterId id="2147483738" r:id="rId2"/>
    <p:sldMasterId id="2147483823" r:id="rId3"/>
  </p:sldMasterIdLst>
  <p:notesMasterIdLst>
    <p:notesMasterId r:id="rId22"/>
  </p:notesMasterIdLst>
  <p:handoutMasterIdLst>
    <p:handoutMasterId r:id="rId23"/>
  </p:handoutMasterIdLst>
  <p:sldIdLst>
    <p:sldId id="544" r:id="rId4"/>
    <p:sldId id="645" r:id="rId5"/>
    <p:sldId id="701" r:id="rId6"/>
    <p:sldId id="681" r:id="rId7"/>
    <p:sldId id="664" r:id="rId8"/>
    <p:sldId id="592" r:id="rId9"/>
    <p:sldId id="593" r:id="rId10"/>
    <p:sldId id="649" r:id="rId11"/>
    <p:sldId id="676" r:id="rId12"/>
    <p:sldId id="677" r:id="rId13"/>
    <p:sldId id="678" r:id="rId14"/>
    <p:sldId id="710" r:id="rId15"/>
    <p:sldId id="669" r:id="rId16"/>
    <p:sldId id="709" r:id="rId17"/>
    <p:sldId id="661" r:id="rId18"/>
    <p:sldId id="711" r:id="rId19"/>
    <p:sldId id="712" r:id="rId20"/>
    <p:sldId id="704" r:id="rId21"/>
  </p:sldIdLst>
  <p:sldSz cx="9144000" cy="6858000" type="screen4x3"/>
  <p:notesSz cx="7026275" cy="9312275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6ABFED-94D7-4966-820B-C95617D5511A}">
          <p14:sldIdLst>
            <p14:sldId id="544"/>
            <p14:sldId id="645"/>
            <p14:sldId id="701"/>
            <p14:sldId id="681"/>
            <p14:sldId id="664"/>
            <p14:sldId id="592"/>
            <p14:sldId id="593"/>
            <p14:sldId id="649"/>
            <p14:sldId id="676"/>
            <p14:sldId id="677"/>
            <p14:sldId id="678"/>
            <p14:sldId id="710"/>
            <p14:sldId id="669"/>
            <p14:sldId id="709"/>
            <p14:sldId id="661"/>
            <p14:sldId id="711"/>
            <p14:sldId id="712"/>
            <p14:sldId id="704"/>
          </p14:sldIdLst>
        </p14:section>
        <p14:section name="Extra" id="{7195E984-0AA6-40E9-A1B7-5D0817138A4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>
          <p15:clr>
            <a:srgbClr val="A4A3A4"/>
          </p15:clr>
        </p15:guide>
        <p15:guide id="2" pos="221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0099CC"/>
    <a:srgbClr val="007DA7"/>
    <a:srgbClr val="FFFFFF"/>
    <a:srgbClr val="C75B12"/>
    <a:srgbClr val="E17000"/>
    <a:srgbClr val="5B8F22"/>
    <a:srgbClr val="D2C295"/>
    <a:srgbClr val="A79E70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44" autoAdjust="0"/>
    <p:restoredTop sz="91734" autoAdjust="0"/>
  </p:normalViewPr>
  <p:slideViewPr>
    <p:cSldViewPr snapToObjects="1" showGuides="1">
      <p:cViewPr varScale="1">
        <p:scale>
          <a:sx n="124" d="100"/>
          <a:sy n="124" d="100"/>
        </p:scale>
        <p:origin x="344" y="184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933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55" tIns="46678" rIns="93355" bIns="4667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55" tIns="46678" rIns="93355" bIns="46678" rtlCol="0"/>
          <a:lstStyle>
            <a:lvl1pPr algn="r">
              <a:defRPr sz="1300"/>
            </a:lvl1pPr>
          </a:lstStyle>
          <a:p>
            <a:fld id="{4FEBF33E-D9A7-42CC-B598-9AD8356CBB5A}" type="datetimeFigureOut">
              <a:rPr lang="en-US" smtClean="0"/>
              <a:pPr/>
              <a:t>6/30/20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55" tIns="46678" rIns="93355" bIns="4667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55" tIns="46678" rIns="93355" bIns="46678" rtlCol="0" anchor="b"/>
          <a:lstStyle>
            <a:lvl1pPr algn="r">
              <a:defRPr sz="13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001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55" tIns="46678" rIns="93355" bIns="4667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55" tIns="46678" rIns="93355" bIns="46678" rtlCol="0"/>
          <a:lstStyle>
            <a:lvl1pPr algn="r">
              <a:defRPr sz="1300"/>
            </a:lvl1pPr>
          </a:lstStyle>
          <a:p>
            <a:fld id="{C3B58700-9FA2-48CE-AC88-D71D45EB490A}" type="datetimeFigureOut">
              <a:rPr lang="en-US" smtClean="0"/>
              <a:pPr/>
              <a:t>6/30/20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55" tIns="46678" rIns="93355" bIns="4667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55" tIns="46678" rIns="93355" bIns="466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55" tIns="46678" rIns="93355" bIns="4667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55" tIns="46678" rIns="93355" bIns="46678" rtlCol="0" anchor="b"/>
          <a:lstStyle>
            <a:lvl1pPr algn="r">
              <a:defRPr sz="13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0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conservative</a:t>
            </a:r>
            <a:r>
              <a:rPr lang="en-US" baseline="0" dirty="0"/>
              <a:t> estimates for tunnel and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78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92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The Conclusion of the HG collaboration and the future: Advanced Ultra-High Frequency Acceleration </a:t>
            </a:r>
          </a:p>
        </p:txBody>
      </p:sp>
    </p:spTree>
    <p:extLst>
      <p:ext uri="{BB962C8B-B14F-4D97-AF65-F5344CB8AC3E}">
        <p14:creationId xmlns:p14="http://schemas.microsoft.com/office/powerpoint/2010/main" val="52263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The Conclusion of the HG collaboration and the future: Advanced Ultra-High Frequency Acceleration </a:t>
            </a:r>
          </a:p>
        </p:txBody>
      </p:sp>
    </p:spTree>
    <p:extLst>
      <p:ext uri="{BB962C8B-B14F-4D97-AF65-F5344CB8AC3E}">
        <p14:creationId xmlns:p14="http://schemas.microsoft.com/office/powerpoint/2010/main" val="4240459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3700" y="6370674"/>
            <a:ext cx="6793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The Conclusion of the HG collaboration and the future: Advanced Ultra-High Frequency Acceleration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53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The Conclusion of the HG collaboration and the future: Advanced Ultra-High Frequency Acceleration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7853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The Conclusion of the HG collaboration and the future: Advanced Ultra-High Frequency Acceleration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4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The Conclusion of the HG collaboration and the future: Advanced Ultra-High Frequency Acceleration </a:t>
            </a:r>
          </a:p>
        </p:txBody>
      </p:sp>
    </p:spTree>
    <p:extLst>
      <p:ext uri="{BB962C8B-B14F-4D97-AF65-F5344CB8AC3E}">
        <p14:creationId xmlns:p14="http://schemas.microsoft.com/office/powerpoint/2010/main" val="250504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806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The Conclusion of the HG collaboration and the future: Advanced Ultra-High Frequency Acceleration 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481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0781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59F48-7B6F-4AB6-A9A1-56039CCAB9C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211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5389A-1711-45FC-BAEC-D67A6DEAC3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8776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119E9-DE57-472D-B244-C6ACA319EB2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9689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E3EE2-2D1E-4BC5-AE00-ED1B64EBE5B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181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C0D98-51A2-4B21-9988-4856B445ECC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3994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F2CD-EDD5-40F2-9F9E-AF7E8F69678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8050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A64FC-EFA9-4F80-A923-BAF87AAC86B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559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8792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C0AA3-362C-4E7B-8CB2-DF8E91C2E39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7987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A6A5D-A7D5-422A-8C66-A252EEF9C84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2663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4E80E-F771-48B5-B625-E726DFE0090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0566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A4C92-3C18-4BF1-8835-44803F49844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889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663" y="493713"/>
            <a:ext cx="7793037" cy="541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5240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FACA28-F829-44D8-A476-FB66202EFC7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7514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1194329"/>
          </a:xfrm>
          <a:prstGeom prst="rect">
            <a:avLst/>
          </a:prstGeom>
          <a:solidFill>
            <a:srgbClr val="A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733800"/>
            <a:ext cx="7924800" cy="1219200"/>
          </a:xfrm>
        </p:spPr>
        <p:txBody>
          <a:bodyPr anchor="b"/>
          <a:lstStyle>
            <a:lvl1pPr algn="ctr">
              <a:defRPr sz="3600">
                <a:solidFill>
                  <a:srgbClr val="AF0000"/>
                </a:solidFill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323007"/>
            <a:ext cx="2615812" cy="21051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34240"/>
            <a:ext cx="6553200" cy="804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8927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077200" cy="4335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A54-2A6B-4242-B691-C4DE4231F3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23900" y="380999"/>
            <a:ext cx="7543800" cy="53340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557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03597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A54-2A6B-4242-B691-C4DE4231F3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95400"/>
            <a:ext cx="7620000" cy="533400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AF0000"/>
                </a:solidFill>
              </a:defRPr>
            </a:lvl1pPr>
          </a:lstStyle>
          <a:p>
            <a:pPr lvl="0"/>
            <a:r>
              <a:rPr lang="en-US" dirty="0"/>
              <a:t>Sub-Header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410078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A54-2A6B-4242-B691-C4DE4231F3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0824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1"/>
            <a:ext cx="40386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1"/>
            <a:ext cx="40386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A54-2A6B-4242-B691-C4DE4231F3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3581400"/>
            <a:ext cx="40386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581400"/>
            <a:ext cx="40386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84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9793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3845485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A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38454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6425" y="1219200"/>
            <a:ext cx="3813175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A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425" y="1858962"/>
            <a:ext cx="3813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A54-2A6B-4242-B691-C4DE4231F3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02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A54-2A6B-4242-B691-C4DE4231F3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02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6A54-2A6B-4242-B691-C4DE4231F3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480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0" y="6430963"/>
            <a:ext cx="53498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image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338" y="6426200"/>
            <a:ext cx="1600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Shape 120"/>
          <p:cNvSpPr>
            <a:spLocks noChangeShapeType="1"/>
          </p:cNvSpPr>
          <p:nvPr/>
        </p:nvSpPr>
        <p:spPr bwMode="auto">
          <a:xfrm>
            <a:off x="2571750" y="6448425"/>
            <a:ext cx="0" cy="3667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hape 121"/>
          <p:cNvSpPr>
            <a:spLocks noChangeArrowheads="1"/>
          </p:cNvSpPr>
          <p:nvPr/>
        </p:nvSpPr>
        <p:spPr bwMode="auto">
          <a:xfrm>
            <a:off x="2595563" y="6389688"/>
            <a:ext cx="7810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5613"/>
            <a:r>
              <a: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Office of</a:t>
            </a:r>
            <a:br>
              <a: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Science</a:t>
            </a:r>
          </a:p>
        </p:txBody>
      </p:sp>
      <p:sp>
        <p:nvSpPr>
          <p:cNvPr id="7" name="Shape 122"/>
          <p:cNvSpPr>
            <a:spLocks noChangeArrowheads="1"/>
          </p:cNvSpPr>
          <p:nvPr/>
        </p:nvSpPr>
        <p:spPr bwMode="auto">
          <a:xfrm>
            <a:off x="8724900" y="6446838"/>
            <a:ext cx="368300" cy="3556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2813"/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" name="Shape 123"/>
          <p:cNvSpPr/>
          <p:nvPr/>
        </p:nvSpPr>
        <p:spPr>
          <a:xfrm>
            <a:off x="0" y="-12700"/>
            <a:ext cx="9144000" cy="855663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0" tIns="0" rIns="0" bIns="0"/>
          <a:lstStyle/>
          <a:p>
            <a:pPr defTabSz="914165">
              <a:defRPr sz="2400"/>
            </a:pPr>
            <a:endParaRPr sz="2400" ker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24"/>
          <p:cNvSpPr/>
          <p:nvPr/>
        </p:nvSpPr>
        <p:spPr>
          <a:xfrm>
            <a:off x="0" y="0"/>
            <a:ext cx="9144000" cy="855663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0" tIns="0" rIns="0" bIns="0"/>
          <a:lstStyle/>
          <a:p>
            <a:pPr defTabSz="914165">
              <a:defRPr sz="2400"/>
            </a:pPr>
            <a:endParaRPr sz="2400" ker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5768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lnSpc>
                <a:spcPct val="100000"/>
              </a:lnSpc>
              <a:defRPr sz="2800" b="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9785698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The Conclusion of the HG collaboration and the future: Advanced Ultra-High Frequency Acceleration </a:t>
            </a:r>
          </a:p>
        </p:txBody>
      </p:sp>
    </p:spTree>
    <p:extLst>
      <p:ext uri="{BB962C8B-B14F-4D97-AF65-F5344CB8AC3E}">
        <p14:creationId xmlns:p14="http://schemas.microsoft.com/office/powerpoint/2010/main" val="182801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975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6564928" cy="3143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The Conclusion of the HG collaboration and the future: Advanced Ultra-High Frequency Acceleration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3186E-374F-466F-A889-85BBC4E7E8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6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38600" cy="2376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038600" cy="2376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48088"/>
            <a:ext cx="4038600" cy="2378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48088"/>
            <a:ext cx="4038600" cy="2378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95400" y="6324600"/>
            <a:ext cx="1371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28900" y="6324600"/>
            <a:ext cx="3886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The Conclusion of the HG collaboration and the future: Advanced Ultra-High Frequency Acceleration 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00800" y="6324600"/>
            <a:ext cx="914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Page </a:t>
            </a:r>
            <a:fld id="{B816B304-6988-4123-B92D-B4D1C7B19F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3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omic Sans MS" pitchFamily="66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916021"/>
      </p:ext>
    </p:extLst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8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3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49" r:id="rId16"/>
    <p:sldLayoutId id="2147483670" r:id="rId17"/>
    <p:sldLayoutId id="2147483674" r:id="rId18"/>
    <p:sldLayoutId id="2147483671" r:id="rId19"/>
    <p:sldLayoutId id="2147483672" r:id="rId20"/>
    <p:sldLayoutId id="2147483673" r:id="rId21"/>
    <p:sldLayoutId id="2147483822" r:id="rId2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slide header_green_378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6" descr="slide footer_green_378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1469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7F7F7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ED0F0D-F1D0-4C75-B1CB-372402836BBB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360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A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4166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A6A54-2A6B-4242-B691-C4DE4231F3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1400" y="640080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D1A7-FB98-43FD-AA3D-E7C3EC56B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9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Roboto Slab" pitchFamily="2" charset="0"/>
          <a:ea typeface="Roboto Slab" pitchFamily="2" charset="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34.png"/><Relationship Id="rId7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hyperlink" Target="https://science.energy.gov/~/media/hep/pdf/Reports/DOE_HEP_GARD_RF_Research_Roadmap_Repor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slac.stanford.edu/colloquium/node/159" TargetMode="External"/><Relationship Id="rId2" Type="http://schemas.openxmlformats.org/officeDocument/2006/relationships/hyperlink" Target="https://arxiv.org/abs/1807.1019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608.07537" TargetMode="External"/><Relationship Id="rId5" Type="http://schemas.openxmlformats.org/officeDocument/2006/relationships/hyperlink" Target="https://arxiv.org/abs/1711.00568" TargetMode="External"/><Relationship Id="rId4" Type="http://schemas.openxmlformats.org/officeDocument/2006/relationships/hyperlink" Target="https://clic-meeting.web.cern.ch/clic-meeting/clictable2010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276447" y="1944532"/>
            <a:ext cx="5971953" cy="1787525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</a:t>
            </a:r>
            <a:r>
              <a:rPr lang="en-US" sz="3600" baseline="30000" dirty="0">
                <a:solidFill>
                  <a:schemeClr val="tx1"/>
                </a:solidFill>
              </a:rPr>
              <a:t>3</a:t>
            </a:r>
            <a:r>
              <a:rPr lang="en-US" sz="3600" dirty="0">
                <a:solidFill>
                  <a:schemeClr val="tx1"/>
                </a:solidFill>
              </a:rPr>
              <a:t> – Cool Copper Collider:</a:t>
            </a:r>
            <a:br>
              <a:rPr lang="en-US" sz="3600" b="0" dirty="0">
                <a:solidFill>
                  <a:schemeClr val="tx1"/>
                </a:solidFill>
              </a:rPr>
            </a:br>
            <a:r>
              <a:rPr lang="en-US" sz="3600" b="0" dirty="0">
                <a:solidFill>
                  <a:schemeClr val="tx1"/>
                </a:solidFill>
              </a:rPr>
              <a:t>An Advanced NCRF Linac Concept for a High Energy e</a:t>
            </a:r>
            <a:r>
              <a:rPr lang="en-US" sz="3600" b="0" baseline="30000" dirty="0">
                <a:solidFill>
                  <a:schemeClr val="tx1"/>
                </a:solidFill>
              </a:rPr>
              <a:t>+</a:t>
            </a:r>
            <a:r>
              <a:rPr lang="en-US" sz="3600" b="0" dirty="0">
                <a:solidFill>
                  <a:schemeClr val="tx1"/>
                </a:solidFill>
              </a:rPr>
              <a:t>e</a:t>
            </a:r>
            <a:r>
              <a:rPr lang="en-US" sz="3600" b="0" baseline="30000" dirty="0">
                <a:solidFill>
                  <a:schemeClr val="tx1"/>
                </a:solidFill>
              </a:rPr>
              <a:t>−</a:t>
            </a:r>
            <a:r>
              <a:rPr lang="en-US" sz="3600" b="0" dirty="0">
                <a:solidFill>
                  <a:schemeClr val="tx1"/>
                </a:solidFill>
              </a:rPr>
              <a:t> Linear Collider</a:t>
            </a:r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60498" y="3697132"/>
            <a:ext cx="7989887" cy="1408268"/>
          </a:xfrm>
        </p:spPr>
        <p:txBody>
          <a:bodyPr/>
          <a:lstStyle/>
          <a:p>
            <a:endParaRPr lang="en-CA" sz="2400" dirty="0">
              <a:solidFill>
                <a:schemeClr val="tx1"/>
              </a:solidFill>
            </a:endParaRPr>
          </a:p>
          <a:p>
            <a:r>
              <a:rPr lang="en-CA" sz="2400" dirty="0">
                <a:solidFill>
                  <a:schemeClr val="tx1"/>
                </a:solidFill>
              </a:rPr>
              <a:t>July 1,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AB1C0-B6D1-1E4C-BA87-0193B4AF8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330779"/>
            <a:ext cx="762000" cy="802821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DE4AE0C-1618-B047-8D52-B752C4D813E4}"/>
              </a:ext>
            </a:extLst>
          </p:cNvPr>
          <p:cNvSpPr txBox="1">
            <a:spLocks/>
          </p:cNvSpPr>
          <p:nvPr/>
        </p:nvSpPr>
        <p:spPr>
          <a:xfrm>
            <a:off x="4114800" y="6442940"/>
            <a:ext cx="2895600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42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Snowmass AF-EF Meet 2020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53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5607294" cy="219557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Individual cell feeds necessitate adoption of split-block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Perturbation due to joint does not couple to accelerating mode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Exploring gaps in quadrature to damp higher order mode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33260" cy="753033"/>
          </a:xfrm>
        </p:spPr>
        <p:txBody>
          <a:bodyPr/>
          <a:lstStyle/>
          <a:p>
            <a:r>
              <a:rPr lang="en-US" dirty="0"/>
              <a:t>Distributed Coupling Structures Provide Natural Path to Implement Detuning and Damping of Higher Order Modes 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201060" y="4343400"/>
            <a:ext cx="3353558" cy="2317126"/>
            <a:chOff x="5650959" y="4507468"/>
            <a:chExt cx="3353558" cy="23171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0959" y="4806777"/>
              <a:ext cx="2590698" cy="174081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727917" y="6547595"/>
              <a:ext cx="32766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+mj-lt"/>
                </a:rPr>
                <a:t>Abe et al., PASJ, 2017, WEP039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95993" y="4507468"/>
              <a:ext cx="2300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Quadrant Structure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30764" y="3505200"/>
            <a:ext cx="5460805" cy="3365561"/>
            <a:chOff x="430764" y="3505200"/>
            <a:chExt cx="5460805" cy="336556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9288" t="6988" r="26360"/>
            <a:stretch/>
          </p:blipFill>
          <p:spPr>
            <a:xfrm>
              <a:off x="664710" y="3524921"/>
              <a:ext cx="4038600" cy="33458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39698" t="5376" r="40848" b="5986"/>
            <a:stretch/>
          </p:blipFill>
          <p:spPr>
            <a:xfrm>
              <a:off x="3414539" y="3529584"/>
              <a:ext cx="1752600" cy="31545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19951" t="24976" r="70213" b="22460"/>
            <a:stretch/>
          </p:blipFill>
          <p:spPr>
            <a:xfrm>
              <a:off x="497472" y="4069285"/>
              <a:ext cx="982954" cy="2075125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1738139" y="3517232"/>
              <a:ext cx="0" cy="320893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546896" y="3505200"/>
              <a:ext cx="0" cy="320893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648200" y="4191000"/>
              <a:ext cx="221971" cy="8816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619758" y="4190999"/>
              <a:ext cx="221971" cy="8816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1778245" y="4069285"/>
              <a:ext cx="775610" cy="284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3654195" y="4100813"/>
              <a:ext cx="775610" cy="284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605787" y="3520910"/>
                  <a:ext cx="166404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300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m gap to</a:t>
                  </a:r>
                </a:p>
                <a:p>
                  <a:pPr algn="ctr"/>
                  <a:r>
                    <a:rPr lang="en-US" dirty="0"/>
                    <a:t>matched load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5787" y="3520910"/>
                  <a:ext cx="1664045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2941" t="-5660" r="-2941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760906" y="3505200"/>
                  <a:ext cx="166404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300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m gap to</a:t>
                  </a:r>
                </a:p>
                <a:p>
                  <a:pPr algn="ctr"/>
                  <a:r>
                    <a:rPr lang="en-US" dirty="0"/>
                    <a:t>matched load</a:t>
                  </a: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906" y="3505200"/>
                  <a:ext cx="1664045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2930" t="-4717" r="-2564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430764" y="3745728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H-field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05366" y="5973562"/>
              <a:ext cx="16992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Accelerating Mode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3891033" y="5665694"/>
                  <a:ext cx="20005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Q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en-US" sz="1600" dirty="0"/>
                    <a:t> 10</a:t>
                  </a:r>
                  <a:r>
                    <a:rPr lang="en-US" sz="1600" baseline="30000" dirty="0"/>
                    <a:t>3</a:t>
                  </a:r>
                  <a:r>
                    <a:rPr lang="en-US" sz="1600" dirty="0"/>
                    <a:t> (vs 4x10</a:t>
                  </a:r>
                  <a:r>
                    <a:rPr lang="en-US" sz="1600" baseline="30000" dirty="0"/>
                    <a:t>4</a:t>
                  </a:r>
                  <a:r>
                    <a:rPr lang="en-US" sz="1600" dirty="0"/>
                    <a:t>)</a:t>
                  </a: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033" y="5665694"/>
                  <a:ext cx="2000536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/>
            <p:cNvSpPr txBox="1"/>
            <p:nvPr/>
          </p:nvSpPr>
          <p:spPr>
            <a:xfrm>
              <a:off x="3593629" y="5975351"/>
              <a:ext cx="16992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Dipole</a:t>
              </a:r>
            </a:p>
            <a:p>
              <a:pPr algn="ctr"/>
              <a:r>
                <a:rPr lang="en-US" b="1" dirty="0"/>
                <a:t>Mode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322031" y="1371600"/>
            <a:ext cx="233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Design of Detuned Cavities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B5C2A5C-0257-F548-B0B6-0A25F4B61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4911" y="2039405"/>
            <a:ext cx="2644335" cy="20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6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461" y="4871427"/>
            <a:ext cx="4418112" cy="12257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14795" y="4290197"/>
            <a:ext cx="4711778" cy="2567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Meter Scale Prototype in Development at C-band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34472">
            <a:off x="5124613" y="2070097"/>
            <a:ext cx="3343775" cy="2127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13002" y="4228411"/>
            <a:ext cx="2635251" cy="2001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B94BA7-3111-46E1-A7F2-263094AAD6E4}"/>
              </a:ext>
            </a:extLst>
          </p:cNvPr>
          <p:cNvSpPr/>
          <p:nvPr/>
        </p:nvSpPr>
        <p:spPr>
          <a:xfrm>
            <a:off x="2081841" y="6269986"/>
            <a:ext cx="1712905" cy="29546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sz="1320" dirty="0">
                <a:solidFill>
                  <a:srgbClr val="000000"/>
                </a:solidFill>
                <a:latin typeface="Arial"/>
              </a:rPr>
              <a:t>S. Tantawi, and Z. Li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E324AE-DDCE-4E95-957B-88483D0DB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35" y="2687244"/>
            <a:ext cx="4222320" cy="610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E68E30-A9AA-457E-9D12-ACB51C6D5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6640" y="3661923"/>
            <a:ext cx="1000735" cy="26025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0AA551-39BA-496C-91D3-4771B6CD2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783" y="3651300"/>
            <a:ext cx="1005616" cy="2602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B1BF8CF-A61F-412E-B58C-A3C2A6D4D829}"/>
                  </a:ext>
                </a:extLst>
              </p:cNvPr>
              <p:cNvSpPr/>
              <p:nvPr/>
            </p:nvSpPr>
            <p:spPr>
              <a:xfrm>
                <a:off x="-914400" y="4038600"/>
                <a:ext cx="4027809" cy="1301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09728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peak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unperturbed</m:t>
                              </m:r>
                            </m:sub>
                          </m:sSub>
                        </m:den>
                      </m:f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1.2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j-lt"/>
                </a:endParaRPr>
              </a:p>
              <a:p>
                <a:pPr algn="ctr" defTabSz="1097280"/>
                <a:r>
                  <a:rPr lang="en-US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peak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dirty="0" err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dirty="0" err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acc</m:t>
                            </m:r>
                          </m:sub>
                        </m:sSub>
                      </m:den>
                    </m:f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=2.22</m:t>
                    </m:r>
                  </m:oMath>
                </a14:m>
                <a:endParaRPr lang="en-US" i="1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B1BF8CF-A61F-412E-B58C-A3C2A6D4D8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4400" y="4038600"/>
                <a:ext cx="4027809" cy="13010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13770" y="1709120"/>
            <a:ext cx="4115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One meter (40-cell) C-band design with reduce peak E and H-field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64944" y="1709120"/>
            <a:ext cx="4115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Scaling fabrication techniques in length and including controlled gap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A8A43-85F0-A04B-B61B-C11696FE96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393653" y="4272506"/>
            <a:ext cx="2699817" cy="20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8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7199" y="1243584"/>
            <a:ext cx="8529054" cy="253276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 active programs for compact high-flux x-ray sources for security and medicine: NNSA, DHS, Stanford 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DHS: Cost is a key driver - full screening at ports of entry requires km-scale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aspects of RF accelerator transitioning to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Source Development  for Accelerator Technology Requires Large Commercial Scale Applications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65991" y="4422775"/>
            <a:ext cx="2169490" cy="226076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0" y="5407330"/>
            <a:ext cx="1600200" cy="1238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3738149"/>
            <a:ext cx="3053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Low-cost “</a:t>
            </a:r>
            <a:r>
              <a:rPr lang="en-US" dirty="0" err="1"/>
              <a:t>Digikey</a:t>
            </a:r>
            <a:r>
              <a:rPr lang="en-US" dirty="0"/>
              <a:t> Catalog” Marx Modulator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825CFB-3A41-7643-92BC-B66420EA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989" y="3776345"/>
            <a:ext cx="1760330" cy="19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3A5E61B8-8579-754D-87CE-3CC87624F3D5}"/>
              </a:ext>
            </a:extLst>
          </p:cNvPr>
          <p:cNvSpPr txBox="1"/>
          <p:nvPr/>
        </p:nvSpPr>
        <p:spPr>
          <a:xfrm>
            <a:off x="3581400" y="5765125"/>
            <a:ext cx="2609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Modular Klystron Array operating at extremely low voltages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951ACC-22C5-664C-B6E5-D6884F14BA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000" y="4407995"/>
            <a:ext cx="2507594" cy="11373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417B6E-E307-FA44-B3CD-059B9E5C216A}"/>
              </a:ext>
            </a:extLst>
          </p:cNvPr>
          <p:cNvSpPr txBox="1"/>
          <p:nvPr/>
        </p:nvSpPr>
        <p:spPr>
          <a:xfrm>
            <a:off x="6303211" y="3881467"/>
            <a:ext cx="25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Integrated Pole Pieces/</a:t>
            </a:r>
          </a:p>
          <a:p>
            <a:pPr algn="ctr"/>
            <a:r>
              <a:rPr lang="en-US" sz="1400" dirty="0"/>
              <a:t>Long Period </a:t>
            </a:r>
            <a:r>
              <a:rPr lang="en-US" sz="1400" dirty="0" err="1"/>
              <a:t>Halback</a:t>
            </a:r>
            <a:r>
              <a:rPr lang="en-US" sz="1400" dirty="0"/>
              <a:t> Arrays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602DAC-52EA-0E45-A185-C27FD42931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948" y="5496381"/>
            <a:ext cx="2904556" cy="135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and Cost-Effective High-Gradient Normal Conducting Accelerators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614416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Optimizing the cost of NCRF technology a fundamental requirement for its implementation for future facilities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RF source cost is the key driver for gradient and cost – need to focus R&amp;D on reducing source cost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1E70D-3567-9E46-8537-8459812F72D8}"/>
              </a:ext>
            </a:extLst>
          </p:cNvPr>
          <p:cNvSpPr txBox="1"/>
          <p:nvPr/>
        </p:nvSpPr>
        <p:spPr>
          <a:xfrm>
            <a:off x="76200" y="5845314"/>
            <a:ext cx="845819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bg2"/>
              </a:buClr>
              <a:buFont typeface="Arial"/>
              <a:buChar char="•"/>
              <a:defRPr sz="1300"/>
            </a:lvl1pPr>
            <a:lvl2pPr marL="742950" lvl="1" indent="-285750">
              <a:buClr>
                <a:schemeClr val="bg2"/>
              </a:buClr>
              <a:buFont typeface="Lucida Grande"/>
              <a:buChar char="-"/>
              <a:defRPr sz="1300">
                <a:solidFill>
                  <a:srgbClr val="000000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Understand the Impact on Advanced Collider Concept Enabled by the Goals Defined in the DOE GARD RF Decadal Roadmap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A1845-48B4-AA4A-93EA-2FA374925CA0}"/>
              </a:ext>
            </a:extLst>
          </p:cNvPr>
          <p:cNvSpPr txBox="1"/>
          <p:nvPr/>
        </p:nvSpPr>
        <p:spPr>
          <a:xfrm>
            <a:off x="537404" y="6581001"/>
            <a:ext cx="761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2"/>
              </a:rPr>
              <a:t>https://science.energy.gov/~/media/hep/pdf/Reports/DOE_HEP_GARD_RF_Research_Roadmap_Report.pdf</a:t>
            </a:r>
            <a:r>
              <a:rPr lang="en-US" sz="12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0DFDEF-BA90-BB44-AB9C-58CFA34DD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437738"/>
            <a:ext cx="3632200" cy="203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C06738-9CCB-8F43-A8AA-CAF572272EEA}"/>
              </a:ext>
            </a:extLst>
          </p:cNvPr>
          <p:cNvSpPr txBox="1"/>
          <p:nvPr/>
        </p:nvSpPr>
        <p:spPr>
          <a:xfrm>
            <a:off x="990600" y="5345668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RF Power Cost ($/kW)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D0EF25-2717-904E-9BB7-ABC57EEEB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0" y="3464339"/>
            <a:ext cx="3606800" cy="2019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E25AB0-DABD-F14C-875C-BDB753049EEA}"/>
              </a:ext>
            </a:extLst>
          </p:cNvPr>
          <p:cNvSpPr txBox="1"/>
          <p:nvPr/>
        </p:nvSpPr>
        <p:spPr>
          <a:xfrm>
            <a:off x="5146705" y="5312874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RF Power Cost ($/kW)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05643-AECA-D749-9437-04BB491643C4}"/>
              </a:ext>
            </a:extLst>
          </p:cNvPr>
          <p:cNvSpPr txBox="1"/>
          <p:nvPr/>
        </p:nvSpPr>
        <p:spPr>
          <a:xfrm rot="16200000">
            <a:off x="-545765" y="4128047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Optimized </a:t>
            </a:r>
          </a:p>
          <a:p>
            <a:pPr algn="ctr"/>
            <a:r>
              <a:rPr lang="en-US" dirty="0"/>
              <a:t>Gradient (MV/m)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261CB2-73F5-4C43-8797-777C6E78F4B6}"/>
              </a:ext>
            </a:extLst>
          </p:cNvPr>
          <p:cNvSpPr txBox="1"/>
          <p:nvPr/>
        </p:nvSpPr>
        <p:spPr>
          <a:xfrm rot="16200000">
            <a:off x="3791983" y="419940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Cost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766BE0-5DC7-894D-84A9-568100A659CE}"/>
              </a:ext>
            </a:extLst>
          </p:cNvPr>
          <p:cNvSpPr txBox="1"/>
          <p:nvPr/>
        </p:nvSpPr>
        <p:spPr>
          <a:xfrm>
            <a:off x="1474169" y="3070019"/>
            <a:ext cx="596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Gradient/Cost Scaling vs RF Source Cost for 2 TeV CoM</a:t>
            </a:r>
          </a:p>
        </p:txBody>
      </p:sp>
    </p:spTree>
    <p:extLst>
      <p:ext uri="{BB962C8B-B14F-4D97-AF65-F5344CB8AC3E}">
        <p14:creationId xmlns:p14="http://schemas.microsoft.com/office/powerpoint/2010/main" val="98165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41.png">
            <a:extLst>
              <a:ext uri="{FF2B5EF4-FFF2-40B4-BE49-F238E27FC236}">
                <a16:creationId xmlns:a16="http://schemas.microsoft.com/office/drawing/2014/main" id="{9E5CFCE9-5AE1-4C42-AA40-485C6C7FA999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4763737"/>
            <a:ext cx="5657323" cy="2057401"/>
          </a:xfrm>
          <a:prstGeom prst="rect">
            <a:avLst/>
          </a:prstGeom>
          <a:ln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Parameters for 2 TeV Conceptual Design Based on C-Band 5.712 GHz, a/</a:t>
            </a:r>
            <a:r>
              <a:rPr lang="el-GR" dirty="0"/>
              <a:t>λ</a:t>
            </a:r>
            <a:r>
              <a:rPr lang="en-US" dirty="0"/>
              <a:t>=0.05, 2𝜋/3 Structure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221959"/>
              </p:ext>
            </p:extLst>
          </p:nvPr>
        </p:nvGraphicFramePr>
        <p:xfrm>
          <a:off x="569681" y="1756821"/>
          <a:ext cx="4447390" cy="2475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25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Temperature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(K)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77</a:t>
                      </a: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5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Beam</a:t>
                      </a:r>
                      <a:r>
                        <a:rPr lang="en-US" sz="1600" b="1" baseline="0" dirty="0"/>
                        <a:t> Loading</a:t>
                      </a:r>
                      <a:r>
                        <a:rPr lang="en-US" sz="1600" b="1" dirty="0"/>
                        <a:t>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5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Gradient (MeV/m)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5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Pulse Length (µs)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5617763"/>
                  </a:ext>
                </a:extLst>
              </a:tr>
              <a:tr h="4125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Cryogenic</a:t>
                      </a:r>
                      <a:r>
                        <a:rPr lang="en-US" sz="1600" b="1" baseline="0" dirty="0"/>
                        <a:t> Load @ 77K (MW)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25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Electrical Load (MW)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D350AF-DC29-0C44-B0CF-5B00B5A3121E}"/>
              </a:ext>
            </a:extLst>
          </p:cNvPr>
          <p:cNvSpPr txBox="1"/>
          <p:nvPr/>
        </p:nvSpPr>
        <p:spPr>
          <a:xfrm>
            <a:off x="398034" y="544203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Pulse Format</a:t>
            </a:r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1D5C5EDE-C7B1-ED42-BAC2-0606B217BC2A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813468254"/>
              </p:ext>
            </p:extLst>
          </p:nvPr>
        </p:nvGraphicFramePr>
        <p:xfrm>
          <a:off x="5449850" y="1424058"/>
          <a:ext cx="3476174" cy="491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4999">
                  <a:extLst>
                    <a:ext uri="{9D8B030D-6E8A-4147-A177-3AD203B41FA5}">
                      <a16:colId xmlns:a16="http://schemas.microsoft.com/office/drawing/2014/main" val="14848507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97589763"/>
                    </a:ext>
                  </a:extLst>
                </a:gridCol>
                <a:gridCol w="732975">
                  <a:extLst>
                    <a:ext uri="{9D8B030D-6E8A-4147-A177-3AD203B41FA5}">
                      <a16:colId xmlns:a16="http://schemas.microsoft.com/office/drawing/2014/main" val="776349690"/>
                    </a:ext>
                  </a:extLst>
                </a:gridCol>
              </a:tblGrid>
              <a:tr h="3657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Parameter (2 TeV CoM)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Units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744000"/>
                  </a:ext>
                </a:extLst>
              </a:tr>
              <a:tr h="5801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Reliquification Plant Cost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M$/MW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18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00620858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Single Beam Power (1 TeV linac)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MW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9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50526281"/>
                  </a:ext>
                </a:extLst>
              </a:tr>
              <a:tr h="246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Total Beam Power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MW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18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17922858"/>
                  </a:ext>
                </a:extLst>
              </a:tr>
              <a:tr h="246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Total RF Power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MW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86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871522642"/>
                  </a:ext>
                </a:extLst>
              </a:tr>
              <a:tr h="510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Heat Load at Cryogenic Temperature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MW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25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090182380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Electrical Power for RF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MW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172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97103866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Electrical Power for Cryo-Cooler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MW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170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13407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900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A9F67D8-3A9B-F14C-AB62-B918DC5AE2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2393"/>
            <a:ext cx="2940208" cy="31775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9A2D66-DE28-8B40-B875-A269583C9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583F-F319-514F-A7C9-38E5E8F157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028407" cy="50655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X-band structure demonstrated full average power over short length (0.25 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Cryomodule design developed for </a:t>
            </a:r>
            <a:r>
              <a:rPr lang="en-US" sz="2000" dirty="0" err="1"/>
              <a:t>cryoplant</a:t>
            </a:r>
            <a:r>
              <a:rPr lang="en-US" sz="2000" dirty="0"/>
              <a:t> layout to cool 24 MW/linac thermal load at 77K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B44C3B5D-75EA-9E4C-8D16-0400EA20FB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Preliminary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/>
                  <a:t>E = 1 GeV Cryomodule Design for High Average Power Implementation with ~90% Fill Factor 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B44C3B5D-75EA-9E4C-8D16-0400EA20FB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57" t="-88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89E47B-1458-BC40-9F10-E070E3CE47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858" y="4114800"/>
            <a:ext cx="5382542" cy="2645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1E7BD9-8A02-1345-A620-9A7B6A6B3A90}"/>
              </a:ext>
            </a:extLst>
          </p:cNvPr>
          <p:cNvSpPr txBox="1"/>
          <p:nvPr/>
        </p:nvSpPr>
        <p:spPr>
          <a:xfrm>
            <a:off x="5943600" y="6124440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~8.9m Cryomodule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0ADD6-D584-8649-B557-6ADC240AF006}"/>
              </a:ext>
            </a:extLst>
          </p:cNvPr>
          <p:cNvSpPr txBox="1"/>
          <p:nvPr/>
        </p:nvSpPr>
        <p:spPr>
          <a:xfrm>
            <a:off x="2701415" y="4267200"/>
            <a:ext cx="2241392" cy="66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Shared nitrogen supply and return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03097-6627-5843-99BE-84E05C5E1A93}"/>
              </a:ext>
            </a:extLst>
          </p:cNvPr>
          <p:cNvSpPr/>
          <p:nvPr/>
        </p:nvSpPr>
        <p:spPr>
          <a:xfrm>
            <a:off x="6562730" y="6483548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Oriunno</a:t>
            </a:r>
            <a:r>
              <a:rPr lang="en-US" i="1" dirty="0"/>
              <a:t>, </a:t>
            </a:r>
            <a:r>
              <a:rPr lang="en-US" i="1" dirty="0" err="1"/>
              <a:t>Breidenbach</a:t>
            </a:r>
            <a:endParaRPr lang="en-US" i="1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65" y="1296614"/>
            <a:ext cx="4546785" cy="2513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3357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1B718C-ABB4-E94E-B321-8A4693524B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ED186-C7F6-3C48-B298-34C227FF8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560BE8-7CFF-2B4E-9AB4-B9D28E3E7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479"/>
            <a:ext cx="9144000" cy="64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44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7A3018-064E-6746-B63D-9B740C342B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5370E0-7F9B-814D-86CA-E17BD8652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16C05-222F-454A-A0B4-F198629F0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89" b="15556"/>
          <a:stretch/>
        </p:blipFill>
        <p:spPr>
          <a:xfrm>
            <a:off x="228600" y="0"/>
            <a:ext cx="8763000" cy="685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03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8000" dirty="0"/>
              <a:t>Questions?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243583"/>
            <a:ext cx="7391399" cy="4166617"/>
          </a:xfrm>
        </p:spPr>
        <p:txBody>
          <a:bodyPr numCol="2">
            <a:noAutofit/>
          </a:bodyPr>
          <a:lstStyle/>
          <a:p>
            <a:r>
              <a:rPr lang="en-US" sz="1800" dirty="0"/>
              <a:t>Sami Tantawi</a:t>
            </a:r>
          </a:p>
          <a:p>
            <a:r>
              <a:rPr lang="en-US" sz="1800" dirty="0"/>
              <a:t>Mamdouh Nasr</a:t>
            </a:r>
          </a:p>
          <a:p>
            <a:r>
              <a:rPr lang="en-US" sz="1800" dirty="0"/>
              <a:t>Marty </a:t>
            </a:r>
            <a:r>
              <a:rPr lang="en-US" sz="1800" dirty="0" err="1"/>
              <a:t>Breidenbach</a:t>
            </a:r>
            <a:endParaRPr lang="en-US" sz="1800" dirty="0"/>
          </a:p>
          <a:p>
            <a:r>
              <a:rPr lang="en-US" sz="1800" dirty="0"/>
              <a:t>Emilio Nanni</a:t>
            </a:r>
          </a:p>
          <a:p>
            <a:r>
              <a:rPr lang="en-US" sz="1800" dirty="0"/>
              <a:t>Karl Bane</a:t>
            </a:r>
          </a:p>
          <a:p>
            <a:r>
              <a:rPr lang="en-US" sz="1800" dirty="0"/>
              <a:t>Tim Barklow</a:t>
            </a:r>
          </a:p>
          <a:p>
            <a:r>
              <a:rPr lang="en-US" sz="1800" dirty="0"/>
              <a:t>Craig Burkhart</a:t>
            </a:r>
          </a:p>
          <a:p>
            <a:r>
              <a:rPr lang="en-US" sz="1800" dirty="0"/>
              <a:t>Robert Conley</a:t>
            </a:r>
          </a:p>
          <a:p>
            <a:r>
              <a:rPr lang="en-US" sz="1800" dirty="0"/>
              <a:t>Robert Reed</a:t>
            </a:r>
          </a:p>
          <a:p>
            <a:r>
              <a:rPr lang="en-US" sz="1800" dirty="0"/>
              <a:t>Eric Fauve</a:t>
            </a:r>
          </a:p>
          <a:p>
            <a:r>
              <a:rPr lang="en-US" sz="1800" dirty="0" err="1"/>
              <a:t>Alysson</a:t>
            </a:r>
            <a:r>
              <a:rPr lang="en-US" sz="1800" dirty="0"/>
              <a:t> Gold</a:t>
            </a:r>
          </a:p>
          <a:p>
            <a:r>
              <a:rPr lang="en-US" sz="1800" dirty="0"/>
              <a:t>Vincent </a:t>
            </a:r>
            <a:r>
              <a:rPr lang="en-US" sz="1800" dirty="0" err="1"/>
              <a:t>Heloin</a:t>
            </a:r>
            <a:endParaRPr lang="en-US" sz="1800" dirty="0"/>
          </a:p>
          <a:p>
            <a:r>
              <a:rPr lang="en-US" sz="1800" dirty="0"/>
              <a:t>Mark Kemp</a:t>
            </a:r>
          </a:p>
          <a:p>
            <a:r>
              <a:rPr lang="en-US" sz="1800" dirty="0"/>
              <a:t>Zenghai Li</a:t>
            </a:r>
          </a:p>
          <a:p>
            <a:r>
              <a:rPr lang="en-US" sz="1800" dirty="0"/>
              <a:t>Marco Oriunno</a:t>
            </a:r>
          </a:p>
          <a:p>
            <a:pPr marL="12700"/>
            <a:r>
              <a:rPr lang="en-US" sz="1800" dirty="0"/>
              <a:t>James Paterson</a:t>
            </a:r>
          </a:p>
          <a:p>
            <a:r>
              <a:rPr lang="en-US" sz="1800" dirty="0"/>
              <a:t>Michael Peskin</a:t>
            </a:r>
          </a:p>
          <a:p>
            <a:r>
              <a:rPr lang="en-US" sz="1800" dirty="0"/>
              <a:t>Tor Raubenheimer</a:t>
            </a:r>
          </a:p>
          <a:p>
            <a:r>
              <a:rPr lang="en-US" sz="1800" dirty="0"/>
              <a:t>Brandon Weatherford</a:t>
            </a:r>
          </a:p>
          <a:p>
            <a:r>
              <a:rPr lang="en-US" sz="1800" dirty="0"/>
              <a:t>Jamie Rosenzweig </a:t>
            </a:r>
          </a:p>
          <a:p>
            <a:r>
              <a:rPr lang="en-US" sz="1800" dirty="0"/>
              <a:t>Bruno </a:t>
            </a:r>
            <a:r>
              <a:rPr lang="en-US" sz="1800" dirty="0" err="1"/>
              <a:t>Spataro</a:t>
            </a:r>
            <a:endParaRPr lang="en-US" sz="1800" dirty="0"/>
          </a:p>
          <a:p>
            <a:r>
              <a:rPr lang="en-US" sz="1800" dirty="0"/>
              <a:t>Frank Krawczyk</a:t>
            </a:r>
          </a:p>
          <a:p>
            <a:r>
              <a:rPr lang="en-US" sz="1800" dirty="0" err="1"/>
              <a:t>Evgenya</a:t>
            </a:r>
            <a:r>
              <a:rPr lang="en-US" sz="1800" dirty="0"/>
              <a:t> </a:t>
            </a:r>
            <a:r>
              <a:rPr lang="en-US" sz="1800" dirty="0" err="1"/>
              <a:t>Simakov</a:t>
            </a:r>
            <a:endParaRPr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11B08-7145-C44E-A747-AC6B9D390528}"/>
              </a:ext>
            </a:extLst>
          </p:cNvPr>
          <p:cNvSpPr txBox="1"/>
          <p:nvPr/>
        </p:nvSpPr>
        <p:spPr>
          <a:xfrm>
            <a:off x="590159" y="5880240"/>
            <a:ext cx="782689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More Details See: </a:t>
            </a:r>
            <a:r>
              <a:rPr lang="en-US" sz="2000" dirty="0">
                <a:hlinkClick r:id="rId2"/>
              </a:rPr>
              <a:t>Bane et al., </a:t>
            </a:r>
            <a:r>
              <a:rPr lang="en-US" sz="2000" i="1" dirty="0">
                <a:hlinkClick r:id="rId2"/>
              </a:rPr>
              <a:t>ArXiv </a:t>
            </a:r>
            <a:r>
              <a:rPr lang="en-US" sz="2000" dirty="0">
                <a:hlinkClick r:id="rId2"/>
              </a:rPr>
              <a:t>1807.10195 (2018)</a:t>
            </a:r>
            <a:endParaRPr lang="en-US" sz="2000" dirty="0"/>
          </a:p>
          <a:p>
            <a:pPr algn="ctr"/>
            <a:r>
              <a:rPr lang="en-US" sz="2000" dirty="0"/>
              <a:t>C</a:t>
            </a:r>
            <a:r>
              <a:rPr lang="en-US" sz="2000" baseline="30000" dirty="0"/>
              <a:t>3</a:t>
            </a:r>
            <a:r>
              <a:rPr lang="en-US" sz="2000" dirty="0"/>
              <a:t> Colloquium: </a:t>
            </a:r>
            <a:r>
              <a:rPr lang="en-US" sz="2000" dirty="0">
                <a:hlinkClick r:id="rId3"/>
              </a:rPr>
              <a:t>https://sites.slac.stanford.edu/colloquium/node/159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4646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3096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RF power coupled to each cell – no on-axis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Full system design requires modern virtual prototyping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Optimization of cell for efficiency (shunt impedance)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Control peak surface electric and magnetic fields</a:t>
            </a:r>
          </a:p>
          <a:p>
            <a:pPr marL="800100" lvl="1" indent="-342900"/>
            <a:r>
              <a:rPr lang="en-US" dirty="0"/>
              <a:t>Key to high gradient operation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Breakthrough of Distributed RF Coupling Changes the Paradigm for RF Accelerator Performance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965492" y="5055513"/>
                <a:ext cx="313050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r>
                  <a:rPr lang="en-US" sz="2800" dirty="0"/>
                  <a:t> [M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800" dirty="0"/>
                  <a:t>/m]  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492" y="5055513"/>
                <a:ext cx="3130508" cy="430887"/>
              </a:xfrm>
              <a:prstGeom prst="rect">
                <a:avLst/>
              </a:prstGeom>
              <a:blipFill>
                <a:blip r:embed="rId2"/>
                <a:stretch>
                  <a:fillRect l="-4049" t="-160000" r="-5668" b="-2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3034DFE1-34BA-4A7D-AAA0-04851BAAC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87" y="2416848"/>
            <a:ext cx="7867175" cy="1792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91A019-3682-44CD-82E3-72CE78F96196}"/>
              </a:ext>
            </a:extLst>
          </p:cNvPr>
          <p:cNvSpPr/>
          <p:nvPr/>
        </p:nvSpPr>
        <p:spPr>
          <a:xfrm>
            <a:off x="0" y="6372682"/>
            <a:ext cx="38907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Tantawi</a:t>
            </a:r>
            <a:r>
              <a:rPr lang="en-US" sz="1100" dirty="0"/>
              <a:t> et al. “Distributed coupling and multi-frequency microwave accelerators,” Jul. 5 2016, US Patent 9,386,682.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20BCF-D4C0-484B-8935-0CB05BE005A6}"/>
              </a:ext>
            </a:extLst>
          </p:cNvPr>
          <p:cNvSpPr txBox="1"/>
          <p:nvPr/>
        </p:nvSpPr>
        <p:spPr>
          <a:xfrm>
            <a:off x="990600" y="4233446"/>
            <a:ext cx="76129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Electric field magnitude produced when RF manifold feeds alternating cells equally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9487" y="3295650"/>
            <a:ext cx="457200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50563" y="2755554"/>
            <a:ext cx="116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Beam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59205" y="2645938"/>
            <a:ext cx="457200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2069728"/>
            <a:ext cx="172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RF Power</a:t>
            </a:r>
          </a:p>
        </p:txBody>
      </p:sp>
    </p:spTree>
    <p:extLst>
      <p:ext uri="{BB962C8B-B14F-4D97-AF65-F5344CB8AC3E}">
        <p14:creationId xmlns:p14="http://schemas.microsoft.com/office/powerpoint/2010/main" val="21155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85581" y="1243584"/>
            <a:ext cx="4676111" cy="378561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Cryogenic temperature elevates performance in gradient</a:t>
            </a:r>
          </a:p>
          <a:p>
            <a:pPr marL="800100" lvl="1" indent="-342900"/>
            <a:r>
              <a:rPr lang="en-US" dirty="0"/>
              <a:t>Material strength is key factor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Impact of high fields may eliminate need for one damping 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Operation at 77 K with liquid nitrogen is simple and practical</a:t>
            </a:r>
          </a:p>
          <a:p>
            <a:pPr marL="800100" lvl="1" indent="-342900"/>
            <a:r>
              <a:rPr lang="en-US" dirty="0"/>
              <a:t>Large-scale production, large heat capacity, simple handling</a:t>
            </a:r>
          </a:p>
          <a:p>
            <a:pPr marL="800100" lvl="1" indent="-342900"/>
            <a:r>
              <a:rPr lang="en-US" dirty="0"/>
              <a:t>Small impact on electrical efficiency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Transformative Impact for Efficient High-Gradient Operation with </a:t>
            </a:r>
            <a:r>
              <a:rPr lang="en-US" dirty="0" err="1"/>
              <a:t>Cryo</a:t>
            </a:r>
            <a:r>
              <a:rPr lang="en-US" dirty="0"/>
              <a:t>-Copper Accelerators in RF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D54C78-6279-4240-82E6-341CF5DA1300}"/>
              </a:ext>
            </a:extLst>
          </p:cNvPr>
          <p:cNvSpPr/>
          <p:nvPr/>
        </p:nvSpPr>
        <p:spPr>
          <a:xfrm>
            <a:off x="4539535" y="3770376"/>
            <a:ext cx="518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Cahill, A. D., et al.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PRAB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21.10 (2018): 102002.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BB4E1-4E98-974E-AF07-65E77458F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78"/>
          <a:stretch/>
        </p:blipFill>
        <p:spPr>
          <a:xfrm>
            <a:off x="4974595" y="1462301"/>
            <a:ext cx="3751021" cy="2287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1" y="4953000"/>
            <a:ext cx="4538819" cy="18825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69E51A-4D5A-D544-88B4-416D2D30D2DD}"/>
              </a:ext>
            </a:extLst>
          </p:cNvPr>
          <p:cNvSpPr/>
          <p:nvPr/>
        </p:nvSpPr>
        <p:spPr>
          <a:xfrm>
            <a:off x="4785667" y="6522437"/>
            <a:ext cx="36687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Rosenzweig, et al.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NIMA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 909 (2018): 224-228.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923AC9-EA3D-454E-BF99-55E4077F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607" y="4078153"/>
            <a:ext cx="4192750" cy="24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26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D4F0103-A691-EC46-AD8D-066116D918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4" y="4348382"/>
            <a:ext cx="4770926" cy="2136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370F08-DAB6-914C-A4DD-6EBCD3761E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EE437C-FBC8-1A48-A635-B67DB2833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1"/>
            <a:ext cx="8692178" cy="753033"/>
          </a:xfrm>
        </p:spPr>
        <p:txBody>
          <a:bodyPr/>
          <a:lstStyle/>
          <a:p>
            <a:r>
              <a:rPr lang="en-US" dirty="0"/>
              <a:t>Cryogenic X-band Structure in High Power Test to Confirm RF Performance and Measure Breakdown Statistics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AE29F-4B74-1140-A1C2-DEAA58C125EB}"/>
              </a:ext>
            </a:extLst>
          </p:cNvPr>
          <p:cNvSpPr txBox="1"/>
          <p:nvPr/>
        </p:nvSpPr>
        <p:spPr>
          <a:xfrm>
            <a:off x="5412701" y="6513054"/>
            <a:ext cx="3211713" cy="3231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/>
            </a:lvl1pPr>
          </a:lstStyle>
          <a:p>
            <a:r>
              <a:rPr lang="en-US" sz="1500"/>
              <a:t>M. Nasr, S. Tantawi, E. </a:t>
            </a:r>
            <a:r>
              <a:rPr lang="en-US" sz="1500" err="1"/>
              <a:t>Nanni</a:t>
            </a:r>
            <a:r>
              <a:rPr lang="en-US" sz="1500"/>
              <a:t> et. al.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7F1C7E05-2D5B-4449-AE34-0AF52C33C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7" r="-1"/>
          <a:stretch/>
        </p:blipFill>
        <p:spPr bwMode="auto">
          <a:xfrm>
            <a:off x="4897866" y="1876360"/>
            <a:ext cx="4181142" cy="17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screen shot of a computer&#10;&#10;Description automatically generated">
            <a:extLst>
              <a:ext uri="{FF2B5EF4-FFF2-40B4-BE49-F238E27FC236}">
                <a16:creationId xmlns:a16="http://schemas.microsoft.com/office/drawing/2014/main" id="{72AA8612-4741-4447-92FB-97BC632DD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521" y="4419600"/>
            <a:ext cx="1821688" cy="1659332"/>
          </a:xfrm>
          <a:prstGeom prst="rect">
            <a:avLst/>
          </a:prstGeom>
        </p:spPr>
      </p:pic>
      <p:pic>
        <p:nvPicPr>
          <p:cNvPr id="30" name="Picture 29" descr="A screen shot of a computer&#10;&#10;Description automatically generated">
            <a:extLst>
              <a:ext uri="{FF2B5EF4-FFF2-40B4-BE49-F238E27FC236}">
                <a16:creationId xmlns:a16="http://schemas.microsoft.com/office/drawing/2014/main" id="{6658F07B-E306-6A45-A4FE-B476680D3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923" y="4440737"/>
            <a:ext cx="1783847" cy="16248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86319A1-C3D9-1A4E-9D4A-CE0C5FCAC1FB}"/>
              </a:ext>
            </a:extLst>
          </p:cNvPr>
          <p:cNvSpPr txBox="1"/>
          <p:nvPr/>
        </p:nvSpPr>
        <p:spPr>
          <a:xfrm>
            <a:off x="5681301" y="6025576"/>
            <a:ext cx="1072730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62.5 MeV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49546F-B4F2-504A-922F-4ED3DC4FFF0C}"/>
              </a:ext>
            </a:extLst>
          </p:cNvPr>
          <p:cNvSpPr txBox="1"/>
          <p:nvPr/>
        </p:nvSpPr>
        <p:spPr>
          <a:xfrm>
            <a:off x="7535235" y="6057544"/>
            <a:ext cx="1072730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97.5 MeV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6536D9-34DD-A544-AB0E-B97914BBF276}"/>
              </a:ext>
            </a:extLst>
          </p:cNvPr>
          <p:cNvSpPr txBox="1"/>
          <p:nvPr/>
        </p:nvSpPr>
        <p:spPr>
          <a:xfrm>
            <a:off x="5519281" y="4862052"/>
            <a:ext cx="737674" cy="2616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Stn3 OFF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77C01A-4849-FE44-B334-DEDC2F973831}"/>
              </a:ext>
            </a:extLst>
          </p:cNvPr>
          <p:cNvSpPr txBox="1"/>
          <p:nvPr/>
        </p:nvSpPr>
        <p:spPr>
          <a:xfrm>
            <a:off x="7486981" y="4816492"/>
            <a:ext cx="715260" cy="25391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Stn3 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E5EB622-7897-164A-95D3-858C17B70BD3}"/>
                  </a:ext>
                </a:extLst>
              </p:cNvPr>
              <p:cNvSpPr txBox="1"/>
              <p:nvPr/>
            </p:nvSpPr>
            <p:spPr>
              <a:xfrm>
                <a:off x="5634159" y="3679987"/>
                <a:ext cx="310188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Measured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=35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for Accelerated Bunch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E5EB622-7897-164A-95D3-858C17B70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159" y="3679987"/>
                <a:ext cx="3101888" cy="646331"/>
              </a:xfrm>
              <a:prstGeom prst="rect">
                <a:avLst/>
              </a:prstGeom>
              <a:blipFill>
                <a:blip r:embed="rId6"/>
                <a:stretch>
                  <a:fillRect t="-3846" b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029583F-F319-514F-A7C9-38E5E8F157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1" y="1447800"/>
            <a:ext cx="4457744" cy="2632681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Increased conductivity and hardness enables higher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2.5X less power establishing gradient allows for heavy beam loading even at high gradient – </a:t>
            </a:r>
            <a:r>
              <a:rPr lang="en-US" sz="2000" u="sng" dirty="0"/>
              <a:t>improving system efficiency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Structure operates at 150 MV/m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Reflected RF power matches molded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Measured acceleration with beam from photoemission RF gun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5EB622-7897-164A-95D3-858C17B70BD3}"/>
              </a:ext>
            </a:extLst>
          </p:cNvPr>
          <p:cNvSpPr txBox="1"/>
          <p:nvPr/>
        </p:nvSpPr>
        <p:spPr>
          <a:xfrm>
            <a:off x="4996878" y="1545323"/>
            <a:ext cx="42233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Measured vs Modeled Reflected Power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5EB622-7897-164A-95D3-858C17B70BD3}"/>
              </a:ext>
            </a:extLst>
          </p:cNvPr>
          <p:cNvSpPr txBox="1"/>
          <p:nvPr/>
        </p:nvSpPr>
        <p:spPr>
          <a:xfrm>
            <a:off x="576660" y="4080481"/>
            <a:ext cx="42233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Gradient Operation at 150 MV/m </a:t>
            </a:r>
          </a:p>
        </p:txBody>
      </p:sp>
    </p:spTree>
    <p:extLst>
      <p:ext uri="{BB962C8B-B14F-4D97-AF65-F5344CB8AC3E}">
        <p14:creationId xmlns:p14="http://schemas.microsoft.com/office/powerpoint/2010/main" val="16028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48BE0C6-2A9D-0547-A529-5AA53B9F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333" y="2564243"/>
            <a:ext cx="4355043" cy="2291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0E2ACC-0E98-614B-8F0E-0DA50222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097" y="4871112"/>
            <a:ext cx="4259279" cy="18859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NCRF Accelerator Concept Starting Point for a High Energy e</a:t>
            </a:r>
            <a:r>
              <a:rPr lang="en-US" baseline="30000" dirty="0"/>
              <a:t>+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Linear Collider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686800" cy="235650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established collider designs to inform initial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Quantifying impact of wakes requires detailed studies</a:t>
            </a:r>
          </a:p>
          <a:p>
            <a:pPr marL="800100" lvl="1" indent="-342900"/>
            <a:r>
              <a:rPr lang="en-US" dirty="0"/>
              <a:t>Most important terms – aperture, bunch charge (and their scaling with frequency)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Target design at 2 </a:t>
            </a:r>
            <a:r>
              <a:rPr lang="en-US" dirty="0" err="1"/>
              <a:t>TeV</a:t>
            </a:r>
            <a:r>
              <a:rPr lang="en-US" dirty="0"/>
              <a:t> CoM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 MW single beam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635572"/>
              </p:ext>
            </p:extLst>
          </p:nvPr>
        </p:nvGraphicFramePr>
        <p:xfrm>
          <a:off x="228600" y="3581400"/>
          <a:ext cx="441473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727">
                  <a:extLst>
                    <a:ext uri="{9D8B030D-6E8A-4147-A177-3AD203B41FA5}">
                      <a16:colId xmlns:a16="http://schemas.microsoft.com/office/drawing/2014/main" val="21766946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 (GHz)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Charge (nC)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</a:t>
                      </a:r>
                      <a:r>
                        <a:rPr lang="en-US" baseline="0" dirty="0"/>
                        <a:t> of bunches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9752" y="5934033"/>
            <a:ext cx="4734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https://clic-meeting.web.cern.ch/clic-meeting/clictable2010.html</a:t>
            </a:r>
            <a:endParaRPr lang="en-US" dirty="0"/>
          </a:p>
          <a:p>
            <a:r>
              <a:rPr lang="en-US" dirty="0"/>
              <a:t>NLC, ZDR </a:t>
            </a:r>
            <a:r>
              <a:rPr lang="en-US" dirty="0" err="1"/>
              <a:t>Tbl</a:t>
            </a:r>
            <a:r>
              <a:rPr lang="en-US" dirty="0"/>
              <a:t>. 1.3,8.3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89C34-412B-A744-A246-8F579F411227}"/>
              </a:ext>
            </a:extLst>
          </p:cNvPr>
          <p:cNvSpPr txBox="1"/>
          <p:nvPr/>
        </p:nvSpPr>
        <p:spPr>
          <a:xfrm>
            <a:off x="5867400" y="499753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Power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B5AC48-C50D-4440-B7F0-02348E540F31}"/>
              </a:ext>
            </a:extLst>
          </p:cNvPr>
          <p:cNvSpPr txBox="1"/>
          <p:nvPr/>
        </p:nvSpPr>
        <p:spPr>
          <a:xfrm>
            <a:off x="5119635" y="292431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Luminosity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EB6E28-C844-354F-B747-C1C4FD8549DB}"/>
              </a:ext>
            </a:extLst>
          </p:cNvPr>
          <p:cNvSpPr txBox="1"/>
          <p:nvPr/>
        </p:nvSpPr>
        <p:spPr>
          <a:xfrm>
            <a:off x="6765072" y="5941795"/>
            <a:ext cx="22333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u="sng" dirty="0">
                <a:hlinkClick r:id="rId5"/>
              </a:rPr>
              <a:t>https://arxiv.org/abs/1711.00568</a:t>
            </a:r>
            <a:r>
              <a:rPr lang="en-US" sz="1100" dirty="0"/>
              <a:t> </a:t>
            </a:r>
          </a:p>
          <a:p>
            <a:r>
              <a:rPr lang="en-US" sz="1100" u="sng" dirty="0">
                <a:hlinkClick r:id="rId6"/>
              </a:rPr>
              <a:t>https://arxiv.org/abs/1608.07537</a:t>
            </a:r>
            <a:r>
              <a:rPr lang="en-US" sz="1100" dirty="0"/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F279E2-8AA4-4848-AE19-3E1EDC7CEAE0}"/>
              </a:ext>
            </a:extLst>
          </p:cNvPr>
          <p:cNvSpPr/>
          <p:nvPr/>
        </p:nvSpPr>
        <p:spPr>
          <a:xfrm>
            <a:off x="7196888" y="5444288"/>
            <a:ext cx="118312" cy="118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946B5F-168E-DA43-88FE-0BB54A802C13}"/>
              </a:ext>
            </a:extLst>
          </p:cNvPr>
          <p:cNvSpPr/>
          <p:nvPr/>
        </p:nvSpPr>
        <p:spPr>
          <a:xfrm>
            <a:off x="7162800" y="3234488"/>
            <a:ext cx="118312" cy="118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52400" y="1243584"/>
            <a:ext cx="9601200" cy="561441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Total accelerator system cost (C) can be expressed as:</a:t>
            </a:r>
          </a:p>
          <a:p>
            <a:pPr marL="800100" lvl="1" indent="-342900"/>
            <a:r>
              <a:rPr lang="en-US" b="1" dirty="0"/>
              <a:t>C ≈ </a:t>
            </a:r>
            <a:r>
              <a:rPr lang="en-US" b="1" dirty="0" err="1"/>
              <a:t>xE</a:t>
            </a:r>
            <a:r>
              <a:rPr lang="en-US" b="1" dirty="0"/>
              <a:t>/G + </a:t>
            </a:r>
            <a:r>
              <a:rPr lang="en-US" b="1" dirty="0" err="1"/>
              <a:t>yE</a:t>
            </a:r>
            <a:r>
              <a:rPr lang="en-US" b="1" dirty="0"/>
              <a:t>(I + G/R</a:t>
            </a:r>
            <a:r>
              <a:rPr lang="en-US" b="1" baseline="-25000" dirty="0"/>
              <a:t>s</a:t>
            </a:r>
            <a:r>
              <a:rPr lang="en-US" b="1" dirty="0"/>
              <a:t>) + aux systems cost (e.g. injector)</a:t>
            </a:r>
          </a:p>
          <a:p>
            <a:pPr marL="800100" lvl="1" indent="-342900"/>
            <a:endParaRPr lang="en-US" dirty="0"/>
          </a:p>
          <a:p>
            <a:pPr marL="800100" lvl="1" indent="-342900"/>
            <a:endParaRPr lang="en-US" dirty="0"/>
          </a:p>
          <a:p>
            <a:pPr marL="800100" lvl="1" indent="-342900"/>
            <a:endParaRPr lang="en-US" dirty="0"/>
          </a:p>
          <a:p>
            <a:pPr marL="800100" lvl="1" indent="-342900"/>
            <a:r>
              <a:rPr lang="en-US" dirty="0"/>
              <a:t>Where</a:t>
            </a:r>
          </a:p>
          <a:p>
            <a:pPr marL="1033463" lvl="2" indent="-342900"/>
            <a:r>
              <a:rPr lang="en-US" dirty="0"/>
              <a:t>E – beam energy (eV)</a:t>
            </a:r>
          </a:p>
          <a:p>
            <a:pPr marL="1033463" lvl="2" indent="-342900"/>
            <a:r>
              <a:rPr lang="en-US" dirty="0"/>
              <a:t>x – accelerator cost/length ($/m) </a:t>
            </a:r>
          </a:p>
          <a:p>
            <a:pPr lvl="2" indent="0">
              <a:buNone/>
            </a:pPr>
            <a:r>
              <a:rPr lang="en-US" dirty="0"/>
              <a:t>(tunnel cost + structure cost)</a:t>
            </a:r>
          </a:p>
          <a:p>
            <a:pPr marL="1033463" lvl="2" indent="-342900"/>
            <a:r>
              <a:rPr lang="en-US" dirty="0"/>
              <a:t>G – accelerating gradient (V/m)</a:t>
            </a:r>
          </a:p>
          <a:p>
            <a:pPr marL="1033463" lvl="2" indent="-342900"/>
            <a:r>
              <a:rPr lang="en-US" dirty="0"/>
              <a:t>y – RF system cost/peak power ($/kW) </a:t>
            </a:r>
          </a:p>
          <a:p>
            <a:pPr lvl="2" indent="0">
              <a:buNone/>
            </a:pPr>
            <a:r>
              <a:rPr lang="en-US" dirty="0"/>
              <a:t>(include power supply, RF source,...)</a:t>
            </a:r>
          </a:p>
          <a:p>
            <a:pPr marL="1033463" lvl="2" indent="-342900"/>
            <a:r>
              <a:rPr lang="en-US" dirty="0"/>
              <a:t>R</a:t>
            </a:r>
            <a:r>
              <a:rPr lang="en-US" baseline="-25000" dirty="0"/>
              <a:t>s</a:t>
            </a:r>
            <a:r>
              <a:rPr lang="en-US" dirty="0"/>
              <a:t> – shunt impedance (</a:t>
            </a:r>
            <a:r>
              <a:rPr lang="el-GR" dirty="0"/>
              <a:t>Ω)</a:t>
            </a:r>
          </a:p>
          <a:p>
            <a:pPr marL="1033463" lvl="2" indent="-342900"/>
            <a:r>
              <a:rPr lang="en-US" dirty="0"/>
              <a:t>I – beam current (A)</a:t>
            </a:r>
          </a:p>
          <a:p>
            <a:pPr marL="800100" lvl="1" indent="-342900"/>
            <a:r>
              <a:rPr lang="en-US" dirty="0"/>
              <a:t>Cost Optimized Gradient</a:t>
            </a:r>
          </a:p>
          <a:p>
            <a:pPr marL="1033463" lvl="2" indent="-342900"/>
            <a:r>
              <a:rPr lang="en-US" dirty="0"/>
              <a:t>G=(</a:t>
            </a:r>
            <a:r>
              <a:rPr lang="en-US" dirty="0" err="1"/>
              <a:t>R</a:t>
            </a:r>
            <a:r>
              <a:rPr lang="en-US" baseline="-25000" dirty="0" err="1"/>
              <a:t>s</a:t>
            </a:r>
            <a:r>
              <a:rPr lang="en-US" dirty="0"/>
              <a:t> x/y)</a:t>
            </a:r>
            <a:r>
              <a:rPr lang="en-US" baseline="30000" dirty="0"/>
              <a:t>0.5</a:t>
            </a:r>
          </a:p>
          <a:p>
            <a:pPr lvl="2" indent="0">
              <a:buNone/>
            </a:pPr>
            <a:r>
              <a:rPr lang="en-US" baseline="30000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NCRF Accelerator System Cost Model for Innovative Standing-Wave Accelerator Topologies</a:t>
            </a:r>
          </a:p>
        </p:txBody>
      </p:sp>
      <p:sp>
        <p:nvSpPr>
          <p:cNvPr id="6" name="Right Brace 5"/>
          <p:cNvSpPr/>
          <p:nvPr/>
        </p:nvSpPr>
        <p:spPr>
          <a:xfrm rot="5400000">
            <a:off x="1548360" y="1886528"/>
            <a:ext cx="246807" cy="573107"/>
          </a:xfrm>
          <a:prstGeom prst="rightBrace">
            <a:avLst>
              <a:gd name="adj1" fmla="val 8333"/>
              <a:gd name="adj2" fmla="val 52209"/>
            </a:avLst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234064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Length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3194939" y="1898649"/>
            <a:ext cx="239522" cy="533400"/>
          </a:xfrm>
          <a:prstGeom prst="rightBrace">
            <a:avLst>
              <a:gd name="adj1" fmla="val 8333"/>
              <a:gd name="adj2" fmla="val 52209"/>
            </a:avLst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71212" y="2296485"/>
            <a:ext cx="272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Power Dissipated</a:t>
            </a:r>
          </a:p>
          <a:p>
            <a:pPr algn="ctr"/>
            <a:r>
              <a:rPr lang="en-US" b="1" i="1" dirty="0"/>
              <a:t>Structure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2459374" y="1973009"/>
            <a:ext cx="246808" cy="381000"/>
          </a:xfrm>
          <a:prstGeom prst="rightBrace">
            <a:avLst>
              <a:gd name="adj1" fmla="val 8333"/>
              <a:gd name="adj2" fmla="val 52209"/>
            </a:avLst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43192" y="2296486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Beam</a:t>
            </a:r>
          </a:p>
          <a:p>
            <a:pPr algn="ctr"/>
            <a:r>
              <a:rPr lang="en-US" b="1" i="1" dirty="0"/>
              <a:t>Power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478175"/>
              </p:ext>
            </p:extLst>
          </p:nvPr>
        </p:nvGraphicFramePr>
        <p:xfrm>
          <a:off x="5394156" y="1959960"/>
          <a:ext cx="3405879" cy="4013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6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Parameter*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6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Source Efficiency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6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Repetition Rate (Hz)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6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RF Source Cost ($/Peak kW)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6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Electrical </a:t>
                      </a:r>
                      <a:r>
                        <a:rPr lang="en-US" sz="1400" b="1" dirty="0" err="1"/>
                        <a:t>Pwr</a:t>
                      </a:r>
                      <a:r>
                        <a:rPr lang="en-US" sz="1400" b="1" dirty="0"/>
                        <a:t> (cents/kW-hr)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6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CoM Energy (TeV)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2634705"/>
                  </a:ext>
                </a:extLst>
              </a:tr>
              <a:tr h="2726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Single Beam Power (MW)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17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Bunch Charge (</a:t>
                      </a:r>
                      <a:r>
                        <a:rPr lang="en-US" sz="1400" b="1" dirty="0" err="1"/>
                        <a:t>nC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17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Instr. Add on Length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910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Tunnel </a:t>
                      </a:r>
                      <a:r>
                        <a:rPr lang="en-US" sz="1400" b="1" dirty="0"/>
                        <a:t>Cost ($k/m)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9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Structure Cost: Warm – 300K / Cold – 77K ($k/m)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50/100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59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RF Compressors ($k/m)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5697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509975" y="5946987"/>
            <a:ext cx="447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*Will hold these </a:t>
            </a:r>
            <a:r>
              <a:rPr lang="en-US" i="1" u="sng" dirty="0"/>
              <a:t>assumptions </a:t>
            </a:r>
            <a:r>
              <a:rPr lang="en-US" i="1" dirty="0"/>
              <a:t>chosen to evaluate relationship between parameters constant unless specified</a:t>
            </a:r>
          </a:p>
        </p:txBody>
      </p:sp>
      <p:sp>
        <p:nvSpPr>
          <p:cNvPr id="5" name="Rectangle 4"/>
          <p:cNvSpPr/>
          <p:nvPr/>
        </p:nvSpPr>
        <p:spPr>
          <a:xfrm>
            <a:off x="5285046" y="1959960"/>
            <a:ext cx="3514989" cy="4056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56972" y="1959960"/>
            <a:ext cx="3514989" cy="4056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2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  <p:bldP spid="12" grpId="0" animBg="1"/>
      <p:bldP spid="13" grpId="0"/>
      <p:bldP spid="14" grpId="0"/>
      <p:bldP spid="5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7199" y="1243584"/>
            <a:ext cx="8427881" cy="50655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aperture for reduced phase achieves exceptional </a:t>
            </a:r>
            <a:r>
              <a:rPr lang="en-US" dirty="0" err="1"/>
              <a:t>R</a:t>
            </a:r>
            <a:r>
              <a:rPr lang="en-US" baseline="-25000" dirty="0" err="1"/>
              <a:t>s</a:t>
            </a:r>
            <a:endParaRPr lang="en-US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Cryogenic operation: Increased </a:t>
            </a:r>
            <a:r>
              <a:rPr lang="en-US" dirty="0" err="1"/>
              <a:t>R</a:t>
            </a:r>
            <a:r>
              <a:rPr lang="en-US" baseline="-25000" dirty="0" err="1"/>
              <a:t>s</a:t>
            </a:r>
            <a:r>
              <a:rPr lang="en-US" dirty="0"/>
              <a:t>, reduced pulse heating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Cavity Geometries for 2</a:t>
            </a:r>
            <a:r>
              <a:rPr lang="el-GR" dirty="0"/>
              <a:t>π</a:t>
            </a:r>
            <a:r>
              <a:rPr lang="en-US" dirty="0"/>
              <a:t>/3-mode Standing Wave LINAC </a:t>
            </a:r>
          </a:p>
        </p:txBody>
      </p:sp>
      <p:pic>
        <p:nvPicPr>
          <p:cNvPr id="5" name="image45.png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4046313"/>
            <a:ext cx="2409036" cy="2719880"/>
          </a:xfrm>
          <a:prstGeom prst="rect">
            <a:avLst/>
          </a:prstGeom>
          <a:ln/>
        </p:spPr>
      </p:pic>
      <p:pic>
        <p:nvPicPr>
          <p:cNvPr id="6" name="image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343400" y="4281642"/>
            <a:ext cx="730250" cy="2442845"/>
          </a:xfrm>
          <a:prstGeom prst="rect">
            <a:avLst/>
          </a:prstGeom>
          <a:ln/>
        </p:spPr>
      </p:pic>
      <p:pic>
        <p:nvPicPr>
          <p:cNvPr id="7" name="image4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4050278"/>
            <a:ext cx="1264175" cy="2743265"/>
          </a:xfrm>
          <a:prstGeom prst="rect">
            <a:avLst/>
          </a:prstGeom>
          <a:ln/>
        </p:spPr>
      </p:pic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1319B954-A423-7E41-8EEC-2C56CA5C1E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986285"/>
              </p:ext>
            </p:extLst>
          </p:nvPr>
        </p:nvGraphicFramePr>
        <p:xfrm>
          <a:off x="76200" y="2133600"/>
          <a:ext cx="880888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484">
                  <a:extLst>
                    <a:ext uri="{9D8B030D-6E8A-4147-A177-3AD203B41FA5}">
                      <a16:colId xmlns:a16="http://schemas.microsoft.com/office/drawing/2014/main" val="1839698919"/>
                    </a:ext>
                  </a:extLst>
                </a:gridCol>
                <a:gridCol w="2072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678">
                  <a:extLst>
                    <a:ext uri="{9D8B030D-6E8A-4147-A177-3AD203B41FA5}">
                      <a16:colId xmlns:a16="http://schemas.microsoft.com/office/drawing/2014/main" val="1092325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a/</a:t>
                      </a:r>
                      <a:r>
                        <a:rPr lang="el-GR" dirty="0"/>
                        <a:t>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 Adv.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Rs (M</a:t>
                      </a:r>
                      <a:r>
                        <a:rPr lang="el-GR" dirty="0"/>
                        <a:t>Ω</a:t>
                      </a:r>
                      <a:r>
                        <a:rPr lang="en-US" dirty="0"/>
                        <a:t>/m)</a:t>
                      </a:r>
                    </a:p>
                    <a:p>
                      <a:pPr algn="ctr"/>
                      <a:r>
                        <a:rPr lang="en-US" dirty="0"/>
                        <a:t> 300K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Rs</a:t>
                      </a:r>
                      <a:r>
                        <a:rPr lang="en-US" dirty="0"/>
                        <a:t> (M</a:t>
                      </a:r>
                      <a:r>
                        <a:rPr lang="el-GR" dirty="0" err="1"/>
                        <a:t>Ω</a:t>
                      </a:r>
                      <a:r>
                        <a:rPr lang="en-US" dirty="0"/>
                        <a:t>/m) – 77K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C-band (5.712 GHz)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C-band (5.712 GHz)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r>
                        <a:rPr lang="el-GR" dirty="0"/>
                        <a:t>π</a:t>
                      </a:r>
                      <a:r>
                        <a:rPr lang="en-US" dirty="0"/>
                        <a:t>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X-band (11.424 GHz)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8EE33D8-ABA9-5B40-ABFC-46028E8AE597}"/>
              </a:ext>
            </a:extLst>
          </p:cNvPr>
          <p:cNvSpPr txBox="1"/>
          <p:nvPr/>
        </p:nvSpPr>
        <p:spPr>
          <a:xfrm>
            <a:off x="4265339" y="386755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8729D63B-4A52-7043-86AF-9CE82FCE48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3410608"/>
              </p:ext>
            </p:extLst>
          </p:nvPr>
        </p:nvGraphicFramePr>
        <p:xfrm>
          <a:off x="6816940" y="2133600"/>
          <a:ext cx="2130210" cy="1752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30210">
                  <a:extLst>
                    <a:ext uri="{9D8B030D-6E8A-4147-A177-3AD203B41FA5}">
                      <a16:colId xmlns:a16="http://schemas.microsoft.com/office/drawing/2014/main" val="10923253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Rs</a:t>
                      </a:r>
                      <a:r>
                        <a:rPr lang="en-US" dirty="0"/>
                        <a:t> (M</a:t>
                      </a:r>
                      <a:r>
                        <a:rPr lang="el-GR" dirty="0" err="1"/>
                        <a:t>Ω</a:t>
                      </a:r>
                      <a:r>
                        <a:rPr lang="en-US" dirty="0"/>
                        <a:t>/m)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77K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E1F8296-3D11-B347-BDEE-6A0FF87F6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175" y="4329691"/>
            <a:ext cx="3603671" cy="23467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CF807D-2B9D-D64F-AF21-787D95646683}"/>
              </a:ext>
            </a:extLst>
          </p:cNvPr>
          <p:cNvSpPr txBox="1"/>
          <p:nvPr/>
        </p:nvSpPr>
        <p:spPr>
          <a:xfrm>
            <a:off x="6058936" y="4454539"/>
            <a:ext cx="2735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A. Cahill, et al. IPAC (2016).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3169F-BE0D-FD44-A944-C867814D87FB}"/>
              </a:ext>
            </a:extLst>
          </p:cNvPr>
          <p:cNvSpPr txBox="1"/>
          <p:nvPr/>
        </p:nvSpPr>
        <p:spPr>
          <a:xfrm>
            <a:off x="6036524" y="3959754"/>
            <a:ext cx="306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Resistivity vs. Temp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7A8DD2-80B0-2248-A7BA-EA11B1F272DA}"/>
              </a:ext>
            </a:extLst>
          </p:cNvPr>
          <p:cNvSpPr/>
          <p:nvPr/>
        </p:nvSpPr>
        <p:spPr>
          <a:xfrm>
            <a:off x="76200" y="3124200"/>
            <a:ext cx="8870950" cy="351117"/>
          </a:xfrm>
          <a:prstGeom prst="rect">
            <a:avLst/>
          </a:prstGeom>
          <a:noFill/>
          <a:ln w="476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3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457200" y="1243584"/>
                <a:ext cx="8427882" cy="5065522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Dipole mode </a:t>
                </a:r>
                <a:r>
                  <a:rPr lang="en-US" dirty="0" err="1"/>
                  <a:t>wakefields</a:t>
                </a:r>
                <a:r>
                  <a:rPr lang="en-US" dirty="0"/>
                  <a:t> immediate concern for bunch train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4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Gaussian detuning of 80 cells for dipole mode (1</a:t>
                </a:r>
                <a:r>
                  <a:rPr lang="en-US" baseline="30000" dirty="0"/>
                  <a:t>st</a:t>
                </a:r>
                <a:r>
                  <a:rPr lang="en-US" dirty="0"/>
                  <a:t> band)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=9.5</m:t>
                    </m:r>
                  </m:oMath>
                </a14:m>
                <a:r>
                  <a:rPr lang="en-US" dirty="0"/>
                  <a:t> GHz, w/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5.6%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First subsequent bunch s = 1m, full train ~75m in length</a:t>
                </a:r>
              </a:p>
              <a:p>
                <a:pPr marL="742950" lvl="1" indent="-285750"/>
                <a:r>
                  <a:rPr lang="en-US" sz="2000" dirty="0"/>
                  <a:t>Damping needed to suppress re-coherence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457200" y="1243584"/>
                <a:ext cx="8427882" cy="5065522"/>
              </a:xfrm>
              <a:blipFill>
                <a:blip r:embed="rId2"/>
                <a:stretch>
                  <a:fillRect l="-2108" t="-1000" r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1822" y="129091"/>
            <a:ext cx="8692178" cy="753033"/>
          </a:xfrm>
        </p:spPr>
        <p:txBody>
          <a:bodyPr/>
          <a:lstStyle/>
          <a:p>
            <a:r>
              <a:rPr lang="en-US" dirty="0"/>
              <a:t>Gaussian Detuning Provides Required 1</a:t>
            </a:r>
            <a:r>
              <a:rPr lang="en-US" baseline="30000" dirty="0"/>
              <a:t>st</a:t>
            </a:r>
            <a:r>
              <a:rPr lang="en-US" dirty="0"/>
              <a:t> Band Dipole Suppression for Subsequent Bunch, Damping Also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78730-798A-DA4F-B7E9-CEA9EA793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2" y="3505200"/>
            <a:ext cx="4335008" cy="3043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117F62-6993-2E47-B1DE-5A83CF41211D}"/>
              </a:ext>
            </a:extLst>
          </p:cNvPr>
          <p:cNvSpPr txBox="1"/>
          <p:nvPr/>
        </p:nvSpPr>
        <p:spPr>
          <a:xfrm>
            <a:off x="646416" y="6469343"/>
            <a:ext cx="36086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(Only copper surface loss damping included)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EBEAA8-D846-3A46-A921-83B026986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511467"/>
            <a:ext cx="4293387" cy="3014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D72200-E382-0A41-8EBC-918CBA9B71FE}"/>
              </a:ext>
            </a:extLst>
          </p:cNvPr>
          <p:cNvSpPr txBox="1"/>
          <p:nvPr/>
        </p:nvSpPr>
        <p:spPr>
          <a:xfrm>
            <a:off x="5388956" y="6469343"/>
            <a:ext cx="31470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(1.0e3 Q total HOM damping included)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738284-0A24-8B4E-BCD7-1C064359DE40}"/>
              </a:ext>
            </a:extLst>
          </p:cNvPr>
          <p:cNvCxnSpPr>
            <a:cxnSpLocks/>
          </p:cNvCxnSpPr>
          <p:nvPr/>
        </p:nvCxnSpPr>
        <p:spPr>
          <a:xfrm flipH="1">
            <a:off x="2253048" y="4567728"/>
            <a:ext cx="197708" cy="240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BED363-1347-B54C-BE59-0A2C3C7BDE21}"/>
              </a:ext>
            </a:extLst>
          </p:cNvPr>
          <p:cNvSpPr txBox="1"/>
          <p:nvPr/>
        </p:nvSpPr>
        <p:spPr>
          <a:xfrm>
            <a:off x="2209800" y="4067279"/>
            <a:ext cx="124264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de-coherence</a:t>
            </a:r>
          </a:p>
          <a:p>
            <a:r>
              <a:rPr lang="en-US" sz="1350" dirty="0"/>
              <a:t>drop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A4206E-68B8-A546-8DC7-CD370C26E07C}"/>
              </a:ext>
            </a:extLst>
          </p:cNvPr>
          <p:cNvSpPr txBox="1"/>
          <p:nvPr/>
        </p:nvSpPr>
        <p:spPr>
          <a:xfrm>
            <a:off x="3596424" y="3838679"/>
            <a:ext cx="12041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re-coherence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179B96-15FF-1343-B4BE-6BFC739CF898}"/>
              </a:ext>
            </a:extLst>
          </p:cNvPr>
          <p:cNvCxnSpPr>
            <a:cxnSpLocks/>
          </p:cNvCxnSpPr>
          <p:nvPr/>
        </p:nvCxnSpPr>
        <p:spPr>
          <a:xfrm flipH="1">
            <a:off x="3865182" y="4073457"/>
            <a:ext cx="151371" cy="139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6F750B2-079B-1E47-8893-06CFFEF8B5B3}"/>
              </a:ext>
            </a:extLst>
          </p:cNvPr>
          <p:cNvSpPr txBox="1"/>
          <p:nvPr/>
        </p:nvSpPr>
        <p:spPr>
          <a:xfrm>
            <a:off x="6747819" y="390944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Damped/Detuned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1EBD46-2307-6144-AF2E-6EF558B07F9B}"/>
              </a:ext>
            </a:extLst>
          </p:cNvPr>
          <p:cNvSpPr txBox="1"/>
          <p:nvPr/>
        </p:nvSpPr>
        <p:spPr>
          <a:xfrm>
            <a:off x="609600" y="5851113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Detuned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1C185F-52CF-BD43-89D5-B299C6CFF885}"/>
              </a:ext>
            </a:extLst>
          </p:cNvPr>
          <p:cNvSpPr txBox="1"/>
          <p:nvPr/>
        </p:nvSpPr>
        <p:spPr>
          <a:xfrm>
            <a:off x="228600" y="640346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14111918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3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2009_visual identity">
  <a:themeElements>
    <a:clrScheme name="2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2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1504</Words>
  <Application>Microsoft Macintosh PowerPoint</Application>
  <PresentationFormat>On-screen Show (4:3)</PresentationFormat>
  <Paragraphs>305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ＭＳ Ｐゴシック</vt:lpstr>
      <vt:lpstr>Arial</vt:lpstr>
      <vt:lpstr>Calibri</vt:lpstr>
      <vt:lpstr>Cambria Math</vt:lpstr>
      <vt:lpstr>Comic Sans MS</vt:lpstr>
      <vt:lpstr>Franklin Gothic Medium</vt:lpstr>
      <vt:lpstr>Roboto Slab</vt:lpstr>
      <vt:lpstr>Trebuchet MS</vt:lpstr>
      <vt:lpstr>3_Blank</vt:lpstr>
      <vt:lpstr>2_2009_visual identity</vt:lpstr>
      <vt:lpstr>1_Office Theme</vt:lpstr>
      <vt:lpstr>C3 – Cool Copper Collider: An Advanced NCRF Linac Concept for a High Energy e+e− Linear Collider</vt:lpstr>
      <vt:lpstr>Acknowledgements</vt:lpstr>
      <vt:lpstr>Breakthrough of Distributed RF Coupling Changes the Paradigm for RF Accelerator Performance</vt:lpstr>
      <vt:lpstr>Transformative Impact for Efficient High-Gradient Operation with Cryo-Copper Accelerators in RF</vt:lpstr>
      <vt:lpstr>Cryogenic X-band Structure in High Power Test to Confirm RF Performance and Measure Breakdown Statistics</vt:lpstr>
      <vt:lpstr>NCRF Accelerator Concept Starting Point for a High Energy e+e- Linear Collider</vt:lpstr>
      <vt:lpstr>NCRF Accelerator System Cost Model for Innovative Standing-Wave Accelerator Topologies</vt:lpstr>
      <vt:lpstr>Optimized Cavity Geometries for 2π/3-mode Standing Wave LINAC </vt:lpstr>
      <vt:lpstr>Gaussian Detuning Provides Required 1st Band Dipole Suppression for Subsequent Bunch, Damping Also Needed</vt:lpstr>
      <vt:lpstr>Distributed Coupling Structures Provide Natural Path to Implement Detuning and Damping of Higher Order Modes  </vt:lpstr>
      <vt:lpstr>First Meter Scale Prototype in Development at C-band</vt:lpstr>
      <vt:lpstr>RF Source Development  for Accelerator Technology Requires Large Commercial Scale Applications</vt:lpstr>
      <vt:lpstr>Efficient and Cost-Effective High-Gradient Normal Conducting Accelerators </vt:lpstr>
      <vt:lpstr>Summary of Parameters for 2 TeV Conceptual Design Based on C-Band 5.712 GHz, a/λ=0.05, 2𝜋/3 Structure</vt:lpstr>
      <vt:lpstr>Preliminary ∆E = 1 GeV Cryomodule Design for High Average Power Implementation with ~90% Fill Factor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2018-10-24T00:59:51Z</cp:lastPrinted>
  <dcterms:created xsi:type="dcterms:W3CDTF">2012-06-11T23:50:00Z</dcterms:created>
  <dcterms:modified xsi:type="dcterms:W3CDTF">2020-07-01T06:21:18Z</dcterms:modified>
</cp:coreProperties>
</file>