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63" r:id="rId4"/>
    <p:sldId id="264" r:id="rId5"/>
    <p:sldId id="269" r:id="rId6"/>
    <p:sldId id="265" r:id="rId7"/>
    <p:sldId id="266" r:id="rId8"/>
    <p:sldId id="267" r:id="rId9"/>
    <p:sldId id="258" r:id="rId10"/>
    <p:sldId id="271" r:id="rId11"/>
    <p:sldId id="268" r:id="rId12"/>
    <p:sldId id="25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3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54"/>
    <p:restoredTop sz="96405"/>
  </p:normalViewPr>
  <p:slideViewPr>
    <p:cSldViewPr snapToGrid="0" snapToObjects="1">
      <p:cViewPr varScale="1">
        <p:scale>
          <a:sx n="109" d="100"/>
          <a:sy n="109" d="100"/>
        </p:scale>
        <p:origin x="21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90312-C34D-AF4B-A893-6F6BE6BEB652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57800-A4F2-5943-A81C-FF713B907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99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7800-A4F2-5943-A81C-FF713B907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0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7800-A4F2-5943-A81C-FF713B907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0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57800-A4F2-5943-A81C-FF713B907D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3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2E18-F5BF-A845-BCB3-3F75894D5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45EA5-39F3-0F45-99C1-5152F56FC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5A76C-74AD-3D43-B4F6-FE8BBD6E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 July 2020	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C76E0-854A-814D-9B52-6B20F2F2E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391AA-8EDA-694F-8906-A2FDCF12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29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313F-AFCC-324A-B5E2-D45E22611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5F212-935D-9A42-9DCA-230B0E309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18835-E379-744C-929D-C28C6569C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07323-D720-C94E-9ADF-DF5367E0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99B3F-B3C3-FA46-B99D-E5648E4D4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8E185-0BB6-BE47-8D0F-A3D8FB72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B4BD-410D-9940-9917-910EDF228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1356E-4B74-474F-BC3C-30A76965F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EBD54-E45C-9E4C-ABF4-9BF7220C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496A4-5746-FD43-8B0E-8416F4D9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ECEFD-222E-554E-A838-CFCA0A6A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31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AEE48F-AC51-BF43-85F4-0718C62E3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FE8D2-BFE6-324C-9007-920B074CE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E623A-5C14-D347-A0B9-54EF0CB53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39DC7-D664-1146-A387-92ADC4226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CCB58-524A-9845-B446-4E8E1FB3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1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813E7-07E4-894D-A99F-D4B7A426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8600" y="6477001"/>
            <a:ext cx="5334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28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64C48-C380-E742-A6E3-1B0442547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661C1-363C-564A-B6D6-8DC384701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16582-7AEB-4448-A732-E37D2B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6ED26-D994-6D44-8A63-E2AC51959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2141D-7DEA-764E-8F51-1DA0AC4CE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3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D608-6847-C84B-B8E3-1CCB511D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100E-82E2-F14F-B461-BC1D659A8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A212C-DB59-4741-A0BD-DC5F3475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ABC63-DA50-6D44-B9AE-5C41DE9D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C97FB-4975-FD4C-85C4-77D33E49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9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390A4-D536-434A-BDBB-DB8F6E48F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442E1-2679-5048-996B-BB9EB2292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C67CB-7BD8-CC41-9AE2-ED32DF692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E60BD-54E0-154A-9E3E-ABB4E515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FC89C-7668-4F4E-B062-A53E54B8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E3831-6287-8041-B083-65B04C67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13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7B71-BDB6-4744-958A-91FE51E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02942-20B3-EB46-912F-E2005465F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72598-2251-E54D-A48D-A3E0C1B7A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055B2C-17FD-6B49-B46A-4768701D6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3E25CB-4F9E-474E-BF54-3240D4FEE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9D3F30-9EAF-1C49-9381-298045CE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6/29/20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B6091-5E4D-9B4C-8ECE-B8BDD49E7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DB2C40-4167-9E45-88DC-D8D12EB2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5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4D86-3C77-1748-AE24-7986C84E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13C5F-C873-BB4F-850A-7B76924D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6/29/20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1ADFD-E144-F848-B329-B6E9C5AA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0A80B-4169-5F4F-8CEE-24BF0DD5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9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FCB77-9880-8541-BB9A-B0AD59AF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6/29/20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AB7C9E-EF5A-BC4C-94DF-5A9944FA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88D0F-E0DC-664A-B47E-992404F5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4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02C0F-87A0-6941-8EF2-5A8BB78D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52E17-F68C-3541-AD39-E1A6AA8FB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01F14-4A0E-8C44-BE5F-822A19FA9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6D2B2-D50A-AA49-81F4-F8ABBE3E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FC85-DAF6-214D-B959-89CB0D29DCB0}" type="datetimeFigureOut">
              <a:rPr lang="en-US" smtClean="0"/>
              <a:t>6/29/20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AC626-7893-7644-8555-FD4E99538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7BA93-AE44-9B46-8614-55A01808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B3BD7-3813-2140-927F-6785AFEC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A15DD-22ED-E64B-911C-67E85074D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6A772-99F0-FB41-A58E-B00D03422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AFC85-DAF6-214D-B959-89CB0D29DCB0}" type="datetimeFigureOut">
              <a:rPr lang="en-US" smtClean="0"/>
              <a:t>6/29/20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9158F-A6C8-DD4C-8CEE-0DD4F9EB29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03C48-7473-E844-8B46-5A22E433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9ED2-F2A4-B248-8F04-332A864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C4CC24A-A65E-D049-B798-DB2670843A24}"/>
              </a:ext>
            </a:extLst>
          </p:cNvPr>
          <p:cNvSpPr txBox="1"/>
          <p:nvPr/>
        </p:nvSpPr>
        <p:spPr>
          <a:xfrm>
            <a:off x="-12544" y="6161400"/>
            <a:ext cx="12214483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52124-3174-034D-BFD5-4F6BE76265BE}"/>
              </a:ext>
            </a:extLst>
          </p:cNvPr>
          <p:cNvSpPr txBox="1"/>
          <p:nvPr/>
        </p:nvSpPr>
        <p:spPr>
          <a:xfrm>
            <a:off x="152614" y="177216"/>
            <a:ext cx="91187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Plasma – Laser Wakefield Accelerators</a:t>
            </a:r>
          </a:p>
          <a:p>
            <a:r>
              <a:rPr lang="en-US" sz="4400" b="1" dirty="0"/>
              <a:t>	1 </a:t>
            </a:r>
            <a:r>
              <a:rPr lang="en-US" sz="4400" b="1" dirty="0" err="1"/>
              <a:t>TeV</a:t>
            </a:r>
            <a:r>
              <a:rPr lang="en-US" sz="4400" b="1" dirty="0"/>
              <a:t> and beyond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2014A-C04D-C844-9E7B-EBDA1BA3BA19}"/>
              </a:ext>
            </a:extLst>
          </p:cNvPr>
          <p:cNvSpPr txBox="1"/>
          <p:nvPr/>
        </p:nvSpPr>
        <p:spPr>
          <a:xfrm>
            <a:off x="193717" y="1975247"/>
            <a:ext cx="54148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Carl Schroeder </a:t>
            </a:r>
            <a:endParaRPr lang="en-US" sz="2800" dirty="0"/>
          </a:p>
          <a:p>
            <a:r>
              <a:rPr lang="en-US" sz="2000" dirty="0">
                <a:latin typeface="Avenir Book" panose="02000503020000020003" pitchFamily="2" charset="0"/>
              </a:rPr>
              <a:t>BELLA Center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Lawrence Berkeley National Laboratory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CD204-7A90-E04F-8562-22ABD8E5DF09}"/>
              </a:ext>
            </a:extLst>
          </p:cNvPr>
          <p:cNvSpPr txBox="1"/>
          <p:nvPr/>
        </p:nvSpPr>
        <p:spPr>
          <a:xfrm>
            <a:off x="1685818" y="4882753"/>
            <a:ext cx="882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July 1, 2020, </a:t>
            </a:r>
            <a:r>
              <a:rPr lang="en-US" sz="2800" b="1" i="1" dirty="0"/>
              <a:t>Joint AF-EF Meeting of Future Colliders</a:t>
            </a:r>
            <a:r>
              <a:rPr lang="en-US" sz="2800" i="1" dirty="0"/>
              <a:t>: Day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57CD60-2C5E-5E43-A4C0-1752AEBF9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898" y="1442088"/>
            <a:ext cx="5414863" cy="3069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63C154-C6F0-D648-9CD9-5818512A3A30}"/>
              </a:ext>
            </a:extLst>
          </p:cNvPr>
          <p:cNvSpPr txBox="1"/>
          <p:nvPr/>
        </p:nvSpPr>
        <p:spPr>
          <a:xfrm>
            <a:off x="6169152" y="4233209"/>
            <a:ext cx="602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WarpX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8904D1-562F-4844-BA00-C2DA80B66820}"/>
              </a:ext>
            </a:extLst>
          </p:cNvPr>
          <p:cNvSpPr/>
          <p:nvPr/>
        </p:nvSpPr>
        <p:spPr>
          <a:xfrm>
            <a:off x="-1" y="5786977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Work supported by the U.S. DOE, Office of Science, Office of High Energy Physics, under Contract No. DE-AC02-05CH11231</a:t>
            </a:r>
          </a:p>
        </p:txBody>
      </p:sp>
      <p:pic>
        <p:nvPicPr>
          <p:cNvPr id="10" name="Picture 1" descr="ATAP_footer_orange_reversed_.png">
            <a:extLst>
              <a:ext uri="{FF2B5EF4-FFF2-40B4-BE49-F238E27FC236}">
                <a16:creationId xmlns:a16="http://schemas.microsoft.com/office/drawing/2014/main" id="{EB2BB433-B58B-3E44-9414-F0910F50EC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3433" y="6286960"/>
            <a:ext cx="3055147" cy="45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GB_White-Seal_White-Mark_SC_Horizontal.png">
            <a:extLst>
              <a:ext uri="{FF2B5EF4-FFF2-40B4-BE49-F238E27FC236}">
                <a16:creationId xmlns:a16="http://schemas.microsoft.com/office/drawing/2014/main" id="{D739DE0E-C6F9-1647-99BB-E94E2AF0D7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475" y="6279895"/>
            <a:ext cx="2667838" cy="447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AA1598-72BE-DF40-846A-88986B68A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106" y="6173479"/>
            <a:ext cx="922348" cy="69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85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roppedImage.png">
            <a:extLst>
              <a:ext uri="{FF2B5EF4-FFF2-40B4-BE49-F238E27FC236}">
                <a16:creationId xmlns:a16="http://schemas.microsoft.com/office/drawing/2014/main" id="{7E978FC5-7A30-BF4F-A219-006CA135FC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66711" y="700902"/>
            <a:ext cx="5383225" cy="524012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AB79D8-EC5E-0540-89BF-1AB65913B7D2}"/>
              </a:ext>
            </a:extLst>
          </p:cNvPr>
          <p:cNvSpPr txBox="1"/>
          <p:nvPr/>
        </p:nvSpPr>
        <p:spPr>
          <a:xfrm>
            <a:off x="-28472" y="-23313"/>
            <a:ext cx="12248943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LWFA R&amp;D facilities world-wide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AE69C24-7CE6-9E47-A1E4-026A4DCB43E4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10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2834FE-B0A4-5349-B1E2-9E6DD239E885}"/>
              </a:ext>
            </a:extLst>
          </p:cNvPr>
          <p:cNvSpPr/>
          <p:nvPr/>
        </p:nvSpPr>
        <p:spPr>
          <a:xfrm>
            <a:off x="204107" y="841668"/>
            <a:ext cx="34779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latin typeface="Avenir Book" panose="02000503020000020003" pitchFamily="2" charset="0"/>
              </a:rPr>
              <a:t>US LWFA R&amp;D Laboratories</a:t>
            </a:r>
            <a:r>
              <a:rPr lang="en-US" sz="1600" dirty="0">
                <a:latin typeface="Avenir Book" panose="02000503020000020003" pitchFamily="2" charset="0"/>
              </a:rPr>
              <a:t>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LBNL – BELLA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LLNL – JLF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BNL – ATF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SLAC – MEC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U. Texas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U. Michigan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LLE (Rochester)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U. Nebraska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NRL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UCLA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U. Maryland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9BB03-2DA6-094B-9CA4-3D9F654D7B28}"/>
              </a:ext>
            </a:extLst>
          </p:cNvPr>
          <p:cNvSpPr/>
          <p:nvPr/>
        </p:nvSpPr>
        <p:spPr>
          <a:xfrm>
            <a:off x="7963950" y="841668"/>
            <a:ext cx="373924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latin typeface="Avenir Book" panose="02000503020000020003" pitchFamily="2" charset="0"/>
              </a:rPr>
              <a:t>International LWFA R&amp;D Laboratories</a:t>
            </a:r>
            <a:r>
              <a:rPr lang="en-US" sz="1600" dirty="0">
                <a:latin typeface="Avenir Book" panose="02000503020000020003" pitchFamily="2" charset="0"/>
              </a:rPr>
              <a:t>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ELI-Beamlines (Czech)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ELI-NP (Romania)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U. Lund (Sweden)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HZDR (Germany)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DESY (Germany)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LMU (Germany)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Jena (Germany)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RAL (UK)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SCAPA (UK)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U. Oxford (UK)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LOA (France)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Apollon (France)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LULI (France)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INFN (Italy)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 err="1">
                <a:latin typeface="Avenir Book" panose="02000503020000020003" pitchFamily="2" charset="0"/>
              </a:rPr>
              <a:t>CoReLS</a:t>
            </a:r>
            <a:r>
              <a:rPr lang="en-US" sz="1600" dirty="0">
                <a:latin typeface="Avenir Book" panose="02000503020000020003" pitchFamily="2" charset="0"/>
              </a:rPr>
              <a:t> (Korea)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KPSI (Japan)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Tsinghua U. (China)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SIOM (China)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SJTU (China)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TIFR (India)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IAMS (Taiwan)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ALLS (Canada)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dirty="0">
                <a:latin typeface="Avenir Book" panose="02000503020000020003" pitchFamily="2" charset="0"/>
              </a:rPr>
              <a:t>Weizmann Inst. (Israel)</a:t>
            </a:r>
          </a:p>
          <a:p>
            <a:pPr marL="800100" lvl="1" indent="-342900">
              <a:buFont typeface="Wingdings" pitchFamily="2" charset="2"/>
              <a:buChar char="§"/>
            </a:pPr>
            <a:endParaRPr lang="en-US" sz="1600" dirty="0">
              <a:latin typeface="Avenir Book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1E7F0D-54A4-1042-A40D-6502AF2697CA}"/>
              </a:ext>
            </a:extLst>
          </p:cNvPr>
          <p:cNvSpPr/>
          <p:nvPr/>
        </p:nvSpPr>
        <p:spPr>
          <a:xfrm>
            <a:off x="0" y="6081795"/>
            <a:ext cx="6463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Compactness of laser systems has led to proliferation of LWFA R&amp;D in laboratories and universities world-wide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043774A-085C-A246-9F40-3BC73505C120}"/>
              </a:ext>
            </a:extLst>
          </p:cNvPr>
          <p:cNvSpPr/>
          <p:nvPr/>
        </p:nvSpPr>
        <p:spPr>
          <a:xfrm>
            <a:off x="3645307" y="2532995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ACC1F1-F8DF-9B4A-8EE2-8C730E60830C}"/>
              </a:ext>
            </a:extLst>
          </p:cNvPr>
          <p:cNvSpPr/>
          <p:nvPr/>
        </p:nvSpPr>
        <p:spPr>
          <a:xfrm>
            <a:off x="3713626" y="2517230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66F8EF-1F76-4D44-A511-85A8913F58D3}"/>
              </a:ext>
            </a:extLst>
          </p:cNvPr>
          <p:cNvSpPr/>
          <p:nvPr/>
        </p:nvSpPr>
        <p:spPr>
          <a:xfrm>
            <a:off x="3592755" y="2501467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D56F4F-F478-0F44-BEE0-71CCC04E98C7}"/>
              </a:ext>
            </a:extLst>
          </p:cNvPr>
          <p:cNvSpPr/>
          <p:nvPr/>
        </p:nvSpPr>
        <p:spPr>
          <a:xfrm>
            <a:off x="3408825" y="3641833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E52D32-84BF-5348-901E-10679E80A661}"/>
              </a:ext>
            </a:extLst>
          </p:cNvPr>
          <p:cNvSpPr/>
          <p:nvPr/>
        </p:nvSpPr>
        <p:spPr>
          <a:xfrm>
            <a:off x="3361529" y="3563006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41430E-62E4-E449-A447-A445B03E8261}"/>
              </a:ext>
            </a:extLst>
          </p:cNvPr>
          <p:cNvSpPr/>
          <p:nvPr/>
        </p:nvSpPr>
        <p:spPr>
          <a:xfrm>
            <a:off x="3419336" y="3568263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9353A8-79D4-434A-B3BB-0A60EC97DB45}"/>
              </a:ext>
            </a:extLst>
          </p:cNvPr>
          <p:cNvSpPr/>
          <p:nvPr/>
        </p:nvSpPr>
        <p:spPr>
          <a:xfrm>
            <a:off x="3592757" y="3426375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6B5CE4-0EAD-A14E-8235-1039DC3C71C7}"/>
              </a:ext>
            </a:extLst>
          </p:cNvPr>
          <p:cNvSpPr/>
          <p:nvPr/>
        </p:nvSpPr>
        <p:spPr>
          <a:xfrm>
            <a:off x="3492910" y="2958668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C80A89-4439-714A-BF6B-3E44C902D90F}"/>
              </a:ext>
            </a:extLst>
          </p:cNvPr>
          <p:cNvSpPr/>
          <p:nvPr/>
        </p:nvSpPr>
        <p:spPr>
          <a:xfrm>
            <a:off x="3172343" y="3069026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447CAD-1AA5-9A4A-A3C0-88D45A7329CA}"/>
              </a:ext>
            </a:extLst>
          </p:cNvPr>
          <p:cNvSpPr/>
          <p:nvPr/>
        </p:nvSpPr>
        <p:spPr>
          <a:xfrm>
            <a:off x="3576990" y="3557753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A38EEB0-3E34-BE40-9350-87574C1D4BB1}"/>
              </a:ext>
            </a:extLst>
          </p:cNvPr>
          <p:cNvSpPr/>
          <p:nvPr/>
        </p:nvSpPr>
        <p:spPr>
          <a:xfrm>
            <a:off x="3687350" y="3573520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EF3FB7-05ED-9E4F-8434-66A5793AE83D}"/>
              </a:ext>
            </a:extLst>
          </p:cNvPr>
          <p:cNvSpPr/>
          <p:nvPr/>
        </p:nvSpPr>
        <p:spPr>
          <a:xfrm>
            <a:off x="4885530" y="4361795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A80BCB8-AB18-A64E-BB4E-A808BDD15B42}"/>
              </a:ext>
            </a:extLst>
          </p:cNvPr>
          <p:cNvSpPr/>
          <p:nvPr/>
        </p:nvSpPr>
        <p:spPr>
          <a:xfrm>
            <a:off x="4953849" y="4356539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B02A587-7BB8-CF4C-83DA-1A22743C9B08}"/>
              </a:ext>
            </a:extLst>
          </p:cNvPr>
          <p:cNvSpPr/>
          <p:nvPr/>
        </p:nvSpPr>
        <p:spPr>
          <a:xfrm>
            <a:off x="4854000" y="4235671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96A920E-AF5A-334F-8598-349C7024C15E}"/>
              </a:ext>
            </a:extLst>
          </p:cNvPr>
          <p:cNvSpPr/>
          <p:nvPr/>
        </p:nvSpPr>
        <p:spPr>
          <a:xfrm>
            <a:off x="5122016" y="4314501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AD3F7B-86D7-AF4C-BE54-1BF5CEF626EE}"/>
              </a:ext>
            </a:extLst>
          </p:cNvPr>
          <p:cNvSpPr/>
          <p:nvPr/>
        </p:nvSpPr>
        <p:spPr>
          <a:xfrm>
            <a:off x="4980124" y="4508940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0BC5F9A-AAFE-374D-85DE-640B1B00CE00}"/>
              </a:ext>
            </a:extLst>
          </p:cNvPr>
          <p:cNvSpPr/>
          <p:nvPr/>
        </p:nvSpPr>
        <p:spPr>
          <a:xfrm>
            <a:off x="5027421" y="4556239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643575D-BE49-344E-B24C-4A434794BFD2}"/>
              </a:ext>
            </a:extLst>
          </p:cNvPr>
          <p:cNvSpPr/>
          <p:nvPr/>
        </p:nvSpPr>
        <p:spPr>
          <a:xfrm>
            <a:off x="5232371" y="4645579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8FF01A5-2A92-D341-84C7-FCC96E5B8DCD}"/>
              </a:ext>
            </a:extLst>
          </p:cNvPr>
          <p:cNvSpPr/>
          <p:nvPr/>
        </p:nvSpPr>
        <p:spPr>
          <a:xfrm>
            <a:off x="5290179" y="4409097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458891A-7669-D245-AF32-24B9D4517F5F}"/>
              </a:ext>
            </a:extLst>
          </p:cNvPr>
          <p:cNvSpPr/>
          <p:nvPr/>
        </p:nvSpPr>
        <p:spPr>
          <a:xfrm>
            <a:off x="5463600" y="4445886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3E6E1D2-2B47-2E45-8FE0-2E2D50F31AC8}"/>
              </a:ext>
            </a:extLst>
          </p:cNvPr>
          <p:cNvSpPr/>
          <p:nvPr/>
        </p:nvSpPr>
        <p:spPr>
          <a:xfrm>
            <a:off x="4964359" y="4566756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5705E14-835E-0446-8ABF-0D2DF1E43155}"/>
              </a:ext>
            </a:extLst>
          </p:cNvPr>
          <p:cNvSpPr/>
          <p:nvPr/>
        </p:nvSpPr>
        <p:spPr>
          <a:xfrm>
            <a:off x="5137779" y="4204149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9319D0F-B5EA-1942-AE7A-F7D49989AD64}"/>
              </a:ext>
            </a:extLst>
          </p:cNvPr>
          <p:cNvSpPr/>
          <p:nvPr/>
        </p:nvSpPr>
        <p:spPr>
          <a:xfrm>
            <a:off x="5164057" y="4461654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1D05C14-F260-EF41-8E90-98DB547B8A56}"/>
              </a:ext>
            </a:extLst>
          </p:cNvPr>
          <p:cNvSpPr/>
          <p:nvPr/>
        </p:nvSpPr>
        <p:spPr>
          <a:xfrm>
            <a:off x="5200844" y="4372317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CCEFBFC-40FA-0640-9A5F-822E83582FBA}"/>
              </a:ext>
            </a:extLst>
          </p:cNvPr>
          <p:cNvSpPr/>
          <p:nvPr/>
        </p:nvSpPr>
        <p:spPr>
          <a:xfrm>
            <a:off x="5206100" y="4430124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24009AF-835A-9545-B35A-0A900A3AEE6A}"/>
              </a:ext>
            </a:extLst>
          </p:cNvPr>
          <p:cNvSpPr/>
          <p:nvPr/>
        </p:nvSpPr>
        <p:spPr>
          <a:xfrm>
            <a:off x="5920803" y="4587779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ADB2120-4586-BE4E-B2D1-8F3E7716401F}"/>
              </a:ext>
            </a:extLst>
          </p:cNvPr>
          <p:cNvSpPr/>
          <p:nvPr/>
        </p:nvSpPr>
        <p:spPr>
          <a:xfrm>
            <a:off x="6861478" y="3909862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6CB503F-1839-4B4E-BAF1-A4FAFEDD1BFC}"/>
              </a:ext>
            </a:extLst>
          </p:cNvPr>
          <p:cNvSpPr/>
          <p:nvPr/>
        </p:nvSpPr>
        <p:spPr>
          <a:xfrm>
            <a:off x="6204580" y="2338564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750507-BC2B-9241-B3C3-6502CF7A2D91}"/>
              </a:ext>
            </a:extLst>
          </p:cNvPr>
          <p:cNvSpPr/>
          <p:nvPr/>
        </p:nvSpPr>
        <p:spPr>
          <a:xfrm>
            <a:off x="6609229" y="2322800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800C926-311B-DB42-A4BF-B844FC5745EA}"/>
              </a:ext>
            </a:extLst>
          </p:cNvPr>
          <p:cNvSpPr/>
          <p:nvPr/>
        </p:nvSpPr>
        <p:spPr>
          <a:xfrm>
            <a:off x="6046925" y="2149383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EA0E68B-79EC-B949-9942-4917C16872BB}"/>
              </a:ext>
            </a:extLst>
          </p:cNvPr>
          <p:cNvSpPr/>
          <p:nvPr/>
        </p:nvSpPr>
        <p:spPr>
          <a:xfrm>
            <a:off x="6420043" y="2448930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BFFEE44-2598-B04D-8A5D-51BC2F292CE5}"/>
              </a:ext>
            </a:extLst>
          </p:cNvPr>
          <p:cNvSpPr/>
          <p:nvPr/>
        </p:nvSpPr>
        <p:spPr>
          <a:xfrm>
            <a:off x="6477851" y="2433170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969165D-3ABA-514C-A153-12CF91B0C52E}"/>
              </a:ext>
            </a:extLst>
          </p:cNvPr>
          <p:cNvSpPr/>
          <p:nvPr/>
        </p:nvSpPr>
        <p:spPr>
          <a:xfrm>
            <a:off x="6157285" y="2627606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DE6F261-8F9D-CA4D-A4FD-1E0268EE8A0A}"/>
              </a:ext>
            </a:extLst>
          </p:cNvPr>
          <p:cNvSpPr/>
          <p:nvPr/>
        </p:nvSpPr>
        <p:spPr>
          <a:xfrm>
            <a:off x="3463803" y="2536637"/>
            <a:ext cx="73572" cy="735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12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International community working toward addressing collider R&amp;D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AEBF7-D29F-7648-B88F-C979D53D305C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11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AD1B433-26A8-5E44-9565-86E3C1695D23}"/>
              </a:ext>
            </a:extLst>
          </p:cNvPr>
          <p:cNvSpPr txBox="1">
            <a:spLocks/>
          </p:cNvSpPr>
          <p:nvPr/>
        </p:nvSpPr>
        <p:spPr>
          <a:xfrm>
            <a:off x="-17107" y="1337722"/>
            <a:ext cx="733044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b="1" dirty="0">
                <a:solidFill>
                  <a:srgbClr val="0070C0"/>
                </a:solidFill>
              </a:rPr>
              <a:t>Advanced </a:t>
            </a:r>
            <a:r>
              <a:rPr lang="fr-FR" b="1" dirty="0" err="1">
                <a:solidFill>
                  <a:srgbClr val="0070C0"/>
                </a:solidFill>
              </a:rPr>
              <a:t>LinEar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collider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br>
              <a:rPr lang="fr-FR" b="1" dirty="0">
                <a:solidFill>
                  <a:srgbClr val="0070C0"/>
                </a:solidFill>
              </a:rPr>
            </a:br>
            <a:r>
              <a:rPr lang="fr-FR" b="1" dirty="0" err="1">
                <a:solidFill>
                  <a:srgbClr val="0070C0"/>
                </a:solidFill>
              </a:rPr>
              <a:t>study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GROup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0BE7-213A-6D41-A3DC-9CB14F72E741}"/>
              </a:ext>
            </a:extLst>
          </p:cNvPr>
          <p:cNvSpPr/>
          <p:nvPr/>
        </p:nvSpPr>
        <p:spPr>
          <a:xfrm>
            <a:off x="-73472" y="2692504"/>
            <a:ext cx="70677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Foster Advanced Linear Collider activities based on Advanced and Novel Acceleration (ANA) concepts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Framework to amplify international coordination, broaden the community, involving accelerator labs/institutes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Identify topics of ANAs requiring intensive R&amp;D and facilities needed  </a:t>
            </a:r>
          </a:p>
        </p:txBody>
      </p:sp>
      <p:grpSp>
        <p:nvGrpSpPr>
          <p:cNvPr id="9" name="Groupe 29">
            <a:extLst>
              <a:ext uri="{FF2B5EF4-FFF2-40B4-BE49-F238E27FC236}">
                <a16:creationId xmlns:a16="http://schemas.microsoft.com/office/drawing/2014/main" id="{37A4E504-5DB1-3F4B-B4B4-0C50F692C517}"/>
              </a:ext>
            </a:extLst>
          </p:cNvPr>
          <p:cNvGrpSpPr/>
          <p:nvPr/>
        </p:nvGrpSpPr>
        <p:grpSpPr>
          <a:xfrm>
            <a:off x="7779002" y="1909222"/>
            <a:ext cx="4320480" cy="3981354"/>
            <a:chOff x="4572000" y="1329101"/>
            <a:chExt cx="4320480" cy="3981354"/>
          </a:xfrm>
        </p:grpSpPr>
        <p:grpSp>
          <p:nvGrpSpPr>
            <p:cNvPr id="10" name="Groupe 3">
              <a:extLst>
                <a:ext uri="{FF2B5EF4-FFF2-40B4-BE49-F238E27FC236}">
                  <a16:creationId xmlns:a16="http://schemas.microsoft.com/office/drawing/2014/main" id="{A3794302-1DDF-9846-BF4B-1C40CF15FBA0}"/>
                </a:ext>
              </a:extLst>
            </p:cNvPr>
            <p:cNvGrpSpPr/>
            <p:nvPr/>
          </p:nvGrpSpPr>
          <p:grpSpPr>
            <a:xfrm>
              <a:off x="4788024" y="4076015"/>
              <a:ext cx="3866728" cy="1158240"/>
              <a:chOff x="250444" y="3931629"/>
              <a:chExt cx="3866728" cy="107001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76DEC4B-017D-F949-B1C0-E6DB7E03859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50444" y="3931629"/>
                <a:ext cx="914400" cy="506847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b="1" dirty="0" err="1"/>
                  <a:t>P</a:t>
                </a:r>
                <a:r>
                  <a:rPr lang="fr-FR" sz="1050" b="1" dirty="0" err="1"/>
                  <a:t>hysics</a:t>
                </a:r>
                <a:endParaRPr lang="fr-FR" sz="1050" b="1" dirty="0"/>
              </a:p>
              <a:p>
                <a:pPr algn="ctr"/>
                <a:r>
                  <a:rPr lang="fr-FR" sz="1200" b="1" dirty="0"/>
                  <a:t>C</a:t>
                </a:r>
                <a:r>
                  <a:rPr lang="fr-FR" sz="1050" b="1" dirty="0"/>
                  <a:t>ase</a:t>
                </a:r>
                <a:endParaRPr lang="en-US" sz="1200" b="1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B7D560F-C2F6-6448-AC6C-1700869EF6D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02772" y="4492185"/>
                <a:ext cx="914400" cy="506847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50" b="1" dirty="0" err="1"/>
                  <a:t>Theory</a:t>
                </a:r>
                <a:endParaRPr lang="fr-FR" sz="1050" b="1" dirty="0"/>
              </a:p>
              <a:p>
                <a:pPr algn="ctr"/>
                <a:r>
                  <a:rPr lang="fr-FR" sz="1050" b="1" dirty="0" err="1"/>
                  <a:t>Modeling</a:t>
                </a:r>
                <a:r>
                  <a:rPr lang="fr-FR" sz="1050" b="1" dirty="0"/>
                  <a:t> Simulations</a:t>
                </a:r>
                <a:endParaRPr lang="en-US" sz="1050" b="1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8261998-1FA7-7640-8952-8715A695BE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0444" y="4499424"/>
                <a:ext cx="914400" cy="492369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b="1" dirty="0"/>
                  <a:t>C</a:t>
                </a:r>
                <a:r>
                  <a:rPr lang="fr-FR" sz="1050" b="1" dirty="0"/>
                  <a:t>ollider</a:t>
                </a:r>
                <a:r>
                  <a:rPr lang="fr-FR" sz="1200" b="1" dirty="0"/>
                  <a:t> M</a:t>
                </a:r>
                <a:r>
                  <a:rPr lang="fr-FR" sz="1050" b="1" dirty="0"/>
                  <a:t>achine</a:t>
                </a:r>
                <a:r>
                  <a:rPr lang="fr-FR" sz="1200" b="1" dirty="0"/>
                  <a:t> D</a:t>
                </a:r>
                <a:r>
                  <a:rPr lang="fr-FR" sz="1050" b="1" dirty="0"/>
                  <a:t>esign</a:t>
                </a:r>
                <a:r>
                  <a:rPr lang="fr-FR" sz="1200" b="1" dirty="0"/>
                  <a:t> </a:t>
                </a:r>
                <a:endParaRPr lang="en-US" sz="1200" b="1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F6237D8-E652-7C44-AC45-9A3ADA8C3C7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234553" y="3931629"/>
                <a:ext cx="914400" cy="506847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50" b="1" dirty="0"/>
                  <a:t>LWFA</a:t>
                </a:r>
                <a:endParaRPr lang="en-US" sz="1050" b="1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B2EC0C-2633-4244-8D17-4D6E76AC38D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18662" y="3931629"/>
                <a:ext cx="914400" cy="506847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50" b="1" dirty="0"/>
                  <a:t>SWFA</a:t>
                </a:r>
                <a:endParaRPr lang="en-US" sz="1050" b="1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CB379AD-60CB-9144-B1B0-9C4A106898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4553" y="4489577"/>
                <a:ext cx="914400" cy="512063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50" b="1" dirty="0"/>
                  <a:t>PWFA</a:t>
                </a:r>
                <a:endParaRPr lang="en-US" sz="1050" b="1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C52B5C2-FF7F-6347-93C1-A95CDD81DDB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18662" y="4492185"/>
                <a:ext cx="914400" cy="506847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50" b="1" dirty="0"/>
                  <a:t>DLA</a:t>
                </a:r>
                <a:endParaRPr lang="en-US" sz="1050" b="1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294744-F1B0-C54C-AA8D-6B0A29D6DEB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02772" y="3931629"/>
                <a:ext cx="914400" cy="506847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50" b="1" dirty="0"/>
                  <a:t>Positron </a:t>
                </a:r>
                <a:r>
                  <a:rPr lang="fr-FR" sz="1050" b="1" dirty="0" err="1"/>
                  <a:t>Acceleration</a:t>
                </a:r>
                <a:endParaRPr lang="en-US" sz="1050" b="1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5D4F27-3B2E-5C4D-9069-79CE9B4671BB}"/>
                </a:ext>
              </a:extLst>
            </p:cNvPr>
            <p:cNvSpPr/>
            <p:nvPr/>
          </p:nvSpPr>
          <p:spPr>
            <a:xfrm>
              <a:off x="5514369" y="2644563"/>
              <a:ext cx="1650995" cy="54561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ALEGRO </a:t>
              </a:r>
              <a:r>
                <a:rPr lang="fr-FR" b="1" dirty="0" err="1"/>
                <a:t>Steering</a:t>
              </a:r>
              <a:r>
                <a:rPr lang="fr-FR" b="1" dirty="0"/>
                <a:t> Group</a:t>
              </a:r>
              <a:endParaRPr lang="en-US" b="1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C694E8-1C5A-4249-B02F-03154C06D0EF}"/>
                </a:ext>
              </a:extLst>
            </p:cNvPr>
            <p:cNvSpPr/>
            <p:nvPr/>
          </p:nvSpPr>
          <p:spPr>
            <a:xfrm>
              <a:off x="4645084" y="3623528"/>
              <a:ext cx="4247396" cy="1686927"/>
            </a:xfrm>
            <a:prstGeom prst="rect">
              <a:avLst/>
            </a:prstGeom>
            <a:noFill/>
            <a:ln w="508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7D4F47-108C-3546-A079-8D252CA4A455}"/>
                </a:ext>
              </a:extLst>
            </p:cNvPr>
            <p:cNvSpPr/>
            <p:nvPr/>
          </p:nvSpPr>
          <p:spPr>
            <a:xfrm>
              <a:off x="4647678" y="3634055"/>
              <a:ext cx="3384376" cy="4483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002060"/>
                  </a:solidFill>
                </a:rPr>
                <a:t>ALEGRO </a:t>
              </a:r>
              <a:r>
                <a:rPr lang="fr-FR" b="1" dirty="0" err="1">
                  <a:solidFill>
                    <a:srgbClr val="002060"/>
                  </a:solidFill>
                </a:rPr>
                <a:t>Working</a:t>
              </a:r>
              <a:r>
                <a:rPr lang="fr-FR" b="1" dirty="0">
                  <a:solidFill>
                    <a:srgbClr val="002060"/>
                  </a:solidFill>
                </a:rPr>
                <a:t> Groups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cxnSp>
          <p:nvCxnSpPr>
            <p:cNvPr id="14" name="Connecteur droit avec flèche 16">
              <a:extLst>
                <a:ext uri="{FF2B5EF4-FFF2-40B4-BE49-F238E27FC236}">
                  <a16:creationId xmlns:a16="http://schemas.microsoft.com/office/drawing/2014/main" id="{00BBB1E9-B71D-A744-9206-05223F303ACE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 rot="5400000">
              <a:off x="6117930" y="3412118"/>
              <a:ext cx="443874" cy="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CC46C73-5511-8E45-A371-BD4143773BDB}"/>
                </a:ext>
              </a:extLst>
            </p:cNvPr>
            <p:cNvSpPr/>
            <p:nvPr/>
          </p:nvSpPr>
          <p:spPr>
            <a:xfrm>
              <a:off x="5480739" y="1329101"/>
              <a:ext cx="1650995" cy="8574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ICFA</a:t>
              </a:r>
            </a:p>
            <a:p>
              <a:pPr algn="ctr"/>
              <a:r>
                <a:rPr lang="fr-FR" b="1" dirty="0"/>
                <a:t>ICFA ANA Panel</a:t>
              </a:r>
              <a:endParaRPr lang="en-US" b="1" dirty="0"/>
            </a:p>
          </p:txBody>
        </p:sp>
        <p:cxnSp>
          <p:nvCxnSpPr>
            <p:cNvPr id="16" name="Connecteur droit avec flèche 18">
              <a:extLst>
                <a:ext uri="{FF2B5EF4-FFF2-40B4-BE49-F238E27FC236}">
                  <a16:creationId xmlns:a16="http://schemas.microsoft.com/office/drawing/2014/main" id="{E343BEFA-8629-7741-BA4D-57C7B2C96DBD}"/>
                </a:ext>
              </a:extLst>
            </p:cNvPr>
            <p:cNvCxnSpPr/>
            <p:nvPr/>
          </p:nvCxnSpPr>
          <p:spPr>
            <a:xfrm>
              <a:off x="6306236" y="2186501"/>
              <a:ext cx="0" cy="44839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1A613C-3932-7C4A-B7FB-BAEFDDD77054}"/>
                </a:ext>
              </a:extLst>
            </p:cNvPr>
            <p:cNvSpPr/>
            <p:nvPr/>
          </p:nvSpPr>
          <p:spPr>
            <a:xfrm>
              <a:off x="7746618" y="2634897"/>
              <a:ext cx="1145862" cy="54561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rgbClr val="FFFF00"/>
                  </a:solidFill>
                </a:rPr>
                <a:t>Euronnac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cxnSp>
          <p:nvCxnSpPr>
            <p:cNvPr id="18" name="Connecteur droit avec flèche 20">
              <a:extLst>
                <a:ext uri="{FF2B5EF4-FFF2-40B4-BE49-F238E27FC236}">
                  <a16:creationId xmlns:a16="http://schemas.microsoft.com/office/drawing/2014/main" id="{F897CFDC-3EB3-D64F-8D86-F25CB647F4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5366" y="2910524"/>
              <a:ext cx="57498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21">
              <a:extLst>
                <a:ext uri="{FF2B5EF4-FFF2-40B4-BE49-F238E27FC236}">
                  <a16:creationId xmlns:a16="http://schemas.microsoft.com/office/drawing/2014/main" id="{34F64251-CF84-BC44-910D-E1D6F949121E}"/>
                </a:ext>
              </a:extLst>
            </p:cNvPr>
            <p:cNvSpPr txBox="1"/>
            <p:nvPr/>
          </p:nvSpPr>
          <p:spPr>
            <a:xfrm>
              <a:off x="4572000" y="2576229"/>
              <a:ext cx="937180" cy="699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B Cros</a:t>
              </a:r>
            </a:p>
            <a:p>
              <a:r>
                <a:rPr lang="fr-FR" sz="1200" dirty="0"/>
                <a:t>C Schroeder</a:t>
              </a:r>
            </a:p>
            <a:p>
              <a:r>
                <a:rPr lang="fr-FR" sz="1200" dirty="0"/>
                <a:t>P </a:t>
              </a:r>
              <a:r>
                <a:rPr lang="fr-FR" sz="1200" dirty="0" err="1"/>
                <a:t>Muggli</a:t>
              </a:r>
              <a:endParaRPr lang="en-US" sz="1200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A4EA787-B6FE-B54E-9F56-6594401F8889}"/>
              </a:ext>
            </a:extLst>
          </p:cNvPr>
          <p:cNvSpPr/>
          <p:nvPr/>
        </p:nvSpPr>
        <p:spPr>
          <a:xfrm>
            <a:off x="-7056" y="2366485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http://www.lpgp.u-psud.fr/icfaana/alegro</a:t>
            </a:r>
          </a:p>
        </p:txBody>
      </p:sp>
      <p:pic>
        <p:nvPicPr>
          <p:cNvPr id="30" name="Picture 17">
            <a:extLst>
              <a:ext uri="{FF2B5EF4-FFF2-40B4-BE49-F238E27FC236}">
                <a16:creationId xmlns:a16="http://schemas.microsoft.com/office/drawing/2014/main" id="{DD3E855C-D765-F14D-8865-B7DDE7938B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"/>
          <a:stretch>
            <a:fillRect/>
          </a:stretch>
        </p:blipFill>
        <p:spPr>
          <a:xfrm>
            <a:off x="636483" y="4184186"/>
            <a:ext cx="1298617" cy="12961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3BB14BF-A57D-944B-A74D-23C6BE034A65}"/>
              </a:ext>
            </a:extLst>
          </p:cNvPr>
          <p:cNvSpPr txBox="1"/>
          <p:nvPr/>
        </p:nvSpPr>
        <p:spPr>
          <a:xfrm>
            <a:off x="2075446" y="4400867"/>
            <a:ext cx="2272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Wingdings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Worldwide</a:t>
            </a:r>
          </a:p>
          <a:p>
            <a:pPr marL="168275" indent="-168275">
              <a:buFont typeface="Wingdings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R&amp;D for all aspects of collider design</a:t>
            </a:r>
          </a:p>
        </p:txBody>
      </p:sp>
      <p:pic>
        <p:nvPicPr>
          <p:cNvPr id="32" name="Image 11">
            <a:extLst>
              <a:ext uri="{FF2B5EF4-FFF2-40B4-BE49-F238E27FC236}">
                <a16:creationId xmlns:a16="http://schemas.microsoft.com/office/drawing/2014/main" id="{5BBC0182-2849-AA44-A970-2E607EF8D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2122"/>
            <a:ext cx="1824060" cy="118991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AA3CA33-56DA-C245-937A-EBFCFF18F5E3}"/>
              </a:ext>
            </a:extLst>
          </p:cNvPr>
          <p:cNvSpPr/>
          <p:nvPr/>
        </p:nvSpPr>
        <p:spPr>
          <a:xfrm>
            <a:off x="-53107" y="5555233"/>
            <a:ext cx="81197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Input document for the European Strategy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Global Scientific Roadmap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Development of an Advanced Linear Collider (ALIC) at the energy frontier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Contribution to the US strategy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4AE30C-C8B6-CB4D-A923-022B6F9396BE}"/>
              </a:ext>
            </a:extLst>
          </p:cNvPr>
          <p:cNvSpPr txBox="1"/>
          <p:nvPr/>
        </p:nvSpPr>
        <p:spPr>
          <a:xfrm>
            <a:off x="4953515" y="5593956"/>
            <a:ext cx="182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arXiv:1901.08436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92D129-C5FD-884D-8822-4DEF05C013BC}"/>
              </a:ext>
            </a:extLst>
          </p:cNvPr>
          <p:cNvSpPr txBox="1"/>
          <p:nvPr/>
        </p:nvSpPr>
        <p:spPr>
          <a:xfrm>
            <a:off x="4953515" y="5868276"/>
            <a:ext cx="182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arXiv:1901.10370</a:t>
            </a:r>
          </a:p>
        </p:txBody>
      </p:sp>
    </p:spTree>
    <p:extLst>
      <p:ext uri="{BB962C8B-B14F-4D97-AF65-F5344CB8AC3E}">
        <p14:creationId xmlns:p14="http://schemas.microsoft.com/office/powerpoint/2010/main" val="2990595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F91F888-1016-664D-B9CC-20E31DF5120F}"/>
              </a:ext>
            </a:extLst>
          </p:cNvPr>
          <p:cNvSpPr txBox="1"/>
          <p:nvPr/>
        </p:nvSpPr>
        <p:spPr>
          <a:xfrm>
            <a:off x="807654" y="933777"/>
            <a:ext cx="965308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Overall Technical Maturity</a:t>
            </a:r>
            <a:r>
              <a:rPr lang="en-US" sz="2400" dirty="0">
                <a:latin typeface="Avenir Book" panose="02000503020000020003" pitchFamily="2" charset="0"/>
              </a:rPr>
              <a:t>:  1-Significant R&amp;D Required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Laser-driven plasma accelerators: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Ultra-high gradient </a:t>
            </a:r>
            <a:r>
              <a:rPr lang="en-US" sz="2000" dirty="0" err="1">
                <a:latin typeface="Avenir Book" panose="02000503020000020003" pitchFamily="2" charset="0"/>
              </a:rPr>
              <a:t>accelertor</a:t>
            </a:r>
            <a:r>
              <a:rPr lang="en-US" sz="2000" dirty="0">
                <a:latin typeface="Avenir Book" panose="02000503020000020003" pitchFamily="2" charset="0"/>
              </a:rPr>
              <a:t> technology:  ~10 GV/m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Goal: e-/e+/gamma linear collider at the </a:t>
            </a:r>
            <a:r>
              <a:rPr lang="en-US" sz="2000" dirty="0" err="1">
                <a:latin typeface="Avenir Book" panose="02000503020000020003" pitchFamily="2" charset="0"/>
              </a:rPr>
              <a:t>TeV</a:t>
            </a:r>
            <a:r>
              <a:rPr lang="en-US" sz="2000" dirty="0">
                <a:latin typeface="Avenir Book" panose="02000503020000020003" pitchFamily="2" charset="0"/>
              </a:rPr>
              <a:t> energy scale (and beyond), with much reduced footprint (and cost)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Longer-term collider option:  &gt;30 years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Experimental facilities to advance LWFA R&amp;D in next 5-10 years planned: </a:t>
            </a:r>
            <a:r>
              <a:rPr lang="en-US" sz="2000" dirty="0" err="1">
                <a:latin typeface="Avenir Book" panose="02000503020000020003" pitchFamily="2" charset="0"/>
              </a:rPr>
              <a:t>kBELLA</a:t>
            </a:r>
            <a:r>
              <a:rPr lang="en-US" sz="2000" dirty="0">
                <a:latin typeface="Avenir Book" panose="02000503020000020003" pitchFamily="2" charset="0"/>
              </a:rPr>
              <a:t>, </a:t>
            </a:r>
            <a:r>
              <a:rPr lang="en-US" sz="2000" dirty="0" err="1">
                <a:latin typeface="Avenir Book" panose="02000503020000020003" pitchFamily="2" charset="0"/>
              </a:rPr>
              <a:t>EuPRAXIA</a:t>
            </a:r>
            <a:r>
              <a:rPr lang="en-US" sz="2000" dirty="0">
                <a:latin typeface="Avenir Book" panose="02000503020000020003" pitchFamily="2" charset="0"/>
              </a:rPr>
              <a:t>, etc. 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Near- and mid-term applications (LWFA-driven X-FEL, compact gamma-ray source, ion acceleration for medical applications, etc.) are actively being pursued</a:t>
            </a:r>
          </a:p>
          <a:p>
            <a:pPr marL="914400" lvl="1" indent="-4572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Near-term applications are important demonstrations of accelerator technology that will advance collider R&amp;D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031070E-269E-6045-97E4-9C0F890ACBFB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12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2A6191-6425-484B-B481-9447CD7AD5B7}"/>
              </a:ext>
            </a:extLst>
          </p:cNvPr>
          <p:cNvSpPr txBox="1"/>
          <p:nvPr/>
        </p:nvSpPr>
        <p:spPr>
          <a:xfrm>
            <a:off x="-28472" y="-6984"/>
            <a:ext cx="12248943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40962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E0EB8-E4C5-DC42-A9FD-887FAC8CA1DF}"/>
              </a:ext>
            </a:extLst>
          </p:cNvPr>
          <p:cNvSpPr txBox="1"/>
          <p:nvPr/>
        </p:nvSpPr>
        <p:spPr>
          <a:xfrm>
            <a:off x="1016558" y="1820428"/>
            <a:ext cx="10158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Thank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2232F-6487-284A-969D-967A71E8F6E2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13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1064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23DE71D-CFF9-6F4A-AD55-7E5EA0273079}"/>
              </a:ext>
            </a:extLst>
          </p:cNvPr>
          <p:cNvSpPr txBox="1"/>
          <p:nvPr/>
        </p:nvSpPr>
        <p:spPr>
          <a:xfrm>
            <a:off x="547443" y="981758"/>
            <a:ext cx="108254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Novel accelerator technologies / advanced accelerator concepts based on </a:t>
            </a:r>
            <a:r>
              <a:rPr lang="en-US" sz="2000" dirty="0" err="1">
                <a:latin typeface="Avenir Book" panose="02000503020000020003" pitchFamily="2" charset="0"/>
              </a:rPr>
              <a:t>wakefields</a:t>
            </a:r>
            <a:r>
              <a:rPr lang="en-US" sz="2000" dirty="0">
                <a:latin typeface="Avenir Book" panose="02000503020000020003" pitchFamily="2" charset="0"/>
              </a:rPr>
              <a:t> producing gradients &gt;1 GV/m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u="sng" dirty="0">
                <a:latin typeface="Avenir Book" panose="02000503020000020003" pitchFamily="2" charset="0"/>
              </a:rPr>
              <a:t>Goal</a:t>
            </a:r>
            <a:r>
              <a:rPr lang="en-US" sz="2000" dirty="0">
                <a:latin typeface="Avenir Book" panose="02000503020000020003" pitchFamily="2" charset="0"/>
              </a:rPr>
              <a:t>: to develop accelerator technology to build an e-/e+/gamma linear collider at the </a:t>
            </a:r>
            <a:r>
              <a:rPr lang="en-US" sz="2000" dirty="0" err="1">
                <a:latin typeface="Avenir Book" panose="02000503020000020003" pitchFamily="2" charset="0"/>
              </a:rPr>
              <a:t>TeV</a:t>
            </a:r>
            <a:r>
              <a:rPr lang="en-US" sz="2000" dirty="0">
                <a:latin typeface="Avenir Book" panose="02000503020000020003" pitchFamily="2" charset="0"/>
              </a:rPr>
              <a:t> energy scale (and beyond), with much reduced footprint (and cost)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CA7F1A-F3A1-5E4C-AC51-7032BC13086B}"/>
              </a:ext>
            </a:extLst>
          </p:cNvPr>
          <p:cNvSpPr/>
          <p:nvPr/>
        </p:nvSpPr>
        <p:spPr>
          <a:xfrm>
            <a:off x="2530844" y="3000441"/>
            <a:ext cx="3406391" cy="5727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Dielectric (~1 GV/m)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804EA5-4CD2-DA44-BB79-9C6A28F5E15A}"/>
              </a:ext>
            </a:extLst>
          </p:cNvPr>
          <p:cNvSpPr/>
          <p:nvPr/>
        </p:nvSpPr>
        <p:spPr>
          <a:xfrm>
            <a:off x="716656" y="3772309"/>
            <a:ext cx="1502688" cy="57275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Laser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12D70-797F-CA41-AA3E-15E23F393039}"/>
              </a:ext>
            </a:extLst>
          </p:cNvPr>
          <p:cNvSpPr/>
          <p:nvPr/>
        </p:nvSpPr>
        <p:spPr>
          <a:xfrm>
            <a:off x="716654" y="4587900"/>
            <a:ext cx="1502689" cy="57275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Beam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15C65D-8F47-EF41-AE3D-439F96BF36F9}"/>
              </a:ext>
            </a:extLst>
          </p:cNvPr>
          <p:cNvSpPr/>
          <p:nvPr/>
        </p:nvSpPr>
        <p:spPr>
          <a:xfrm>
            <a:off x="2547591" y="3795936"/>
            <a:ext cx="3406391" cy="57275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Dielectric Laser Accelerator (DLA)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1DE15B-CFDC-254F-9706-552F3B151F17}"/>
              </a:ext>
            </a:extLst>
          </p:cNvPr>
          <p:cNvSpPr/>
          <p:nvPr/>
        </p:nvSpPr>
        <p:spPr>
          <a:xfrm>
            <a:off x="6282229" y="3792405"/>
            <a:ext cx="3406391" cy="57275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Laser </a:t>
            </a:r>
            <a:r>
              <a:rPr lang="en-US" sz="2000" dirty="0" err="1"/>
              <a:t>wakefield</a:t>
            </a:r>
            <a:r>
              <a:rPr lang="en-US" sz="2000" dirty="0"/>
              <a:t> accelerator (LWFA)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6946B2-7D2A-FB4F-8C65-F077EA692D31}"/>
              </a:ext>
            </a:extLst>
          </p:cNvPr>
          <p:cNvSpPr/>
          <p:nvPr/>
        </p:nvSpPr>
        <p:spPr>
          <a:xfrm>
            <a:off x="6282228" y="2996910"/>
            <a:ext cx="3406391" cy="5727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Plasma (~10 GV/m)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3A9FD1-E528-6145-8DDF-4C277CBCAFE4}"/>
              </a:ext>
            </a:extLst>
          </p:cNvPr>
          <p:cNvSpPr/>
          <p:nvPr/>
        </p:nvSpPr>
        <p:spPr>
          <a:xfrm>
            <a:off x="2547591" y="4591431"/>
            <a:ext cx="3406391" cy="57275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Structure-based </a:t>
            </a:r>
            <a:r>
              <a:rPr lang="en-US" sz="2000" dirty="0" err="1"/>
              <a:t>wakefield</a:t>
            </a:r>
            <a:r>
              <a:rPr lang="en-US" sz="2000" dirty="0"/>
              <a:t> accelerator (SWFA)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C77471-7E94-C948-BE88-C88BF69D8960}"/>
              </a:ext>
            </a:extLst>
          </p:cNvPr>
          <p:cNvSpPr/>
          <p:nvPr/>
        </p:nvSpPr>
        <p:spPr>
          <a:xfrm>
            <a:off x="6282228" y="4587900"/>
            <a:ext cx="3406391" cy="57275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Plasma </a:t>
            </a:r>
            <a:r>
              <a:rPr lang="en-US" sz="2000" dirty="0" err="1"/>
              <a:t>wakefield</a:t>
            </a:r>
            <a:r>
              <a:rPr lang="en-US" sz="2000" dirty="0"/>
              <a:t> accelerator (PWFA)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695E1E-DD5A-664A-9990-85B293243AD9}"/>
              </a:ext>
            </a:extLst>
          </p:cNvPr>
          <p:cNvSpPr txBox="1"/>
          <p:nvPr/>
        </p:nvSpPr>
        <p:spPr>
          <a:xfrm>
            <a:off x="547443" y="6028418"/>
            <a:ext cx="8952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venir Book" panose="02000503020000020003" pitchFamily="2" charset="0"/>
              </a:rPr>
              <a:t>Common features</a:t>
            </a:r>
            <a:r>
              <a:rPr lang="en-US" sz="2000" dirty="0">
                <a:latin typeface="Avenir Book" panose="02000503020000020003" pitchFamily="2" charset="0"/>
              </a:rPr>
              <a:t>: ultra-high gradient; small structures; short bunches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venir Book" panose="02000503020000020003" pitchFamily="2" charset="0"/>
              </a:rPr>
              <a:t>Technical maturity and time frame</a:t>
            </a:r>
            <a:r>
              <a:rPr lang="en-US" sz="2000" dirty="0">
                <a:latin typeface="Avenir Book" panose="02000503020000020003" pitchFamily="2" charset="0"/>
              </a:rPr>
              <a:t>: Longer-term collider options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A7624A-125A-604D-B8B1-2FCD8B2DB9C8}"/>
              </a:ext>
            </a:extLst>
          </p:cNvPr>
          <p:cNvSpPr/>
          <p:nvPr/>
        </p:nvSpPr>
        <p:spPr>
          <a:xfrm rot="16200000">
            <a:off x="-68245" y="4246231"/>
            <a:ext cx="8170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driver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D0F8DF-26D7-3D43-878A-FE5507CBCC04}"/>
              </a:ext>
            </a:extLst>
          </p:cNvPr>
          <p:cNvSpPr/>
          <p:nvPr/>
        </p:nvSpPr>
        <p:spPr>
          <a:xfrm>
            <a:off x="5577077" y="2541410"/>
            <a:ext cx="10695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medium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8846C253-682B-A746-9FAC-17E571679D67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2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7FD175-0A27-C14F-BB65-07A810B725AF}"/>
              </a:ext>
            </a:extLst>
          </p:cNvPr>
          <p:cNvSpPr txBox="1"/>
          <p:nvPr/>
        </p:nvSpPr>
        <p:spPr>
          <a:xfrm>
            <a:off x="0" y="-1566"/>
            <a:ext cx="12192000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Novel accelerator technology based on </a:t>
            </a:r>
            <a:r>
              <a:rPr lang="en-US" sz="4000" dirty="0" err="1">
                <a:solidFill>
                  <a:schemeClr val="bg1"/>
                </a:solidFill>
              </a:rPr>
              <a:t>wakefields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9E1EB5-C02A-2A44-B4CB-E442608F8DA1}"/>
              </a:ext>
            </a:extLst>
          </p:cNvPr>
          <p:cNvSpPr/>
          <p:nvPr/>
        </p:nvSpPr>
        <p:spPr>
          <a:xfrm>
            <a:off x="6282228" y="3772309"/>
            <a:ext cx="3406391" cy="59285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695514-1EB6-644C-822C-ACDB05B9523A}"/>
              </a:ext>
            </a:extLst>
          </p:cNvPr>
          <p:cNvSpPr/>
          <p:nvPr/>
        </p:nvSpPr>
        <p:spPr>
          <a:xfrm>
            <a:off x="6282227" y="4576042"/>
            <a:ext cx="3406391" cy="59285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E27039-237A-F84D-97A2-B495C6CE125D}"/>
              </a:ext>
            </a:extLst>
          </p:cNvPr>
          <p:cNvSpPr/>
          <p:nvPr/>
        </p:nvSpPr>
        <p:spPr>
          <a:xfrm>
            <a:off x="2547588" y="4587900"/>
            <a:ext cx="3406391" cy="59285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0" y="0"/>
            <a:ext cx="12218568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Laser-driven plasma </a:t>
            </a:r>
            <a:r>
              <a:rPr lang="en-US" sz="4000" dirty="0" err="1">
                <a:solidFill>
                  <a:schemeClr val="bg1"/>
                </a:solidFill>
              </a:rPr>
              <a:t>wakefield</a:t>
            </a:r>
            <a:r>
              <a:rPr lang="en-US" sz="4000" dirty="0">
                <a:solidFill>
                  <a:schemeClr val="bg1"/>
                </a:solidFill>
              </a:rPr>
              <a:t> accelerators (LWFA)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7469CC-CF6B-CA4E-8D42-C7C9F402C568}"/>
              </a:ext>
            </a:extLst>
          </p:cNvPr>
          <p:cNvSpPr/>
          <p:nvPr/>
        </p:nvSpPr>
        <p:spPr>
          <a:xfrm>
            <a:off x="50561" y="5985046"/>
            <a:ext cx="10097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venir Book" panose="02000503020000020003" pitchFamily="2" charset="0"/>
              </a:rPr>
              <a:t>Main advantage of laser-plasma accelerator technology</a:t>
            </a:r>
            <a:r>
              <a:rPr lang="en-US" sz="2000" dirty="0">
                <a:latin typeface="Avenir Book" panose="02000503020000020003" pitchFamily="2" charset="0"/>
              </a:rPr>
              <a:t>: compact </a:t>
            </a:r>
            <a:r>
              <a:rPr lang="en-US" sz="2000" dirty="0" err="1">
                <a:latin typeface="Avenir Book" panose="02000503020000020003" pitchFamily="2" charset="0"/>
              </a:rPr>
              <a:t>linac</a:t>
            </a:r>
            <a:r>
              <a:rPr lang="en-US" sz="2000" dirty="0">
                <a:latin typeface="Avenir Book" panose="02000503020000020003" pitchFamily="2" charset="0"/>
              </a:rPr>
              <a:t> footprint (both accelerating plasma cell and drive laser beam)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E3AD60-044F-BD44-B294-46B7BD38CE94}"/>
              </a:ext>
            </a:extLst>
          </p:cNvPr>
          <p:cNvSpPr/>
          <p:nvPr/>
        </p:nvSpPr>
        <p:spPr>
          <a:xfrm>
            <a:off x="50560" y="1126173"/>
            <a:ext cx="11432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Wakefield (plasma wave) driven by the ponderomotive force of a resonant laser pulse in plasma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Focusing and acceleration provided by plasma wave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Characteristic size of accelerating field:</a:t>
            </a:r>
          </a:p>
          <a:p>
            <a:pPr marL="1371600" lvl="2" indent="-4572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Plasma density </a:t>
            </a:r>
            <a:r>
              <a:rPr lang="en-US" sz="2000" i="1" dirty="0">
                <a:latin typeface="Avenir Book" panose="02000503020000020003" pitchFamily="2" charset="0"/>
              </a:rPr>
              <a:t>n</a:t>
            </a:r>
            <a:r>
              <a:rPr lang="en-US" sz="2000" i="1" baseline="-25000" dirty="0">
                <a:latin typeface="Avenir Book" panose="02000503020000020003" pitchFamily="2" charset="0"/>
              </a:rPr>
              <a:t>0</a:t>
            </a:r>
            <a:r>
              <a:rPr lang="en-US" sz="2000" dirty="0">
                <a:latin typeface="Avenir Book" panose="02000503020000020003" pitchFamily="2" charset="0"/>
              </a:rPr>
              <a:t>=10</a:t>
            </a:r>
            <a:r>
              <a:rPr lang="en-US" sz="2000" baseline="30000" dirty="0">
                <a:latin typeface="Avenir Book" panose="02000503020000020003" pitchFamily="2" charset="0"/>
              </a:rPr>
              <a:t>17 </a:t>
            </a:r>
            <a:r>
              <a:rPr lang="en-US" sz="2000" dirty="0">
                <a:latin typeface="Avenir Book" panose="02000503020000020003" pitchFamily="2" charset="0"/>
              </a:rPr>
              <a:t>cm</a:t>
            </a:r>
            <a:r>
              <a:rPr lang="en-US" sz="2000" baseline="30000" dirty="0">
                <a:latin typeface="Avenir Book" panose="02000503020000020003" pitchFamily="2" charset="0"/>
              </a:rPr>
              <a:t>-3</a:t>
            </a:r>
            <a:r>
              <a:rPr lang="en-US" sz="2000" dirty="0">
                <a:latin typeface="Avenir Book" panose="02000503020000020003" pitchFamily="2" charset="0"/>
              </a:rPr>
              <a:t> yields </a:t>
            </a:r>
            <a:r>
              <a:rPr lang="en-US" sz="2000" i="1" dirty="0">
                <a:latin typeface="Avenir Book" panose="02000503020000020003" pitchFamily="2" charset="0"/>
              </a:rPr>
              <a:t>E=</a:t>
            </a:r>
            <a:r>
              <a:rPr lang="en-US" sz="2000" dirty="0">
                <a:latin typeface="Avenir Book" panose="02000503020000020003" pitchFamily="2" charset="0"/>
              </a:rPr>
              <a:t>30 GV/m</a:t>
            </a:r>
            <a:endParaRPr lang="en-US" sz="2000" i="1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Uses short duration, high intensity drivers [laser drivers rely on Chirped Pulse Amplification (CPA) – Nobel prize 2018]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Compact coupling (&lt; 1 m) of laser drivers using plasma mirrors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CDEF8944-C22E-8F47-8646-CD69CA94C7C3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3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F55136-9E26-364F-BCAC-9DFF1EBEC07D}"/>
              </a:ext>
            </a:extLst>
          </p:cNvPr>
          <p:cNvGrpSpPr/>
          <p:nvPr/>
        </p:nvGrpSpPr>
        <p:grpSpPr>
          <a:xfrm>
            <a:off x="2916694" y="3563304"/>
            <a:ext cx="6901543" cy="2223905"/>
            <a:chOff x="2916694" y="3395144"/>
            <a:chExt cx="6901543" cy="22239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085A73-E501-A442-AF6C-2F81F7FC2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6694" y="3395144"/>
              <a:ext cx="6901543" cy="22239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977D45-3EB3-EE44-9531-BD6D1504D659}"/>
                </a:ext>
              </a:extLst>
            </p:cNvPr>
            <p:cNvSpPr txBox="1"/>
            <p:nvPr/>
          </p:nvSpPr>
          <p:spPr>
            <a:xfrm>
              <a:off x="3004280" y="3395144"/>
              <a:ext cx="30379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electron plasma density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AAB9FD-101E-8245-AB71-D9319831ABE0}"/>
                </a:ext>
              </a:extLst>
            </p:cNvPr>
            <p:cNvSpPr/>
            <p:nvPr/>
          </p:nvSpPr>
          <p:spPr>
            <a:xfrm>
              <a:off x="6982393" y="4421685"/>
              <a:ext cx="160774" cy="1708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9FFF001-2451-3344-A604-4B91B371C545}"/>
                </a:ext>
              </a:extLst>
            </p:cNvPr>
            <p:cNvSpPr/>
            <p:nvPr/>
          </p:nvSpPr>
          <p:spPr>
            <a:xfrm>
              <a:off x="8793607" y="4091598"/>
              <a:ext cx="281889" cy="83099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E6F7B6B-B3F2-9042-8014-CD48426B4CE0}"/>
                </a:ext>
              </a:extLst>
            </p:cNvPr>
            <p:cNvSpPr/>
            <p:nvPr/>
          </p:nvSpPr>
          <p:spPr>
            <a:xfrm>
              <a:off x="8471756" y="3460398"/>
              <a:ext cx="9255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laser driver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DF97F16-B00B-0042-909A-6980F8BF2DC0}"/>
                </a:ext>
              </a:extLst>
            </p:cNvPr>
            <p:cNvSpPr/>
            <p:nvPr/>
          </p:nvSpPr>
          <p:spPr>
            <a:xfrm>
              <a:off x="6367465" y="3760840"/>
              <a:ext cx="9255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particle beam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A9B8F29-1968-2C4B-BC06-6B836615B13C}"/>
                </a:ext>
              </a:extLst>
            </p:cNvPr>
            <p:cNvCxnSpPr/>
            <p:nvPr/>
          </p:nvCxnSpPr>
          <p:spPr>
            <a:xfrm>
              <a:off x="7517163" y="5317605"/>
              <a:ext cx="1034980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133CD5-3522-F342-86FD-C3278E23E814}"/>
                </a:ext>
              </a:extLst>
            </p:cNvPr>
            <p:cNvSpPr txBox="1"/>
            <p:nvPr/>
          </p:nvSpPr>
          <p:spPr>
            <a:xfrm>
              <a:off x="7023654" y="5262207"/>
              <a:ext cx="1907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plasma wavelength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FC7389C-DA90-1A40-8BF2-85D9CFA87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062" y="1726491"/>
            <a:ext cx="3542393" cy="3327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478EEC-ABA2-4943-9F34-4E5D65D36C34}"/>
              </a:ext>
            </a:extLst>
          </p:cNvPr>
          <p:cNvSpPr/>
          <p:nvPr/>
        </p:nvSpPr>
        <p:spPr>
          <a:xfrm>
            <a:off x="3696250" y="753142"/>
            <a:ext cx="3936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</a:rPr>
              <a:t>Esarey</a:t>
            </a:r>
            <a:r>
              <a:rPr lang="en-US" sz="1400" dirty="0">
                <a:solidFill>
                  <a:srgbClr val="7030A0"/>
                </a:solidFill>
              </a:rPr>
              <a:t>, Schroeder, </a:t>
            </a:r>
            <a:r>
              <a:rPr lang="en-US" sz="1400" dirty="0" err="1">
                <a:solidFill>
                  <a:srgbClr val="7030A0"/>
                </a:solidFill>
              </a:rPr>
              <a:t>Leemans</a:t>
            </a:r>
            <a:r>
              <a:rPr lang="en-US" sz="1400" dirty="0">
                <a:solidFill>
                  <a:srgbClr val="7030A0"/>
                </a:solidFill>
              </a:rPr>
              <a:t>, Rev. Mod. Phys. (2009)</a:t>
            </a:r>
          </a:p>
        </p:txBody>
      </p:sp>
    </p:spTree>
    <p:extLst>
      <p:ext uri="{BB962C8B-B14F-4D97-AF65-F5344CB8AC3E}">
        <p14:creationId xmlns:p14="http://schemas.microsoft.com/office/powerpoint/2010/main" val="242927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0" y="5"/>
            <a:ext cx="12192000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Basic configuration of a laser-plasma-based linear collider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C9D31-8E5A-B147-AB15-213A38DBDFB6}"/>
              </a:ext>
            </a:extLst>
          </p:cNvPr>
          <p:cNvSpPr txBox="1"/>
          <p:nvPr/>
        </p:nvSpPr>
        <p:spPr>
          <a:xfrm>
            <a:off x="0" y="1366663"/>
            <a:ext cx="5303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Preliminary/</a:t>
            </a:r>
            <a:r>
              <a:rPr lang="en-US" sz="2000" dirty="0" err="1">
                <a:latin typeface="Avenir Book" panose="02000503020000020003" pitchFamily="2" charset="0"/>
              </a:rPr>
              <a:t>Strawperson</a:t>
            </a:r>
            <a:r>
              <a:rPr lang="en-US" sz="2000" dirty="0">
                <a:latin typeface="Avenir Book" panose="02000503020000020003" pitchFamily="2" charset="0"/>
              </a:rPr>
              <a:t> designs have been produced to guide R&amp;D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R&amp;D focus has been on developing accelerator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No complete conceptual design is ready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47C5A-E619-6F4D-9F91-0DC08BCEF085}"/>
              </a:ext>
            </a:extLst>
          </p:cNvPr>
          <p:cNvSpPr txBox="1"/>
          <p:nvPr/>
        </p:nvSpPr>
        <p:spPr>
          <a:xfrm>
            <a:off x="72013" y="814314"/>
            <a:ext cx="1004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venir Book" panose="02000503020000020003" pitchFamily="2" charset="0"/>
              </a:rPr>
              <a:t>Linac</a:t>
            </a:r>
            <a:r>
              <a:rPr lang="en-US" sz="2400" b="1" dirty="0">
                <a:latin typeface="Avenir Book" panose="02000503020000020003" pitchFamily="2" charset="0"/>
              </a:rPr>
              <a:t>: staged laser </a:t>
            </a:r>
            <a:r>
              <a:rPr lang="en-US" sz="2400" b="1" dirty="0" err="1">
                <a:latin typeface="Avenir Book" panose="02000503020000020003" pitchFamily="2" charset="0"/>
              </a:rPr>
              <a:t>wakefield</a:t>
            </a:r>
            <a:r>
              <a:rPr lang="en-US" sz="2400" b="1" dirty="0">
                <a:latin typeface="Avenir Book" panose="02000503020000020003" pitchFamily="2" charset="0"/>
              </a:rPr>
              <a:t> accelerators (LWFAs):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6C2DFE-AAB5-5048-9A5D-67B6F8B7A8CF}"/>
              </a:ext>
            </a:extLst>
          </p:cNvPr>
          <p:cNvSpPr/>
          <p:nvPr/>
        </p:nvSpPr>
        <p:spPr>
          <a:xfrm>
            <a:off x="115009" y="3995678"/>
            <a:ext cx="67602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Design (optimizing operational plasma density) yields 5 GeV/stage (100 stages/</a:t>
            </a:r>
            <a:r>
              <a:rPr lang="en-US" sz="2000" dirty="0" err="1">
                <a:latin typeface="Avenir Book" panose="02000503020000020003" pitchFamily="2" charset="0"/>
              </a:rPr>
              <a:t>linac</a:t>
            </a:r>
            <a:r>
              <a:rPr lang="en-US" sz="2000" dirty="0">
                <a:latin typeface="Avenir Book" panose="02000503020000020003" pitchFamily="2" charset="0"/>
              </a:rPr>
              <a:t> for 1 </a:t>
            </a:r>
            <a:r>
              <a:rPr lang="en-US" sz="2000" dirty="0" err="1">
                <a:latin typeface="Avenir Book" panose="02000503020000020003" pitchFamily="2" charset="0"/>
              </a:rPr>
              <a:t>TeV</a:t>
            </a:r>
            <a:r>
              <a:rPr lang="en-US" sz="2000" dirty="0">
                <a:latin typeface="Avenir Book" panose="02000503020000020003" pitchFamily="2" charset="0"/>
              </a:rPr>
              <a:t>):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Geometric/average gradient = 2.3 GV/m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Time structure at IP: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single bunches, separated by 20 </a:t>
            </a:r>
            <a:r>
              <a:rPr lang="en-US" sz="2000" dirty="0" err="1">
                <a:latin typeface="Avenir Book" panose="02000503020000020003" pitchFamily="2" charset="0"/>
              </a:rPr>
              <a:t>μs</a:t>
            </a: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Short (8.5 </a:t>
            </a:r>
            <a:r>
              <a:rPr lang="en-US" sz="2000" dirty="0" err="1">
                <a:latin typeface="Avenir Book" panose="02000503020000020003" pitchFamily="2" charset="0"/>
              </a:rPr>
              <a:t>μm</a:t>
            </a:r>
            <a:r>
              <a:rPr lang="en-US" sz="2000" dirty="0">
                <a:latin typeface="Avenir Book" panose="02000503020000020003" pitchFamily="2" charset="0"/>
              </a:rPr>
              <a:t> rms), shaped (trapezoidal current dist.):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venir Book" panose="02000503020000020003" pitchFamily="2" charset="0"/>
              </a:rPr>
              <a:t>beamstrahlung</a:t>
            </a:r>
            <a:r>
              <a:rPr lang="en-US" sz="2000" dirty="0">
                <a:latin typeface="Avenir Book" panose="02000503020000020003" pitchFamily="2" charset="0"/>
              </a:rPr>
              <a:t> reduction: 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𝞂</a:t>
            </a:r>
            <a:r>
              <a:rPr lang="en-US" sz="2000" baseline="-25000" dirty="0">
                <a:latin typeface="Avenir Book" panose="02000503020000020003" pitchFamily="2" charset="0"/>
              </a:rPr>
              <a:t>z</a:t>
            </a:r>
            <a:r>
              <a:rPr lang="en-US" sz="2000" dirty="0">
                <a:latin typeface="Avenir Book" panose="02000503020000020003" pitchFamily="2" charset="0"/>
              </a:rPr>
              <a:t>&lt; β*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Flat or round beams may be accelerated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B25D8-C111-4442-93CA-9CAB292D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0" y="1451258"/>
            <a:ext cx="6841437" cy="44283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DFA3C9-6E55-A948-AB7A-975CFCB37491}"/>
              </a:ext>
            </a:extLst>
          </p:cNvPr>
          <p:cNvSpPr txBox="1"/>
          <p:nvPr/>
        </p:nvSpPr>
        <p:spPr>
          <a:xfrm>
            <a:off x="-49406" y="3490088"/>
            <a:ext cx="682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Book" panose="02000503020000020003" pitchFamily="2" charset="0"/>
              </a:rPr>
              <a:t>Key characteristics of a LWFA-based collider: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A390A61-8E3D-8A4F-BFC4-062D472A83ED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4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B51152-B62F-3F40-B4A6-9ED10695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893" y="5836891"/>
            <a:ext cx="1164590" cy="3694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5BED783-CF43-5141-8F36-DFC684E59990}"/>
              </a:ext>
            </a:extLst>
          </p:cNvPr>
          <p:cNvSpPr/>
          <p:nvPr/>
        </p:nvSpPr>
        <p:spPr>
          <a:xfrm>
            <a:off x="9720984" y="5765969"/>
            <a:ext cx="2522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7030A0"/>
                </a:solidFill>
              </a:rPr>
              <a:t>Leemans</a:t>
            </a:r>
            <a:r>
              <a:rPr lang="en-US" sz="1200" dirty="0">
                <a:solidFill>
                  <a:srgbClr val="7030A0"/>
                </a:solidFill>
              </a:rPr>
              <a:t> &amp; </a:t>
            </a:r>
            <a:r>
              <a:rPr lang="en-US" sz="1200" dirty="0" err="1">
                <a:solidFill>
                  <a:srgbClr val="7030A0"/>
                </a:solidFill>
              </a:rPr>
              <a:t>Esarey</a:t>
            </a:r>
            <a:r>
              <a:rPr lang="en-US" sz="1200" dirty="0">
                <a:solidFill>
                  <a:srgbClr val="7030A0"/>
                </a:solidFill>
              </a:rPr>
              <a:t> Phys. Today (2009)</a:t>
            </a:r>
          </a:p>
        </p:txBody>
      </p:sp>
    </p:spTree>
    <p:extLst>
      <p:ext uri="{BB962C8B-B14F-4D97-AF65-F5344CB8AC3E}">
        <p14:creationId xmlns:p14="http://schemas.microsoft.com/office/powerpoint/2010/main" val="4041693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-34641" y="-110532"/>
            <a:ext cx="275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Potential Facility Table 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575CF58-02F1-814E-9F25-8DF3CE9A6E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32906"/>
              </p:ext>
            </p:extLst>
          </p:nvPr>
        </p:nvGraphicFramePr>
        <p:xfrm>
          <a:off x="2997177" y="55176"/>
          <a:ext cx="9133197" cy="6747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5767">
                  <a:extLst>
                    <a:ext uri="{9D8B030D-6E8A-4147-A177-3AD203B41FA5}">
                      <a16:colId xmlns:a16="http://schemas.microsoft.com/office/drawing/2014/main" val="957468230"/>
                    </a:ext>
                  </a:extLst>
                </a:gridCol>
                <a:gridCol w="1065941">
                  <a:extLst>
                    <a:ext uri="{9D8B030D-6E8A-4147-A177-3AD203B41FA5}">
                      <a16:colId xmlns:a16="http://schemas.microsoft.com/office/drawing/2014/main" val="3009638273"/>
                    </a:ext>
                  </a:extLst>
                </a:gridCol>
                <a:gridCol w="1887401">
                  <a:extLst>
                    <a:ext uri="{9D8B030D-6E8A-4147-A177-3AD203B41FA5}">
                      <a16:colId xmlns:a16="http://schemas.microsoft.com/office/drawing/2014/main" val="1498436793"/>
                    </a:ext>
                  </a:extLst>
                </a:gridCol>
                <a:gridCol w="1649582">
                  <a:extLst>
                    <a:ext uri="{9D8B030D-6E8A-4147-A177-3AD203B41FA5}">
                      <a16:colId xmlns:a16="http://schemas.microsoft.com/office/drawing/2014/main" val="4078348111"/>
                    </a:ext>
                  </a:extLst>
                </a:gridCol>
                <a:gridCol w="1504506">
                  <a:extLst>
                    <a:ext uri="{9D8B030D-6E8A-4147-A177-3AD203B41FA5}">
                      <a16:colId xmlns:a16="http://schemas.microsoft.com/office/drawing/2014/main" val="2660221750"/>
                    </a:ext>
                  </a:extLst>
                </a:gridCol>
              </a:tblGrid>
              <a:tr h="4217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Laser-plasma collider - e-/e+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</a:t>
                      </a:r>
                      <a:r>
                        <a:rPr lang="en-US" dirty="0" err="1"/>
                        <a:t>TeV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</a:t>
                      </a:r>
                      <a:r>
                        <a:rPr lang="en-US" dirty="0" err="1"/>
                        <a:t>TeV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 </a:t>
                      </a:r>
                      <a:r>
                        <a:rPr lang="en-US" dirty="0" err="1"/>
                        <a:t>TeV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cme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731273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218580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Luminosity (10^34)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cm-2 s-1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150329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Int. Luminosity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ab-1/</a:t>
                      </a:r>
                      <a:r>
                        <a:rPr lang="en-US" dirty="0" err="1"/>
                        <a:t>yr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0.18 (5000hrs)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 (5000hrs)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(5000hrs)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279159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Beam </a:t>
                      </a:r>
                      <a:r>
                        <a:rPr lang="en-US" dirty="0" err="1"/>
                        <a:t>dE</a:t>
                      </a:r>
                      <a:r>
                        <a:rPr lang="en-US" dirty="0"/>
                        <a:t>/E at 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(Y&gt;&gt;1 regime)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89660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 err="1"/>
                        <a:t>Transv</a:t>
                      </a:r>
                      <a:r>
                        <a:rPr lang="en-US" dirty="0"/>
                        <a:t>. Beam sizes at IP x/y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/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/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 / 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027842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Rms bunch length / beta*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0.0085 /  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0.0085 / 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0.0085 / 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253459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Crossing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urad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664679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Rep.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852857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370421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# of IPs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442107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# of bunches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104508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Length (2x main </a:t>
                      </a:r>
                      <a:r>
                        <a:rPr lang="en-US" dirty="0" err="1"/>
                        <a:t>linac</a:t>
                      </a:r>
                      <a:r>
                        <a:rPr lang="en-US" dirty="0"/>
                        <a:t> tunnel)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049161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Facility site power (2 </a:t>
                      </a:r>
                      <a:r>
                        <a:rPr lang="en-US" dirty="0" err="1"/>
                        <a:t>linacs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293614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Cost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$B 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131809"/>
                  </a:ext>
                </a:extLst>
              </a:tr>
              <a:tr h="421728">
                <a:tc>
                  <a:txBody>
                    <a:bodyPr/>
                    <a:lstStyle/>
                    <a:p>
                      <a:r>
                        <a:rPr lang="en-US" dirty="0"/>
                        <a:t>Timescale till 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&gt;30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&gt;30+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&gt;30++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69622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598C816-FAE7-E244-AD9B-CE8DC2B8C9E5}"/>
              </a:ext>
            </a:extLst>
          </p:cNvPr>
          <p:cNvSpPr/>
          <p:nvPr/>
        </p:nvSpPr>
        <p:spPr>
          <a:xfrm>
            <a:off x="7764405" y="5977485"/>
            <a:ext cx="3853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requires laser tech maturity before estimate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941C2B8-5449-1F48-8919-9C1E592B393C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5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9F108B-E381-5A47-B576-414F11D34025}"/>
              </a:ext>
            </a:extLst>
          </p:cNvPr>
          <p:cNvSpPr/>
          <p:nvPr/>
        </p:nvSpPr>
        <p:spPr>
          <a:xfrm>
            <a:off x="-1783" y="955483"/>
            <a:ext cx="2835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 um laser 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</a:t>
            </a:r>
            <a:r>
              <a:rPr lang="en-US" sz="1600" baseline="30000" dirty="0"/>
              <a:t>17</a:t>
            </a:r>
            <a:r>
              <a:rPr lang="en-US" sz="1600" dirty="0"/>
              <a:t> cm</a:t>
            </a:r>
            <a:r>
              <a:rPr lang="en-US" sz="1600" baseline="30000" dirty="0"/>
              <a:t>-3</a:t>
            </a:r>
            <a:r>
              <a:rPr lang="en-US" sz="1600" dirty="0"/>
              <a:t> plasma density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9C3651-3E92-094A-9D35-F2ADAA9493BD}"/>
              </a:ext>
            </a:extLst>
          </p:cNvPr>
          <p:cNvSpPr/>
          <p:nvPr/>
        </p:nvSpPr>
        <p:spPr>
          <a:xfrm>
            <a:off x="29683" y="1452192"/>
            <a:ext cx="2002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Schroeder et al. NIMA (2016)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F2F1EB-935E-0340-8E82-544879B35EF2}"/>
              </a:ext>
            </a:extLst>
          </p:cNvPr>
          <p:cNvSpPr/>
          <p:nvPr/>
        </p:nvSpPr>
        <p:spPr>
          <a:xfrm>
            <a:off x="7764404" y="3064857"/>
            <a:ext cx="38796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TBD: similar to conventional collider designs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F20F88-D0F1-314C-9C8F-ADBEAE0BA9B2}"/>
              </a:ext>
            </a:extLst>
          </p:cNvPr>
          <p:cNvCxnSpPr>
            <a:cxnSpLocks/>
          </p:cNvCxnSpPr>
          <p:nvPr/>
        </p:nvCxnSpPr>
        <p:spPr>
          <a:xfrm>
            <a:off x="2503446" y="3650743"/>
            <a:ext cx="426974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11EC154-06CB-6241-A34C-2B1FED36C818}"/>
              </a:ext>
            </a:extLst>
          </p:cNvPr>
          <p:cNvSpPr/>
          <p:nvPr/>
        </p:nvSpPr>
        <p:spPr>
          <a:xfrm>
            <a:off x="1198281" y="3474341"/>
            <a:ext cx="1472591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Laser rep. rate not available with present laser technology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B3D77D-3E39-4E46-A3BF-D5D167F2DB18}"/>
              </a:ext>
            </a:extLst>
          </p:cNvPr>
          <p:cNvSpPr/>
          <p:nvPr/>
        </p:nvSpPr>
        <p:spPr>
          <a:xfrm>
            <a:off x="-56293" y="5395894"/>
            <a:ext cx="305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/>
              <a:t>Upgrade</a:t>
            </a:r>
            <a:r>
              <a:rPr lang="en-US" u="sng" dirty="0"/>
              <a:t> potential</a:t>
            </a:r>
            <a:r>
              <a:rPr lang="en-US" dirty="0"/>
              <a:t>: Same laser system for 1, 3, 30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D72306-B14D-1B4E-99BF-4C28D9FA17EE}"/>
              </a:ext>
            </a:extLst>
          </p:cNvPr>
          <p:cNvSpPr/>
          <p:nvPr/>
        </p:nvSpPr>
        <p:spPr>
          <a:xfrm>
            <a:off x="29683" y="2169105"/>
            <a:ext cx="2641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ALL PARAMETERS NEED SYSTEM-INTEGRATED DESIGN STUDY</a:t>
            </a:r>
          </a:p>
        </p:txBody>
      </p:sp>
    </p:spTree>
    <p:extLst>
      <p:ext uri="{BB962C8B-B14F-4D97-AF65-F5344CB8AC3E}">
        <p14:creationId xmlns:p14="http://schemas.microsoft.com/office/powerpoint/2010/main" val="13366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078A0FA-44FE-854D-A85D-B60870391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527" y="1422743"/>
            <a:ext cx="2480719" cy="2522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3C18DA-D4FB-0F47-A1ED-7898D78E4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023" y="1831981"/>
            <a:ext cx="3588880" cy="922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0C8278-3E18-174D-92A3-2DD4B25C4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856" y="1625935"/>
            <a:ext cx="1327348" cy="1135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B6020B-7B8F-7D43-9D59-2D1CAF3C7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792" y="4014712"/>
            <a:ext cx="6200514" cy="2511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Status of LWFA experimental R&amp;D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354D1F-D33F-524E-9FDB-7BCC58C92730}"/>
              </a:ext>
            </a:extLst>
          </p:cNvPr>
          <p:cNvSpPr txBox="1"/>
          <p:nvPr/>
        </p:nvSpPr>
        <p:spPr>
          <a:xfrm>
            <a:off x="-449782" y="901187"/>
            <a:ext cx="1239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Single LWFA stage achieved multi-GeV acceleration</a:t>
            </a:r>
            <a:r>
              <a:rPr lang="en-US" sz="2400" dirty="0">
                <a:latin typeface="Avenir Book" panose="02000503020000020003" pitchFamily="2" charset="0"/>
              </a:rPr>
              <a:t>:  8 GeV in 20 cm (40 GV/m)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3153B-2C91-5045-9D36-51801144D3F5}"/>
              </a:ext>
            </a:extLst>
          </p:cNvPr>
          <p:cNvSpPr txBox="1"/>
          <p:nvPr/>
        </p:nvSpPr>
        <p:spPr>
          <a:xfrm>
            <a:off x="-533368" y="3626670"/>
            <a:ext cx="7181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Proof-of-principle staging of LWFAs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A0BCC-CE7E-5E46-9076-1891222BD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00" y="1860259"/>
            <a:ext cx="3833446" cy="1076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51ECB4-430D-CF4E-9FBC-C7513B13F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9532" y="4715782"/>
            <a:ext cx="2144658" cy="21115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BB4578-412F-9849-8EBE-B9B48DE2051D}"/>
              </a:ext>
            </a:extLst>
          </p:cNvPr>
          <p:cNvSpPr txBox="1"/>
          <p:nvPr/>
        </p:nvSpPr>
        <p:spPr>
          <a:xfrm>
            <a:off x="5433204" y="4223244"/>
            <a:ext cx="2000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Compact driver coupling using plasma mirrors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1B8A7-7093-A840-BF75-C68E51864BAE}"/>
              </a:ext>
            </a:extLst>
          </p:cNvPr>
          <p:cNvSpPr/>
          <p:nvPr/>
        </p:nvSpPr>
        <p:spPr>
          <a:xfrm>
            <a:off x="-424152" y="6199827"/>
            <a:ext cx="7949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Proof-of-principle experiment demonstrate 100 MeV energy gain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Multi-GeV staging experiments are planned / being commissioned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F0077A-DEF0-AE4B-A99A-8BDE0CED3492}"/>
              </a:ext>
            </a:extLst>
          </p:cNvPr>
          <p:cNvSpPr txBox="1"/>
          <p:nvPr/>
        </p:nvSpPr>
        <p:spPr>
          <a:xfrm>
            <a:off x="4163581" y="1393400"/>
            <a:ext cx="132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divergence:</a:t>
            </a:r>
          </a:p>
          <a:p>
            <a:r>
              <a:rPr lang="en-US" sz="1400" dirty="0">
                <a:solidFill>
                  <a:srgbClr val="0070C0"/>
                </a:solidFill>
              </a:rPr>
              <a:t>150 </a:t>
            </a:r>
            <a:r>
              <a:rPr lang="en-US" sz="1400" dirty="0" err="1">
                <a:solidFill>
                  <a:srgbClr val="0070C0"/>
                </a:solidFill>
              </a:rPr>
              <a:t>mrad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79DAE-ADE9-CD4B-A3BF-ADAC0A1A69F8}"/>
              </a:ext>
            </a:extLst>
          </p:cNvPr>
          <p:cNvSpPr txBox="1"/>
          <p:nvPr/>
        </p:nvSpPr>
        <p:spPr>
          <a:xfrm>
            <a:off x="2285461" y="5484576"/>
            <a:ext cx="1648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Plasma lens focusing of beam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C5973E-EC57-824E-B2EA-E3DB9781F435}"/>
              </a:ext>
            </a:extLst>
          </p:cNvPr>
          <p:cNvSpPr/>
          <p:nvPr/>
        </p:nvSpPr>
        <p:spPr>
          <a:xfrm>
            <a:off x="-182480" y="2798187"/>
            <a:ext cx="7391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1 Hz rep. rate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Reproducibility limited by laser fluctuations (at ~100 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4ECC3-C692-144C-8C20-EAD7735A32E0}"/>
              </a:ext>
            </a:extLst>
          </p:cNvPr>
          <p:cNvSpPr txBox="1"/>
          <p:nvPr/>
        </p:nvSpPr>
        <p:spPr>
          <a:xfrm>
            <a:off x="457079" y="1539851"/>
            <a:ext cx="3536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discharge-capillary plasma waveguide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4811CDB8-8102-FF41-8224-C6103DAF9BA4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6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F52E81-5057-1548-8943-780B968CB31D}"/>
              </a:ext>
            </a:extLst>
          </p:cNvPr>
          <p:cNvSpPr/>
          <p:nvPr/>
        </p:nvSpPr>
        <p:spPr>
          <a:xfrm>
            <a:off x="9834531" y="1844312"/>
            <a:ext cx="938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2019 (LBNL)</a:t>
            </a:r>
            <a:endParaRPr lang="en-US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A2AC38-9EB0-0A4C-AC74-E14624D17257}"/>
              </a:ext>
            </a:extLst>
          </p:cNvPr>
          <p:cNvSpPr/>
          <p:nvPr/>
        </p:nvSpPr>
        <p:spPr>
          <a:xfrm>
            <a:off x="10126457" y="2625099"/>
            <a:ext cx="938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2014 (LBNL)</a:t>
            </a:r>
            <a:endParaRPr lang="en-US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623C10-C06B-AE4E-A05C-11A39DE19E72}"/>
              </a:ext>
            </a:extLst>
          </p:cNvPr>
          <p:cNvSpPr/>
          <p:nvPr/>
        </p:nvSpPr>
        <p:spPr>
          <a:xfrm>
            <a:off x="10730358" y="3488170"/>
            <a:ext cx="938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2006 (LBNL)</a:t>
            </a:r>
            <a:endParaRPr lang="en-US" sz="1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54B0BB-725D-D842-BB7E-B649789FD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8948" y="1522454"/>
            <a:ext cx="543574" cy="32517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F222D7E-ADEA-C04E-8228-3D3F47F50B65}"/>
              </a:ext>
            </a:extLst>
          </p:cNvPr>
          <p:cNvSpPr/>
          <p:nvPr/>
        </p:nvSpPr>
        <p:spPr>
          <a:xfrm rot="16200000">
            <a:off x="8147185" y="2365314"/>
            <a:ext cx="2345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Energy gain (GeV) in LWFA stage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FC8358-0FC9-0241-B1FF-EEA3209BF4E9}"/>
              </a:ext>
            </a:extLst>
          </p:cNvPr>
          <p:cNvSpPr/>
          <p:nvPr/>
        </p:nvSpPr>
        <p:spPr>
          <a:xfrm>
            <a:off x="9401180" y="3902481"/>
            <a:ext cx="26583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Operational plasma density (x10</a:t>
            </a:r>
            <a:r>
              <a:rPr lang="en-US" sz="1200" baseline="30000" dirty="0"/>
              <a:t>18</a:t>
            </a:r>
            <a:r>
              <a:rPr lang="en-US" sz="1200" dirty="0"/>
              <a:t> cm</a:t>
            </a:r>
            <a:r>
              <a:rPr lang="en-US" sz="1200" baseline="30000" dirty="0"/>
              <a:t>-3</a:t>
            </a:r>
            <a:r>
              <a:rPr lang="en-US" sz="1200" dirty="0"/>
              <a:t>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D024863-943D-0C48-9C4E-B5907278443D}"/>
              </a:ext>
            </a:extLst>
          </p:cNvPr>
          <p:cNvCxnSpPr/>
          <p:nvPr/>
        </p:nvCxnSpPr>
        <p:spPr>
          <a:xfrm flipV="1">
            <a:off x="3292397" y="5347906"/>
            <a:ext cx="442127" cy="232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C9698B-002A-6144-990F-2BA7287123A8}"/>
              </a:ext>
            </a:extLst>
          </p:cNvPr>
          <p:cNvCxnSpPr>
            <a:cxnSpLocks/>
          </p:cNvCxnSpPr>
          <p:nvPr/>
        </p:nvCxnSpPr>
        <p:spPr>
          <a:xfrm flipH="1">
            <a:off x="4973934" y="4515632"/>
            <a:ext cx="516995" cy="165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A4CCE93-66ED-DF48-AF60-E71EDD893771}"/>
              </a:ext>
            </a:extLst>
          </p:cNvPr>
          <p:cNvSpPr/>
          <p:nvPr/>
        </p:nvSpPr>
        <p:spPr>
          <a:xfrm>
            <a:off x="5997127" y="1639621"/>
            <a:ext cx="18703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Gonsalves et al. PRL (2019)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EFECCA-4509-A14A-97CB-909C64EB872F}"/>
              </a:ext>
            </a:extLst>
          </p:cNvPr>
          <p:cNvSpPr/>
          <p:nvPr/>
        </p:nvSpPr>
        <p:spPr>
          <a:xfrm>
            <a:off x="8473244" y="4447466"/>
            <a:ext cx="1893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Steinke et al. Nature (2016)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C9F9B39-302F-1B44-A85E-23814CFE96D5}"/>
              </a:ext>
            </a:extLst>
          </p:cNvPr>
          <p:cNvSpPr/>
          <p:nvPr/>
        </p:nvSpPr>
        <p:spPr>
          <a:xfrm>
            <a:off x="9963027" y="3168737"/>
            <a:ext cx="9188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2013 (TPW)</a:t>
            </a:r>
            <a:endParaRPr lang="en-US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C4A6D6A-6FFE-1F42-A32B-65F0B3465CDB}"/>
              </a:ext>
            </a:extLst>
          </p:cNvPr>
          <p:cNvSpPr/>
          <p:nvPr/>
        </p:nvSpPr>
        <p:spPr>
          <a:xfrm>
            <a:off x="10189025" y="2944436"/>
            <a:ext cx="908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2013 (GIST)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359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E7C9CAD5-3CEE-DF41-BAB8-F8DAAAA52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75" y="810535"/>
            <a:ext cx="4623090" cy="43020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-17990" y="-9939"/>
            <a:ext cx="12269037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Laser technology requirements for collider 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1481F-57FE-2945-AD3F-9A4112881BBE}"/>
              </a:ext>
            </a:extLst>
          </p:cNvPr>
          <p:cNvSpPr txBox="1"/>
          <p:nvPr/>
        </p:nvSpPr>
        <p:spPr>
          <a:xfrm rot="16200000">
            <a:off x="1965049" y="2474888"/>
            <a:ext cx="228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energy/pulse [J]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6E1D7E-9455-AB4B-A137-E6A103A3F61C}"/>
              </a:ext>
            </a:extLst>
          </p:cNvPr>
          <p:cNvSpPr txBox="1"/>
          <p:nvPr/>
        </p:nvSpPr>
        <p:spPr>
          <a:xfrm>
            <a:off x="4511610" y="5045599"/>
            <a:ext cx="228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rep. rate [kHz]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DA13DF-9C76-2D4F-BDA5-FB250F0AFE58}"/>
              </a:ext>
            </a:extLst>
          </p:cNvPr>
          <p:cNvSpPr/>
          <p:nvPr/>
        </p:nvSpPr>
        <p:spPr>
          <a:xfrm>
            <a:off x="31705" y="5485280"/>
            <a:ext cx="117505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Two promising laser architectures for collider applications: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Avenir Book" panose="02000503020000020003" pitchFamily="2" charset="0"/>
              </a:rPr>
              <a:t>Coherent combination of fiber lasers </a:t>
            </a:r>
            <a:r>
              <a:rPr lang="en-US" sz="2000" dirty="0">
                <a:latin typeface="Avenir Book" panose="02000503020000020003" pitchFamily="2" charset="0"/>
              </a:rPr>
              <a:t>(1 micron).  R&amp;D at Jena, Michigan, LBNL, LLNL, et al.</a:t>
            </a:r>
          </a:p>
          <a:p>
            <a:pPr marL="1714500" lvl="3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~40-60% wall-to-laser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0000"/>
                </a:solidFill>
                <a:latin typeface="Avenir Book" panose="02000503020000020003" pitchFamily="2" charset="0"/>
              </a:rPr>
              <a:t>Tm:YLF</a:t>
            </a:r>
            <a:r>
              <a:rPr lang="en-US" sz="2000" dirty="0">
                <a:solidFill>
                  <a:srgbClr val="FF0000"/>
                </a:solidFill>
                <a:latin typeface="Avenir Book" panose="02000503020000020003" pitchFamily="2" charset="0"/>
              </a:rPr>
              <a:t> </a:t>
            </a:r>
            <a:r>
              <a:rPr lang="en-US" sz="2000" dirty="0">
                <a:latin typeface="Avenir Book" panose="02000503020000020003" pitchFamily="2" charset="0"/>
              </a:rPr>
              <a:t>(1.9 micron) – (4x as many LWFA stages).  R&amp;D at LLNL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737E0B-0C03-7B43-86DC-18141C66A1BE}"/>
              </a:ext>
            </a:extLst>
          </p:cNvPr>
          <p:cNvSpPr/>
          <p:nvPr/>
        </p:nvSpPr>
        <p:spPr>
          <a:xfrm>
            <a:off x="3660133" y="1913154"/>
            <a:ext cx="119332" cy="1189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CDBEC5D-B7EF-FD4F-9038-D9E414EE8EA9}"/>
              </a:ext>
            </a:extLst>
          </p:cNvPr>
          <p:cNvSpPr/>
          <p:nvPr/>
        </p:nvSpPr>
        <p:spPr>
          <a:xfrm>
            <a:off x="4350399" y="2363685"/>
            <a:ext cx="119332" cy="1189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7C258B-C0F3-D144-ACAA-4382D6E9A5FE}"/>
              </a:ext>
            </a:extLst>
          </p:cNvPr>
          <p:cNvSpPr/>
          <p:nvPr/>
        </p:nvSpPr>
        <p:spPr>
          <a:xfrm>
            <a:off x="6501429" y="4793908"/>
            <a:ext cx="119332" cy="118905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A33149-76BB-624B-91D9-F2C5484E1DE4}"/>
              </a:ext>
            </a:extLst>
          </p:cNvPr>
          <p:cNvSpPr txBox="1"/>
          <p:nvPr/>
        </p:nvSpPr>
        <p:spPr>
          <a:xfrm rot="3272586">
            <a:off x="5097591" y="1098830"/>
            <a:ext cx="665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 kW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A5C2A1-54AB-8643-99F0-90E380B01C13}"/>
              </a:ext>
            </a:extLst>
          </p:cNvPr>
          <p:cNvSpPr txBox="1"/>
          <p:nvPr/>
        </p:nvSpPr>
        <p:spPr>
          <a:xfrm rot="3402743">
            <a:off x="4413060" y="1077265"/>
            <a:ext cx="665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 kW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A1E3E4-9B41-E248-A022-7D1B59C1176D}"/>
              </a:ext>
            </a:extLst>
          </p:cNvPr>
          <p:cNvSpPr txBox="1"/>
          <p:nvPr/>
        </p:nvSpPr>
        <p:spPr>
          <a:xfrm rot="3450401">
            <a:off x="3795315" y="1132790"/>
            <a:ext cx="665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kW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AFC64C-E495-3743-A933-9A4E5975E113}"/>
              </a:ext>
            </a:extLst>
          </p:cNvPr>
          <p:cNvSpPr/>
          <p:nvPr/>
        </p:nvSpPr>
        <p:spPr>
          <a:xfrm>
            <a:off x="4890044" y="3117061"/>
            <a:ext cx="829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accent2"/>
                </a:solidFill>
              </a:rPr>
              <a:t>kBELLA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(</a:t>
            </a:r>
            <a:r>
              <a:rPr lang="en-US" sz="1600" dirty="0" err="1">
                <a:solidFill>
                  <a:schemeClr val="accent2"/>
                </a:solidFill>
              </a:rPr>
              <a:t>Ti:Sa</a:t>
            </a:r>
            <a:r>
              <a:rPr lang="en-US" sz="16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14C7C4-900A-6E4D-BF82-BC57561C0B77}"/>
              </a:ext>
            </a:extLst>
          </p:cNvPr>
          <p:cNvSpPr/>
          <p:nvPr/>
        </p:nvSpPr>
        <p:spPr>
          <a:xfrm>
            <a:off x="6270903" y="4455354"/>
            <a:ext cx="740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fiber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7B877E-0D89-1144-BFCA-F27F1D84451E}"/>
              </a:ext>
            </a:extLst>
          </p:cNvPr>
          <p:cNvSpPr/>
          <p:nvPr/>
        </p:nvSpPr>
        <p:spPr>
          <a:xfrm>
            <a:off x="6408745" y="2342861"/>
            <a:ext cx="6025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fiber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41AD41-C927-AD4F-8195-19AB9E77613A}"/>
              </a:ext>
            </a:extLst>
          </p:cNvPr>
          <p:cNvSpPr/>
          <p:nvPr/>
        </p:nvSpPr>
        <p:spPr>
          <a:xfrm>
            <a:off x="6734868" y="4053917"/>
            <a:ext cx="922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Tm:YLF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382D65-59FD-A846-93AA-621EFEA21009}"/>
              </a:ext>
            </a:extLst>
          </p:cNvPr>
          <p:cNvSpPr/>
          <p:nvPr/>
        </p:nvSpPr>
        <p:spPr>
          <a:xfrm>
            <a:off x="3669194" y="2253905"/>
            <a:ext cx="922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BELLA (LBNL)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01CACF-5FD3-9C48-96A6-071E04A63035}"/>
              </a:ext>
            </a:extLst>
          </p:cNvPr>
          <p:cNvSpPr/>
          <p:nvPr/>
        </p:nvSpPr>
        <p:spPr>
          <a:xfrm>
            <a:off x="4411887" y="2244232"/>
            <a:ext cx="1368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HAPLS (ELI)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62E0A91-9DFF-9B4C-944E-DE3E1E40EBBF}"/>
              </a:ext>
            </a:extLst>
          </p:cNvPr>
          <p:cNvSpPr/>
          <p:nvPr/>
        </p:nvSpPr>
        <p:spPr>
          <a:xfrm>
            <a:off x="3732254" y="1794521"/>
            <a:ext cx="1572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</a:rPr>
              <a:t>CoReLS</a:t>
            </a:r>
            <a:r>
              <a:rPr lang="en-US" sz="1600" dirty="0">
                <a:solidFill>
                  <a:srgbClr val="0070C0"/>
                </a:solidFill>
              </a:rPr>
              <a:t> (Korea)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AAD1C2FF-BC09-CE45-BAF7-A6A275C56D47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7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4E19A55-9E7C-B144-BC3B-03ADD14DB1BC}"/>
              </a:ext>
            </a:extLst>
          </p:cNvPr>
          <p:cNvSpPr/>
          <p:nvPr/>
        </p:nvSpPr>
        <p:spPr>
          <a:xfrm>
            <a:off x="5633202" y="3231760"/>
            <a:ext cx="119332" cy="11890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D7654E4-CE43-C348-A1B8-6A557000CB0D}"/>
              </a:ext>
            </a:extLst>
          </p:cNvPr>
          <p:cNvSpPr/>
          <p:nvPr/>
        </p:nvSpPr>
        <p:spPr>
          <a:xfrm>
            <a:off x="8582735" y="1618095"/>
            <a:ext cx="119332" cy="1189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4EDA0FB-F42F-0B43-9FB9-84420E786E73}"/>
              </a:ext>
            </a:extLst>
          </p:cNvPr>
          <p:cNvSpPr/>
          <p:nvPr/>
        </p:nvSpPr>
        <p:spPr>
          <a:xfrm>
            <a:off x="8582735" y="1926736"/>
            <a:ext cx="119332" cy="1189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D62EED3-DB0A-324A-B693-24086DAE170C}"/>
              </a:ext>
            </a:extLst>
          </p:cNvPr>
          <p:cNvSpPr/>
          <p:nvPr/>
        </p:nvSpPr>
        <p:spPr>
          <a:xfrm>
            <a:off x="8893392" y="1508270"/>
            <a:ext cx="1885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existing laser system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70AE98-3820-564A-BD39-306BDE6D16BC}"/>
              </a:ext>
            </a:extLst>
          </p:cNvPr>
          <p:cNvSpPr/>
          <p:nvPr/>
        </p:nvSpPr>
        <p:spPr>
          <a:xfrm>
            <a:off x="8893392" y="1816911"/>
            <a:ext cx="2274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technically feasible today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1BBE6D-1E66-3E41-B2D3-C419667ADF89}"/>
              </a:ext>
            </a:extLst>
          </p:cNvPr>
          <p:cNvSpPr/>
          <p:nvPr/>
        </p:nvSpPr>
        <p:spPr>
          <a:xfrm>
            <a:off x="8893392" y="2120700"/>
            <a:ext cx="2274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collider requirement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337793-02C4-1D4C-947C-CA0A6366E632}"/>
              </a:ext>
            </a:extLst>
          </p:cNvPr>
          <p:cNvCxnSpPr>
            <a:cxnSpLocks/>
          </p:cNvCxnSpPr>
          <p:nvPr/>
        </p:nvCxnSpPr>
        <p:spPr>
          <a:xfrm>
            <a:off x="8494360" y="2284417"/>
            <a:ext cx="29608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B56285A9-4EFB-D448-B3E2-E12252E1B833}"/>
              </a:ext>
            </a:extLst>
          </p:cNvPr>
          <p:cNvSpPr/>
          <p:nvPr/>
        </p:nvSpPr>
        <p:spPr>
          <a:xfrm>
            <a:off x="3654876" y="2244232"/>
            <a:ext cx="119332" cy="1189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F7A38B-6117-144E-8BFE-9CB8111741D8}"/>
              </a:ext>
            </a:extLst>
          </p:cNvPr>
          <p:cNvSpPr txBox="1"/>
          <p:nvPr/>
        </p:nvSpPr>
        <p:spPr>
          <a:xfrm>
            <a:off x="6655955" y="2873839"/>
            <a:ext cx="25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6231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5A8DF-EA25-C340-95CE-4EA69274498C}"/>
              </a:ext>
            </a:extLst>
          </p:cNvPr>
          <p:cNvSpPr txBox="1"/>
          <p:nvPr/>
        </p:nvSpPr>
        <p:spPr>
          <a:xfrm>
            <a:off x="0" y="6"/>
            <a:ext cx="12192000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Key accelerator R&amp;D challenges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DF42624-BFD8-CB4B-A070-9A64A1940A8E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8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4D16A-3E32-9E49-86E5-B43558F4A09F}"/>
              </a:ext>
            </a:extLst>
          </p:cNvPr>
          <p:cNvSpPr txBox="1"/>
          <p:nvPr/>
        </p:nvSpPr>
        <p:spPr>
          <a:xfrm>
            <a:off x="173736" y="863340"/>
            <a:ext cx="99761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Laser technology development 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Coherent combining of fiber lasers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Development of </a:t>
            </a:r>
            <a:r>
              <a:rPr lang="en-US" sz="2000" dirty="0" err="1">
                <a:latin typeface="Avenir Book" panose="02000503020000020003" pitchFamily="2" charset="0"/>
              </a:rPr>
              <a:t>Tm:YLF</a:t>
            </a:r>
            <a:r>
              <a:rPr lang="en-US" sz="2000" dirty="0">
                <a:latin typeface="Avenir Book" panose="02000503020000020003" pitchFamily="2" charset="0"/>
              </a:rPr>
              <a:t> 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kW average power systems feasible today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Robust e+ acceleration configuration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Proposed configurations (hollow plasma channels, plasma columns) require experimental demonstrations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Beam matching/coupling between stages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Strong focusing forces in plasma: β~ 0.01 -  0.1 m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Alignment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Small structures (~10-100 um) place severe (~nm) alignment tolerances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Stability in main </a:t>
            </a:r>
            <a:r>
              <a:rPr lang="en-US" sz="2000" dirty="0" err="1">
                <a:latin typeface="Avenir Book" panose="02000503020000020003" pitchFamily="2" charset="0"/>
              </a:rPr>
              <a:t>linac</a:t>
            </a:r>
            <a:endParaRPr lang="en-US" sz="2000" dirty="0">
              <a:latin typeface="Avenir Book" panose="02000503020000020003" pitchFamily="2" charset="0"/>
            </a:endParaRP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Transverse stability (BBU) is issue in strong </a:t>
            </a:r>
            <a:r>
              <a:rPr lang="en-US" sz="2000" dirty="0" err="1">
                <a:latin typeface="Avenir Book" panose="02000503020000020003" pitchFamily="2" charset="0"/>
              </a:rPr>
              <a:t>wakefield</a:t>
            </a:r>
            <a:r>
              <a:rPr lang="en-US" sz="2000" dirty="0">
                <a:latin typeface="Avenir Book" panose="02000503020000020003" pitchFamily="2" charset="0"/>
              </a:rPr>
              <a:t> regime  </a:t>
            </a:r>
          </a:p>
          <a:p>
            <a:pPr marL="800100" lvl="1" indent="-342900">
              <a:buFont typeface="System Font Regular"/>
              <a:buChar char="−"/>
            </a:pPr>
            <a:r>
              <a:rPr lang="en-US" sz="2000" dirty="0">
                <a:latin typeface="Avenir Book" panose="02000503020000020003" pitchFamily="2" charset="0"/>
              </a:rPr>
              <a:t>Proposed mitigation methods (ion motion, plasma focusing chirp) require R&amp;D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FE0EA5-C1E6-8E44-8071-7EAD88F28146}"/>
              </a:ext>
            </a:extLst>
          </p:cNvPr>
          <p:cNvGrpSpPr/>
          <p:nvPr/>
        </p:nvGrpSpPr>
        <p:grpSpPr>
          <a:xfrm>
            <a:off x="10291241" y="2726873"/>
            <a:ext cx="1086504" cy="3806230"/>
            <a:chOff x="10291241" y="3512687"/>
            <a:chExt cx="1086504" cy="30142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10132F-B14E-D04B-B2ED-5A0F5D7EFA7E}"/>
                </a:ext>
              </a:extLst>
            </p:cNvPr>
            <p:cNvSpPr txBox="1"/>
            <p:nvPr/>
          </p:nvSpPr>
          <p:spPr>
            <a:xfrm rot="16200000">
              <a:off x="9620893" y="4770035"/>
              <a:ext cx="2805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70C0"/>
                  </a:solidFill>
                </a:rPr>
                <a:t>common challenges for advanced accelerator concepts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03682E3F-6F51-DF40-8163-5E37BD2C657C}"/>
                </a:ext>
              </a:extLst>
            </p:cNvPr>
            <p:cNvSpPr/>
            <p:nvPr/>
          </p:nvSpPr>
          <p:spPr>
            <a:xfrm>
              <a:off x="10291241" y="3512687"/>
              <a:ext cx="237216" cy="2805817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49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97B2B65-6479-A448-9482-177F398A7646}"/>
              </a:ext>
            </a:extLst>
          </p:cNvPr>
          <p:cNvGrpSpPr/>
          <p:nvPr/>
        </p:nvGrpSpPr>
        <p:grpSpPr>
          <a:xfrm>
            <a:off x="7989267" y="5438028"/>
            <a:ext cx="4037557" cy="1035640"/>
            <a:chOff x="7694072" y="5665949"/>
            <a:chExt cx="4037557" cy="10356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14FAC5-FDD6-FE4B-9879-60A71B6862EB}"/>
                </a:ext>
              </a:extLst>
            </p:cNvPr>
            <p:cNvSpPr txBox="1"/>
            <p:nvPr/>
          </p:nvSpPr>
          <p:spPr>
            <a:xfrm>
              <a:off x="7694072" y="5665949"/>
              <a:ext cx="2551133" cy="369226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R&amp;D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6CA094-2154-E249-98A9-FA303CF20F33}"/>
                </a:ext>
              </a:extLst>
            </p:cNvPr>
            <p:cNvSpPr txBox="1"/>
            <p:nvPr/>
          </p:nvSpPr>
          <p:spPr>
            <a:xfrm>
              <a:off x="10245207" y="5665949"/>
              <a:ext cx="1486421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Construction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9F57095-378D-BB4B-938C-E6FED2BA6808}"/>
                </a:ext>
              </a:extLst>
            </p:cNvPr>
            <p:cNvCxnSpPr>
              <a:cxnSpLocks/>
            </p:cNvCxnSpPr>
            <p:nvPr/>
          </p:nvCxnSpPr>
          <p:spPr>
            <a:xfrm>
              <a:off x="7694073" y="6304777"/>
              <a:ext cx="4037556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8E4975-EAC8-5C41-B40B-0FED67944C5D}"/>
                </a:ext>
              </a:extLst>
            </p:cNvPr>
            <p:cNvSpPr txBox="1"/>
            <p:nvPr/>
          </p:nvSpPr>
          <p:spPr>
            <a:xfrm>
              <a:off x="7760669" y="6332257"/>
              <a:ext cx="3970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5           10         15         20         25         30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2AB79D8-EC5E-0540-89BF-1AB65913B7D2}"/>
              </a:ext>
            </a:extLst>
          </p:cNvPr>
          <p:cNvSpPr txBox="1"/>
          <p:nvPr/>
        </p:nvSpPr>
        <p:spPr>
          <a:xfrm>
            <a:off x="-28472" y="-6984"/>
            <a:ext cx="12248943" cy="707886"/>
          </a:xfrm>
          <a:prstGeom prst="rect">
            <a:avLst/>
          </a:prstGeom>
          <a:solidFill>
            <a:srgbClr val="0039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LWFA R&amp;D timeline towards a collider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22B9AA-E619-3C4B-82A3-B30A7C5532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728" y="1163083"/>
            <a:ext cx="5746967" cy="36335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253A23-4A9A-D745-912E-1A9069516A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650" y="1679128"/>
            <a:ext cx="2019773" cy="264907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FBE979-FF01-144B-8F21-19D339ACC902}"/>
              </a:ext>
            </a:extLst>
          </p:cNvPr>
          <p:cNvSpPr txBox="1"/>
          <p:nvPr/>
        </p:nvSpPr>
        <p:spPr>
          <a:xfrm>
            <a:off x="2757831" y="2145012"/>
            <a:ext cx="221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DOE HEP AAC Roadmap (2016)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900CED-B1D9-B948-A5F5-287A8028556F}"/>
              </a:ext>
            </a:extLst>
          </p:cNvPr>
          <p:cNvSpPr/>
          <p:nvPr/>
        </p:nvSpPr>
        <p:spPr>
          <a:xfrm>
            <a:off x="-366191" y="713160"/>
            <a:ext cx="112846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US AAC community outlined R&amp;D goals in 2016 roadmap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Progress on all R&amp;D goals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Roadmap to be updated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7DD21-B65D-9443-B9FC-8AD28FE1A54A}"/>
              </a:ext>
            </a:extLst>
          </p:cNvPr>
          <p:cNvSpPr/>
          <p:nvPr/>
        </p:nvSpPr>
        <p:spPr>
          <a:xfrm>
            <a:off x="5673584" y="4992663"/>
            <a:ext cx="6110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Technically limited timeline: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C765F-A892-C448-AADA-982CF533DCD0}"/>
              </a:ext>
            </a:extLst>
          </p:cNvPr>
          <p:cNvSpPr/>
          <p:nvPr/>
        </p:nvSpPr>
        <p:spPr>
          <a:xfrm>
            <a:off x="0" y="452610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Critical Technologies: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	High average power laser development: TRL2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	Plasma cell development:  TRL3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	Multi-GeV/cell acceleration: TRL4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	Staging of LWFAs:  TRL3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	Positron acceleration methods: TRL2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  Stability: TRL3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dirty="0">
                <a:latin typeface="Avenir Book" panose="02000503020000020003" pitchFamily="2" charset="0"/>
              </a:rPr>
              <a:t>  Alignment: TRL2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AE69C24-7CE6-9E47-A1E4-026A4DCB43E4}"/>
              </a:ext>
            </a:extLst>
          </p:cNvPr>
          <p:cNvSpPr txBox="1">
            <a:spLocks/>
          </p:cNvSpPr>
          <p:nvPr/>
        </p:nvSpPr>
        <p:spPr>
          <a:xfrm>
            <a:off x="11482756" y="6533104"/>
            <a:ext cx="685800" cy="3048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36462ACF-5311-B246-B35D-A6BDC91E679C}" type="slidenum">
              <a:rPr lang="en-US" smtClean="0">
                <a:solidFill>
                  <a:schemeClr val="tx1"/>
                </a:solidFill>
                <a:latin typeface="Helvetica"/>
                <a:ea typeface="ＭＳ Ｐゴシック"/>
              </a:rPr>
              <a:pPr algn="ctr">
                <a:defRPr/>
              </a:pPr>
              <a:t>9</a:t>
            </a:fld>
            <a:endParaRPr lang="en-US" dirty="0">
              <a:solidFill>
                <a:schemeClr val="tx1"/>
              </a:solidFill>
              <a:latin typeface="Helvetica"/>
              <a:ea typeface="ＭＳ Ｐゴシック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00FC8C-251B-0549-AC9F-4F2A9A1F98B4}"/>
              </a:ext>
            </a:extLst>
          </p:cNvPr>
          <p:cNvSpPr/>
          <p:nvPr/>
        </p:nvSpPr>
        <p:spPr>
          <a:xfrm>
            <a:off x="9669043" y="6412577"/>
            <a:ext cx="678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3657488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6651</TotalTime>
  <Words>1557</Words>
  <Application>Microsoft Macintosh PowerPoint</Application>
  <PresentationFormat>Widescreen</PresentationFormat>
  <Paragraphs>308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Avenir Book</vt:lpstr>
      <vt:lpstr>Calibri</vt:lpstr>
      <vt:lpstr>Calibri Light</vt:lpstr>
      <vt:lpstr>Helvetica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Schroeder</dc:creator>
  <cp:lastModifiedBy>Carl Schroeder</cp:lastModifiedBy>
  <cp:revision>233</cp:revision>
  <cp:lastPrinted>2020-06-28T18:40:06Z</cp:lastPrinted>
  <dcterms:created xsi:type="dcterms:W3CDTF">2020-06-23T16:22:47Z</dcterms:created>
  <dcterms:modified xsi:type="dcterms:W3CDTF">2020-07-01T00:35:01Z</dcterms:modified>
</cp:coreProperties>
</file>