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77" r:id="rId3"/>
    <p:sldId id="359" r:id="rId4"/>
    <p:sldId id="344" r:id="rId5"/>
    <p:sldId id="357" r:id="rId6"/>
    <p:sldId id="284" r:id="rId7"/>
    <p:sldId id="358" r:id="rId8"/>
    <p:sldId id="360" r:id="rId9"/>
    <p:sldId id="343" r:id="rId10"/>
    <p:sldId id="351" r:id="rId11"/>
    <p:sldId id="352" r:id="rId12"/>
    <p:sldId id="353" r:id="rId13"/>
    <p:sldId id="355" r:id="rId14"/>
    <p:sldId id="356" r:id="rId15"/>
    <p:sldId id="361" r:id="rId16"/>
    <p:sldId id="349" r:id="rId17"/>
    <p:sldId id="279" r:id="rId18"/>
    <p:sldId id="283" r:id="rId19"/>
    <p:sldId id="300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A00"/>
    <a:srgbClr val="0070C0"/>
    <a:srgbClr val="FFFF00"/>
    <a:srgbClr val="00FF7C"/>
    <a:srgbClr val="F47DFF"/>
    <a:srgbClr val="D2C295"/>
    <a:srgbClr val="A79E70"/>
    <a:srgbClr val="DB5807"/>
    <a:srgbClr val="F66308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7" autoAdjust="0"/>
    <p:restoredTop sz="95808" autoAdjust="0"/>
  </p:normalViewPr>
  <p:slideViewPr>
    <p:cSldViewPr snapToObjects="1" showGuides="1">
      <p:cViewPr varScale="1">
        <p:scale>
          <a:sx n="144" d="100"/>
          <a:sy n="144" d="100"/>
        </p:scale>
        <p:origin x="1805" y="82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7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8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28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62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69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97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61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93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6F96B-CD63-B940-8043-7C87FD26DE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4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3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2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3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5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7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4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9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sti.gov/biblio/1358081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dico.cern.ch/event/765096/contributions/3295665/attachments/1785186/2906151/AWAKE_PBC_ESPP_Dec2018.pdf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aps.org/prab/abstract/10.1103/PhysRevAccelBeams.22.081301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8.1145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901.08436" TargetMode="External"/><Relationship Id="rId5" Type="http://schemas.openxmlformats.org/officeDocument/2006/relationships/hyperlink" Target="https://cds.cern.ch/record/2298632/files/ANAR2017_report.pdf" TargetMode="External"/><Relationship Id="rId4" Type="http://schemas.openxmlformats.org/officeDocument/2006/relationships/hyperlink" Target="https://www.osti.gov/biblio/135808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AccelBeams.20.1213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Lett.121.264802" TargetMode="External"/><Relationship Id="rId5" Type="http://schemas.openxmlformats.org/officeDocument/2006/relationships/hyperlink" Target="https://arxiv.org/pdf/1808.03860.pdf" TargetMode="External"/><Relationship Id="rId4" Type="http://schemas.openxmlformats.org/officeDocument/2006/relationships/hyperlink" Target="https://doi.org/10.1103/PhysRevLett.118.24480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8.114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244450"/>
            <a:ext cx="8510586" cy="1940718"/>
          </a:xfrm>
        </p:spPr>
        <p:txBody>
          <a:bodyPr/>
          <a:lstStyle/>
          <a:p>
            <a:r>
              <a:rPr lang="en-CA" sz="3600" dirty="0"/>
              <a:t>Beam-Driven Plasma Linear Collider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00F0921F-0E39-3142-A559-0DE8A527E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257550"/>
            <a:ext cx="7989887" cy="1640777"/>
          </a:xfrm>
        </p:spPr>
        <p:txBody>
          <a:bodyPr/>
          <a:lstStyle/>
          <a:p>
            <a:pPr algn="r"/>
            <a:r>
              <a:rPr lang="en-CA" dirty="0">
                <a:solidFill>
                  <a:schemeClr val="tx1"/>
                </a:solidFill>
              </a:rPr>
              <a:t>Spencer Gessner</a:t>
            </a:r>
          </a:p>
          <a:p>
            <a:pPr algn="r"/>
            <a:r>
              <a:rPr lang="en-CA" dirty="0">
                <a:solidFill>
                  <a:schemeClr val="tx1"/>
                </a:solidFill>
              </a:rPr>
              <a:t>Joint AF-EF Meeting</a:t>
            </a:r>
          </a:p>
          <a:p>
            <a:pPr algn="r"/>
            <a:r>
              <a:rPr lang="en-CA" dirty="0">
                <a:solidFill>
                  <a:schemeClr val="tx1"/>
                </a:solidFill>
              </a:rPr>
              <a:t>July 1</a:t>
            </a:r>
            <a:r>
              <a:rPr lang="en-CA" baseline="30000" dirty="0">
                <a:solidFill>
                  <a:schemeClr val="tx1"/>
                </a:solidFill>
              </a:rPr>
              <a:t>st</a:t>
            </a:r>
            <a:r>
              <a:rPr lang="en-CA" dirty="0">
                <a:solidFill>
                  <a:schemeClr val="tx1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8">
            <a:extLst>
              <a:ext uri="{FF2B5EF4-FFF2-40B4-BE49-F238E27FC236}">
                <a16:creationId xmlns:a16="http://schemas.microsoft.com/office/drawing/2014/main" id="{E70B4B9F-47E1-9446-87E1-0FB344E0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</p:spPr>
        <p:txBody>
          <a:bodyPr/>
          <a:lstStyle/>
          <a:p>
            <a:r>
              <a:rPr lang="en-CA" sz="3200" dirty="0"/>
              <a:t>Integrated Design Study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71B4C4-47FB-8848-9C1D-8BCA3203ADB3}"/>
              </a:ext>
            </a:extLst>
          </p:cNvPr>
          <p:cNvSpPr txBox="1">
            <a:spLocks/>
          </p:cNvSpPr>
          <p:nvPr/>
        </p:nvSpPr>
        <p:spPr>
          <a:xfrm>
            <a:off x="304800" y="1247540"/>
            <a:ext cx="8764232" cy="37991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Integrated Design Study (IDS) will:</a:t>
            </a:r>
          </a:p>
          <a:p>
            <a:endParaRPr lang="en-US" sz="1200" dirty="0"/>
          </a:p>
          <a:p>
            <a:pPr marL="800100" lvl="1" indent="-342900"/>
            <a:r>
              <a:rPr lang="en-US" dirty="0"/>
              <a:t>Develop a </a:t>
            </a:r>
            <a:r>
              <a:rPr lang="en-US" i="1" dirty="0"/>
              <a:t>self-consistent</a:t>
            </a:r>
            <a:r>
              <a:rPr lang="en-US" dirty="0"/>
              <a:t> picture of a linear collider.</a:t>
            </a:r>
          </a:p>
          <a:p>
            <a:pPr marL="800100" lvl="1" indent="-342900"/>
            <a:r>
              <a:rPr lang="en-US" dirty="0"/>
              <a:t>Explore trade-offs in design choices </a:t>
            </a:r>
          </a:p>
          <a:p>
            <a:pPr marL="800100" lvl="1" indent="-342900"/>
            <a:r>
              <a:rPr lang="en-US" dirty="0"/>
              <a:t>Establish minimal parameters to be demonstrated by current experiments at FACET-II/SLAC and </a:t>
            </a:r>
            <a:r>
              <a:rPr lang="en-US" dirty="0" err="1"/>
              <a:t>FlashForward</a:t>
            </a:r>
            <a:r>
              <a:rPr lang="en-US" dirty="0"/>
              <a:t>/DESY.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1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8">
            <a:extLst>
              <a:ext uri="{FF2B5EF4-FFF2-40B4-BE49-F238E27FC236}">
                <a16:creationId xmlns:a16="http://schemas.microsoft.com/office/drawing/2014/main" id="{E70B4B9F-47E1-9446-87E1-0FB344E0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</p:spPr>
        <p:txBody>
          <a:bodyPr/>
          <a:lstStyle/>
          <a:p>
            <a:r>
              <a:rPr lang="en-CA" sz="3200" dirty="0"/>
              <a:t>IDS and DOE Roadmap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83AEA9-6E71-C149-814A-EE1D01648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585" y="938344"/>
            <a:ext cx="6081415" cy="4205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63A2C7-D3D5-7B4C-97F9-1EC67D56E5C5}"/>
              </a:ext>
            </a:extLst>
          </p:cNvPr>
          <p:cNvSpPr txBox="1"/>
          <p:nvPr/>
        </p:nvSpPr>
        <p:spPr>
          <a:xfrm>
            <a:off x="4114286" y="1809750"/>
            <a:ext cx="1295400" cy="369332"/>
          </a:xfrm>
          <a:prstGeom prst="rect">
            <a:avLst/>
          </a:prstGeom>
          <a:solidFill>
            <a:srgbClr val="B9BA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2F944-A6EF-5046-93A3-1E5CE9FFC81C}"/>
              </a:ext>
            </a:extLst>
          </p:cNvPr>
          <p:cNvSpPr txBox="1"/>
          <p:nvPr/>
        </p:nvSpPr>
        <p:spPr>
          <a:xfrm>
            <a:off x="38100" y="938344"/>
            <a:ext cx="302448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IDS is important for keeping pace with the DOE PWFA roadmap:</a:t>
            </a:r>
          </a:p>
          <a:p>
            <a:endParaRPr lang="en-US" dirty="0"/>
          </a:p>
          <a:p>
            <a:r>
              <a:rPr lang="en-US" sz="1200" b="1" dirty="0">
                <a:hlinkClick r:id="rId4"/>
              </a:rPr>
              <a:t>Advanced Accelerator Development Strategy Report: DOE Advanced Accelerator Concepts Research Roadmap Workshop</a:t>
            </a:r>
            <a:endParaRPr lang="en-US" sz="1200" b="1" dirty="0"/>
          </a:p>
          <a:p>
            <a:endParaRPr lang="en-US" dirty="0"/>
          </a:p>
          <a:p>
            <a:r>
              <a:rPr lang="en-US" dirty="0"/>
              <a:t>Context is important: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Green-field design or assume ILC parameters and infrastructure?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2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8">
            <a:extLst>
              <a:ext uri="{FF2B5EF4-FFF2-40B4-BE49-F238E27FC236}">
                <a16:creationId xmlns:a16="http://schemas.microsoft.com/office/drawing/2014/main" id="{E70B4B9F-47E1-9446-87E1-0FB344E0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</p:spPr>
        <p:txBody>
          <a:bodyPr/>
          <a:lstStyle/>
          <a:p>
            <a:r>
              <a:rPr lang="en-CA" sz="3200" dirty="0"/>
              <a:t>Near-Term Applications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CA4412-F8F3-DC49-856F-800D67A1AD33}"/>
              </a:ext>
            </a:extLst>
          </p:cNvPr>
          <p:cNvSpPr txBox="1">
            <a:spLocks/>
          </p:cNvSpPr>
          <p:nvPr/>
        </p:nvSpPr>
        <p:spPr>
          <a:xfrm>
            <a:off x="684568" y="1123950"/>
            <a:ext cx="7638078" cy="37991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Near-term applications are important for establishing PWFA technology and demonstrating reliability. Possible applications include:</a:t>
            </a:r>
          </a:p>
          <a:p>
            <a:endParaRPr lang="en-US" sz="1200" dirty="0"/>
          </a:p>
          <a:p>
            <a:pPr marL="800100" lvl="1" indent="-342900"/>
            <a:r>
              <a:rPr lang="en-US" dirty="0"/>
              <a:t>Driver for very hard x-ray and gamma ray sources.</a:t>
            </a:r>
          </a:p>
          <a:p>
            <a:pPr marL="800100" lvl="1" indent="-342900"/>
            <a:r>
              <a:rPr lang="en-US" dirty="0"/>
              <a:t>Non-linear QED experiments.</a:t>
            </a:r>
          </a:p>
          <a:p>
            <a:pPr marL="800100" lvl="1" indent="-342900"/>
            <a:r>
              <a:rPr lang="en-US" dirty="0"/>
              <a:t>High-energy beam dump experiments.</a:t>
            </a:r>
          </a:p>
          <a:p>
            <a:pPr marL="800100" lvl="1" indent="-342900"/>
            <a:r>
              <a:rPr lang="en-US" dirty="0"/>
              <a:t>Injectors for rings.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6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8">
            <a:extLst>
              <a:ext uri="{FF2B5EF4-FFF2-40B4-BE49-F238E27FC236}">
                <a16:creationId xmlns:a16="http://schemas.microsoft.com/office/drawing/2014/main" id="{E70B4B9F-47E1-9446-87E1-0FB344E0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</p:spPr>
        <p:txBody>
          <a:bodyPr/>
          <a:lstStyle/>
          <a:p>
            <a:r>
              <a:rPr lang="en-CA" sz="3200" dirty="0"/>
              <a:t>AWAKE++ Beam Dump Experiment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CA4412-F8F3-DC49-856F-800D67A1AD33}"/>
              </a:ext>
            </a:extLst>
          </p:cNvPr>
          <p:cNvSpPr txBox="1">
            <a:spLocks/>
          </p:cNvSpPr>
          <p:nvPr/>
        </p:nvSpPr>
        <p:spPr>
          <a:xfrm>
            <a:off x="439122" y="1047750"/>
            <a:ext cx="8552478" cy="1274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AWAKE at CERN uses a proton beam to drive the plasma </a:t>
            </a:r>
            <a:r>
              <a:rPr lang="en-US" sz="2000" dirty="0" err="1"/>
              <a:t>wakefield</a:t>
            </a:r>
            <a:r>
              <a:rPr lang="en-US" sz="2000" dirty="0"/>
              <a:t> and accelerate electrons to energies greater than 50 GeV. They have identified part of the dark photon parameter space as a target application.</a:t>
            </a:r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400CE-747F-7346-BBE7-D7EE2D23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43150"/>
            <a:ext cx="3821332" cy="195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F022AA-7013-CB4F-91FB-A056458DE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034" y="2322448"/>
            <a:ext cx="3035300" cy="1997205"/>
          </a:xfrm>
          <a:prstGeom prst="rect">
            <a:avLst/>
          </a:prstGeom>
        </p:spPr>
      </p:pic>
      <p:sp>
        <p:nvSpPr>
          <p:cNvPr id="6" name="Content Placeholder 2">
            <a:hlinkClick r:id="rId5"/>
            <a:extLst>
              <a:ext uri="{FF2B5EF4-FFF2-40B4-BE49-F238E27FC236}">
                <a16:creationId xmlns:a16="http://schemas.microsoft.com/office/drawing/2014/main" id="{9368F283-B22B-DC4B-B910-6DC248B31799}"/>
              </a:ext>
            </a:extLst>
          </p:cNvPr>
          <p:cNvSpPr txBox="1">
            <a:spLocks/>
          </p:cNvSpPr>
          <p:nvPr/>
        </p:nvSpPr>
        <p:spPr>
          <a:xfrm>
            <a:off x="432376" y="4552950"/>
            <a:ext cx="8552478" cy="344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hlinkClick r:id="rId5"/>
              </a:rPr>
              <a:t>AWAKE++: the AWAKE Acceleration Scheme for New Particle Physics Experiments at CERN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026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8">
            <a:extLst>
              <a:ext uri="{FF2B5EF4-FFF2-40B4-BE49-F238E27FC236}">
                <a16:creationId xmlns:a16="http://schemas.microsoft.com/office/drawing/2014/main" id="{E70B4B9F-47E1-9446-87E1-0FB344E0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</p:spPr>
        <p:txBody>
          <a:bodyPr/>
          <a:lstStyle/>
          <a:p>
            <a:r>
              <a:rPr lang="en-CA" sz="3200" dirty="0"/>
              <a:t>Conclusions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CA4412-F8F3-DC49-856F-800D67A1AD33}"/>
              </a:ext>
            </a:extLst>
          </p:cNvPr>
          <p:cNvSpPr txBox="1">
            <a:spLocks/>
          </p:cNvSpPr>
          <p:nvPr/>
        </p:nvSpPr>
        <p:spPr>
          <a:xfrm>
            <a:off x="276711" y="1123950"/>
            <a:ext cx="8590578" cy="379914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Plasma Linear Collider concept is a possible energy upgrade for a future linear collider.</a:t>
            </a:r>
          </a:p>
          <a:p>
            <a:endParaRPr lang="en-US" dirty="0"/>
          </a:p>
          <a:p>
            <a:r>
              <a:rPr lang="en-US" dirty="0"/>
              <a:t>An Integrated Design Study is required to put forward a self-consistent design for a PLC. This will also help to define experimental goals.</a:t>
            </a:r>
          </a:p>
          <a:p>
            <a:endParaRPr lang="en-US" dirty="0"/>
          </a:p>
          <a:p>
            <a:r>
              <a:rPr lang="en-US" dirty="0"/>
              <a:t>Near-term applications are critical for establishing PWFA technology and demonstrating reliability.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5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8">
            <a:extLst>
              <a:ext uri="{FF2B5EF4-FFF2-40B4-BE49-F238E27FC236}">
                <a16:creationId xmlns:a16="http://schemas.microsoft.com/office/drawing/2014/main" id="{E70B4B9F-47E1-9446-87E1-0FB344E0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</p:spPr>
        <p:txBody>
          <a:bodyPr/>
          <a:lstStyle/>
          <a:p>
            <a:r>
              <a:rPr lang="en-CA" sz="32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68619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The Positron Acceleration Challenge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C9F35-153D-BF40-87F5-931BDC8140DA}"/>
              </a:ext>
            </a:extLst>
          </p:cNvPr>
          <p:cNvSpPr txBox="1"/>
          <p:nvPr/>
        </p:nvSpPr>
        <p:spPr>
          <a:xfrm>
            <a:off x="2641192" y="3272388"/>
            <a:ext cx="3712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/>
              <a:t>m</a:t>
            </a:r>
            <a:r>
              <a:rPr lang="en-US" sz="2800" b="1" baseline="-25000" dirty="0" err="1"/>
              <a:t>ion</a:t>
            </a:r>
            <a:r>
              <a:rPr lang="en-US" sz="2800" b="1" baseline="-25000" dirty="0"/>
              <a:t> </a:t>
            </a:r>
            <a:r>
              <a:rPr lang="en-US" sz="2800" b="1" dirty="0"/>
              <a:t>&gt;&gt; </a:t>
            </a:r>
            <a:r>
              <a:rPr lang="en-US" sz="2800" b="1" i="1" dirty="0" err="1"/>
              <a:t>m</a:t>
            </a:r>
            <a:r>
              <a:rPr lang="en-US" sz="2800" b="1" baseline="-25000" dirty="0" err="1"/>
              <a:t>elec</a:t>
            </a:r>
            <a:endParaRPr lang="en-US" sz="28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7B9A3-1891-2743-80FB-9BA8138879B3}"/>
              </a:ext>
            </a:extLst>
          </p:cNvPr>
          <p:cNvGrpSpPr/>
          <p:nvPr/>
        </p:nvGrpSpPr>
        <p:grpSpPr>
          <a:xfrm>
            <a:off x="457200" y="1205105"/>
            <a:ext cx="8160624" cy="2064445"/>
            <a:chOff x="462676" y="1752600"/>
            <a:chExt cx="8160624" cy="206444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53EE0E-8EAD-1544-AEE1-B068B72B3CF1}"/>
                </a:ext>
              </a:extLst>
            </p:cNvPr>
            <p:cNvSpPr/>
            <p:nvPr/>
          </p:nvSpPr>
          <p:spPr>
            <a:xfrm>
              <a:off x="1905000" y="2597845"/>
              <a:ext cx="1295400" cy="381000"/>
            </a:xfrm>
            <a:prstGeom prst="ellips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302979-DA00-6C43-BE4A-C895A0AF0811}"/>
                </a:ext>
              </a:extLst>
            </p:cNvPr>
            <p:cNvSpPr/>
            <p:nvPr/>
          </p:nvSpPr>
          <p:spPr>
            <a:xfrm>
              <a:off x="6527800" y="2597845"/>
              <a:ext cx="1295400" cy="381000"/>
            </a:xfrm>
            <a:prstGeom prst="ellipse">
              <a:avLst/>
            </a:prstGeom>
            <a:ln w="2857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r>
                <a:rPr lang="en-US" baseline="30000" dirty="0"/>
                <a:t>+</a:t>
              </a:r>
              <a:endParaRPr lang="en-US" dirty="0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2AC174B3-1559-3846-A4C9-3819ACC412B1}"/>
                </a:ext>
              </a:extLst>
            </p:cNvPr>
            <p:cNvSpPr/>
            <p:nvPr/>
          </p:nvSpPr>
          <p:spPr>
            <a:xfrm>
              <a:off x="3276600" y="2674045"/>
              <a:ext cx="762000" cy="2286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299FE98E-0A23-B744-9672-4B9BA32C3B81}"/>
                </a:ext>
              </a:extLst>
            </p:cNvPr>
            <p:cNvSpPr/>
            <p:nvPr/>
          </p:nvSpPr>
          <p:spPr>
            <a:xfrm>
              <a:off x="7861300" y="2674045"/>
              <a:ext cx="762000" cy="2286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0E6F46-BA04-D649-A44B-3BB712790BE2}"/>
                </a:ext>
              </a:extLst>
            </p:cNvPr>
            <p:cNvSpPr/>
            <p:nvPr/>
          </p:nvSpPr>
          <p:spPr>
            <a:xfrm>
              <a:off x="3429000" y="2501868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67BB51-6814-4F42-9E27-BF24C2FCF2A8}"/>
                </a:ext>
              </a:extLst>
            </p:cNvPr>
            <p:cNvSpPr/>
            <p:nvPr/>
          </p:nvSpPr>
          <p:spPr>
            <a:xfrm>
              <a:off x="3124200" y="198824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11BC172-1DB4-D24E-ACF1-906136A5F520}"/>
                </a:ext>
              </a:extLst>
            </p:cNvPr>
            <p:cNvSpPr/>
            <p:nvPr/>
          </p:nvSpPr>
          <p:spPr>
            <a:xfrm>
              <a:off x="3162300" y="335984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3B3804E-4405-4F46-B38C-CA3B1CA35C46}"/>
                </a:ext>
              </a:extLst>
            </p:cNvPr>
            <p:cNvSpPr/>
            <p:nvPr/>
          </p:nvSpPr>
          <p:spPr>
            <a:xfrm>
              <a:off x="3390900" y="351224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46A52F-800E-4047-A50B-4684B37FFCE2}"/>
                </a:ext>
              </a:extLst>
            </p:cNvPr>
            <p:cNvSpPr/>
            <p:nvPr/>
          </p:nvSpPr>
          <p:spPr>
            <a:xfrm>
              <a:off x="3505200" y="297884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315C0DE-F7E2-624B-8C07-6982B4CB75AE}"/>
                </a:ext>
              </a:extLst>
            </p:cNvPr>
            <p:cNvSpPr/>
            <p:nvPr/>
          </p:nvSpPr>
          <p:spPr>
            <a:xfrm>
              <a:off x="3048000" y="244544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ircular Arrow 21">
              <a:extLst>
                <a:ext uri="{FF2B5EF4-FFF2-40B4-BE49-F238E27FC236}">
                  <a16:creationId xmlns:a16="http://schemas.microsoft.com/office/drawing/2014/main" id="{2EC907CB-E312-B442-B3A6-619F82AB68C0}"/>
                </a:ext>
              </a:extLst>
            </p:cNvPr>
            <p:cNvSpPr/>
            <p:nvPr/>
          </p:nvSpPr>
          <p:spPr>
            <a:xfrm>
              <a:off x="2362200" y="2902645"/>
              <a:ext cx="914400" cy="762000"/>
            </a:xfrm>
            <a:prstGeom prst="circularArrow">
              <a:avLst>
                <a:gd name="adj1" fmla="val 0"/>
                <a:gd name="adj2" fmla="val 833263"/>
                <a:gd name="adj3" fmla="val 6123396"/>
                <a:gd name="adj4" fmla="val 1582032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ircular Arrow 22">
              <a:extLst>
                <a:ext uri="{FF2B5EF4-FFF2-40B4-BE49-F238E27FC236}">
                  <a16:creationId xmlns:a16="http://schemas.microsoft.com/office/drawing/2014/main" id="{3C1B1D4F-5AC2-974C-B7A7-EA87E8232385}"/>
                </a:ext>
              </a:extLst>
            </p:cNvPr>
            <p:cNvSpPr/>
            <p:nvPr/>
          </p:nvSpPr>
          <p:spPr>
            <a:xfrm>
              <a:off x="2590800" y="3055045"/>
              <a:ext cx="914400" cy="762000"/>
            </a:xfrm>
            <a:prstGeom prst="circularArrow">
              <a:avLst>
                <a:gd name="adj1" fmla="val 0"/>
                <a:gd name="adj2" fmla="val 833263"/>
                <a:gd name="adj3" fmla="val 6123396"/>
                <a:gd name="adj4" fmla="val 1582032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ircular Arrow 23">
              <a:extLst>
                <a:ext uri="{FF2B5EF4-FFF2-40B4-BE49-F238E27FC236}">
                  <a16:creationId xmlns:a16="http://schemas.microsoft.com/office/drawing/2014/main" id="{1C9FE7D3-E835-1B4B-8839-BCB89405693B}"/>
                </a:ext>
              </a:extLst>
            </p:cNvPr>
            <p:cNvSpPr/>
            <p:nvPr/>
          </p:nvSpPr>
          <p:spPr>
            <a:xfrm rot="19166892">
              <a:off x="2857887" y="2590961"/>
              <a:ext cx="685800" cy="838200"/>
            </a:xfrm>
            <a:prstGeom prst="circularArrow">
              <a:avLst>
                <a:gd name="adj1" fmla="val 0"/>
                <a:gd name="adj2" fmla="val 1161163"/>
                <a:gd name="adj3" fmla="val 6123396"/>
                <a:gd name="adj4" fmla="val 3473595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ircular Arrow 24">
              <a:extLst>
                <a:ext uri="{FF2B5EF4-FFF2-40B4-BE49-F238E27FC236}">
                  <a16:creationId xmlns:a16="http://schemas.microsoft.com/office/drawing/2014/main" id="{E09667DF-6F20-7948-A4B9-1D921E1B7FF2}"/>
                </a:ext>
              </a:extLst>
            </p:cNvPr>
            <p:cNvSpPr/>
            <p:nvPr/>
          </p:nvSpPr>
          <p:spPr>
            <a:xfrm rot="2433108" flipV="1">
              <a:off x="2400686" y="2094574"/>
              <a:ext cx="685800" cy="838200"/>
            </a:xfrm>
            <a:prstGeom prst="circularArrow">
              <a:avLst>
                <a:gd name="adj1" fmla="val 0"/>
                <a:gd name="adj2" fmla="val 1161163"/>
                <a:gd name="adj3" fmla="val 6123396"/>
                <a:gd name="adj4" fmla="val 3473595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ircular Arrow 25">
              <a:extLst>
                <a:ext uri="{FF2B5EF4-FFF2-40B4-BE49-F238E27FC236}">
                  <a16:creationId xmlns:a16="http://schemas.microsoft.com/office/drawing/2014/main" id="{4B33E000-883A-1840-B810-AE0976058C11}"/>
                </a:ext>
              </a:extLst>
            </p:cNvPr>
            <p:cNvSpPr/>
            <p:nvPr/>
          </p:nvSpPr>
          <p:spPr>
            <a:xfrm rot="2433108" flipV="1">
              <a:off x="2780914" y="2170773"/>
              <a:ext cx="685800" cy="838200"/>
            </a:xfrm>
            <a:prstGeom prst="circularArrow">
              <a:avLst>
                <a:gd name="adj1" fmla="val 0"/>
                <a:gd name="adj2" fmla="val 1161163"/>
                <a:gd name="adj3" fmla="val 6123396"/>
                <a:gd name="adj4" fmla="val 3473595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Circular Arrow 26">
              <a:extLst>
                <a:ext uri="{FF2B5EF4-FFF2-40B4-BE49-F238E27FC236}">
                  <a16:creationId xmlns:a16="http://schemas.microsoft.com/office/drawing/2014/main" id="{89C958F4-3F76-B341-8C3B-89F00380F0A1}"/>
                </a:ext>
              </a:extLst>
            </p:cNvPr>
            <p:cNvSpPr/>
            <p:nvPr/>
          </p:nvSpPr>
          <p:spPr>
            <a:xfrm flipV="1">
              <a:off x="2324100" y="1752600"/>
              <a:ext cx="914400" cy="762000"/>
            </a:xfrm>
            <a:prstGeom prst="circularArrow">
              <a:avLst>
                <a:gd name="adj1" fmla="val 0"/>
                <a:gd name="adj2" fmla="val 833263"/>
                <a:gd name="adj3" fmla="val 6123396"/>
                <a:gd name="adj4" fmla="val 1582032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4190F3D-2842-E84E-A415-CE5001C061AB}"/>
                </a:ext>
              </a:extLst>
            </p:cNvPr>
            <p:cNvSpPr/>
            <p:nvPr/>
          </p:nvSpPr>
          <p:spPr>
            <a:xfrm>
              <a:off x="1219200" y="2064445"/>
              <a:ext cx="1943100" cy="144780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14FD8D-9AA2-1D4C-9FF5-FDC36E74E15E}"/>
                </a:ext>
              </a:extLst>
            </p:cNvPr>
            <p:cNvSpPr/>
            <p:nvPr/>
          </p:nvSpPr>
          <p:spPr>
            <a:xfrm>
              <a:off x="1524000" y="23692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D1BD11-F90B-5B4F-921F-BC5A4DF4B2F9}"/>
                </a:ext>
              </a:extLst>
            </p:cNvPr>
            <p:cNvSpPr/>
            <p:nvPr/>
          </p:nvSpPr>
          <p:spPr>
            <a:xfrm>
              <a:off x="1676400" y="25216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E00C8DD-A1B0-9343-AD1D-29B2C982EC96}"/>
                </a:ext>
              </a:extLst>
            </p:cNvPr>
            <p:cNvSpPr/>
            <p:nvPr/>
          </p:nvSpPr>
          <p:spPr>
            <a:xfrm>
              <a:off x="1447800" y="28264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618A3B2-DAF8-C04B-90CB-83648641CD59}"/>
                </a:ext>
              </a:extLst>
            </p:cNvPr>
            <p:cNvSpPr/>
            <p:nvPr/>
          </p:nvSpPr>
          <p:spPr>
            <a:xfrm>
              <a:off x="1828800" y="30550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965CC40-4E55-B940-8A72-3F01E5E57AF7}"/>
                </a:ext>
              </a:extLst>
            </p:cNvPr>
            <p:cNvSpPr/>
            <p:nvPr/>
          </p:nvSpPr>
          <p:spPr>
            <a:xfrm>
              <a:off x="1905000" y="22930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8A518A3-B597-454A-A858-D72DAB8F3426}"/>
                </a:ext>
              </a:extLst>
            </p:cNvPr>
            <p:cNvSpPr/>
            <p:nvPr/>
          </p:nvSpPr>
          <p:spPr>
            <a:xfrm>
              <a:off x="2209800" y="22168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0026FA9-3ACA-E547-98EB-3539C4BB8C99}"/>
                </a:ext>
              </a:extLst>
            </p:cNvPr>
            <p:cNvSpPr/>
            <p:nvPr/>
          </p:nvSpPr>
          <p:spPr>
            <a:xfrm>
              <a:off x="2286000" y="31312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0878EB0-1714-4D4B-8DC1-30F59CD1C3A6}"/>
                </a:ext>
              </a:extLst>
            </p:cNvPr>
            <p:cNvSpPr/>
            <p:nvPr/>
          </p:nvSpPr>
          <p:spPr>
            <a:xfrm>
              <a:off x="1981200" y="32836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F47A42-CF78-F044-B21A-B78812C29050}"/>
                </a:ext>
              </a:extLst>
            </p:cNvPr>
            <p:cNvSpPr/>
            <p:nvPr/>
          </p:nvSpPr>
          <p:spPr>
            <a:xfrm>
              <a:off x="2438400" y="23692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4EE008-44E8-8845-8B0B-166769979B1F}"/>
                </a:ext>
              </a:extLst>
            </p:cNvPr>
            <p:cNvSpPr/>
            <p:nvPr/>
          </p:nvSpPr>
          <p:spPr>
            <a:xfrm>
              <a:off x="7696200" y="313124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92255A-8CBE-A346-963B-8AA85A462C7B}"/>
                </a:ext>
              </a:extLst>
            </p:cNvPr>
            <p:cNvSpPr/>
            <p:nvPr/>
          </p:nvSpPr>
          <p:spPr>
            <a:xfrm>
              <a:off x="7467600" y="244544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3CD47CA-AA88-E543-A347-C20575183F4A}"/>
                </a:ext>
              </a:extLst>
            </p:cNvPr>
            <p:cNvSpPr/>
            <p:nvPr/>
          </p:nvSpPr>
          <p:spPr>
            <a:xfrm>
              <a:off x="7467600" y="335984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09E1179-B2F5-974C-B282-13D00B84DE72}"/>
                </a:ext>
              </a:extLst>
            </p:cNvPr>
            <p:cNvSpPr/>
            <p:nvPr/>
          </p:nvSpPr>
          <p:spPr>
            <a:xfrm>
              <a:off x="7772400" y="236924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AE12F68-5AA8-3840-B36D-5A7C632D1F23}"/>
                </a:ext>
              </a:extLst>
            </p:cNvPr>
            <p:cNvSpPr/>
            <p:nvPr/>
          </p:nvSpPr>
          <p:spPr>
            <a:xfrm>
              <a:off x="7543800" y="214064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ircular Arrow 44">
              <a:extLst>
                <a:ext uri="{FF2B5EF4-FFF2-40B4-BE49-F238E27FC236}">
                  <a16:creationId xmlns:a16="http://schemas.microsoft.com/office/drawing/2014/main" id="{BE42525D-E9D0-3145-ABCD-62DD3D9A6E0B}"/>
                </a:ext>
              </a:extLst>
            </p:cNvPr>
            <p:cNvSpPr/>
            <p:nvPr/>
          </p:nvSpPr>
          <p:spPr>
            <a:xfrm rot="2433354">
              <a:off x="7353301" y="2415317"/>
              <a:ext cx="685800" cy="838200"/>
            </a:xfrm>
            <a:prstGeom prst="circularArrow">
              <a:avLst>
                <a:gd name="adj1" fmla="val 0"/>
                <a:gd name="adj2" fmla="val 1161163"/>
                <a:gd name="adj3" fmla="val 6123396"/>
                <a:gd name="adj4" fmla="val 3473595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Circular Arrow 45">
              <a:extLst>
                <a:ext uri="{FF2B5EF4-FFF2-40B4-BE49-F238E27FC236}">
                  <a16:creationId xmlns:a16="http://schemas.microsoft.com/office/drawing/2014/main" id="{933D74F0-0F22-9F43-AEF4-3A230B81F2D7}"/>
                </a:ext>
              </a:extLst>
            </p:cNvPr>
            <p:cNvSpPr/>
            <p:nvPr/>
          </p:nvSpPr>
          <p:spPr>
            <a:xfrm rot="2433354">
              <a:off x="7124700" y="2627974"/>
              <a:ext cx="685800" cy="838200"/>
            </a:xfrm>
            <a:prstGeom prst="circularArrow">
              <a:avLst>
                <a:gd name="adj1" fmla="val 0"/>
                <a:gd name="adj2" fmla="val 2137070"/>
                <a:gd name="adj3" fmla="val 6123396"/>
                <a:gd name="adj4" fmla="val 3473595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Circular Arrow 46">
              <a:extLst>
                <a:ext uri="{FF2B5EF4-FFF2-40B4-BE49-F238E27FC236}">
                  <a16:creationId xmlns:a16="http://schemas.microsoft.com/office/drawing/2014/main" id="{0FE0159B-CC7F-A546-9A03-CA748259BC66}"/>
                </a:ext>
              </a:extLst>
            </p:cNvPr>
            <p:cNvSpPr/>
            <p:nvPr/>
          </p:nvSpPr>
          <p:spPr>
            <a:xfrm rot="19166646" flipV="1">
              <a:off x="7129553" y="2399375"/>
              <a:ext cx="685800" cy="838200"/>
            </a:xfrm>
            <a:prstGeom prst="circularArrow">
              <a:avLst>
                <a:gd name="adj1" fmla="val 0"/>
                <a:gd name="adj2" fmla="val 1161163"/>
                <a:gd name="adj3" fmla="val 6123396"/>
                <a:gd name="adj4" fmla="val 3473595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Circular Arrow 47">
              <a:extLst>
                <a:ext uri="{FF2B5EF4-FFF2-40B4-BE49-F238E27FC236}">
                  <a16:creationId xmlns:a16="http://schemas.microsoft.com/office/drawing/2014/main" id="{842B55FB-6B81-8747-BAA4-130BDA8E80C0}"/>
                </a:ext>
              </a:extLst>
            </p:cNvPr>
            <p:cNvSpPr/>
            <p:nvPr/>
          </p:nvSpPr>
          <p:spPr>
            <a:xfrm rot="19166646" flipV="1">
              <a:off x="6778319" y="2194282"/>
              <a:ext cx="1149582" cy="882817"/>
            </a:xfrm>
            <a:prstGeom prst="circularArrow">
              <a:avLst>
                <a:gd name="adj1" fmla="val 0"/>
                <a:gd name="adj2" fmla="val 1161163"/>
                <a:gd name="adj3" fmla="val 6123396"/>
                <a:gd name="adj4" fmla="val 1931957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Circular Arrow 48">
              <a:extLst>
                <a:ext uri="{FF2B5EF4-FFF2-40B4-BE49-F238E27FC236}">
                  <a16:creationId xmlns:a16="http://schemas.microsoft.com/office/drawing/2014/main" id="{5C363EEE-2C2E-AC41-9EBB-685029FA3558}"/>
                </a:ext>
              </a:extLst>
            </p:cNvPr>
            <p:cNvSpPr/>
            <p:nvPr/>
          </p:nvSpPr>
          <p:spPr>
            <a:xfrm rot="19166646" flipV="1">
              <a:off x="7505699" y="2339114"/>
              <a:ext cx="685800" cy="838200"/>
            </a:xfrm>
            <a:prstGeom prst="circularArrow">
              <a:avLst>
                <a:gd name="adj1" fmla="val 0"/>
                <a:gd name="adj2" fmla="val 1161163"/>
                <a:gd name="adj3" fmla="val 6123396"/>
                <a:gd name="adj4" fmla="val 3473595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E0FC2CF-C944-4543-A31D-02954CD9A540}"/>
                </a:ext>
              </a:extLst>
            </p:cNvPr>
            <p:cNvSpPr/>
            <p:nvPr/>
          </p:nvSpPr>
          <p:spPr>
            <a:xfrm>
              <a:off x="5105400" y="2089735"/>
              <a:ext cx="1943100" cy="144780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079DBDB-5DB7-6541-9AFA-FA31DD162D5B}"/>
                </a:ext>
              </a:extLst>
            </p:cNvPr>
            <p:cNvSpPr/>
            <p:nvPr/>
          </p:nvSpPr>
          <p:spPr>
            <a:xfrm>
              <a:off x="5562600" y="23692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4EEF6E4-EE48-174A-A248-A11241831414}"/>
                </a:ext>
              </a:extLst>
            </p:cNvPr>
            <p:cNvSpPr/>
            <p:nvPr/>
          </p:nvSpPr>
          <p:spPr>
            <a:xfrm>
              <a:off x="5715000" y="25216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3AB5EF2-CEB3-DC45-9916-36032C0B1CCD}"/>
                </a:ext>
              </a:extLst>
            </p:cNvPr>
            <p:cNvSpPr/>
            <p:nvPr/>
          </p:nvSpPr>
          <p:spPr>
            <a:xfrm>
              <a:off x="5486400" y="28264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DE2641E-4535-6B44-AC32-A55F521C2BBC}"/>
                </a:ext>
              </a:extLst>
            </p:cNvPr>
            <p:cNvSpPr/>
            <p:nvPr/>
          </p:nvSpPr>
          <p:spPr>
            <a:xfrm>
              <a:off x="5867400" y="30550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8167DD1-4DDA-C547-9185-39DE83958F1B}"/>
                </a:ext>
              </a:extLst>
            </p:cNvPr>
            <p:cNvSpPr/>
            <p:nvPr/>
          </p:nvSpPr>
          <p:spPr>
            <a:xfrm>
              <a:off x="5943600" y="22930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A915D4B-CD42-2A43-B212-D3C698854F5C}"/>
                </a:ext>
              </a:extLst>
            </p:cNvPr>
            <p:cNvSpPr/>
            <p:nvPr/>
          </p:nvSpPr>
          <p:spPr>
            <a:xfrm>
              <a:off x="6248400" y="22168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3399D47-23FB-584A-A32A-00CD9D2CD40F}"/>
                </a:ext>
              </a:extLst>
            </p:cNvPr>
            <p:cNvSpPr/>
            <p:nvPr/>
          </p:nvSpPr>
          <p:spPr>
            <a:xfrm>
              <a:off x="6324600" y="31312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AF0ECD2-7B4B-A64F-BACF-A10A314596E2}"/>
                </a:ext>
              </a:extLst>
            </p:cNvPr>
            <p:cNvSpPr/>
            <p:nvPr/>
          </p:nvSpPr>
          <p:spPr>
            <a:xfrm>
              <a:off x="6019800" y="32836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69CBBC5-4756-8E45-BBAB-80CDFEEA12DF}"/>
                </a:ext>
              </a:extLst>
            </p:cNvPr>
            <p:cNvSpPr/>
            <p:nvPr/>
          </p:nvSpPr>
          <p:spPr>
            <a:xfrm>
              <a:off x="6477000" y="236924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ircular Arrow 59">
              <a:extLst>
                <a:ext uri="{FF2B5EF4-FFF2-40B4-BE49-F238E27FC236}">
                  <a16:creationId xmlns:a16="http://schemas.microsoft.com/office/drawing/2014/main" id="{05F0DADD-9445-6F41-9811-FF79142E62B9}"/>
                </a:ext>
              </a:extLst>
            </p:cNvPr>
            <p:cNvSpPr/>
            <p:nvPr/>
          </p:nvSpPr>
          <p:spPr>
            <a:xfrm>
              <a:off x="6172200" y="2490406"/>
              <a:ext cx="914400" cy="854377"/>
            </a:xfrm>
            <a:prstGeom prst="circularArrow">
              <a:avLst>
                <a:gd name="adj1" fmla="val 0"/>
                <a:gd name="adj2" fmla="val 587144"/>
                <a:gd name="adj3" fmla="val 4611098"/>
                <a:gd name="adj4" fmla="val 966274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Circular Arrow 60">
              <a:extLst>
                <a:ext uri="{FF2B5EF4-FFF2-40B4-BE49-F238E27FC236}">
                  <a16:creationId xmlns:a16="http://schemas.microsoft.com/office/drawing/2014/main" id="{C359535F-C69E-BB4A-8059-E993BC67E886}"/>
                </a:ext>
              </a:extLst>
            </p:cNvPr>
            <p:cNvSpPr/>
            <p:nvPr/>
          </p:nvSpPr>
          <p:spPr>
            <a:xfrm flipV="1">
              <a:off x="6131789" y="2246856"/>
              <a:ext cx="914400" cy="854377"/>
            </a:xfrm>
            <a:prstGeom prst="circularArrow">
              <a:avLst>
                <a:gd name="adj1" fmla="val 0"/>
                <a:gd name="adj2" fmla="val 587144"/>
                <a:gd name="adj3" fmla="val 4611098"/>
                <a:gd name="adj4" fmla="val 966274"/>
                <a:gd name="adj5" fmla="val 1057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C496DEF-71E1-904F-9437-82CA6403263A}"/>
                </a:ext>
              </a:extLst>
            </p:cNvPr>
            <p:cNvSpPr txBox="1"/>
            <p:nvPr/>
          </p:nvSpPr>
          <p:spPr>
            <a:xfrm>
              <a:off x="462676" y="1859088"/>
              <a:ext cx="184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89D0B43-D8ED-6A4F-8957-5CA63FF17BEA}"/>
                </a:ext>
              </a:extLst>
            </p:cNvPr>
            <p:cNvSpPr txBox="1"/>
            <p:nvPr/>
          </p:nvSpPr>
          <p:spPr>
            <a:xfrm>
              <a:off x="4238756" y="1857393"/>
              <a:ext cx="184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E8A1656-63DB-9747-9826-D01C9BD8A066}"/>
              </a:ext>
            </a:extLst>
          </p:cNvPr>
          <p:cNvSpPr txBox="1"/>
          <p:nvPr/>
        </p:nvSpPr>
        <p:spPr>
          <a:xfrm>
            <a:off x="132005" y="4110727"/>
            <a:ext cx="8879989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plasma responds asymmetrically to beams of opposite charge. No other accelerating mechanism exhibits this behavior.</a:t>
            </a:r>
          </a:p>
        </p:txBody>
      </p:sp>
    </p:spTree>
    <p:extLst>
      <p:ext uri="{BB962C8B-B14F-4D97-AF65-F5344CB8AC3E}">
        <p14:creationId xmlns:p14="http://schemas.microsoft.com/office/powerpoint/2010/main" val="2557192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5304930" y="1208738"/>
            <a:ext cx="3839070" cy="3801412"/>
            <a:chOff x="2407920" y="1308759"/>
            <a:chExt cx="4876800" cy="4419446"/>
          </a:xfrm>
        </p:grpSpPr>
        <p:pic>
          <p:nvPicPr>
            <p:cNvPr id="16" name="Image 10" descr="Macintosh HD:Users:corde:Dropbox:SeB:Papers:__In_Preparation__2014_Corde_High_Gradient_Positron_Acceleration:Figures:posi_fig02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2645"/>
            <a:stretch/>
          </p:blipFill>
          <p:spPr bwMode="auto">
            <a:xfrm>
              <a:off x="2667000" y="1308759"/>
              <a:ext cx="4617720" cy="40252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oup 2"/>
            <p:cNvGrpSpPr/>
            <p:nvPr/>
          </p:nvGrpSpPr>
          <p:grpSpPr>
            <a:xfrm>
              <a:off x="2407920" y="1313688"/>
              <a:ext cx="4739640" cy="4414517"/>
              <a:chOff x="2407920" y="1313688"/>
              <a:chExt cx="4739640" cy="441451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757608" y="5289293"/>
                <a:ext cx="4236720" cy="43891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629400" y="5105400"/>
                <a:ext cx="518160" cy="43891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38400" y="3048000"/>
                <a:ext cx="518160" cy="43891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407920" y="1313688"/>
                <a:ext cx="518160" cy="43891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Content Placeholder 29"/>
          <p:cNvSpPr txBox="1">
            <a:spLocks/>
          </p:cNvSpPr>
          <p:nvPr/>
        </p:nvSpPr>
        <p:spPr>
          <a:xfrm>
            <a:off x="45916" y="1093316"/>
            <a:ext cx="4754684" cy="2841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2" lvl="1" indent="0">
              <a:buNone/>
            </a:pPr>
            <a:r>
              <a:rPr lang="en-CA" sz="1600" dirty="0">
                <a:latin typeface="+mj-lt"/>
                <a:cs typeface="Century Gothic"/>
              </a:rPr>
              <a:t>FACET was able to provide high-density, compressed positron beams for non-linear PWFA experiments. </a:t>
            </a:r>
          </a:p>
          <a:p>
            <a:pPr marL="233362" lvl="1" indent="0">
              <a:buNone/>
            </a:pPr>
            <a:endParaRPr lang="en-CA" sz="1600" dirty="0">
              <a:latin typeface="+mj-lt"/>
              <a:cs typeface="Century Gothic"/>
            </a:endParaRPr>
          </a:p>
          <a:p>
            <a:pPr marL="233362" lvl="1" indent="0">
              <a:buNone/>
            </a:pPr>
            <a:r>
              <a:rPr lang="en-CA" sz="1600" dirty="0">
                <a:latin typeface="+mj-lt"/>
                <a:cs typeface="Century Gothic"/>
              </a:rPr>
              <a:t>This led to new observations:</a:t>
            </a:r>
          </a:p>
          <a:p>
            <a:pPr marL="233357" lvl="1" indent="0">
              <a:buNone/>
            </a:pPr>
            <a:endParaRPr lang="en-CA" sz="1600" dirty="0">
              <a:latin typeface="+mj-lt"/>
              <a:cs typeface="Century Gothic"/>
            </a:endParaRPr>
          </a:p>
          <a:p>
            <a:pPr lvl="1"/>
            <a:r>
              <a:rPr lang="en-CA" sz="1600" dirty="0">
                <a:latin typeface="+mj-lt"/>
                <a:cs typeface="Century Gothic"/>
              </a:rPr>
              <a:t>Accelerated positrons form a spectrally-distinct peak with an energy gain of 5 </a:t>
            </a:r>
            <a:r>
              <a:rPr lang="en-CA" sz="1600" dirty="0" err="1">
                <a:latin typeface="+mj-lt"/>
                <a:cs typeface="Century Gothic"/>
              </a:rPr>
              <a:t>GeV</a:t>
            </a:r>
            <a:r>
              <a:rPr lang="en-CA" sz="1600" dirty="0">
                <a:latin typeface="+mj-lt"/>
                <a:cs typeface="Century Gothic"/>
              </a:rPr>
              <a:t>.</a:t>
            </a:r>
          </a:p>
          <a:p>
            <a:pPr marL="233357" lvl="1" indent="0">
              <a:buNone/>
            </a:pPr>
            <a:endParaRPr lang="en-CA" sz="1600" dirty="0">
              <a:latin typeface="+mj-lt"/>
              <a:cs typeface="Century Gothic"/>
            </a:endParaRPr>
          </a:p>
          <a:p>
            <a:pPr lvl="1"/>
            <a:r>
              <a:rPr lang="en-CA" sz="1600" dirty="0">
                <a:latin typeface="+mj-lt"/>
                <a:cs typeface="Century Gothic"/>
              </a:rPr>
              <a:t>Energy spread can be as low as 1.8% (</a:t>
            </a:r>
            <a:r>
              <a:rPr lang="en-CA" sz="1600" dirty="0" err="1">
                <a:latin typeface="+mj-lt"/>
                <a:cs typeface="Century Gothic"/>
              </a:rPr>
              <a:t>r.m.s</a:t>
            </a:r>
            <a:r>
              <a:rPr lang="en-CA" sz="1600" dirty="0">
                <a:latin typeface="+mj-lt"/>
                <a:cs typeface="Century Gothic"/>
              </a:rPr>
              <a:t>.).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48577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i-FI" sz="1200" dirty="0">
                <a:latin typeface="+mj-lt"/>
                <a:ea typeface="Century Gothic" charset="0"/>
                <a:cs typeface="Century Gothic" charset="0"/>
              </a:rPr>
              <a:t>S. </a:t>
            </a:r>
            <a:r>
              <a:rPr lang="fi-FI" sz="1200" dirty="0" err="1">
                <a:latin typeface="+mj-lt"/>
                <a:ea typeface="Century Gothic" charset="0"/>
                <a:cs typeface="Century Gothic" charset="0"/>
              </a:rPr>
              <a:t>Corde</a:t>
            </a:r>
            <a:r>
              <a:rPr lang="fi-FI" sz="1200" dirty="0"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fi-FI" sz="1200" i="1" dirty="0">
                <a:latin typeface="+mj-lt"/>
                <a:ea typeface="Century Gothic" charset="0"/>
                <a:cs typeface="Century Gothic" charset="0"/>
              </a:rPr>
              <a:t>et al.</a:t>
            </a:r>
            <a:r>
              <a:rPr lang="fi-FI" sz="1200" dirty="0">
                <a:latin typeface="+mj-lt"/>
                <a:ea typeface="Century Gothic" charset="0"/>
                <a:cs typeface="Century Gothic" charset="0"/>
              </a:rPr>
              <a:t>, </a:t>
            </a:r>
            <a:r>
              <a:rPr lang="fi-FI" sz="1200" dirty="0" err="1">
                <a:latin typeface="+mj-lt"/>
                <a:ea typeface="Century Gothic" charset="0"/>
                <a:cs typeface="Century Gothic" charset="0"/>
              </a:rPr>
              <a:t>Nature</a:t>
            </a:r>
            <a:r>
              <a:rPr lang="fi-FI" sz="1200" dirty="0"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fi-FI" sz="1200" b="1" dirty="0">
                <a:latin typeface="+mj-lt"/>
                <a:ea typeface="Century Gothic" charset="0"/>
                <a:cs typeface="Century Gothic" charset="0"/>
              </a:rPr>
              <a:t>524</a:t>
            </a:r>
            <a:r>
              <a:rPr lang="fi-FI" sz="1200" dirty="0">
                <a:latin typeface="+mj-lt"/>
                <a:ea typeface="Century Gothic" charset="0"/>
                <a:cs typeface="Century Gothic" charset="0"/>
              </a:rPr>
              <a:t>, 442 (2015)</a:t>
            </a:r>
            <a:endParaRPr lang="fr-FR" sz="1200" dirty="0"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61207" y="931819"/>
            <a:ext cx="44399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uFill>
                  <a:solidFill/>
                </a:uFill>
                <a:latin typeface="+mj-lt"/>
                <a:ea typeface="Century Gothic" charset="0"/>
                <a:cs typeface="Century Gothic" charset="0"/>
              </a:rPr>
              <a:t>Experimental results in 1.3 m plasma</a:t>
            </a:r>
            <a:endParaRPr lang="fr-FR" sz="14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27514" y="4532311"/>
            <a:ext cx="903210" cy="2617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22380" y="4559592"/>
            <a:ext cx="903210" cy="2617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28">
            <a:extLst>
              <a:ext uri="{FF2B5EF4-FFF2-40B4-BE49-F238E27FC236}">
                <a16:creationId xmlns:a16="http://schemas.microsoft.com/office/drawing/2014/main" id="{272019EB-2A22-F549-9B5E-8D0AFE0E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</p:spPr>
        <p:txBody>
          <a:bodyPr/>
          <a:lstStyle/>
          <a:p>
            <a:r>
              <a:rPr lang="en-CA" sz="3200" dirty="0"/>
              <a:t>Non-Linear Positron PWFA</a:t>
            </a:r>
          </a:p>
        </p:txBody>
      </p:sp>
    </p:spTree>
    <p:extLst>
      <p:ext uri="{BB962C8B-B14F-4D97-AF65-F5344CB8AC3E}">
        <p14:creationId xmlns:p14="http://schemas.microsoft.com/office/powerpoint/2010/main" val="238930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9"/>
          <p:cNvSpPr txBox="1">
            <a:spLocks/>
          </p:cNvSpPr>
          <p:nvPr/>
        </p:nvSpPr>
        <p:spPr>
          <a:xfrm>
            <a:off x="220634" y="3666006"/>
            <a:ext cx="8763000" cy="1358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2" lvl="1" indent="0">
              <a:buNone/>
            </a:pPr>
            <a:r>
              <a:rPr lang="en-CA" sz="1600" dirty="0">
                <a:latin typeface="+mj-lt"/>
                <a:cs typeface="Century Gothic"/>
              </a:rPr>
              <a:t>The Hollow Channel Plasma is a </a:t>
            </a:r>
            <a:r>
              <a:rPr lang="en-CA" sz="1600" i="1" dirty="0">
                <a:latin typeface="+mj-lt"/>
                <a:cs typeface="Century Gothic"/>
              </a:rPr>
              <a:t>structure</a:t>
            </a:r>
            <a:r>
              <a:rPr lang="en-CA" sz="1600" dirty="0">
                <a:latin typeface="+mj-lt"/>
                <a:cs typeface="Century Gothic"/>
              </a:rPr>
              <a:t> that symmetrizes the response of the plasma to electron and </a:t>
            </a:r>
            <a:r>
              <a:rPr lang="en-CA" sz="1600" dirty="0">
                <a:solidFill>
                  <a:schemeClr val="bg2"/>
                </a:solidFill>
                <a:latin typeface="+mj-lt"/>
                <a:cs typeface="Century Gothic"/>
              </a:rPr>
              <a:t>positron</a:t>
            </a:r>
            <a:r>
              <a:rPr lang="en-CA" sz="1600" dirty="0">
                <a:latin typeface="+mj-lt"/>
                <a:cs typeface="Century Gothic"/>
              </a:rPr>
              <a:t> beams. </a:t>
            </a:r>
          </a:p>
          <a:p>
            <a:pPr marL="233362" lvl="1" indent="0">
              <a:buNone/>
            </a:pPr>
            <a:endParaRPr lang="en-CA" sz="1600" dirty="0">
              <a:latin typeface="+mj-lt"/>
              <a:cs typeface="Century Gothic"/>
            </a:endParaRPr>
          </a:p>
          <a:p>
            <a:pPr marL="233362" lvl="1" indent="0">
              <a:buNone/>
            </a:pPr>
            <a:r>
              <a:rPr lang="en-CA" sz="1600" dirty="0">
                <a:latin typeface="+mj-lt"/>
                <a:cs typeface="Century Gothic"/>
              </a:rPr>
              <a:t>There is no plasma on-axis, and therefore no focusing/defocusing force from plasma ions.</a:t>
            </a:r>
          </a:p>
        </p:txBody>
      </p:sp>
      <p:pic>
        <p:nvPicPr>
          <p:cNvPr id="14" name="Picture 4" descr="hollow_plasma_artwork_highres_v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5" y="1193855"/>
            <a:ext cx="3643795" cy="2049635"/>
          </a:xfrm>
          <a:prstGeom prst="rect">
            <a:avLst/>
          </a:prstGeom>
        </p:spPr>
      </p:pic>
      <p:pic>
        <p:nvPicPr>
          <p:cNvPr id="18" name="Picture 17" descr="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r="8463"/>
          <a:stretch/>
        </p:blipFill>
        <p:spPr>
          <a:xfrm>
            <a:off x="4367572" y="984485"/>
            <a:ext cx="4319228" cy="25602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00600" y="1733550"/>
            <a:ext cx="872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Vacuum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6805" y="150197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Plasma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1129" y="2463843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Drive Beam e</a:t>
            </a:r>
            <a:r>
              <a:rPr lang="en-US" sz="1400" b="1" baseline="30000" dirty="0"/>
              <a:t>+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99625" y="2407558"/>
            <a:ext cx="1627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Witness Beam e</a:t>
            </a:r>
            <a:r>
              <a:rPr lang="en-US" sz="1400" b="1" baseline="30000" dirty="0"/>
              <a:t>+</a:t>
            </a:r>
            <a:endParaRPr lang="en-US" sz="1400" b="1" dirty="0"/>
          </a:p>
        </p:txBody>
      </p:sp>
      <p:sp>
        <p:nvSpPr>
          <p:cNvPr id="24" name="Right Arrow 23"/>
          <p:cNvSpPr/>
          <p:nvPr/>
        </p:nvSpPr>
        <p:spPr>
          <a:xfrm>
            <a:off x="7913902" y="2133596"/>
            <a:ext cx="665018" cy="374073"/>
          </a:xfrm>
          <a:prstGeom prst="rightArrow">
            <a:avLst>
              <a:gd name="adj1" fmla="val 28378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8">
            <a:extLst>
              <a:ext uri="{FF2B5EF4-FFF2-40B4-BE49-F238E27FC236}">
                <a16:creationId xmlns:a16="http://schemas.microsoft.com/office/drawing/2014/main" id="{06008066-4713-9541-A1A0-7D98D153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</p:spPr>
        <p:txBody>
          <a:bodyPr/>
          <a:lstStyle/>
          <a:p>
            <a:r>
              <a:rPr lang="en-CA" sz="3200" dirty="0"/>
              <a:t>Hollow Channel Plasma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55204-CE8E-AC4E-A254-8A99FA364F8E}"/>
              </a:ext>
            </a:extLst>
          </p:cNvPr>
          <p:cNvSpPr txBox="1"/>
          <p:nvPr/>
        </p:nvSpPr>
        <p:spPr>
          <a:xfrm>
            <a:off x="5315989" y="4866501"/>
            <a:ext cx="38280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S. Gessner et. al. </a:t>
            </a:r>
            <a:r>
              <a:rPr lang="en-US" sz="1200" i="1" dirty="0"/>
              <a:t>Nat. Comm. </a:t>
            </a:r>
            <a:r>
              <a:rPr lang="en-US" sz="1200" dirty="0"/>
              <a:t>7, 11785</a:t>
            </a:r>
          </a:p>
        </p:txBody>
      </p:sp>
    </p:spTree>
    <p:extLst>
      <p:ext uri="{BB962C8B-B14F-4D97-AF65-F5344CB8AC3E}">
        <p14:creationId xmlns:p14="http://schemas.microsoft.com/office/powerpoint/2010/main" val="409302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607" y="1176700"/>
            <a:ext cx="4358457" cy="270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71103" y="925686"/>
            <a:ext cx="249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S. </a:t>
            </a:r>
            <a:r>
              <a:rPr lang="en-US" sz="1200" dirty="0" err="1">
                <a:latin typeface="+mj-lt"/>
              </a:rPr>
              <a:t>Dietrichs</a:t>
            </a:r>
            <a:r>
              <a:rPr lang="en-US" sz="1200" dirty="0">
                <a:latin typeface="+mj-lt"/>
              </a:rPr>
              <a:t>. </a:t>
            </a:r>
            <a:r>
              <a:rPr lang="en-US" sz="1200" dirty="0" err="1">
                <a:latin typeface="+mj-lt"/>
              </a:rPr>
              <a:t>M.S.c</a:t>
            </a:r>
            <a:r>
              <a:rPr lang="en-US" sz="1200" dirty="0">
                <a:latin typeface="+mj-lt"/>
              </a:rPr>
              <a:t>. Thesis, DESY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977" y="4029977"/>
            <a:ext cx="8819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By driving a </a:t>
            </a:r>
            <a:r>
              <a:rPr lang="en-US" sz="1600" dirty="0" err="1">
                <a:latin typeface="+mj-lt"/>
              </a:rPr>
              <a:t>wakefield</a:t>
            </a:r>
            <a:r>
              <a:rPr lang="en-US" sz="1600" dirty="0">
                <a:latin typeface="+mj-lt"/>
              </a:rPr>
              <a:t> in a plasma filament, you can create a region of uniform focusing and acceleration for </a:t>
            </a:r>
            <a:r>
              <a:rPr lang="en-US" sz="1600" dirty="0">
                <a:solidFill>
                  <a:schemeClr val="bg2"/>
                </a:solidFill>
                <a:latin typeface="+mj-lt"/>
              </a:rPr>
              <a:t>positrons</a:t>
            </a:r>
            <a:r>
              <a:rPr lang="en-US" sz="1600" dirty="0">
                <a:latin typeface="+mj-lt"/>
              </a:rPr>
              <a:t> at the back of the wake. 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Transverse plasma electron motion appears to be an important factor.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105400" y="2952750"/>
            <a:ext cx="253140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95" y="1176700"/>
            <a:ext cx="3752830" cy="2700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105400" y="3409950"/>
            <a:ext cx="253140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290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S. Diederichs et. al. </a:t>
            </a:r>
            <a:r>
              <a:rPr lang="en-US" sz="1200" i="1" dirty="0">
                <a:hlinkClick r:id="rId5"/>
              </a:rPr>
              <a:t>Phys. Rev. Accel. Beams</a:t>
            </a:r>
            <a:r>
              <a:rPr lang="en-US" sz="1200" dirty="0">
                <a:hlinkClick r:id="rId5"/>
              </a:rPr>
              <a:t> </a:t>
            </a:r>
            <a:r>
              <a:rPr lang="en-US" sz="1200" b="1" dirty="0">
                <a:hlinkClick r:id="rId5"/>
              </a:rPr>
              <a:t>22</a:t>
            </a:r>
            <a:r>
              <a:rPr lang="en-US" sz="1200" dirty="0">
                <a:hlinkClick r:id="rId5"/>
              </a:rPr>
              <a:t> 081301 (2019)</a:t>
            </a:r>
            <a:r>
              <a:rPr lang="en-US" sz="1200" dirty="0"/>
              <a:t> </a:t>
            </a: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EE680E0A-8293-8546-898F-0AC42F0C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</p:spPr>
        <p:txBody>
          <a:bodyPr/>
          <a:lstStyle/>
          <a:p>
            <a:r>
              <a:rPr lang="en-CA" sz="3200" dirty="0"/>
              <a:t>Plasma Filaments</a:t>
            </a:r>
          </a:p>
        </p:txBody>
      </p:sp>
    </p:spTree>
    <p:extLst>
      <p:ext uri="{BB962C8B-B14F-4D97-AF65-F5344CB8AC3E}">
        <p14:creationId xmlns:p14="http://schemas.microsoft.com/office/powerpoint/2010/main" val="273893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Past and Ongoing Design Efforts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114300" y="971550"/>
            <a:ext cx="4762500" cy="4075132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There have been several attempts to outline what a beam-driven plasma linear collider (PLC) could look to like.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Recent efforts include:</a:t>
            </a:r>
          </a:p>
          <a:p>
            <a:pPr lvl="2"/>
            <a:r>
              <a:rPr lang="en-US" sz="1400" dirty="0"/>
              <a:t>Snowmass 2013: </a:t>
            </a:r>
            <a:r>
              <a:rPr lang="en-US" sz="1400" dirty="0">
                <a:hlinkClick r:id="rId3"/>
              </a:rPr>
              <a:t>Beam-Driven PLC</a:t>
            </a:r>
            <a:endParaRPr lang="en-US" sz="1400" dirty="0"/>
          </a:p>
          <a:p>
            <a:pPr lvl="2"/>
            <a:r>
              <a:rPr lang="en-US" sz="1400" dirty="0"/>
              <a:t>DOE 2016: </a:t>
            </a:r>
            <a:r>
              <a:rPr lang="en-US" sz="1400" dirty="0">
                <a:hlinkClick r:id="rId4"/>
              </a:rPr>
              <a:t>Advanced Accelerator Strategy Report</a:t>
            </a:r>
            <a:endParaRPr lang="en-US" sz="1400" dirty="0"/>
          </a:p>
          <a:p>
            <a:pPr lvl="2"/>
            <a:r>
              <a:rPr lang="en-US" sz="1400" dirty="0"/>
              <a:t>ICFA 2017: </a:t>
            </a:r>
            <a:r>
              <a:rPr lang="en-US" sz="1400" dirty="0">
                <a:hlinkClick r:id="rId5"/>
              </a:rPr>
              <a:t>ANAR Roadmap</a:t>
            </a:r>
            <a:endParaRPr lang="en-US" sz="1400" dirty="0"/>
          </a:p>
          <a:p>
            <a:pPr lvl="2"/>
            <a:r>
              <a:rPr lang="en-US" sz="1400" dirty="0"/>
              <a:t>ESPP 2019: </a:t>
            </a:r>
            <a:r>
              <a:rPr lang="en-US" sz="1400" dirty="0">
                <a:hlinkClick r:id="rId6"/>
              </a:rPr>
              <a:t>ALEGRO Contribution</a:t>
            </a:r>
            <a:endParaRPr lang="en-US" sz="1400" dirty="0"/>
          </a:p>
          <a:p>
            <a:pPr lvl="2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690562" lvl="1" indent="-457200">
              <a:buFont typeface="+mj-lt"/>
              <a:buAutoNum type="arabicPeriod"/>
            </a:pP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F10C2-DD9E-BE49-AD6E-7831F469ADDD}"/>
              </a:ext>
            </a:extLst>
          </p:cNvPr>
          <p:cNvGrpSpPr/>
          <p:nvPr/>
        </p:nvGrpSpPr>
        <p:grpSpPr>
          <a:xfrm>
            <a:off x="5638800" y="1123950"/>
            <a:ext cx="3144982" cy="2536673"/>
            <a:chOff x="680027" y="920173"/>
            <a:chExt cx="4834082" cy="37611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D1A389-C63E-634E-9B9B-D59BB56AD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27" y="920173"/>
              <a:ext cx="4834082" cy="33659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8C36BD-117D-5143-A397-AFDDDB7A53BF}"/>
                </a:ext>
              </a:extLst>
            </p:cNvPr>
            <p:cNvSpPr txBox="1"/>
            <p:nvPr/>
          </p:nvSpPr>
          <p:spPr>
            <a:xfrm>
              <a:off x="935946" y="4316280"/>
              <a:ext cx="4376451" cy="365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E. </a:t>
              </a:r>
              <a:r>
                <a:rPr lang="en-US" sz="1000" dirty="0" err="1">
                  <a:latin typeface="+mj-lt"/>
                </a:rPr>
                <a:t>Adli</a:t>
              </a:r>
              <a:r>
                <a:rPr lang="en-US" sz="1000" dirty="0">
                  <a:latin typeface="+mj-lt"/>
                </a:rPr>
                <a:t> </a:t>
              </a:r>
              <a:r>
                <a:rPr lang="en-US" sz="1000" i="1" dirty="0">
                  <a:latin typeface="+mj-lt"/>
                </a:rPr>
                <a:t>et. al</a:t>
              </a:r>
              <a:r>
                <a:rPr lang="en-US" sz="1000" dirty="0">
                  <a:latin typeface="+mj-lt"/>
                </a:rPr>
                <a:t>., </a:t>
              </a:r>
              <a:r>
                <a:rPr lang="hr-HR" sz="1000" dirty="0">
                  <a:latin typeface="+mj-lt"/>
                </a:rPr>
                <a:t>arXiv:1308.1145</a:t>
              </a:r>
              <a:r>
                <a:rPr lang="en-US" sz="1000" dirty="0">
                  <a:latin typeface="+mj-lt"/>
                </a:rPr>
                <a:t> [</a:t>
              </a:r>
              <a:r>
                <a:rPr lang="en-US" sz="1000" dirty="0" err="1">
                  <a:latin typeface="+mj-lt"/>
                </a:rPr>
                <a:t>physics.acc-ph</a:t>
              </a:r>
              <a:r>
                <a:rPr lang="en-US" sz="1000" dirty="0">
                  <a:latin typeface="+mj-lt"/>
                </a:rPr>
                <a:t>]</a:t>
              </a:r>
              <a:endParaRPr lang="hr-HR" sz="1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38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Advances Since Snowmass 2013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1BF7D-B42F-E449-A314-8A9016AF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016"/>
            <a:ext cx="2416001" cy="1695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EC00EC-BD6C-064F-A3EF-D7C04CA1E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984250"/>
            <a:ext cx="2680345" cy="1695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1EB151-B035-0C45-AED2-A5CB2533B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168649"/>
            <a:ext cx="2504251" cy="1645920"/>
          </a:xfrm>
          <a:prstGeom prst="rect">
            <a:avLst/>
          </a:prstGeom>
        </p:spPr>
      </p:pic>
      <p:pic>
        <p:nvPicPr>
          <p:cNvPr id="1030" name="Picture 6" descr="CLEAR | CLEAR">
            <a:extLst>
              <a:ext uri="{FF2B5EF4-FFF2-40B4-BE49-F238E27FC236}">
                <a16:creationId xmlns:a16="http://schemas.microsoft.com/office/drawing/2014/main" id="{3666BD3C-80F1-4541-9DE8-A38ACE4F1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27" y="3168649"/>
            <a:ext cx="2926079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1A5BB2-05CE-AE4B-88FE-7A348A7BD1B5}"/>
              </a:ext>
            </a:extLst>
          </p:cNvPr>
          <p:cNvSpPr txBox="1"/>
          <p:nvPr/>
        </p:nvSpPr>
        <p:spPr>
          <a:xfrm>
            <a:off x="4932628" y="4743390"/>
            <a:ext cx="3900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70C0"/>
                </a:solidFill>
              </a:rPr>
              <a:t>Emittance Preservation in an Aberration-Free Active Plasma Lens</a:t>
            </a:r>
            <a:r>
              <a:rPr lang="en-US" sz="1000" dirty="0">
                <a:solidFill>
                  <a:srgbClr val="0070C0"/>
                </a:solidFill>
              </a:rPr>
              <a:t>.</a:t>
            </a:r>
          </a:p>
          <a:p>
            <a:r>
              <a:rPr lang="en-US" sz="1000" dirty="0">
                <a:solidFill>
                  <a:srgbClr val="0070C0"/>
                </a:solidFill>
              </a:rPr>
              <a:t>C. A. </a:t>
            </a:r>
            <a:r>
              <a:rPr lang="en-US" sz="1000" dirty="0" err="1">
                <a:solidFill>
                  <a:srgbClr val="0070C0"/>
                </a:solidFill>
              </a:rPr>
              <a:t>Lindstrøm</a:t>
            </a:r>
            <a:r>
              <a:rPr lang="en-US" sz="1000" dirty="0">
                <a:solidFill>
                  <a:srgbClr val="0070C0"/>
                </a:solidFill>
              </a:rPr>
              <a:t>, et. al. </a:t>
            </a:r>
            <a:r>
              <a:rPr lang="en-US" sz="1000" b="1" dirty="0">
                <a:solidFill>
                  <a:srgbClr val="0070C0"/>
                </a:solidFill>
              </a:rPr>
              <a:t>Phys. Rev. Lett</a:t>
            </a:r>
            <a:r>
              <a:rPr lang="en-US" sz="1000" dirty="0">
                <a:solidFill>
                  <a:srgbClr val="0070C0"/>
                </a:solidFill>
              </a:rPr>
              <a:t>. 121, 194801 (2018)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02D9F-9DF9-EB41-913A-8AA6F938E4B6}"/>
              </a:ext>
            </a:extLst>
          </p:cNvPr>
          <p:cNvSpPr txBox="1"/>
          <p:nvPr/>
        </p:nvSpPr>
        <p:spPr>
          <a:xfrm>
            <a:off x="269862" y="4740970"/>
            <a:ext cx="3966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70C0"/>
                </a:solidFill>
              </a:rPr>
              <a:t>Acceleration of electrons in the plasma </a:t>
            </a:r>
            <a:r>
              <a:rPr lang="en-US" sz="1000" i="1" dirty="0" err="1">
                <a:solidFill>
                  <a:srgbClr val="0070C0"/>
                </a:solidFill>
              </a:rPr>
              <a:t>wakefield</a:t>
            </a:r>
            <a:r>
              <a:rPr lang="en-US" sz="1000" i="1" dirty="0">
                <a:solidFill>
                  <a:srgbClr val="0070C0"/>
                </a:solidFill>
              </a:rPr>
              <a:t> of a proton bunch</a:t>
            </a:r>
            <a:r>
              <a:rPr lang="en-US" sz="1000" dirty="0">
                <a:solidFill>
                  <a:srgbClr val="0070C0"/>
                </a:solidFill>
              </a:rPr>
              <a:t>.</a:t>
            </a:r>
          </a:p>
          <a:p>
            <a:r>
              <a:rPr lang="en-US" sz="1000" dirty="0">
                <a:solidFill>
                  <a:srgbClr val="0070C0"/>
                </a:solidFill>
              </a:rPr>
              <a:t>E. </a:t>
            </a:r>
            <a:r>
              <a:rPr lang="en-US" sz="1000" dirty="0" err="1">
                <a:solidFill>
                  <a:srgbClr val="0070C0"/>
                </a:solidFill>
              </a:rPr>
              <a:t>Adli</a:t>
            </a:r>
            <a:r>
              <a:rPr lang="en-US" sz="1000" dirty="0">
                <a:solidFill>
                  <a:srgbClr val="0070C0"/>
                </a:solidFill>
              </a:rPr>
              <a:t>, et. al. (AWAKE Collaboration) </a:t>
            </a:r>
            <a:r>
              <a:rPr lang="en-US" sz="1000" b="1" dirty="0">
                <a:solidFill>
                  <a:srgbClr val="0070C0"/>
                </a:solidFill>
              </a:rPr>
              <a:t>Nature</a:t>
            </a:r>
            <a:r>
              <a:rPr lang="en-US" sz="1000" dirty="0">
                <a:solidFill>
                  <a:srgbClr val="0070C0"/>
                </a:solidFill>
              </a:rPr>
              <a:t> 561, 363–367 (2018)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BAEB0-6F4D-384E-BA33-3C088581BB67}"/>
              </a:ext>
            </a:extLst>
          </p:cNvPr>
          <p:cNvSpPr txBox="1"/>
          <p:nvPr/>
        </p:nvSpPr>
        <p:spPr>
          <a:xfrm>
            <a:off x="269862" y="26523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70C0"/>
                </a:solidFill>
              </a:rPr>
              <a:t>High-efficiency acceleration of an electron beam in a plasma </a:t>
            </a:r>
          </a:p>
          <a:p>
            <a:r>
              <a:rPr lang="en-US" sz="1000" i="1" dirty="0" err="1">
                <a:solidFill>
                  <a:srgbClr val="0070C0"/>
                </a:solidFill>
              </a:rPr>
              <a:t>wakefield</a:t>
            </a:r>
            <a:r>
              <a:rPr lang="en-US" sz="1000" i="1" dirty="0">
                <a:solidFill>
                  <a:srgbClr val="0070C0"/>
                </a:solidFill>
              </a:rPr>
              <a:t> accelerator</a:t>
            </a:r>
            <a:r>
              <a:rPr lang="en-US" sz="1000" dirty="0">
                <a:solidFill>
                  <a:srgbClr val="0070C0"/>
                </a:solidFill>
              </a:rPr>
              <a:t>. M. </a:t>
            </a:r>
            <a:r>
              <a:rPr lang="en-US" sz="1000" dirty="0" err="1">
                <a:solidFill>
                  <a:srgbClr val="0070C0"/>
                </a:solidFill>
              </a:rPr>
              <a:t>Litos</a:t>
            </a:r>
            <a:r>
              <a:rPr lang="en-US" sz="1000" dirty="0">
                <a:solidFill>
                  <a:srgbClr val="0070C0"/>
                </a:solidFill>
              </a:rPr>
              <a:t>, et. al. </a:t>
            </a:r>
            <a:r>
              <a:rPr lang="en-US" sz="1000" b="1" dirty="0">
                <a:solidFill>
                  <a:srgbClr val="0070C0"/>
                </a:solidFill>
              </a:rPr>
              <a:t>Nature</a:t>
            </a:r>
            <a:r>
              <a:rPr lang="en-US" sz="1000" dirty="0">
                <a:solidFill>
                  <a:srgbClr val="0070C0"/>
                </a:solidFill>
              </a:rPr>
              <a:t> 515, 92–95 (2014)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D0AF9-32DE-6242-BADD-4C59089019CF}"/>
              </a:ext>
            </a:extLst>
          </p:cNvPr>
          <p:cNvSpPr txBox="1"/>
          <p:nvPr/>
        </p:nvSpPr>
        <p:spPr>
          <a:xfrm>
            <a:off x="4915900" y="2652303"/>
            <a:ext cx="3743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0070C0"/>
                </a:solidFill>
              </a:rPr>
              <a:t>Multi-</a:t>
            </a:r>
            <a:r>
              <a:rPr lang="en-US" sz="1000" i="1" dirty="0" err="1">
                <a:solidFill>
                  <a:srgbClr val="0070C0"/>
                </a:solidFill>
              </a:rPr>
              <a:t>gigaelectronvolt</a:t>
            </a:r>
            <a:r>
              <a:rPr lang="en-US" sz="1000" i="1" dirty="0">
                <a:solidFill>
                  <a:srgbClr val="0070C0"/>
                </a:solidFill>
              </a:rPr>
              <a:t> acceleration of positrons in a self-loaded </a:t>
            </a:r>
          </a:p>
          <a:p>
            <a:r>
              <a:rPr lang="en-US" sz="1000" i="1" dirty="0">
                <a:solidFill>
                  <a:srgbClr val="0070C0"/>
                </a:solidFill>
              </a:rPr>
              <a:t>plasma </a:t>
            </a:r>
            <a:r>
              <a:rPr lang="en-US" sz="1000" i="1" dirty="0" err="1">
                <a:solidFill>
                  <a:srgbClr val="0070C0"/>
                </a:solidFill>
              </a:rPr>
              <a:t>wakefield</a:t>
            </a:r>
            <a:r>
              <a:rPr lang="en-US" sz="1000" dirty="0">
                <a:solidFill>
                  <a:srgbClr val="0070C0"/>
                </a:solidFill>
              </a:rPr>
              <a:t>. S. </a:t>
            </a:r>
            <a:r>
              <a:rPr lang="en-US" sz="1000" dirty="0" err="1">
                <a:solidFill>
                  <a:srgbClr val="0070C0"/>
                </a:solidFill>
              </a:rPr>
              <a:t>Corde</a:t>
            </a:r>
            <a:r>
              <a:rPr lang="en-US" sz="1000" dirty="0">
                <a:solidFill>
                  <a:srgbClr val="0070C0"/>
                </a:solidFill>
              </a:rPr>
              <a:t>, et. al. </a:t>
            </a:r>
            <a:r>
              <a:rPr lang="en-US" sz="1000" b="1" dirty="0">
                <a:solidFill>
                  <a:srgbClr val="0070C0"/>
                </a:solidFill>
              </a:rPr>
              <a:t>Nature</a:t>
            </a:r>
            <a:r>
              <a:rPr lang="en-US" sz="1000" dirty="0">
                <a:solidFill>
                  <a:srgbClr val="0070C0"/>
                </a:solidFill>
              </a:rPr>
              <a:t> 524, 442–445 (2015)</a:t>
            </a:r>
          </a:p>
        </p:txBody>
      </p:sp>
    </p:spTree>
    <p:extLst>
      <p:ext uri="{BB962C8B-B14F-4D97-AF65-F5344CB8AC3E}">
        <p14:creationId xmlns:p14="http://schemas.microsoft.com/office/powerpoint/2010/main" val="276896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Context for the Plasma Linear Collider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48FDC-376C-5440-8F09-1083D218C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47750"/>
            <a:ext cx="4241971" cy="39043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2C465A-7C17-384F-BC6C-465F85FE8642}"/>
              </a:ext>
            </a:extLst>
          </p:cNvPr>
          <p:cNvSpPr/>
          <p:nvPr/>
        </p:nvSpPr>
        <p:spPr>
          <a:xfrm>
            <a:off x="5334000" y="2691279"/>
            <a:ext cx="3124200" cy="14194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A93D3-6DD3-FB40-A692-2524079ACB50}"/>
              </a:ext>
            </a:extLst>
          </p:cNvPr>
          <p:cNvSpPr txBox="1"/>
          <p:nvPr/>
        </p:nvSpPr>
        <p:spPr>
          <a:xfrm>
            <a:off x="304800" y="112395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particle physics community would like an electron-positron collider “soon”.</a:t>
            </a:r>
          </a:p>
          <a:p>
            <a:endParaRPr lang="en-US" dirty="0"/>
          </a:p>
          <a:p>
            <a:r>
              <a:rPr lang="en-US" dirty="0"/>
              <a:t>Plasma technology is not sufficiently developed to start construction of a PLC.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54B1F-06FC-934D-BB6A-D28DA9722379}"/>
              </a:ext>
            </a:extLst>
          </p:cNvPr>
          <p:cNvSpPr txBox="1"/>
          <p:nvPr/>
        </p:nvSpPr>
        <p:spPr>
          <a:xfrm>
            <a:off x="488993" y="3405790"/>
            <a:ext cx="358139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The PLC is a potential energy upgrade to a linear collider.</a:t>
            </a:r>
          </a:p>
        </p:txBody>
      </p:sp>
    </p:spTree>
    <p:extLst>
      <p:ext uri="{BB962C8B-B14F-4D97-AF65-F5344CB8AC3E}">
        <p14:creationId xmlns:p14="http://schemas.microsoft.com/office/powerpoint/2010/main" val="2071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Plasma Wakefield Concept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AE0756-0E2E-1846-932F-19BFF3021C26}"/>
              </a:ext>
            </a:extLst>
          </p:cNvPr>
          <p:cNvSpPr txBox="1"/>
          <p:nvPr/>
        </p:nvSpPr>
        <p:spPr>
          <a:xfrm>
            <a:off x="6643148" y="4885551"/>
            <a:ext cx="2577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QuickPIC</a:t>
            </a:r>
            <a:r>
              <a:rPr lang="en-US" sz="1200" dirty="0"/>
              <a:t> Simulation, W. An. UCLA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910A9E-FA85-6743-965E-5D511FE0A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48729"/>
            <a:ext cx="6514404" cy="38919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6E956B-0A61-CD40-9976-9D97533200CF}"/>
              </a:ext>
            </a:extLst>
          </p:cNvPr>
          <p:cNvGrpSpPr/>
          <p:nvPr/>
        </p:nvGrpSpPr>
        <p:grpSpPr>
          <a:xfrm>
            <a:off x="4786878" y="1105242"/>
            <a:ext cx="3121432" cy="1651276"/>
            <a:chOff x="5903748" y="250579"/>
            <a:chExt cx="3121432" cy="16512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2BB3DE-06B4-EC4A-9DDE-4B895ED1658B}"/>
                </a:ext>
              </a:extLst>
            </p:cNvPr>
            <p:cNvSpPr txBox="1"/>
            <p:nvPr/>
          </p:nvSpPr>
          <p:spPr>
            <a:xfrm>
              <a:off x="5903748" y="250579"/>
              <a:ext cx="31214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Drive Beam</a:t>
              </a:r>
            </a:p>
            <a:p>
              <a:pPr algn="r"/>
              <a:r>
                <a:rPr lang="en-US" dirty="0">
                  <a:solidFill>
                    <a:schemeClr val="bg1"/>
                  </a:solidFill>
                </a:rPr>
                <a:t> Creates plasma </a:t>
              </a:r>
              <a:r>
                <a:rPr lang="en-US" dirty="0" err="1">
                  <a:solidFill>
                    <a:schemeClr val="bg1"/>
                  </a:solidFill>
                </a:rPr>
                <a:t>wakefield</a:t>
              </a:r>
              <a:endParaRPr lang="en-US" dirty="0">
                <a:solidFill>
                  <a:schemeClr val="bg1"/>
                </a:solidFill>
              </a:endParaRPr>
            </a:p>
            <a:p>
              <a:pPr algn="r"/>
              <a:r>
                <a:rPr lang="en-US" dirty="0">
                  <a:solidFill>
                    <a:schemeClr val="bg1"/>
                  </a:solidFill>
                </a:rPr>
                <a:t> Transfers energy to plasma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7C2DE56-72AA-754E-A8FF-9D754E0C84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7195" y="1266242"/>
              <a:ext cx="509405" cy="6356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E05DB1-B29D-8A44-81E2-AB19E7923A96}"/>
              </a:ext>
            </a:extLst>
          </p:cNvPr>
          <p:cNvGrpSpPr/>
          <p:nvPr/>
        </p:nvGrpSpPr>
        <p:grpSpPr>
          <a:xfrm>
            <a:off x="1698899" y="1186706"/>
            <a:ext cx="2698175" cy="1499573"/>
            <a:chOff x="261927" y="44087"/>
            <a:chExt cx="2698175" cy="149957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2E1918C-7299-BE4D-96B0-F90510CC65BC}"/>
                </a:ext>
              </a:extLst>
            </p:cNvPr>
            <p:cNvCxnSpPr>
              <a:cxnSpLocks/>
            </p:cNvCxnSpPr>
            <p:nvPr/>
          </p:nvCxnSpPr>
          <p:spPr>
            <a:xfrm>
              <a:off x="925228" y="782751"/>
              <a:ext cx="356004" cy="7609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FFE38E-97A7-EA4E-8361-FE6A3FA9CEB9}"/>
                </a:ext>
              </a:extLst>
            </p:cNvPr>
            <p:cNvSpPr txBox="1"/>
            <p:nvPr/>
          </p:nvSpPr>
          <p:spPr>
            <a:xfrm>
              <a:off x="261927" y="44087"/>
              <a:ext cx="269817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Witness Beam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Accelerated by the wake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BFF47A-A629-2446-A382-0B0B0BFDF112}"/>
              </a:ext>
            </a:extLst>
          </p:cNvPr>
          <p:cNvGrpSpPr/>
          <p:nvPr/>
        </p:nvGrpSpPr>
        <p:grpSpPr>
          <a:xfrm>
            <a:off x="1733733" y="3482752"/>
            <a:ext cx="5416932" cy="1402799"/>
            <a:chOff x="-611679" y="2746830"/>
            <a:chExt cx="5416932" cy="1402799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BEE6213-4CC8-7240-9E1E-538CB6386D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10" y="2746830"/>
              <a:ext cx="968278" cy="479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4913D0-517E-4145-8BFD-0C4DC90DA2B5}"/>
                </a:ext>
              </a:extLst>
            </p:cNvPr>
            <p:cNvSpPr txBox="1"/>
            <p:nvPr/>
          </p:nvSpPr>
          <p:spPr>
            <a:xfrm>
              <a:off x="-611679" y="3133966"/>
              <a:ext cx="54169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Plasma </a:t>
              </a:r>
              <a:r>
                <a:rPr lang="en-US" sz="2400" dirty="0" err="1">
                  <a:solidFill>
                    <a:schemeClr val="bg1"/>
                  </a:solidFill>
                </a:rPr>
                <a:t>wakefield</a:t>
              </a:r>
              <a:r>
                <a:rPr lang="en-US" sz="2400" dirty="0">
                  <a:solidFill>
                    <a:schemeClr val="bg1"/>
                  </a:solidFill>
                </a:rPr>
                <a:t> (blowout regime)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Decelerates drive beam, Accelerates witness beam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Focuses both beams*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82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Challenges on the path to a PLC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A8569-5E1C-2447-B8A2-288DD23E31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4448" y="1047750"/>
            <a:ext cx="8534400" cy="3799142"/>
          </a:xfrm>
        </p:spPr>
        <p:txBody>
          <a:bodyPr>
            <a:normAutofit/>
          </a:bodyPr>
          <a:lstStyle/>
          <a:p>
            <a:r>
              <a:rPr lang="en-US" dirty="0"/>
              <a:t>Challenges include:</a:t>
            </a:r>
          </a:p>
          <a:p>
            <a:endParaRPr lang="en-US" sz="1200" dirty="0"/>
          </a:p>
          <a:p>
            <a:pPr marL="800100" lvl="1" indent="-342900"/>
            <a:r>
              <a:rPr lang="en-US" dirty="0"/>
              <a:t>High-efficiency, high-quality acceleration in a single stage.</a:t>
            </a:r>
          </a:p>
          <a:p>
            <a:pPr marL="800100" lvl="1" indent="-342900"/>
            <a:r>
              <a:rPr lang="en-US" dirty="0"/>
              <a:t>Coupling between plasma stages.</a:t>
            </a:r>
          </a:p>
          <a:p>
            <a:pPr marL="800100" lvl="1" indent="-342900"/>
            <a:r>
              <a:rPr lang="en-US" dirty="0"/>
              <a:t>Positron acceleration in plasma.</a:t>
            </a:r>
          </a:p>
          <a:p>
            <a:pPr marL="800100" lvl="1" indent="-342900"/>
            <a:r>
              <a:rPr lang="en-US" dirty="0"/>
              <a:t>High repetition-rate plasma acceleration.</a:t>
            </a:r>
          </a:p>
          <a:p>
            <a:pPr marL="800100" lvl="1" indent="-342900"/>
            <a:r>
              <a:rPr lang="en-US" dirty="0"/>
              <a:t>Final focusing and alignment of beams at the collision point.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AE1F5D-B2B2-0841-9AC0-255155400B84}"/>
              </a:ext>
            </a:extLst>
          </p:cNvPr>
          <p:cNvSpPr/>
          <p:nvPr/>
        </p:nvSpPr>
        <p:spPr>
          <a:xfrm>
            <a:off x="1143000" y="1733550"/>
            <a:ext cx="7315200" cy="45720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403D6F-7184-6A47-B131-BC173423496A}"/>
              </a:ext>
            </a:extLst>
          </p:cNvPr>
          <p:cNvGrpSpPr/>
          <p:nvPr/>
        </p:nvGrpSpPr>
        <p:grpSpPr>
          <a:xfrm>
            <a:off x="4185696" y="1131760"/>
            <a:ext cx="4681756" cy="552450"/>
            <a:chOff x="4185696" y="1131760"/>
            <a:chExt cx="4681756" cy="5524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BAADF3-87AA-914E-9FC6-FFCA44980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5696" y="1131760"/>
              <a:ext cx="1682750" cy="5524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62A23D-28C9-4A4E-975E-AA040BAC9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9842" y="1221734"/>
              <a:ext cx="2887610" cy="41403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B556C38-610B-4D48-9BE9-BF8CA2D94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83898"/>
            <a:ext cx="1682750" cy="552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719D6F-CB29-D041-B2FA-1815627E4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017298"/>
            <a:ext cx="2654248" cy="3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The Efficiency Challenge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AE0756-0E2E-1846-932F-19BFF3021C26}"/>
              </a:ext>
            </a:extLst>
          </p:cNvPr>
          <p:cNvSpPr txBox="1"/>
          <p:nvPr/>
        </p:nvSpPr>
        <p:spPr>
          <a:xfrm>
            <a:off x="6643148" y="4885551"/>
            <a:ext cx="2577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QuickPIC</a:t>
            </a:r>
            <a:r>
              <a:rPr lang="en-US" sz="1200" dirty="0"/>
              <a:t> Simulation, W. An. UCLA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910A9E-FA85-6743-965E-5D511FE0A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18" y="993574"/>
            <a:ext cx="6514404" cy="38919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6E956B-0A61-CD40-9976-9D97533200CF}"/>
              </a:ext>
            </a:extLst>
          </p:cNvPr>
          <p:cNvGrpSpPr/>
          <p:nvPr/>
        </p:nvGrpSpPr>
        <p:grpSpPr>
          <a:xfrm>
            <a:off x="6123301" y="1050087"/>
            <a:ext cx="2766527" cy="1651276"/>
            <a:chOff x="6258653" y="250579"/>
            <a:chExt cx="2766527" cy="16512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2BB3DE-06B4-EC4A-9DDE-4B895ED1658B}"/>
                </a:ext>
              </a:extLst>
            </p:cNvPr>
            <p:cNvSpPr txBox="1"/>
            <p:nvPr/>
          </p:nvSpPr>
          <p:spPr>
            <a:xfrm>
              <a:off x="6258653" y="250579"/>
              <a:ext cx="27665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Drive Beam</a:t>
              </a:r>
            </a:p>
            <a:p>
              <a:pPr algn="r"/>
              <a:r>
                <a:rPr lang="en-US" dirty="0">
                  <a:solidFill>
                    <a:schemeClr val="bg1"/>
                  </a:solidFill>
                </a:rPr>
                <a:t>Wall plug to RF and </a:t>
              </a:r>
              <a:r>
                <a:rPr lang="en-US" dirty="0" err="1">
                  <a:solidFill>
                    <a:schemeClr val="bg1"/>
                  </a:solidFill>
                </a:rPr>
                <a:t>cryo</a:t>
              </a:r>
              <a:endParaRPr lang="en-US" dirty="0">
                <a:solidFill>
                  <a:schemeClr val="bg1"/>
                </a:solidFill>
              </a:endParaRPr>
            </a:p>
            <a:p>
              <a:pPr algn="r"/>
              <a:r>
                <a:rPr lang="en-US" dirty="0">
                  <a:solidFill>
                    <a:schemeClr val="bg1"/>
                  </a:solidFill>
                </a:rPr>
                <a:t>RF to drive beam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7C2DE56-72AA-754E-A8FF-9D754E0C84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7195" y="1266242"/>
              <a:ext cx="509405" cy="6356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E05DB1-B29D-8A44-81E2-AB19E7923A96}"/>
              </a:ext>
            </a:extLst>
          </p:cNvPr>
          <p:cNvGrpSpPr/>
          <p:nvPr/>
        </p:nvGrpSpPr>
        <p:grpSpPr>
          <a:xfrm>
            <a:off x="2680417" y="1131551"/>
            <a:ext cx="2749471" cy="1499573"/>
            <a:chOff x="261927" y="44087"/>
            <a:chExt cx="2749471" cy="149957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2E1918C-7299-BE4D-96B0-F90510CC65BC}"/>
                </a:ext>
              </a:extLst>
            </p:cNvPr>
            <p:cNvCxnSpPr>
              <a:cxnSpLocks/>
            </p:cNvCxnSpPr>
            <p:nvPr/>
          </p:nvCxnSpPr>
          <p:spPr>
            <a:xfrm>
              <a:off x="925228" y="782751"/>
              <a:ext cx="356004" cy="7609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FFE38E-97A7-EA4E-8361-FE6A3FA9CEB9}"/>
                </a:ext>
              </a:extLst>
            </p:cNvPr>
            <p:cNvSpPr txBox="1"/>
            <p:nvPr/>
          </p:nvSpPr>
          <p:spPr>
            <a:xfrm>
              <a:off x="261927" y="44087"/>
              <a:ext cx="274947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Witness Beam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Plasma to witness beam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BFF47A-A629-2446-A382-0B0B0BFDF112}"/>
              </a:ext>
            </a:extLst>
          </p:cNvPr>
          <p:cNvGrpSpPr/>
          <p:nvPr/>
        </p:nvGrpSpPr>
        <p:grpSpPr>
          <a:xfrm>
            <a:off x="2680417" y="3520465"/>
            <a:ext cx="2459328" cy="872643"/>
            <a:chOff x="-611679" y="2938431"/>
            <a:chExt cx="2459328" cy="87264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BEE6213-4CC8-7240-9E1E-538CB6386D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10" y="2938431"/>
              <a:ext cx="368516" cy="2881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4913D0-517E-4145-8BFD-0C4DC90DA2B5}"/>
                </a:ext>
              </a:extLst>
            </p:cNvPr>
            <p:cNvSpPr txBox="1"/>
            <p:nvPr/>
          </p:nvSpPr>
          <p:spPr>
            <a:xfrm>
              <a:off x="-611679" y="3133966"/>
              <a:ext cx="245932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</a:rPr>
                <a:t>Plasma </a:t>
              </a:r>
              <a:r>
                <a:rPr lang="en-US" sz="2200" dirty="0" err="1">
                  <a:solidFill>
                    <a:schemeClr val="bg1"/>
                  </a:solidFill>
                </a:rPr>
                <a:t>wakefield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Drive beam to plasma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C8D631-3832-574E-97A3-DB1E4E5FB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10958"/>
              </p:ext>
            </p:extLst>
          </p:nvPr>
        </p:nvGraphicFramePr>
        <p:xfrm>
          <a:off x="63254" y="993574"/>
          <a:ext cx="2423579" cy="152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146">
                  <a:extLst>
                    <a:ext uri="{9D8B030D-6E8A-4147-A177-3AD203B41FA5}">
                      <a16:colId xmlns:a16="http://schemas.microsoft.com/office/drawing/2014/main" val="318504366"/>
                    </a:ext>
                  </a:extLst>
                </a:gridCol>
                <a:gridCol w="681422">
                  <a:extLst>
                    <a:ext uri="{9D8B030D-6E8A-4147-A177-3AD203B41FA5}">
                      <a16:colId xmlns:a16="http://schemas.microsoft.com/office/drawing/2014/main" val="2056218853"/>
                    </a:ext>
                  </a:extLst>
                </a:gridCol>
                <a:gridCol w="510011">
                  <a:extLst>
                    <a:ext uri="{9D8B030D-6E8A-4147-A177-3AD203B41FA5}">
                      <a16:colId xmlns:a16="http://schemas.microsoft.com/office/drawing/2014/main" val="4208177244"/>
                    </a:ext>
                  </a:extLst>
                </a:gridCol>
              </a:tblGrid>
              <a:tr h="304216">
                <a:tc>
                  <a:txBody>
                    <a:bodyPr/>
                    <a:lstStyle/>
                    <a:p>
                      <a:r>
                        <a:rPr lang="en-US" sz="1200" dirty="0"/>
                        <a:t>250 GeV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Eff.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075580"/>
                  </a:ext>
                </a:extLst>
              </a:tr>
              <a:tr h="304216">
                <a:tc>
                  <a:txBody>
                    <a:bodyPr/>
                    <a:lstStyle/>
                    <a:p>
                      <a:r>
                        <a:rPr lang="en-US" sz="1000" dirty="0"/>
                        <a:t>Wall </a:t>
                      </a:r>
                      <a:r>
                        <a:rPr lang="en-US" sz="1000" dirty="0" err="1"/>
                        <a:t>Plug￫Drive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30￫12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252535"/>
                  </a:ext>
                </a:extLst>
              </a:tr>
              <a:tr h="304216">
                <a:tc>
                  <a:txBody>
                    <a:bodyPr/>
                    <a:lstStyle/>
                    <a:p>
                      <a:r>
                        <a:rPr lang="en-US" sz="1000" dirty="0" err="1"/>
                        <a:t>Drive￫Plasma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12￫9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990776"/>
                  </a:ext>
                </a:extLst>
              </a:tr>
              <a:tr h="304216">
                <a:tc>
                  <a:txBody>
                    <a:bodyPr/>
                    <a:lstStyle/>
                    <a:p>
                      <a:r>
                        <a:rPr lang="en-US" sz="1000" dirty="0" err="1"/>
                        <a:t>Plasma￫Witness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9￫6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654269"/>
                  </a:ext>
                </a:extLst>
              </a:tr>
              <a:tr h="304216">
                <a:tc>
                  <a:txBody>
                    <a:bodyPr/>
                    <a:lstStyle/>
                    <a:p>
                      <a:r>
                        <a:rPr lang="en-US" sz="1000" dirty="0"/>
                        <a:t>Site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16605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C6C5088-911E-744C-83B4-72594F6F7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07831"/>
              </p:ext>
            </p:extLst>
          </p:nvPr>
        </p:nvGraphicFramePr>
        <p:xfrm>
          <a:off x="63253" y="2822446"/>
          <a:ext cx="2399838" cy="152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947">
                  <a:extLst>
                    <a:ext uri="{9D8B030D-6E8A-4147-A177-3AD203B41FA5}">
                      <a16:colId xmlns:a16="http://schemas.microsoft.com/office/drawing/2014/main" val="318504366"/>
                    </a:ext>
                  </a:extLst>
                </a:gridCol>
                <a:gridCol w="733880">
                  <a:extLst>
                    <a:ext uri="{9D8B030D-6E8A-4147-A177-3AD203B41FA5}">
                      <a16:colId xmlns:a16="http://schemas.microsoft.com/office/drawing/2014/main" val="2056218853"/>
                    </a:ext>
                  </a:extLst>
                </a:gridCol>
                <a:gridCol w="510011">
                  <a:extLst>
                    <a:ext uri="{9D8B030D-6E8A-4147-A177-3AD203B41FA5}">
                      <a16:colId xmlns:a16="http://schemas.microsoft.com/office/drawing/2014/main" val="4208177244"/>
                    </a:ext>
                  </a:extLst>
                </a:gridCol>
              </a:tblGrid>
              <a:tr h="304216">
                <a:tc>
                  <a:txBody>
                    <a:bodyPr/>
                    <a:lstStyle/>
                    <a:p>
                      <a:r>
                        <a:rPr lang="en-US" sz="1200" dirty="0"/>
                        <a:t>10 </a:t>
                      </a:r>
                      <a:r>
                        <a:rPr lang="en-US" sz="1200" dirty="0" err="1"/>
                        <a:t>TeV</a:t>
                      </a:r>
                      <a:r>
                        <a:rPr lang="en-US" sz="1200" dirty="0"/>
                        <a:t>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Eff.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075580"/>
                  </a:ext>
                </a:extLst>
              </a:tr>
              <a:tr h="304216">
                <a:tc>
                  <a:txBody>
                    <a:bodyPr/>
                    <a:lstStyle/>
                    <a:p>
                      <a:r>
                        <a:rPr lang="en-US" sz="1000" dirty="0"/>
                        <a:t>Wall </a:t>
                      </a:r>
                      <a:r>
                        <a:rPr lang="en-US" sz="1000" dirty="0" err="1"/>
                        <a:t>Plug￫Drive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205￫81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252535"/>
                  </a:ext>
                </a:extLst>
              </a:tr>
              <a:tr h="304216">
                <a:tc>
                  <a:txBody>
                    <a:bodyPr/>
                    <a:lstStyle/>
                    <a:p>
                      <a:r>
                        <a:rPr lang="en-US" sz="1000" dirty="0" err="1"/>
                        <a:t>Drive￫Plasma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81￫61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990776"/>
                  </a:ext>
                </a:extLst>
              </a:tr>
              <a:tr h="304216">
                <a:tc>
                  <a:txBody>
                    <a:bodyPr/>
                    <a:lstStyle/>
                    <a:p>
                      <a:r>
                        <a:rPr lang="en-US" sz="1000" dirty="0" err="1"/>
                        <a:t>Plasma￫Witness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61￫40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654269"/>
                  </a:ext>
                </a:extLst>
              </a:tr>
              <a:tr h="304216">
                <a:tc>
                  <a:txBody>
                    <a:bodyPr/>
                    <a:lstStyle/>
                    <a:p>
                      <a:r>
                        <a:rPr lang="en-US" sz="1000" dirty="0"/>
                        <a:t>Site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16605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90A25CB-8BF5-D54F-BD4D-5F719B3BBDA6}"/>
              </a:ext>
            </a:extLst>
          </p:cNvPr>
          <p:cNvSpPr txBox="1"/>
          <p:nvPr/>
        </p:nvSpPr>
        <p:spPr>
          <a:xfrm>
            <a:off x="43037" y="4623940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E. </a:t>
            </a:r>
            <a:r>
              <a:rPr lang="en-US" sz="1000" dirty="0" err="1">
                <a:latin typeface="+mj-lt"/>
              </a:rPr>
              <a:t>Adli</a:t>
            </a:r>
            <a:r>
              <a:rPr lang="en-US" sz="1000" dirty="0">
                <a:latin typeface="+mj-lt"/>
              </a:rPr>
              <a:t> </a:t>
            </a:r>
            <a:r>
              <a:rPr lang="en-US" sz="1000" i="1" dirty="0">
                <a:latin typeface="+mj-lt"/>
              </a:rPr>
              <a:t>et. al</a:t>
            </a:r>
            <a:r>
              <a:rPr lang="en-US" sz="1000" dirty="0">
                <a:latin typeface="+mj-lt"/>
              </a:rPr>
              <a:t>., </a:t>
            </a:r>
          </a:p>
          <a:p>
            <a:r>
              <a:rPr lang="hr-HR" sz="1000" dirty="0">
                <a:latin typeface="+mj-lt"/>
              </a:rPr>
              <a:t>arXiv:1308.1145</a:t>
            </a:r>
            <a:r>
              <a:rPr lang="en-US" sz="1000" dirty="0">
                <a:latin typeface="+mj-lt"/>
              </a:rPr>
              <a:t> [</a:t>
            </a:r>
            <a:r>
              <a:rPr lang="en-US" sz="1000" dirty="0" err="1">
                <a:latin typeface="+mj-lt"/>
              </a:rPr>
              <a:t>physics.acc-ph</a:t>
            </a:r>
            <a:r>
              <a:rPr lang="en-US" sz="1000" dirty="0">
                <a:latin typeface="+mj-lt"/>
              </a:rPr>
              <a:t>]</a:t>
            </a:r>
            <a:endParaRPr lang="hr-HR" sz="10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2AA03-0DD7-4B4B-802E-8C584DF5C7D3}"/>
              </a:ext>
            </a:extLst>
          </p:cNvPr>
          <p:cNvSpPr txBox="1"/>
          <p:nvPr/>
        </p:nvSpPr>
        <p:spPr>
          <a:xfrm>
            <a:off x="642188" y="2406933"/>
            <a:ext cx="796558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Energy that is not transferred to witness beam stays in the </a:t>
            </a:r>
            <a:r>
              <a:rPr lang="en-US" sz="2000" dirty="0" err="1"/>
              <a:t>wakefield</a:t>
            </a:r>
            <a:r>
              <a:rPr lang="en-US" sz="2000" dirty="0"/>
              <a:t>. Need high-efficiency to avoid MW heating of plasma!</a:t>
            </a:r>
          </a:p>
        </p:txBody>
      </p:sp>
    </p:spTree>
    <p:extLst>
      <p:ext uri="{BB962C8B-B14F-4D97-AF65-F5344CB8AC3E}">
        <p14:creationId xmlns:p14="http://schemas.microsoft.com/office/powerpoint/2010/main" val="23169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Stability and Efficiency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5392F6F1-0AED-F242-AC5B-703C7DB9EBDE}"/>
              </a:ext>
            </a:extLst>
          </p:cNvPr>
          <p:cNvSpPr txBox="1">
            <a:spLocks/>
          </p:cNvSpPr>
          <p:nvPr/>
        </p:nvSpPr>
        <p:spPr>
          <a:xfrm>
            <a:off x="81192" y="971550"/>
            <a:ext cx="8981616" cy="37991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figure-of-merit for a linear collider is </a:t>
            </a:r>
            <a:r>
              <a:rPr lang="en-US" sz="1600" b="1" dirty="0"/>
              <a:t>luminosity per wall plug power</a:t>
            </a:r>
            <a:r>
              <a:rPr lang="en-US" sz="1600" dirty="0"/>
              <a:t>. This requires highly-efficient </a:t>
            </a:r>
            <a:r>
              <a:rPr lang="en-US" sz="1600" i="1" dirty="0"/>
              <a:t>and</a:t>
            </a:r>
            <a:r>
              <a:rPr lang="en-US" sz="1600" dirty="0"/>
              <a:t> stable acceleration to produce low-emittance beams.</a:t>
            </a:r>
          </a:p>
          <a:p>
            <a:endParaRPr lang="en-US" sz="1600" dirty="0"/>
          </a:p>
          <a:p>
            <a:r>
              <a:rPr lang="en-US" sz="1600" dirty="0"/>
              <a:t>Our high-efficiency design attracted interest from the general accelerator community. There is a claim that you must trade stability for efficiency:</a:t>
            </a:r>
          </a:p>
          <a:p>
            <a:r>
              <a:rPr lang="en-US" sz="1200" i="1" dirty="0">
                <a:hlinkClick r:id="rId3"/>
              </a:rPr>
              <a:t>Efficiency versus instability in plasma accelerators. </a:t>
            </a:r>
            <a:r>
              <a:rPr lang="en-US" sz="1200" dirty="0">
                <a:hlinkClick r:id="rId3"/>
              </a:rPr>
              <a:t>V. Lebedev, et. al. PRAB 20, 121301 (2017)</a:t>
            </a:r>
            <a:endParaRPr lang="en-US" sz="1200" dirty="0"/>
          </a:p>
          <a:p>
            <a:endParaRPr lang="en-US" sz="1200" dirty="0"/>
          </a:p>
          <a:p>
            <a:r>
              <a:rPr lang="en-US" sz="1600" dirty="0"/>
              <a:t>This prompted several people to think about solutions (including the authors of the criticism):</a:t>
            </a:r>
          </a:p>
          <a:p>
            <a:r>
              <a:rPr lang="en-US" sz="1200" i="1" dirty="0">
                <a:hlinkClick r:id="rId4"/>
              </a:rPr>
              <a:t>Ion Motion Induced Emittance Growth of Matched Electron Beams in Plasma </a:t>
            </a:r>
            <a:r>
              <a:rPr lang="en-US" sz="1200" i="1" dirty="0" err="1">
                <a:hlinkClick r:id="rId4"/>
              </a:rPr>
              <a:t>Wakefields</a:t>
            </a:r>
            <a:r>
              <a:rPr lang="en-US" sz="1200" dirty="0">
                <a:hlinkClick r:id="rId4"/>
              </a:rPr>
              <a:t>. W. An, et. al. PRL 118, 244801 (2017)</a:t>
            </a:r>
            <a:endParaRPr lang="en-US" sz="1200" dirty="0"/>
          </a:p>
          <a:p>
            <a:r>
              <a:rPr lang="en-US" sz="1200" i="1" dirty="0">
                <a:hlinkClick r:id="rId5"/>
              </a:rPr>
              <a:t>Beam Breakup Mitigation by Ion Mobility in Plasma Acceleration</a:t>
            </a:r>
            <a:r>
              <a:rPr lang="en-US" sz="1200" dirty="0">
                <a:hlinkClick r:id="rId5"/>
              </a:rPr>
              <a:t>. A. Burov, et. al. arXiv:1808.03860 [physics.acc-ph] (2018)</a:t>
            </a:r>
            <a:endParaRPr lang="en-US" sz="1200" dirty="0"/>
          </a:p>
          <a:p>
            <a:r>
              <a:rPr lang="en-US" sz="1200" i="1" dirty="0">
                <a:hlinkClick r:id="rId6"/>
              </a:rPr>
              <a:t>Suppression of Beam Hosing in Plasma Accelerators with Ion Motion. </a:t>
            </a:r>
            <a:r>
              <a:rPr lang="en-US" sz="1200" dirty="0">
                <a:hlinkClick r:id="rId6"/>
              </a:rPr>
              <a:t>T. J. </a:t>
            </a:r>
            <a:r>
              <a:rPr lang="en-US" sz="1200" dirty="0" err="1">
                <a:hlinkClick r:id="rId6"/>
              </a:rPr>
              <a:t>Mehrling</a:t>
            </a:r>
            <a:r>
              <a:rPr lang="en-US" sz="1200" dirty="0">
                <a:hlinkClick r:id="rId6"/>
              </a:rPr>
              <a:t>, et. al. PRL 121, 264802 (2018)</a:t>
            </a:r>
            <a:endParaRPr lang="en-US" sz="1200" dirty="0"/>
          </a:p>
          <a:p>
            <a:endParaRPr lang="en-US" sz="12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200" dirty="0"/>
          </a:p>
          <a:p>
            <a:endParaRPr lang="en-US" sz="1600" dirty="0"/>
          </a:p>
          <a:p>
            <a:endParaRPr lang="en-US" sz="1600" i="1" dirty="0"/>
          </a:p>
          <a:p>
            <a:endParaRPr lang="en-US" sz="1600" i="1" dirty="0"/>
          </a:p>
          <a:p>
            <a:endParaRPr lang="en-US" sz="1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809E50-EC19-FB46-A3D6-0EF9A3B04FBC}"/>
              </a:ext>
            </a:extLst>
          </p:cNvPr>
          <p:cNvSpPr txBox="1"/>
          <p:nvPr/>
        </p:nvSpPr>
        <p:spPr>
          <a:xfrm>
            <a:off x="228600" y="4476750"/>
            <a:ext cx="868679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Constructive criticism strengthens PLC concept and leads to collaboration. </a:t>
            </a:r>
          </a:p>
        </p:txBody>
      </p:sp>
    </p:spTree>
    <p:extLst>
      <p:ext uri="{BB962C8B-B14F-4D97-AF65-F5344CB8AC3E}">
        <p14:creationId xmlns:p14="http://schemas.microsoft.com/office/powerpoint/2010/main" val="29235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8">
            <a:extLst>
              <a:ext uri="{FF2B5EF4-FFF2-40B4-BE49-F238E27FC236}">
                <a16:creationId xmlns:a16="http://schemas.microsoft.com/office/drawing/2014/main" id="{E70B4B9F-47E1-9446-87E1-0FB344E0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</p:spPr>
        <p:txBody>
          <a:bodyPr/>
          <a:lstStyle/>
          <a:p>
            <a:r>
              <a:rPr lang="en-CA" sz="3200" dirty="0"/>
              <a:t>Parameters and Technological Readiness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D740FD16-FD73-9A40-85D3-175C35FF2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718540"/>
              </p:ext>
            </p:extLst>
          </p:nvPr>
        </p:nvGraphicFramePr>
        <p:xfrm>
          <a:off x="3581400" y="979840"/>
          <a:ext cx="5410200" cy="404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297">
                  <a:extLst>
                    <a:ext uri="{9D8B030D-6E8A-4147-A177-3AD203B41FA5}">
                      <a16:colId xmlns:a16="http://schemas.microsoft.com/office/drawing/2014/main" val="957468230"/>
                    </a:ext>
                  </a:extLst>
                </a:gridCol>
                <a:gridCol w="1323295">
                  <a:extLst>
                    <a:ext uri="{9D8B030D-6E8A-4147-A177-3AD203B41FA5}">
                      <a16:colId xmlns:a16="http://schemas.microsoft.com/office/drawing/2014/main" val="3009638273"/>
                    </a:ext>
                  </a:extLst>
                </a:gridCol>
                <a:gridCol w="982304">
                  <a:extLst>
                    <a:ext uri="{9D8B030D-6E8A-4147-A177-3AD203B41FA5}">
                      <a16:colId xmlns:a16="http://schemas.microsoft.com/office/drawing/2014/main" val="1498436793"/>
                    </a:ext>
                  </a:extLst>
                </a:gridCol>
                <a:gridCol w="982304">
                  <a:extLst>
                    <a:ext uri="{9D8B030D-6E8A-4147-A177-3AD203B41FA5}">
                      <a16:colId xmlns:a16="http://schemas.microsoft.com/office/drawing/2014/main" val="790774870"/>
                    </a:ext>
                  </a:extLst>
                </a:gridCol>
              </a:tblGrid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Plasma Linear Collider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Electron/Positron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Higgs Fact.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Multi-</a:t>
                      </a:r>
                      <a:r>
                        <a:rPr lang="en-US" sz="1000" dirty="0" err="1"/>
                        <a:t>TeV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31273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18580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Peak Luminosity (10^34)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cm-2 s-1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1.57 × 10</a:t>
                      </a:r>
                      <a:r>
                        <a:rPr lang="en-US" sz="1000" baseline="30000" dirty="0"/>
                        <a:t>34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1.05 × 10</a:t>
                      </a:r>
                      <a:r>
                        <a:rPr lang="en-US" sz="1000" baseline="30000" dirty="0"/>
                        <a:t>35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50329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Int.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ab-1/</a:t>
                      </a:r>
                      <a:r>
                        <a:rPr lang="en-US" sz="1000" dirty="0" err="1"/>
                        <a:t>yr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1.045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79159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Beam </a:t>
                      </a:r>
                      <a:r>
                        <a:rPr lang="en-US" sz="1000" dirty="0" err="1"/>
                        <a:t>dE</a:t>
                      </a:r>
                      <a:r>
                        <a:rPr lang="en-US" sz="1000" dirty="0"/>
                        <a:t>/E at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9660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 err="1"/>
                        <a:t>Transv</a:t>
                      </a:r>
                      <a:r>
                        <a:rPr lang="en-US" sz="1000" dirty="0"/>
                        <a:t>. Beam sizes at IP x/y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0.7 / 4 × 10</a:t>
                      </a:r>
                      <a:r>
                        <a:rPr lang="en-US" sz="1000" baseline="30000" dirty="0"/>
                        <a:t>-3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0.1 / 6 × 10</a:t>
                      </a:r>
                      <a:r>
                        <a:rPr lang="en-US" sz="1000" baseline="30000" dirty="0"/>
                        <a:t>-4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27842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Rms bunch length / beta*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2 × 10</a:t>
                      </a:r>
                      <a:r>
                        <a:rPr lang="en-US" sz="1000" baseline="30000" dirty="0"/>
                        <a:t>-3</a:t>
                      </a:r>
                      <a:r>
                        <a:rPr lang="en-US" sz="1000" baseline="0" dirty="0"/>
                        <a:t>/0.01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2 × 10</a:t>
                      </a:r>
                      <a:r>
                        <a:rPr lang="en-US" sz="1000" baseline="30000" dirty="0"/>
                        <a:t>-3</a:t>
                      </a:r>
                      <a:r>
                        <a:rPr lang="en-US" sz="1000" baseline="0" dirty="0"/>
                        <a:t>/0.01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53459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Crossing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urad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64679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Rep./Rev.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852857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Bunch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33333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70421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# of 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442107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# of 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04508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Length/Circumference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9161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Facility site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132.92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537.22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93614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Cost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$B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131809"/>
                  </a:ext>
                </a:extLst>
              </a:tr>
              <a:tr h="252987">
                <a:tc>
                  <a:txBody>
                    <a:bodyPr/>
                    <a:lstStyle/>
                    <a:p>
                      <a:r>
                        <a:rPr lang="en-US" sz="1000" dirty="0"/>
                        <a:t>Timescale till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96226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B38180-68C4-7E48-881C-B707083DCBD3}"/>
              </a:ext>
            </a:extLst>
          </p:cNvPr>
          <p:cNvSpPr txBox="1">
            <a:spLocks/>
          </p:cNvSpPr>
          <p:nvPr/>
        </p:nvSpPr>
        <p:spPr>
          <a:xfrm>
            <a:off x="9984" y="1047750"/>
            <a:ext cx="3571416" cy="37991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Parameters in this table come from the Snowmass 2013 PLC whitepaper (</a:t>
            </a:r>
            <a:r>
              <a:rPr lang="en-US" sz="1600" dirty="0">
                <a:hlinkClick r:id="rId3"/>
              </a:rPr>
              <a:t>arXiv:1308.1145</a:t>
            </a:r>
            <a:r>
              <a:rPr lang="en-US" sz="1600" dirty="0"/>
              <a:t>).</a:t>
            </a:r>
          </a:p>
          <a:p>
            <a:endParaRPr lang="en-US" sz="1600" dirty="0"/>
          </a:p>
          <a:p>
            <a:r>
              <a:rPr lang="en-US" sz="1600" dirty="0"/>
              <a:t>We have learned a lot since 2013! </a:t>
            </a:r>
          </a:p>
          <a:p>
            <a:endParaRPr lang="en-US" sz="1600" dirty="0"/>
          </a:p>
          <a:p>
            <a:r>
              <a:rPr lang="en-US" sz="1600" dirty="0"/>
              <a:t>Is our design self-consistent?</a:t>
            </a:r>
          </a:p>
          <a:p>
            <a:endParaRPr lang="en-US" sz="1600" dirty="0"/>
          </a:p>
          <a:p>
            <a:r>
              <a:rPr lang="en-US" sz="1600" dirty="0"/>
              <a:t>We need an </a:t>
            </a:r>
            <a:r>
              <a:rPr lang="en-US" sz="1600" i="1" dirty="0"/>
              <a:t>Integrated Design Study</a:t>
            </a:r>
            <a:r>
              <a:rPr lang="en-US" sz="1600" dirty="0"/>
              <a:t> to address this issue.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8816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1272</Words>
  <Application>Microsoft Office PowerPoint</Application>
  <PresentationFormat>On-screen Show (16:9)</PresentationFormat>
  <Paragraphs>251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Blank</vt:lpstr>
      <vt:lpstr>Beam-Driven Plasma Linear Collider</vt:lpstr>
      <vt:lpstr>Past and Ongoing Design Efforts</vt:lpstr>
      <vt:lpstr>Advances Since Snowmass 2013</vt:lpstr>
      <vt:lpstr>Context for the Plasma Linear Collider</vt:lpstr>
      <vt:lpstr>Plasma Wakefield Concept</vt:lpstr>
      <vt:lpstr>Challenges on the path to a PLC</vt:lpstr>
      <vt:lpstr>The Efficiency Challenge</vt:lpstr>
      <vt:lpstr>Stability and Efficiency</vt:lpstr>
      <vt:lpstr>Parameters and Technological Readiness</vt:lpstr>
      <vt:lpstr>Integrated Design Study</vt:lpstr>
      <vt:lpstr>IDS and DOE Roadmap</vt:lpstr>
      <vt:lpstr>Near-Term Applications</vt:lpstr>
      <vt:lpstr>AWAKE++ Beam Dump Experiment</vt:lpstr>
      <vt:lpstr>Conclusions</vt:lpstr>
      <vt:lpstr>Backup</vt:lpstr>
      <vt:lpstr>The Positron Acceleration Challenge</vt:lpstr>
      <vt:lpstr>Non-Linear Positron PWFA</vt:lpstr>
      <vt:lpstr>Hollow Channel Plasma</vt:lpstr>
      <vt:lpstr>Plasma Filaments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2018-12-07T23:44:51Z</cp:lastPrinted>
  <dcterms:created xsi:type="dcterms:W3CDTF">2012-06-11T23:48:53Z</dcterms:created>
  <dcterms:modified xsi:type="dcterms:W3CDTF">2020-07-01T12:43:14Z</dcterms:modified>
</cp:coreProperties>
</file>