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7" r:id="rId2"/>
    <p:sldId id="293" r:id="rId3"/>
    <p:sldId id="324" r:id="rId4"/>
    <p:sldId id="316" r:id="rId5"/>
    <p:sldId id="327" r:id="rId6"/>
    <p:sldId id="328" r:id="rId7"/>
    <p:sldId id="325" r:id="rId8"/>
    <p:sldId id="329" r:id="rId9"/>
    <p:sldId id="317" r:id="rId10"/>
    <p:sldId id="321" r:id="rId11"/>
    <p:sldId id="314" r:id="rId12"/>
    <p:sldId id="319" r:id="rId13"/>
    <p:sldId id="320" r:id="rId14"/>
    <p:sldId id="323" r:id="rId15"/>
    <p:sldId id="306" r:id="rId16"/>
    <p:sldId id="326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89" autoAdjust="0"/>
  </p:normalViewPr>
  <p:slideViewPr>
    <p:cSldViewPr snapToGrid="0" snapToObjects="1">
      <p:cViewPr varScale="1">
        <p:scale>
          <a:sx n="97" d="100"/>
          <a:sy n="97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B8F67-4296-3A40-A66D-567924BA0827}" type="datetimeFigureOut">
              <a:rPr lang="en-US" smtClean="0"/>
              <a:t>30/06/20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8666-A510-0143-AC89-9270EDDA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8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A452-377C-E748-8DCB-19FDF16EFAEA}" type="datetimeFigureOut">
              <a:rPr lang="en-US" smtClean="0"/>
              <a:t>30/06/20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7177-F2D9-804D-8E5F-AEC21564D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97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4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3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6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7DBC-7D5D-1247-AC4D-060561BD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901.061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5" Type="http://schemas.openxmlformats.org/officeDocument/2006/relationships/image" Target="../media/image11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Schulte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6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1473"/>
          </a:xfrm>
        </p:spPr>
        <p:txBody>
          <a:bodyPr>
            <a:no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European Strategy </a:t>
            </a:r>
            <a:r>
              <a:rPr lang="en-US" sz="3600" dirty="0" smtClean="0"/>
              <a:t>Recommendations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9794" y="1856006"/>
            <a:ext cx="8864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High-priority future </a:t>
            </a:r>
            <a:r>
              <a:rPr lang="en-US" b="1" dirty="0" smtClean="0"/>
              <a:t>initiatives</a:t>
            </a:r>
          </a:p>
          <a:p>
            <a:r>
              <a:rPr lang="en-US" dirty="0" smtClean="0"/>
              <a:t>a) </a:t>
            </a:r>
            <a:r>
              <a:rPr lang="en-US" dirty="0"/>
              <a:t>[..]</a:t>
            </a:r>
          </a:p>
          <a:p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en-US" i="1" dirty="0"/>
              <a:t> </a:t>
            </a:r>
            <a:r>
              <a:rPr lang="en-US" dirty="0" smtClean="0"/>
              <a:t>[</a:t>
            </a:r>
            <a:r>
              <a:rPr lang="en-US" dirty="0" smtClean="0"/>
              <a:t>..]</a:t>
            </a:r>
          </a:p>
          <a:p>
            <a:r>
              <a:rPr lang="en-US" dirty="0" smtClean="0"/>
              <a:t>In </a:t>
            </a:r>
            <a:r>
              <a:rPr lang="en-US" dirty="0"/>
              <a:t>addition to the high field magnets the accelerator R&amp;D roadmap could contain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[..]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 </a:t>
            </a:r>
            <a:r>
              <a:rPr lang="en-US" dirty="0"/>
              <a:t>international design study for a </a:t>
            </a:r>
            <a:r>
              <a:rPr lang="en-US" dirty="0" err="1"/>
              <a:t>muon</a:t>
            </a:r>
            <a:r>
              <a:rPr lang="en-US" dirty="0"/>
              <a:t> collider, as it represents a unique opportunity to achieve a multi-</a:t>
            </a:r>
            <a:r>
              <a:rPr lang="en-US" dirty="0" err="1"/>
              <a:t>TeV</a:t>
            </a:r>
            <a:r>
              <a:rPr lang="en-US" dirty="0"/>
              <a:t> energy domain beyond the reach of </a:t>
            </a:r>
            <a:r>
              <a:rPr lang="en-US" dirty="0" err="1"/>
              <a:t>e+e</a:t>
            </a:r>
            <a:r>
              <a:rPr lang="en-US" dirty="0"/>
              <a:t>–colliders, and potentially within a more </a:t>
            </a:r>
            <a:r>
              <a:rPr lang="en-US" dirty="0" smtClean="0"/>
              <a:t>compact circular </a:t>
            </a:r>
            <a:r>
              <a:rPr lang="en-US" dirty="0"/>
              <a:t>tunnel than for a hadron collider. The biggest challenge remains to produce an intense beam of cooled </a:t>
            </a:r>
            <a:r>
              <a:rPr lang="en-US" dirty="0" err="1"/>
              <a:t>muons</a:t>
            </a:r>
            <a:r>
              <a:rPr lang="en-US" dirty="0"/>
              <a:t>, </a:t>
            </a:r>
            <a:r>
              <a:rPr lang="en-US" dirty="0" smtClean="0"/>
              <a:t>but novel </a:t>
            </a:r>
            <a:r>
              <a:rPr lang="en-US" dirty="0"/>
              <a:t>ideas are being explored;</a:t>
            </a:r>
            <a:endParaRPr lang="en-US" i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794" y="1012871"/>
            <a:ext cx="828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deliberation document for the European Strategy Update for Particle Physics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794" y="5320159"/>
            <a:ext cx="635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High-field magnets are also instrumental for a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9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8" y="14054"/>
            <a:ext cx="8989862" cy="460858"/>
          </a:xfrm>
        </p:spPr>
        <p:txBody>
          <a:bodyPr>
            <a:no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roposed Tentative Timeline (2019)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15293" y="596403"/>
            <a:ext cx="7502600" cy="5779322"/>
            <a:chOff x="671244" y="443667"/>
            <a:chExt cx="7788645" cy="5988682"/>
          </a:xfrm>
        </p:grpSpPr>
        <p:sp>
          <p:nvSpPr>
            <p:cNvPr id="8" name="Process 7"/>
            <p:cNvSpPr/>
            <p:nvPr/>
          </p:nvSpPr>
          <p:spPr>
            <a:xfrm rot="16200000">
              <a:off x="570385" y="1622811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Process 8"/>
            <p:cNvSpPr/>
            <p:nvPr/>
          </p:nvSpPr>
          <p:spPr>
            <a:xfrm rot="16200000">
              <a:off x="1485297" y="1616424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 rot="16200000">
              <a:off x="2412855" y="1618610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 rot="16200000">
              <a:off x="3327767" y="1622811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 rot="16200000">
              <a:off x="4242679" y="1622811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 rot="16200000">
              <a:off x="5157591" y="1627892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 rot="16200000">
              <a:off x="6072503" y="1627892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 rot="16200000">
              <a:off x="6987415" y="1632973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6" name="Process 15"/>
            <p:cNvSpPr/>
            <p:nvPr/>
          </p:nvSpPr>
          <p:spPr>
            <a:xfrm rot="16200000">
              <a:off x="7902327" y="1632973"/>
              <a:ext cx="668615" cy="4465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7" name="Process 16"/>
            <p:cNvSpPr/>
            <p:nvPr/>
          </p:nvSpPr>
          <p:spPr>
            <a:xfrm rot="16200000">
              <a:off x="1016894" y="1622811"/>
              <a:ext cx="668615" cy="44650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" name="Process 17"/>
            <p:cNvSpPr/>
            <p:nvPr/>
          </p:nvSpPr>
          <p:spPr>
            <a:xfrm rot="16200000">
              <a:off x="1945461" y="1616424"/>
              <a:ext cx="668615" cy="44650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Process 18"/>
            <p:cNvSpPr/>
            <p:nvPr/>
          </p:nvSpPr>
          <p:spPr>
            <a:xfrm rot="16200000">
              <a:off x="2859364" y="1618610"/>
              <a:ext cx="668615" cy="44650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0" name="Process 19"/>
            <p:cNvSpPr/>
            <p:nvPr/>
          </p:nvSpPr>
          <p:spPr>
            <a:xfrm rot="16200000">
              <a:off x="3774276" y="1622811"/>
              <a:ext cx="668615" cy="44650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1" name="Process 20"/>
            <p:cNvSpPr/>
            <p:nvPr/>
          </p:nvSpPr>
          <p:spPr>
            <a:xfrm rot="16200000">
              <a:off x="4689188" y="1622811"/>
              <a:ext cx="668615" cy="44650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2" name="Process 21"/>
            <p:cNvSpPr/>
            <p:nvPr/>
          </p:nvSpPr>
          <p:spPr>
            <a:xfrm rot="16200000">
              <a:off x="5604100" y="1627892"/>
              <a:ext cx="668615" cy="44650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3" name="Process 22"/>
            <p:cNvSpPr/>
            <p:nvPr/>
          </p:nvSpPr>
          <p:spPr>
            <a:xfrm rot="16200000">
              <a:off x="6519012" y="1627892"/>
              <a:ext cx="668615" cy="44650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4" name="Process 23"/>
            <p:cNvSpPr/>
            <p:nvPr/>
          </p:nvSpPr>
          <p:spPr>
            <a:xfrm rot="16200000">
              <a:off x="7433924" y="1632973"/>
              <a:ext cx="668615" cy="44650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6</a:t>
              </a:r>
            </a:p>
          </p:txBody>
        </p:sp>
        <p:sp>
          <p:nvSpPr>
            <p:cNvPr id="25" name="Right Triangle 24"/>
            <p:cNvSpPr/>
            <p:nvPr/>
          </p:nvSpPr>
          <p:spPr>
            <a:xfrm flipH="1">
              <a:off x="681435" y="4935819"/>
              <a:ext cx="1884067" cy="322703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ight Triangle 25"/>
            <p:cNvSpPr/>
            <p:nvPr/>
          </p:nvSpPr>
          <p:spPr>
            <a:xfrm flipH="1">
              <a:off x="1157939" y="3883651"/>
              <a:ext cx="1368000" cy="320325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rocess 26"/>
            <p:cNvSpPr/>
            <p:nvPr/>
          </p:nvSpPr>
          <p:spPr>
            <a:xfrm>
              <a:off x="1122819" y="3903504"/>
              <a:ext cx="1416228" cy="300471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</a:rPr>
                <a:t>esign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Process 27"/>
            <p:cNvSpPr/>
            <p:nvPr/>
          </p:nvSpPr>
          <p:spPr>
            <a:xfrm>
              <a:off x="2539048" y="3903505"/>
              <a:ext cx="1346281" cy="287241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Construct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86081" y="3433460"/>
              <a:ext cx="14157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 Facility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77443" y="2399217"/>
              <a:ext cx="14157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77443" y="4447276"/>
              <a:ext cx="14157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Technologies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69774" y="5475571"/>
              <a:ext cx="2010337" cy="95677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Ready to decide on test facility</a:t>
              </a:r>
            </a:p>
            <a:p>
              <a:r>
                <a:rPr lang="en-US" dirty="0"/>
                <a:t>Cost scale </a:t>
              </a:r>
              <a:r>
                <a:rPr lang="en-US" dirty="0" smtClean="0"/>
                <a:t>known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56867" y="5475570"/>
              <a:ext cx="2204795" cy="95677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Ready to commit </a:t>
              </a:r>
              <a:endParaRPr lang="en-US" dirty="0"/>
            </a:p>
            <a:p>
              <a:r>
                <a:rPr lang="en-US" dirty="0" smtClean="0"/>
                <a:t>to collider</a:t>
              </a:r>
            </a:p>
            <a:p>
              <a:r>
                <a:rPr lang="en-US" dirty="0"/>
                <a:t>Cost </a:t>
              </a:r>
              <a:r>
                <a:rPr lang="en-US" dirty="0" smtClean="0"/>
                <a:t>known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3696" y="5485923"/>
              <a:ext cx="1800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Ready to construct</a:t>
              </a:r>
              <a:endParaRPr lang="en-US" dirty="0"/>
            </a:p>
          </p:txBody>
        </p:sp>
        <p:cxnSp>
          <p:nvCxnSpPr>
            <p:cNvPr id="35" name="Straight Connector 34"/>
            <p:cNvCxnSpPr>
              <a:endCxn id="34" idx="0"/>
            </p:cNvCxnSpPr>
            <p:nvPr/>
          </p:nvCxnSpPr>
          <p:spPr>
            <a:xfrm>
              <a:off x="7114139" y="2152440"/>
              <a:ext cx="19557" cy="33334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244754" y="2121460"/>
              <a:ext cx="13859" cy="3354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cess 36"/>
            <p:cNvSpPr/>
            <p:nvPr/>
          </p:nvSpPr>
          <p:spPr>
            <a:xfrm>
              <a:off x="681437" y="2879375"/>
              <a:ext cx="1849857" cy="307084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Baseline design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Process 37"/>
            <p:cNvSpPr/>
            <p:nvPr/>
          </p:nvSpPr>
          <p:spPr>
            <a:xfrm>
              <a:off x="3863436" y="3896129"/>
              <a:ext cx="1383314" cy="293095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Exploit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Process 38"/>
            <p:cNvSpPr/>
            <p:nvPr/>
          </p:nvSpPr>
          <p:spPr>
            <a:xfrm>
              <a:off x="2524139" y="2880135"/>
              <a:ext cx="2744506" cy="306324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Design </a:t>
              </a:r>
              <a:r>
                <a:rPr lang="en-US" dirty="0" err="1" smtClean="0">
                  <a:solidFill>
                    <a:srgbClr val="000000"/>
                  </a:solidFill>
                </a:rPr>
                <a:t>optimisation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Process 39"/>
            <p:cNvSpPr/>
            <p:nvPr/>
          </p:nvSpPr>
          <p:spPr>
            <a:xfrm>
              <a:off x="5265019" y="2879375"/>
              <a:ext cx="2076518" cy="307084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Project preparation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1436" y="4957490"/>
              <a:ext cx="1829475" cy="301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Design </a:t>
              </a:r>
              <a:r>
                <a:rPr lang="en-US" dirty="0">
                  <a:solidFill>
                    <a:srgbClr val="000000"/>
                  </a:solidFill>
                </a:rPr>
                <a:t>/</a:t>
              </a:r>
              <a:r>
                <a:rPr lang="en-US" dirty="0" smtClean="0">
                  <a:solidFill>
                    <a:srgbClr val="000000"/>
                  </a:solidFill>
                </a:rPr>
                <a:t> models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3727" y="4936065"/>
              <a:ext cx="5462055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rocess 42"/>
            <p:cNvSpPr/>
            <p:nvPr/>
          </p:nvSpPr>
          <p:spPr>
            <a:xfrm>
              <a:off x="2510911" y="4951310"/>
              <a:ext cx="2735839" cy="322702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Prototypes </a:t>
              </a:r>
              <a:r>
                <a:rPr lang="en-US" dirty="0">
                  <a:solidFill>
                    <a:srgbClr val="000000"/>
                  </a:solidFill>
                </a:rPr>
                <a:t>/</a:t>
              </a:r>
              <a:r>
                <a:rPr lang="en-US" dirty="0" smtClean="0">
                  <a:solidFill>
                    <a:srgbClr val="000000"/>
                  </a:solidFill>
                </a:rPr>
                <a:t> t. f. comp.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2510911" y="2180373"/>
              <a:ext cx="12046" cy="32951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rocess 44"/>
            <p:cNvSpPr/>
            <p:nvPr/>
          </p:nvSpPr>
          <p:spPr>
            <a:xfrm>
              <a:off x="7100712" y="2880135"/>
              <a:ext cx="922698" cy="306324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Approve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6" name="Right Triangle 45"/>
            <p:cNvSpPr/>
            <p:nvPr/>
          </p:nvSpPr>
          <p:spPr>
            <a:xfrm>
              <a:off x="5265019" y="3867398"/>
              <a:ext cx="1835693" cy="324000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Process 46"/>
            <p:cNvSpPr/>
            <p:nvPr/>
          </p:nvSpPr>
          <p:spPr>
            <a:xfrm>
              <a:off x="5265018" y="3897651"/>
              <a:ext cx="1835693" cy="306325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Exploit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" name="Process 47"/>
            <p:cNvSpPr/>
            <p:nvPr/>
          </p:nvSpPr>
          <p:spPr>
            <a:xfrm>
              <a:off x="5252939" y="4954923"/>
              <a:ext cx="2722843" cy="310771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Prototypes </a:t>
              </a:r>
              <a:r>
                <a:rPr lang="en-US" dirty="0">
                  <a:solidFill>
                    <a:srgbClr val="000000"/>
                  </a:solidFill>
                </a:rPr>
                <a:t>/</a:t>
              </a:r>
              <a:r>
                <a:rPr lang="en-US" dirty="0" smtClean="0">
                  <a:solidFill>
                    <a:srgbClr val="000000"/>
                  </a:solidFill>
                </a:rPr>
                <a:t> pre-series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Process 48"/>
            <p:cNvSpPr/>
            <p:nvPr/>
          </p:nvSpPr>
          <p:spPr>
            <a:xfrm>
              <a:off x="681435" y="794711"/>
              <a:ext cx="1849857" cy="307084"/>
            </a:xfrm>
            <a:prstGeom prst="flowChartProcess">
              <a:avLst/>
            </a:prstGeom>
            <a:solidFill>
              <a:srgbClr val="F4FCE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R&amp;D detectors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Process 49"/>
            <p:cNvSpPr/>
            <p:nvPr/>
          </p:nvSpPr>
          <p:spPr>
            <a:xfrm>
              <a:off x="2555297" y="798839"/>
              <a:ext cx="1354035" cy="306324"/>
            </a:xfrm>
            <a:prstGeom prst="flowChartProcess">
              <a:avLst/>
            </a:prstGeom>
            <a:solidFill>
              <a:srgbClr val="C1FFA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Prototypes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" name="Process 50"/>
            <p:cNvSpPr/>
            <p:nvPr/>
          </p:nvSpPr>
          <p:spPr>
            <a:xfrm>
              <a:off x="3438819" y="466074"/>
              <a:ext cx="1361421" cy="306324"/>
            </a:xfrm>
            <a:prstGeom prst="flowChartProcess">
              <a:avLst/>
            </a:prstGeom>
            <a:solidFill>
              <a:srgbClr val="A7EE8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dirty="0" smtClean="0">
                  <a:solidFill>
                    <a:srgbClr val="000000"/>
                  </a:solidFill>
                </a:rPr>
                <a:t>DRs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49659" y="119318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3" name="Process 52"/>
            <p:cNvSpPr/>
            <p:nvPr/>
          </p:nvSpPr>
          <p:spPr>
            <a:xfrm>
              <a:off x="671244" y="1117040"/>
              <a:ext cx="3238088" cy="307084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MDI &amp; detector simulations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4" name="Process 53"/>
            <p:cNvSpPr/>
            <p:nvPr/>
          </p:nvSpPr>
          <p:spPr>
            <a:xfrm>
              <a:off x="4800240" y="784325"/>
              <a:ext cx="2276334" cy="317470"/>
            </a:xfrm>
            <a:prstGeom prst="flowChartProcess">
              <a:avLst/>
            </a:prstGeom>
            <a:solidFill>
              <a:srgbClr val="CAEFB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Large Proto/Slice test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5" name="Process 54"/>
            <p:cNvSpPr/>
            <p:nvPr/>
          </p:nvSpPr>
          <p:spPr>
            <a:xfrm>
              <a:off x="5244754" y="443667"/>
              <a:ext cx="1361421" cy="306324"/>
            </a:xfrm>
            <a:prstGeom prst="flowChartProcess">
              <a:avLst/>
            </a:prstGeom>
            <a:solidFill>
              <a:srgbClr val="86BF6A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smtClean="0">
                  <a:solidFill>
                    <a:srgbClr val="000000"/>
                  </a:solidFill>
                </a:rPr>
                <a:t>DRs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 rot="19814849">
            <a:off x="7218032" y="707352"/>
            <a:ext cx="19327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Technically limited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-1527243" y="3961830"/>
            <a:ext cx="376917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MACHINE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-312170" y="800887"/>
            <a:ext cx="13688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DETECTOR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2909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Proposed </a:t>
            </a:r>
            <a:r>
              <a:rPr lang="en-US" sz="3200" dirty="0" smtClean="0"/>
              <a:t>Scope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5945"/>
            <a:ext cx="8229600" cy="5685537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“In </a:t>
            </a:r>
            <a:r>
              <a:rPr lang="en-GB" dirty="0"/>
              <a:t>the first period, in time for the next European Strategy for Particle Physics Update, </a:t>
            </a:r>
            <a:r>
              <a:rPr lang="en-GB" dirty="0" smtClean="0"/>
              <a:t>the </a:t>
            </a:r>
            <a:r>
              <a:rPr lang="en-GB" dirty="0"/>
              <a:t>study aims to establish whether the investment into a full CDR and a demonstrator is justified.  It will provide a baseline concept, well-supported performance expectations and assess the associated key risk as well as cost and power consumption drivers. It will also identify an R&amp;D path to demonstrate the feasibility of the collider</a:t>
            </a:r>
            <a:r>
              <a:rPr lang="en-GB" dirty="0" smtClean="0"/>
              <a:t>.”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Benchmark region around </a:t>
            </a:r>
            <a:r>
              <a:rPr lang="en-US" dirty="0" smtClean="0"/>
              <a:t>O(3 </a:t>
            </a:r>
            <a:r>
              <a:rPr lang="en-US" dirty="0" err="1" smtClean="0"/>
              <a:t>TeV</a:t>
            </a:r>
            <a:r>
              <a:rPr lang="en-US" dirty="0" smtClean="0"/>
              <a:t>), L = O(10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Well above </a:t>
            </a:r>
            <a:r>
              <a:rPr lang="en-US" dirty="0" err="1" smtClean="0"/>
              <a:t>higgs</a:t>
            </a:r>
            <a:r>
              <a:rPr lang="en-US" dirty="0" smtClean="0"/>
              <a:t> factory energy</a:t>
            </a:r>
          </a:p>
          <a:p>
            <a:pPr lvl="1"/>
            <a:r>
              <a:rPr lang="en-US" dirty="0" smtClean="0"/>
              <a:t>Should focus on technologies ready in 10-20 years</a:t>
            </a:r>
          </a:p>
          <a:p>
            <a:pPr lvl="1"/>
            <a:r>
              <a:rPr lang="en-US" dirty="0" smtClean="0"/>
              <a:t>MAP did work on this range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Benchmark region 10+ </a:t>
            </a:r>
            <a:r>
              <a:rPr lang="en-US" dirty="0" err="1"/>
              <a:t>TeV</a:t>
            </a:r>
            <a:r>
              <a:rPr lang="en-US" dirty="0"/>
              <a:t>, L = O(</a:t>
            </a:r>
            <a:r>
              <a:rPr lang="en-US" dirty="0" smtClean="0"/>
              <a:t>10</a:t>
            </a:r>
            <a:r>
              <a:rPr lang="en-US" baseline="30000" dirty="0" smtClean="0"/>
              <a:t>35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New territory, beyond what CLIC can do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fully understand physics needs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address a number of additional challenges</a:t>
            </a:r>
          </a:p>
          <a:p>
            <a:pPr lvl="1"/>
            <a:endParaRPr lang="en-US" dirty="0"/>
          </a:p>
          <a:p>
            <a:r>
              <a:rPr lang="en-US" dirty="0" smtClean="0"/>
              <a:t>Exploration of synergies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eutrino factory</a:t>
            </a:r>
          </a:p>
          <a:p>
            <a:pPr lvl="2"/>
            <a:r>
              <a:rPr lang="en-US" dirty="0" smtClean="0"/>
              <a:t>potential useful application, would be large-scale demonstrator</a:t>
            </a:r>
          </a:p>
          <a:p>
            <a:pPr lvl="1"/>
            <a:r>
              <a:rPr lang="en-US" dirty="0" smtClean="0"/>
              <a:t>Hi</a:t>
            </a:r>
            <a:r>
              <a:rPr lang="en-US" dirty="0" smtClean="0"/>
              <a:t>ggs factory</a:t>
            </a:r>
          </a:p>
          <a:p>
            <a:pPr lvl="2"/>
            <a:r>
              <a:rPr lang="en-US" dirty="0" smtClean="0"/>
              <a:t>more mature options exist currently, but we can come back if no one is moving forward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9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2636"/>
          </a:xfrm>
        </p:spPr>
        <p:txBody>
          <a:bodyPr>
            <a:noAutofit/>
          </a:bodyPr>
          <a:lstStyle/>
          <a:p>
            <a:r>
              <a:rPr lang="en-US" sz="3600" dirty="0" smtClean="0"/>
              <a:t>Tentative </a:t>
            </a:r>
            <a:r>
              <a:rPr lang="en-US" sz="3600" dirty="0"/>
              <a:t>T</a:t>
            </a:r>
            <a:r>
              <a:rPr lang="en-US" sz="3600" dirty="0" smtClean="0"/>
              <a:t>arget Parameters?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96452"/>
              </p:ext>
            </p:extLst>
          </p:nvPr>
        </p:nvGraphicFramePr>
        <p:xfrm>
          <a:off x="110527" y="755038"/>
          <a:ext cx="578145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443"/>
                <a:gridCol w="1285248"/>
                <a:gridCol w="1162842"/>
                <a:gridCol w="1079546"/>
                <a:gridCol w="1060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TeV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TeV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14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TeV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34</a:t>
                      </a:r>
                      <a:r>
                        <a:rPr lang="en-US" sz="1800" baseline="0" dirty="0" smtClean="0"/>
                        <a:t> cm</a:t>
                      </a:r>
                      <a:r>
                        <a:rPr lang="en-US" sz="1800" baseline="30000" dirty="0" smtClean="0"/>
                        <a:t>-2</a:t>
                      </a:r>
                      <a:r>
                        <a:rPr lang="en-US" sz="1800" baseline="0" dirty="0" smtClean="0"/>
                        <a:t>s</a:t>
                      </a:r>
                      <a:r>
                        <a:rPr lang="en-US" sz="1800" baseline="30000" dirty="0" smtClean="0"/>
                        <a:t>-1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</a:t>
                      </a:r>
                      <a:endParaRPr lang="en-US" sz="1800" dirty="0"/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2.2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1.8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1.8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FF"/>
                          </a:solidFill>
                        </a:rPr>
                        <a:t>f</a:t>
                      </a:r>
                      <a:r>
                        <a:rPr lang="en-US" sz="1800" baseline="-250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Hz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baseline="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1800" strike="sngStrike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1800" baseline="-25000" dirty="0" err="1" smtClean="0">
                          <a:solidFill>
                            <a:srgbClr val="0000FF"/>
                          </a:solidFill>
                        </a:rPr>
                        <a:t>beam</a:t>
                      </a:r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MW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5.3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 smtClean="0">
                          <a:solidFill>
                            <a:srgbClr val="0000FF"/>
                          </a:solidFill>
                        </a:rPr>
                        <a:t>14.4</a:t>
                      </a:r>
                      <a:endParaRPr lang="en-US" sz="1800" strike="sngStrike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km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&lt;B&gt;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10.5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10.5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ε</a:t>
                      </a:r>
                      <a:r>
                        <a:rPr lang="en-US" sz="1800" baseline="-25000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MeV 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US" sz="1800" baseline="-25000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/ E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US" sz="1800" baseline="-25000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1.07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1.07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ε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μm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US" sz="1800" baseline="-25000" dirty="0" err="1" smtClean="0">
                          <a:solidFill>
                            <a:srgbClr val="FF0000"/>
                          </a:solidFill>
                        </a:rPr>
                        <a:t>x,y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μm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3.0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0.63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6618" y="5797437"/>
            <a:ext cx="663515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The study will have to verify that these parameters can be met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4491" y="768131"/>
            <a:ext cx="28682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Based on extrapolation</a:t>
            </a:r>
          </a:p>
          <a:p>
            <a:r>
              <a:rPr lang="en-US" dirty="0" smtClean="0"/>
              <a:t>CLIC @ 14 </a:t>
            </a:r>
            <a:r>
              <a:rPr lang="en-US" dirty="0" err="1" smtClean="0"/>
              <a:t>TeV</a:t>
            </a:r>
            <a:r>
              <a:rPr lang="en-US" dirty="0" smtClean="0"/>
              <a:t> would need</a:t>
            </a:r>
          </a:p>
          <a:p>
            <a:r>
              <a:rPr lang="en-US" dirty="0" smtClean="0"/>
              <a:t>130 MW beam power</a:t>
            </a:r>
          </a:p>
          <a:p>
            <a:r>
              <a:rPr lang="en-US" dirty="0" smtClean="0"/>
              <a:t>for L = 28 x 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of which 1/3 is within 1% around nominal energy</a:t>
            </a:r>
          </a:p>
          <a:p>
            <a:endParaRPr lang="en-US" dirty="0"/>
          </a:p>
          <a:p>
            <a:r>
              <a:rPr lang="en-US" dirty="0" smtClean="0"/>
              <a:t>Additional benefits for </a:t>
            </a:r>
            <a:r>
              <a:rPr lang="en-US" dirty="0" err="1" smtClean="0"/>
              <a:t>muon</a:t>
            </a:r>
            <a:r>
              <a:rPr lang="en-US" dirty="0" smtClean="0"/>
              <a:t> collider less initial state radiation and smaller beam energy spread</a:t>
            </a:r>
          </a:p>
          <a:p>
            <a:endParaRPr lang="en-US" dirty="0"/>
          </a:p>
          <a:p>
            <a:r>
              <a:rPr lang="en-US" dirty="0" smtClean="0"/>
              <a:t>2 IPs in each case</a:t>
            </a:r>
          </a:p>
          <a:p>
            <a:r>
              <a:rPr lang="en-US" dirty="0" smtClean="0"/>
              <a:t>Single bunch</a:t>
            </a:r>
          </a:p>
          <a:p>
            <a:r>
              <a:rPr lang="en-US" dirty="0" smtClean="0"/>
              <a:t>Luminosity decays exponentially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8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2909"/>
          </a:xfrm>
        </p:spPr>
        <p:txBody>
          <a:bodyPr>
            <a:noAutofit/>
          </a:bodyPr>
          <a:lstStyle/>
          <a:p>
            <a:r>
              <a:rPr lang="en-US" sz="3600" dirty="0" smtClean="0"/>
              <a:t>Initial Key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4933"/>
            <a:ext cx="8229600" cy="61220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Neutrino radiation</a:t>
            </a:r>
          </a:p>
          <a:p>
            <a:pPr lvl="1"/>
            <a:r>
              <a:rPr lang="en-US" dirty="0" smtClean="0"/>
              <a:t>known to need mitigation for 10+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explore mitigation methods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MDI and background conditions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ost</a:t>
            </a:r>
            <a:r>
              <a:rPr lang="en-US" dirty="0" smtClean="0"/>
              <a:t> and</a:t>
            </a:r>
            <a:r>
              <a:rPr lang="en-US" dirty="0" smtClean="0"/>
              <a:t> power drivers</a:t>
            </a:r>
          </a:p>
          <a:p>
            <a:pPr lvl="1"/>
            <a:r>
              <a:rPr lang="en-US" dirty="0" smtClean="0"/>
              <a:t>fast ramping magnet systems</a:t>
            </a:r>
          </a:p>
          <a:p>
            <a:pPr lvl="1"/>
            <a:r>
              <a:rPr lang="en-US" dirty="0" smtClean="0"/>
              <a:t>collider ring magnets</a:t>
            </a:r>
          </a:p>
          <a:p>
            <a:pPr lvl="1"/>
            <a:r>
              <a:rPr lang="en-US" dirty="0" smtClean="0"/>
              <a:t>RF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Beam quality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source, two options, define baseline and alternative, improve performance</a:t>
            </a:r>
          </a:p>
          <a:p>
            <a:pPr lvl="2"/>
            <a:r>
              <a:rPr lang="en-US" dirty="0" smtClean="0"/>
              <a:t>Improvement of cooling channel for proton-driven scheme appears possible because hardware performance is better than initially assumed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reservation of beam quality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Define demonstration </a:t>
            </a:r>
            <a:r>
              <a:rPr lang="en-US" dirty="0" err="1" smtClean="0"/>
              <a:t>programme</a:t>
            </a:r>
            <a:r>
              <a:rPr lang="en-US" dirty="0" smtClean="0"/>
              <a:t> for implementation in second half of the decade</a:t>
            </a:r>
          </a:p>
          <a:p>
            <a:pPr lvl="1"/>
            <a:r>
              <a:rPr lang="en-US" dirty="0" smtClean="0"/>
              <a:t>test facility and components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2909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2745"/>
            <a:ext cx="8229600" cy="612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Muon</a:t>
            </a:r>
            <a:r>
              <a:rPr lang="en-US" sz="1800" dirty="0" smtClean="0"/>
              <a:t> collider has found interest in Europe</a:t>
            </a:r>
          </a:p>
          <a:p>
            <a:r>
              <a:rPr lang="en-US" sz="1800" dirty="0" smtClean="0"/>
              <a:t>It has unique high-energy promise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uch of its technology is similar to other colliders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Need to develop technology, address risks, cost and power consumption, develop physics case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Following strategy, are preparing the ground for collaboration</a:t>
            </a:r>
          </a:p>
          <a:p>
            <a:r>
              <a:rPr lang="en-US" sz="1800" dirty="0" smtClean="0"/>
              <a:t>formal process will take some time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US would be most important partner</a:t>
            </a:r>
          </a:p>
          <a:p>
            <a:r>
              <a:rPr lang="en-US" sz="1800" dirty="0" smtClean="0"/>
              <a:t>most of the expertise is in the US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Meeting to prepare ground for </a:t>
            </a:r>
            <a:r>
              <a:rPr lang="en-US" sz="1800" dirty="0"/>
              <a:t>collaboration July 3: https://</a:t>
            </a:r>
            <a:r>
              <a:rPr lang="en-US" sz="1800" dirty="0" err="1"/>
              <a:t>indico.cern.ch</a:t>
            </a:r>
            <a:r>
              <a:rPr lang="en-US" sz="1800" dirty="0"/>
              <a:t>/event/930508/</a:t>
            </a: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45815" y="5368555"/>
            <a:ext cx="4912823" cy="830997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thanks to M. Palmer, V. </a:t>
            </a:r>
            <a:r>
              <a:rPr lang="en-US" sz="1600" dirty="0" err="1" smtClean="0"/>
              <a:t>Shiltsev</a:t>
            </a:r>
            <a:r>
              <a:rPr lang="en-US" sz="1600" dirty="0" smtClean="0"/>
              <a:t>, N. </a:t>
            </a:r>
            <a:r>
              <a:rPr lang="en-US" sz="1600" dirty="0" err="1" smtClean="0"/>
              <a:t>Pastrone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the MAP and the MICE collaborations,  the LEMMA team</a:t>
            </a:r>
          </a:p>
          <a:p>
            <a:r>
              <a:rPr lang="en-US" sz="1600" dirty="0" smtClean="0"/>
              <a:t>and the </a:t>
            </a:r>
            <a:r>
              <a:rPr lang="en-US" sz="1600" dirty="0" err="1" smtClean="0"/>
              <a:t>muon</a:t>
            </a:r>
            <a:r>
              <a:rPr lang="en-US" sz="1600" dirty="0" smtClean="0"/>
              <a:t> collider working group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4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6544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Muon</a:t>
            </a:r>
            <a:r>
              <a:rPr lang="en-US" sz="3600" dirty="0" smtClean="0"/>
              <a:t> Collider Luminosity Scaling</a:t>
            </a:r>
            <a:endParaRPr lang="en-US" sz="36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 dirty="0"/>
          </a:p>
        </p:txBody>
      </p:sp>
      <p:pic>
        <p:nvPicPr>
          <p:cNvPr id="19" name="Picture 18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76" y="682797"/>
            <a:ext cx="5921436" cy="14317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18576" y="2997507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278FF"/>
                </a:solidFill>
              </a:rPr>
              <a:t>C</a:t>
            </a:r>
            <a:r>
              <a:rPr lang="en-US" dirty="0" smtClean="0">
                <a:solidFill>
                  <a:srgbClr val="E278FF"/>
                </a:solidFill>
              </a:rPr>
              <a:t>ollider ring magnets</a:t>
            </a:r>
            <a:endParaRPr lang="en-US" dirty="0">
              <a:solidFill>
                <a:srgbClr val="E278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1394" y="2621093"/>
            <a:ext cx="164686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uon</a:t>
            </a:r>
            <a:r>
              <a:rPr lang="en-US" dirty="0" smtClean="0">
                <a:solidFill>
                  <a:srgbClr val="FF0000"/>
                </a:solidFill>
              </a:rPr>
              <a:t> source</a:t>
            </a:r>
          </a:p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 degradation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590800" y="1758722"/>
            <a:ext cx="533400" cy="1167066"/>
          </a:xfrm>
          <a:prstGeom prst="straightConnector1">
            <a:avLst/>
          </a:prstGeom>
          <a:ln>
            <a:solidFill>
              <a:srgbClr val="E278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0"/>
          </p:cNvCxnSpPr>
          <p:nvPr/>
        </p:nvCxnSpPr>
        <p:spPr>
          <a:xfrm flipH="1" flipV="1">
            <a:off x="4918540" y="2114531"/>
            <a:ext cx="376288" cy="506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1771" y="2556456"/>
            <a:ext cx="130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776" y="1758721"/>
            <a:ext cx="1332548" cy="793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2602958"/>
            <a:ext cx="192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beam power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Neutrino radiation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3234" y="2367310"/>
            <a:ext cx="1395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9131B"/>
                </a:solidFill>
              </a:rPr>
              <a:t>Collider ring</a:t>
            </a:r>
            <a:endParaRPr lang="en-US" dirty="0">
              <a:solidFill>
                <a:srgbClr val="69131B"/>
              </a:solidFill>
            </a:endParaRP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V="1">
            <a:off x="3630772" y="1758722"/>
            <a:ext cx="289633" cy="608588"/>
          </a:xfrm>
          <a:prstGeom prst="straightConnector1">
            <a:avLst/>
          </a:prstGeom>
          <a:ln>
            <a:solidFill>
              <a:srgbClr val="6913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p4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07"/>
          <a:stretch>
            <a:fillRect/>
          </a:stretch>
        </p:blipFill>
        <p:spPr>
          <a:xfrm>
            <a:off x="13466" y="4181811"/>
            <a:ext cx="9144000" cy="2259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135" y="34546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Main cost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281237" y="1877192"/>
            <a:ext cx="802882" cy="6747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57656" y="3824029"/>
            <a:ext cx="1669175" cy="8513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57656" y="3824029"/>
            <a:ext cx="139462" cy="64936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3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2909"/>
          </a:xfrm>
        </p:spPr>
        <p:txBody>
          <a:bodyPr>
            <a:noAutofit/>
          </a:bodyPr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5945"/>
            <a:ext cx="8229600" cy="56855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the past, </a:t>
            </a:r>
            <a:r>
              <a:rPr lang="en-US" dirty="0" err="1" smtClean="0"/>
              <a:t>muon</a:t>
            </a:r>
            <a:r>
              <a:rPr lang="en-US" dirty="0" smtClean="0"/>
              <a:t> colliders have mainly be studied in the US (MAP collaboration)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beams produced  from proton beam</a:t>
            </a:r>
          </a:p>
          <a:p>
            <a:pPr lvl="1"/>
            <a:r>
              <a:rPr lang="en-US" dirty="0" smtClean="0"/>
              <a:t>MICE in the UK to demonstrate required </a:t>
            </a:r>
            <a:r>
              <a:rPr lang="en-US" dirty="0" err="1" smtClean="0"/>
              <a:t>muon</a:t>
            </a:r>
            <a:r>
              <a:rPr lang="en-US" dirty="0" smtClean="0"/>
              <a:t> cooling, concluded its </a:t>
            </a:r>
            <a:r>
              <a:rPr lang="en-US" dirty="0" err="1" smtClean="0"/>
              <a:t>programme</a:t>
            </a:r>
            <a:r>
              <a:rPr lang="en-US" dirty="0" smtClean="0"/>
              <a:t> recently</a:t>
            </a:r>
          </a:p>
          <a:p>
            <a:endParaRPr lang="en-US" dirty="0" smtClean="0"/>
          </a:p>
          <a:p>
            <a:r>
              <a:rPr lang="en-US" dirty="0" smtClean="0"/>
              <a:t>Some activity on alternative </a:t>
            </a:r>
            <a:r>
              <a:rPr lang="en-US" dirty="0" err="1" smtClean="0"/>
              <a:t>muon</a:t>
            </a:r>
            <a:r>
              <a:rPr lang="en-US" dirty="0" smtClean="0"/>
              <a:t> source using positron beam mainly in Italy</a:t>
            </a:r>
          </a:p>
          <a:p>
            <a:endParaRPr lang="en-US" dirty="0" smtClean="0"/>
          </a:p>
          <a:p>
            <a:r>
              <a:rPr lang="en-US" dirty="0" smtClean="0"/>
              <a:t>For the European Strategy working group was formed to assess </a:t>
            </a:r>
            <a:r>
              <a:rPr lang="en-US" dirty="0" err="1" smtClean="0"/>
              <a:t>muon</a:t>
            </a:r>
            <a:r>
              <a:rPr lang="en-US" dirty="0" smtClean="0"/>
              <a:t> collider potential</a:t>
            </a:r>
          </a:p>
          <a:p>
            <a:pPr lvl="1"/>
            <a:r>
              <a:rPr lang="en-US" dirty="0" smtClean="0"/>
              <a:t>N. </a:t>
            </a:r>
            <a:r>
              <a:rPr lang="en-US" dirty="0" err="1" smtClean="0"/>
              <a:t>Pastrone</a:t>
            </a:r>
            <a:r>
              <a:rPr lang="en-US" dirty="0" smtClean="0"/>
              <a:t> et al. </a:t>
            </a:r>
            <a:endParaRPr lang="en-US" dirty="0"/>
          </a:p>
          <a:p>
            <a:pPr lvl="1"/>
            <a:r>
              <a:rPr lang="en-US" dirty="0" smtClean="0"/>
              <a:t>recommended to strategy process </a:t>
            </a:r>
            <a:r>
              <a:rPr lang="nb-NO" dirty="0">
                <a:hlinkClick r:id="rId2"/>
              </a:rPr>
              <a:t>arXiv:1901.06150</a:t>
            </a:r>
            <a:endParaRPr lang="en-US" dirty="0" smtClean="0"/>
          </a:p>
          <a:p>
            <a:pPr lvl="1"/>
            <a:r>
              <a:rPr lang="en-US" dirty="0" smtClean="0"/>
              <a:t>Strategy proposes international </a:t>
            </a:r>
            <a:r>
              <a:rPr lang="en-US" dirty="0" err="1" smtClean="0"/>
              <a:t>muon</a:t>
            </a:r>
            <a:r>
              <a:rPr lang="en-US" dirty="0" smtClean="0"/>
              <a:t> collider design study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I am not representing a collaboration</a:t>
            </a:r>
          </a:p>
          <a:p>
            <a:pPr lvl="1"/>
            <a:r>
              <a:rPr lang="en-US" dirty="0" smtClean="0"/>
              <a:t>but are forming one: Friday July 3</a:t>
            </a:r>
            <a:r>
              <a:rPr lang="en-US" baseline="30000" dirty="0" smtClean="0"/>
              <a:t>rd</a:t>
            </a:r>
            <a:r>
              <a:rPr lang="en-US" dirty="0"/>
              <a:t>, https://</a:t>
            </a:r>
            <a:r>
              <a:rPr lang="en-US" dirty="0" err="1"/>
              <a:t>indico.cern.ch</a:t>
            </a:r>
            <a:r>
              <a:rPr lang="en-US" dirty="0"/>
              <a:t>/event/930508/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4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88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Lepton Collider Energy </a:t>
            </a:r>
            <a:r>
              <a:rPr lang="en-US" sz="3600" dirty="0" smtClean="0"/>
              <a:t>Limit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4226776" y="1016016"/>
            <a:ext cx="4768122" cy="2197081"/>
            <a:chOff x="1543" y="725"/>
            <a:chExt cx="2372" cy="812"/>
          </a:xfrm>
        </p:grpSpPr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1707" y="760"/>
              <a:ext cx="2208" cy="603"/>
              <a:chOff x="1181" y="805"/>
              <a:chExt cx="2393" cy="603"/>
            </a:xfrm>
          </p:grpSpPr>
          <p:grpSp>
            <p:nvGrpSpPr>
              <p:cNvPr id="8" name="Group 73"/>
              <p:cNvGrpSpPr>
                <a:grpSpLocks/>
              </p:cNvGrpSpPr>
              <p:nvPr/>
            </p:nvGrpSpPr>
            <p:grpSpPr bwMode="auto">
              <a:xfrm>
                <a:off x="1181" y="805"/>
                <a:ext cx="2393" cy="603"/>
                <a:chOff x="1181" y="805"/>
                <a:chExt cx="2393" cy="603"/>
              </a:xfrm>
            </p:grpSpPr>
            <p:grpSp>
              <p:nvGrpSpPr>
                <p:cNvPr id="9" name="Group 74"/>
                <p:cNvGrpSpPr>
                  <a:grpSpLocks/>
                </p:cNvGrpSpPr>
                <p:nvPr/>
              </p:nvGrpSpPr>
              <p:grpSpPr bwMode="auto">
                <a:xfrm>
                  <a:off x="1181" y="808"/>
                  <a:ext cx="2393" cy="600"/>
                  <a:chOff x="1181" y="808"/>
                  <a:chExt cx="2393" cy="600"/>
                </a:xfrm>
              </p:grpSpPr>
              <p:sp>
                <p:nvSpPr>
                  <p:cNvPr id="3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1242"/>
                    <a:ext cx="332" cy="11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ECFF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181" y="1232"/>
                    <a:ext cx="355" cy="113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ECFF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348" y="815"/>
                    <a:ext cx="2146" cy="593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1181" y="808"/>
                    <a:ext cx="355" cy="113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ECFF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817"/>
                    <a:ext cx="332" cy="113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ECFF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" name="Rectangle 80"/>
                <p:cNvSpPr>
                  <a:spLocks noChangeArrowheads="1"/>
                </p:cNvSpPr>
                <p:nvPr/>
              </p:nvSpPr>
              <p:spPr bwMode="auto">
                <a:xfrm>
                  <a:off x="1290" y="805"/>
                  <a:ext cx="189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FFFFCC"/>
                      </a:solidFill>
                    </a:rPr>
                    <a:t>N</a:t>
                  </a:r>
                  <a:endParaRPr sz="1000" noProof="1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33" name="Rectangle 81"/>
                <p:cNvSpPr>
                  <a:spLocks noChangeArrowheads="1"/>
                </p:cNvSpPr>
                <p:nvPr/>
              </p:nvSpPr>
              <p:spPr bwMode="auto">
                <a:xfrm>
                  <a:off x="1298" y="1229"/>
                  <a:ext cx="183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solidFill>
                        <a:srgbClr val="FFFFCC"/>
                      </a:solidFill>
                    </a:rPr>
                    <a:t>S</a:t>
                  </a:r>
                  <a:endParaRPr sz="1000" noProof="1">
                    <a:solidFill>
                      <a:srgbClr val="FFFFCC"/>
                    </a:solidFill>
                  </a:endParaRPr>
                </a:p>
              </p:txBody>
            </p:sp>
          </p:grpSp>
          <p:sp>
            <p:nvSpPr>
              <p:cNvPr id="29" name="Rectangle 82"/>
              <p:cNvSpPr>
                <a:spLocks noChangeArrowheads="1"/>
              </p:cNvSpPr>
              <p:nvPr/>
            </p:nvSpPr>
            <p:spPr bwMode="auto">
              <a:xfrm>
                <a:off x="3336" y="819"/>
                <a:ext cx="1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FFCC"/>
                    </a:solidFill>
                  </a:rPr>
                  <a:t>N</a:t>
                </a:r>
                <a:endParaRPr sz="1000" noProof="1">
                  <a:solidFill>
                    <a:srgbClr val="FFFFCC"/>
                  </a:solidFill>
                </a:endParaRPr>
              </a:p>
            </p:txBody>
          </p:sp>
          <p:sp>
            <p:nvSpPr>
              <p:cNvPr id="30" name="Rectangle 83"/>
              <p:cNvSpPr>
                <a:spLocks noChangeArrowheads="1"/>
              </p:cNvSpPr>
              <p:nvPr/>
            </p:nvSpPr>
            <p:spPr bwMode="auto">
              <a:xfrm>
                <a:off x="3346" y="1238"/>
                <a:ext cx="18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FFCC"/>
                    </a:solidFill>
                  </a:rPr>
                  <a:t>S</a:t>
                </a:r>
                <a:endParaRPr sz="1000" noProof="1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1543" y="980"/>
              <a:ext cx="376" cy="409"/>
              <a:chOff x="993" y="1025"/>
              <a:chExt cx="403" cy="409"/>
            </a:xfrm>
          </p:grpSpPr>
          <p:sp>
            <p:nvSpPr>
              <p:cNvPr id="26" name="Oval 85"/>
              <p:cNvSpPr>
                <a:spLocks noChangeArrowheads="1"/>
              </p:cNvSpPr>
              <p:nvPr/>
            </p:nvSpPr>
            <p:spPr bwMode="auto">
              <a:xfrm>
                <a:off x="1352" y="1025"/>
                <a:ext cx="44" cy="46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747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86"/>
              <p:cNvSpPr>
                <a:spLocks noChangeArrowheads="1"/>
              </p:cNvSpPr>
              <p:nvPr/>
            </p:nvSpPr>
            <p:spPr bwMode="auto">
              <a:xfrm>
                <a:off x="993" y="1345"/>
                <a:ext cx="86" cy="89"/>
              </a:xfrm>
              <a:prstGeom prst="ellipse">
                <a:avLst/>
              </a:prstGeom>
              <a:gradFill rotWithShape="0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PerspectiveTopRight">
                  <a:rot lat="21299986" lon="21299986" rev="0"/>
                </a:camera>
                <a:lightRig rig="legacyFlat3" dir="b"/>
              </a:scene3d>
              <a:sp3d extrusionH="1218930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2702" y="1065"/>
              <a:ext cx="328" cy="472"/>
              <a:chOff x="2260" y="1110"/>
              <a:chExt cx="355" cy="472"/>
            </a:xfrm>
          </p:grpSpPr>
          <p:sp>
            <p:nvSpPr>
              <p:cNvPr id="16" name="Line 88"/>
              <p:cNvSpPr>
                <a:spLocks noChangeShapeType="1"/>
              </p:cNvSpPr>
              <p:nvPr/>
            </p:nvSpPr>
            <p:spPr bwMode="auto">
              <a:xfrm>
                <a:off x="2260" y="1110"/>
                <a:ext cx="185" cy="298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89"/>
              <p:cNvSpPr>
                <a:spLocks noChangeArrowheads="1"/>
              </p:cNvSpPr>
              <p:nvPr/>
            </p:nvSpPr>
            <p:spPr bwMode="auto">
              <a:xfrm>
                <a:off x="2267" y="1385"/>
                <a:ext cx="44" cy="45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4747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90"/>
              <p:cNvSpPr>
                <a:spLocks noChangeArrowheads="1"/>
              </p:cNvSpPr>
              <p:nvPr/>
            </p:nvSpPr>
            <p:spPr bwMode="auto">
              <a:xfrm>
                <a:off x="2571" y="1385"/>
                <a:ext cx="44" cy="45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91"/>
              <p:cNvSpPr>
                <a:spLocks noChangeShapeType="1"/>
              </p:cNvSpPr>
              <p:nvPr/>
            </p:nvSpPr>
            <p:spPr bwMode="auto">
              <a:xfrm flipH="1" flipV="1">
                <a:off x="2445" y="1408"/>
                <a:ext cx="126" cy="0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92"/>
              <p:cNvSpPr>
                <a:spLocks noChangeShapeType="1"/>
              </p:cNvSpPr>
              <p:nvPr/>
            </p:nvSpPr>
            <p:spPr bwMode="auto">
              <a:xfrm>
                <a:off x="2311" y="1408"/>
                <a:ext cx="134" cy="0"/>
              </a:xfrm>
              <a:prstGeom prst="line">
                <a:avLst/>
              </a:prstGeom>
              <a:noFill/>
              <a:ln w="0">
                <a:solidFill>
                  <a:srgbClr val="009999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93"/>
              <p:cNvSpPr>
                <a:spLocks noChangeShapeType="1"/>
              </p:cNvSpPr>
              <p:nvPr/>
            </p:nvSpPr>
            <p:spPr bwMode="auto">
              <a:xfrm>
                <a:off x="2260" y="1215"/>
                <a:ext cx="185" cy="193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94"/>
              <p:cNvSpPr>
                <a:spLocks noChangeShapeType="1"/>
              </p:cNvSpPr>
              <p:nvPr/>
            </p:nvSpPr>
            <p:spPr bwMode="auto">
              <a:xfrm>
                <a:off x="2379" y="1178"/>
                <a:ext cx="66" cy="230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95"/>
              <p:cNvSpPr>
                <a:spLocks noChangeShapeType="1"/>
              </p:cNvSpPr>
              <p:nvPr/>
            </p:nvSpPr>
            <p:spPr bwMode="auto">
              <a:xfrm flipH="1">
                <a:off x="2379" y="1408"/>
                <a:ext cx="66" cy="1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96"/>
              <p:cNvSpPr>
                <a:spLocks noChangeShapeType="1"/>
              </p:cNvSpPr>
              <p:nvPr/>
            </p:nvSpPr>
            <p:spPr bwMode="auto">
              <a:xfrm>
                <a:off x="2445" y="1408"/>
                <a:ext cx="80" cy="174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97"/>
              <p:cNvSpPr>
                <a:spLocks noChangeShapeType="1"/>
              </p:cNvSpPr>
              <p:nvPr/>
            </p:nvSpPr>
            <p:spPr bwMode="auto">
              <a:xfrm>
                <a:off x="2445" y="1408"/>
                <a:ext cx="80" cy="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99"/>
            <p:cNvGrpSpPr>
              <a:grpSpLocks/>
            </p:cNvGrpSpPr>
            <p:nvPr/>
          </p:nvGrpSpPr>
          <p:grpSpPr bwMode="auto">
            <a:xfrm>
              <a:off x="2699" y="725"/>
              <a:ext cx="300" cy="108"/>
              <a:chOff x="2737" y="1615"/>
              <a:chExt cx="281" cy="133"/>
            </a:xfrm>
          </p:grpSpPr>
          <p:sp>
            <p:nvSpPr>
              <p:cNvPr id="14" name="Rectangle 100"/>
              <p:cNvSpPr>
                <a:spLocks noChangeArrowheads="1"/>
              </p:cNvSpPr>
              <p:nvPr/>
            </p:nvSpPr>
            <p:spPr bwMode="auto">
              <a:xfrm>
                <a:off x="2737" y="1615"/>
                <a:ext cx="281" cy="133"/>
              </a:xfrm>
              <a:prstGeom prst="rect">
                <a:avLst/>
              </a:pr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01"/>
              <p:cNvSpPr>
                <a:spLocks noChangeShapeType="1"/>
              </p:cNvSpPr>
              <p:nvPr/>
            </p:nvSpPr>
            <p:spPr bwMode="auto">
              <a:xfrm flipH="1">
                <a:off x="2774" y="1685"/>
                <a:ext cx="207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72066" y="858911"/>
            <a:ext cx="422206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Electron-positron rings </a:t>
            </a:r>
            <a:r>
              <a:rPr lang="en-US" dirty="0" smtClean="0"/>
              <a:t>are </a:t>
            </a:r>
            <a:r>
              <a:rPr lang="en-US" b="1" dirty="0" smtClean="0"/>
              <a:t>multi-</a:t>
            </a:r>
            <a:r>
              <a:rPr lang="en-US" b="1" dirty="0" smtClean="0"/>
              <a:t>pass</a:t>
            </a:r>
          </a:p>
          <a:p>
            <a:r>
              <a:rPr lang="en-US" dirty="0" smtClean="0"/>
              <a:t>but</a:t>
            </a:r>
            <a:r>
              <a:rPr lang="en-US" b="1" dirty="0" smtClean="0"/>
              <a:t> </a:t>
            </a:r>
            <a:r>
              <a:rPr lang="en-US" dirty="0" smtClean="0"/>
              <a:t>limited </a:t>
            </a:r>
            <a:r>
              <a:rPr lang="en-US" dirty="0" smtClean="0"/>
              <a:t>by synchrotron radiation</a:t>
            </a:r>
          </a:p>
          <a:p>
            <a:endParaRPr lang="en-US" dirty="0"/>
          </a:p>
          <a:p>
            <a:r>
              <a:rPr lang="en-US" dirty="0" smtClean="0"/>
              <a:t>That is why </a:t>
            </a:r>
            <a:r>
              <a:rPr lang="en-US" b="1" dirty="0" smtClean="0"/>
              <a:t>proton rings </a:t>
            </a:r>
            <a:r>
              <a:rPr lang="en-US" dirty="0" smtClean="0"/>
              <a:t>are  energy </a:t>
            </a:r>
            <a:r>
              <a:rPr lang="en-US" dirty="0" smtClean="0"/>
              <a:t>frontier  (otherwise would use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in LHC)</a:t>
            </a:r>
            <a:endParaRPr lang="en-US" dirty="0" smtClean="0"/>
          </a:p>
        </p:txBody>
      </p:sp>
      <p:graphicFrame>
        <p:nvGraphicFramePr>
          <p:cNvPr id="1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78695"/>
              </p:ext>
            </p:extLst>
          </p:nvPr>
        </p:nvGraphicFramePr>
        <p:xfrm>
          <a:off x="5880986" y="1448939"/>
          <a:ext cx="19113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927100" imgH="431800" progId="Equation.3">
                  <p:embed/>
                </p:oleObj>
              </mc:Choice>
              <mc:Fallback>
                <p:oleObj name="Equation" r:id="rId3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986" y="1448939"/>
                        <a:ext cx="191135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10867" y="4079723"/>
            <a:ext cx="7884125" cy="833441"/>
            <a:chOff x="678" y="2341"/>
            <a:chExt cx="5380" cy="525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126" y="2341"/>
              <a:ext cx="232" cy="331"/>
            </a:xfrm>
            <a:prstGeom prst="line">
              <a:avLst/>
            </a:prstGeom>
            <a:noFill/>
            <a:ln w="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 flipV="1">
              <a:off x="3358" y="2672"/>
              <a:ext cx="156" cy="0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3189" y="2672"/>
              <a:ext cx="169" cy="0"/>
            </a:xfrm>
            <a:prstGeom prst="line">
              <a:avLst/>
            </a:prstGeom>
            <a:noFill/>
            <a:ln w="0">
              <a:solidFill>
                <a:srgbClr val="0099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3126" y="2458"/>
              <a:ext cx="232" cy="214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3275" y="2417"/>
              <a:ext cx="83" cy="2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H="1">
              <a:off x="3275" y="2672"/>
              <a:ext cx="83" cy="1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3358" y="2672"/>
              <a:ext cx="98" cy="194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3358" y="2672"/>
              <a:ext cx="98" cy="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3036" y="2660"/>
              <a:ext cx="166" cy="25"/>
            </a:xfrm>
            <a:prstGeom prst="rect">
              <a:avLst/>
            </a:prstGeom>
            <a:gradFill rotWithShape="0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899" y="2660"/>
              <a:ext cx="3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788" y="2660"/>
              <a:ext cx="388" cy="25"/>
            </a:xfrm>
            <a:prstGeom prst="rect">
              <a:avLst/>
            </a:prstGeom>
            <a:gradFill rotWithShape="0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17"/>
            <p:cNvSpPr>
              <a:spLocks noChangeArrowheads="1"/>
            </p:cNvSpPr>
            <p:nvPr/>
          </p:nvSpPr>
          <p:spPr bwMode="auto">
            <a:xfrm>
              <a:off x="3036" y="2610"/>
              <a:ext cx="54" cy="127"/>
            </a:xfrm>
            <a:prstGeom prst="plaque">
              <a:avLst>
                <a:gd name="adj" fmla="val 3411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5" name="AutoShape 18"/>
            <p:cNvSpPr>
              <a:spLocks noChangeArrowheads="1"/>
            </p:cNvSpPr>
            <p:nvPr/>
          </p:nvSpPr>
          <p:spPr bwMode="auto">
            <a:xfrm>
              <a:off x="3118" y="2610"/>
              <a:ext cx="56" cy="127"/>
            </a:xfrm>
            <a:prstGeom prst="plaque">
              <a:avLst>
                <a:gd name="adj" fmla="val 3411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6" name="AutoShape 19"/>
            <p:cNvSpPr>
              <a:spLocks noChangeArrowheads="1"/>
            </p:cNvSpPr>
            <p:nvPr/>
          </p:nvSpPr>
          <p:spPr bwMode="auto">
            <a:xfrm>
              <a:off x="872" y="2429"/>
              <a:ext cx="277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7 w 21600"/>
                <a:gd name="T25" fmla="*/ 3122 h 21600"/>
                <a:gd name="T26" fmla="*/ 18403 w 21600"/>
                <a:gd name="T27" fmla="*/ 184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42" y="10800"/>
                  </a:moveTo>
                  <a:cubicBezTo>
                    <a:pt x="2442" y="15416"/>
                    <a:pt x="6184" y="19158"/>
                    <a:pt x="10800" y="19158"/>
                  </a:cubicBezTo>
                  <a:cubicBezTo>
                    <a:pt x="15416" y="19158"/>
                    <a:pt x="19158" y="15416"/>
                    <a:pt x="19158" y="10800"/>
                  </a:cubicBezTo>
                  <a:cubicBezTo>
                    <a:pt x="19158" y="6184"/>
                    <a:pt x="15416" y="2442"/>
                    <a:pt x="10800" y="2442"/>
                  </a:cubicBezTo>
                  <a:cubicBezTo>
                    <a:pt x="6184" y="2442"/>
                    <a:pt x="2442" y="6184"/>
                    <a:pt x="244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50000">
                  <a:srgbClr val="545469"/>
                </a:gs>
                <a:gs pos="100000">
                  <a:srgbClr val="CCCCFF"/>
                </a:gs>
              </a:gsLst>
              <a:lin ang="27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20"/>
            <p:cNvSpPr>
              <a:spLocks noChangeArrowheads="1"/>
            </p:cNvSpPr>
            <p:nvPr/>
          </p:nvSpPr>
          <p:spPr bwMode="auto">
            <a:xfrm>
              <a:off x="678" y="2610"/>
              <a:ext cx="140" cy="1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FF"/>
                </a:gs>
                <a:gs pos="100000">
                  <a:srgbClr val="5E5E76"/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3507" y="2660"/>
              <a:ext cx="111" cy="25"/>
            </a:xfrm>
            <a:prstGeom prst="rect">
              <a:avLst/>
            </a:prstGeom>
            <a:gradFill rotWithShape="0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22"/>
            <p:cNvSpPr>
              <a:spLocks noChangeArrowheads="1"/>
            </p:cNvSpPr>
            <p:nvPr/>
          </p:nvSpPr>
          <p:spPr bwMode="auto">
            <a:xfrm>
              <a:off x="3618" y="2610"/>
              <a:ext cx="53" cy="127"/>
            </a:xfrm>
            <a:prstGeom prst="plaque">
              <a:avLst>
                <a:gd name="adj" fmla="val 3411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0" name="AutoShape 23"/>
            <p:cNvSpPr>
              <a:spLocks noChangeArrowheads="1"/>
            </p:cNvSpPr>
            <p:nvPr/>
          </p:nvSpPr>
          <p:spPr bwMode="auto">
            <a:xfrm>
              <a:off x="3534" y="2610"/>
              <a:ext cx="55" cy="127"/>
            </a:xfrm>
            <a:prstGeom prst="plaque">
              <a:avLst>
                <a:gd name="adj" fmla="val 3411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>
              <a:off x="5532" y="2660"/>
              <a:ext cx="3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 flipH="1">
              <a:off x="5560" y="2660"/>
              <a:ext cx="389" cy="25"/>
            </a:xfrm>
            <a:prstGeom prst="rect">
              <a:avLst/>
            </a:prstGeom>
            <a:gradFill rotWithShape="0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AutoShape 26"/>
            <p:cNvSpPr>
              <a:spLocks noChangeArrowheads="1"/>
            </p:cNvSpPr>
            <p:nvPr/>
          </p:nvSpPr>
          <p:spPr bwMode="auto">
            <a:xfrm flipH="1">
              <a:off x="5588" y="2429"/>
              <a:ext cx="276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0 w 21600"/>
                <a:gd name="T25" fmla="*/ 3122 h 21600"/>
                <a:gd name="T26" fmla="*/ 18470 w 21600"/>
                <a:gd name="T27" fmla="*/ 184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42" y="10800"/>
                  </a:moveTo>
                  <a:cubicBezTo>
                    <a:pt x="2442" y="15416"/>
                    <a:pt x="6184" y="19158"/>
                    <a:pt x="10800" y="19158"/>
                  </a:cubicBezTo>
                  <a:cubicBezTo>
                    <a:pt x="15416" y="19158"/>
                    <a:pt x="19158" y="15416"/>
                    <a:pt x="19158" y="10800"/>
                  </a:cubicBezTo>
                  <a:cubicBezTo>
                    <a:pt x="19158" y="6184"/>
                    <a:pt x="15416" y="2442"/>
                    <a:pt x="10800" y="2442"/>
                  </a:cubicBezTo>
                  <a:cubicBezTo>
                    <a:pt x="6184" y="2442"/>
                    <a:pt x="2442" y="6184"/>
                    <a:pt x="244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50000">
                  <a:srgbClr val="545469"/>
                </a:gs>
                <a:gs pos="100000">
                  <a:srgbClr val="CCCCFF"/>
                </a:gs>
              </a:gsLst>
              <a:lin ang="270000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AutoShape 27"/>
            <p:cNvSpPr>
              <a:spLocks noChangeArrowheads="1"/>
            </p:cNvSpPr>
            <p:nvPr/>
          </p:nvSpPr>
          <p:spPr bwMode="auto">
            <a:xfrm flipH="1">
              <a:off x="5920" y="2610"/>
              <a:ext cx="138" cy="1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FF"/>
                </a:gs>
                <a:gs pos="100000">
                  <a:srgbClr val="5E5E76"/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" name="Group 30"/>
            <p:cNvGrpSpPr>
              <a:grpSpLocks/>
            </p:cNvGrpSpPr>
            <p:nvPr/>
          </p:nvGrpSpPr>
          <p:grpSpPr bwMode="auto">
            <a:xfrm>
              <a:off x="1149" y="2610"/>
              <a:ext cx="1887" cy="119"/>
              <a:chOff x="619" y="2209"/>
              <a:chExt cx="1929" cy="133"/>
            </a:xfrm>
          </p:grpSpPr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619" y="2265"/>
                <a:ext cx="1929" cy="29"/>
              </a:xfrm>
              <a:prstGeom prst="rect">
                <a:avLst/>
              </a:pr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7" name="Group 32"/>
              <p:cNvGrpSpPr>
                <a:grpSpLocks/>
              </p:cNvGrpSpPr>
              <p:nvPr/>
            </p:nvGrpSpPr>
            <p:grpSpPr bwMode="auto">
              <a:xfrm flipH="1">
                <a:off x="988" y="2209"/>
                <a:ext cx="1529" cy="133"/>
                <a:chOff x="2766" y="2443"/>
                <a:chExt cx="1529" cy="133"/>
              </a:xfrm>
            </p:grpSpPr>
            <p:grpSp>
              <p:nvGrpSpPr>
                <p:cNvPr id="91" name="Group 33"/>
                <p:cNvGrpSpPr>
                  <a:grpSpLocks/>
                </p:cNvGrpSpPr>
                <p:nvPr/>
              </p:nvGrpSpPr>
              <p:grpSpPr bwMode="auto">
                <a:xfrm>
                  <a:off x="4014" y="2443"/>
                  <a:ext cx="281" cy="133"/>
                  <a:chOff x="2737" y="1615"/>
                  <a:chExt cx="281" cy="133"/>
                </a:xfrm>
              </p:grpSpPr>
              <p:sp>
                <p:nvSpPr>
                  <p:cNvPr id="10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1615"/>
                    <a:ext cx="281" cy="1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4" y="1685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oup 36"/>
                <p:cNvGrpSpPr>
                  <a:grpSpLocks/>
                </p:cNvGrpSpPr>
                <p:nvPr/>
              </p:nvGrpSpPr>
              <p:grpSpPr bwMode="auto">
                <a:xfrm>
                  <a:off x="3078" y="2443"/>
                  <a:ext cx="281" cy="133"/>
                  <a:chOff x="2737" y="1615"/>
                  <a:chExt cx="281" cy="133"/>
                </a:xfrm>
              </p:grpSpPr>
              <p:sp>
                <p:nvSpPr>
                  <p:cNvPr id="10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1615"/>
                    <a:ext cx="281" cy="1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4" y="1685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Group 39"/>
                <p:cNvGrpSpPr>
                  <a:grpSpLocks/>
                </p:cNvGrpSpPr>
                <p:nvPr/>
              </p:nvGrpSpPr>
              <p:grpSpPr bwMode="auto">
                <a:xfrm>
                  <a:off x="2766" y="2443"/>
                  <a:ext cx="281" cy="133"/>
                  <a:chOff x="2737" y="1615"/>
                  <a:chExt cx="281" cy="133"/>
                </a:xfrm>
              </p:grpSpPr>
              <p:sp>
                <p:nvSpPr>
                  <p:cNvPr id="10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1615"/>
                    <a:ext cx="281" cy="1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4" y="1685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42"/>
                <p:cNvGrpSpPr>
                  <a:grpSpLocks/>
                </p:cNvGrpSpPr>
                <p:nvPr/>
              </p:nvGrpSpPr>
              <p:grpSpPr bwMode="auto">
                <a:xfrm>
                  <a:off x="3390" y="2443"/>
                  <a:ext cx="281" cy="133"/>
                  <a:chOff x="2737" y="1615"/>
                  <a:chExt cx="281" cy="133"/>
                </a:xfrm>
              </p:grpSpPr>
              <p:sp>
                <p:nvSpPr>
                  <p:cNvPr id="9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1615"/>
                    <a:ext cx="281" cy="1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4" y="1685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45"/>
                <p:cNvGrpSpPr>
                  <a:grpSpLocks/>
                </p:cNvGrpSpPr>
                <p:nvPr/>
              </p:nvGrpSpPr>
              <p:grpSpPr bwMode="auto">
                <a:xfrm>
                  <a:off x="3702" y="2443"/>
                  <a:ext cx="281" cy="133"/>
                  <a:chOff x="2737" y="1615"/>
                  <a:chExt cx="281" cy="133"/>
                </a:xfrm>
              </p:grpSpPr>
              <p:sp>
                <p:nvSpPr>
                  <p:cNvPr id="9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1615"/>
                    <a:ext cx="281" cy="1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4" y="1685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8" name="Group 48"/>
              <p:cNvGrpSpPr>
                <a:grpSpLocks/>
              </p:cNvGrpSpPr>
              <p:nvPr/>
            </p:nvGrpSpPr>
            <p:grpSpPr bwMode="auto">
              <a:xfrm flipH="1">
                <a:off x="676" y="2209"/>
                <a:ext cx="281" cy="133"/>
                <a:chOff x="2737" y="1615"/>
                <a:chExt cx="281" cy="133"/>
              </a:xfrm>
            </p:grpSpPr>
            <p:sp>
              <p:nvSpPr>
                <p:cNvPr id="89" name="Rectangle 49"/>
                <p:cNvSpPr>
                  <a:spLocks noChangeArrowheads="1"/>
                </p:cNvSpPr>
                <p:nvPr/>
              </p:nvSpPr>
              <p:spPr bwMode="auto">
                <a:xfrm>
                  <a:off x="2737" y="1615"/>
                  <a:ext cx="281" cy="13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774" y="1685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3674" y="2610"/>
              <a:ext cx="1886" cy="119"/>
              <a:chOff x="3200" y="2209"/>
              <a:chExt cx="1929" cy="133"/>
            </a:xfrm>
          </p:grpSpPr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3200" y="2265"/>
                <a:ext cx="1929" cy="29"/>
              </a:xfrm>
              <a:prstGeom prst="rect">
                <a:avLst/>
              </a:pr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8" name="Group 53"/>
              <p:cNvGrpSpPr>
                <a:grpSpLocks/>
              </p:cNvGrpSpPr>
              <p:nvPr/>
            </p:nvGrpSpPr>
            <p:grpSpPr bwMode="auto">
              <a:xfrm>
                <a:off x="4477" y="2209"/>
                <a:ext cx="281" cy="133"/>
                <a:chOff x="2737" y="1615"/>
                <a:chExt cx="281" cy="133"/>
              </a:xfrm>
            </p:grpSpPr>
            <p:sp>
              <p:nvSpPr>
                <p:cNvPr id="8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37" y="1615"/>
                  <a:ext cx="281" cy="13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774" y="1685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56"/>
              <p:cNvGrpSpPr>
                <a:grpSpLocks/>
              </p:cNvGrpSpPr>
              <p:nvPr/>
            </p:nvGrpSpPr>
            <p:grpSpPr bwMode="auto">
              <a:xfrm>
                <a:off x="3541" y="2209"/>
                <a:ext cx="281" cy="133"/>
                <a:chOff x="2737" y="1615"/>
                <a:chExt cx="281" cy="133"/>
              </a:xfrm>
            </p:grpSpPr>
            <p:sp>
              <p:nvSpPr>
                <p:cNvPr id="82" name="Rectangle 57"/>
                <p:cNvSpPr>
                  <a:spLocks noChangeArrowheads="1"/>
                </p:cNvSpPr>
                <p:nvPr/>
              </p:nvSpPr>
              <p:spPr bwMode="auto">
                <a:xfrm>
                  <a:off x="2737" y="1615"/>
                  <a:ext cx="281" cy="13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774" y="1685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59"/>
              <p:cNvGrpSpPr>
                <a:grpSpLocks/>
              </p:cNvGrpSpPr>
              <p:nvPr/>
            </p:nvGrpSpPr>
            <p:grpSpPr bwMode="auto">
              <a:xfrm>
                <a:off x="3229" y="2209"/>
                <a:ext cx="281" cy="133"/>
                <a:chOff x="2737" y="1615"/>
                <a:chExt cx="281" cy="133"/>
              </a:xfrm>
            </p:grpSpPr>
            <p:sp>
              <p:nvSpPr>
                <p:cNvPr id="80" name="Rectangle 60"/>
                <p:cNvSpPr>
                  <a:spLocks noChangeArrowheads="1"/>
                </p:cNvSpPr>
                <p:nvPr/>
              </p:nvSpPr>
              <p:spPr bwMode="auto">
                <a:xfrm>
                  <a:off x="2737" y="1615"/>
                  <a:ext cx="281" cy="13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774" y="1685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62"/>
              <p:cNvGrpSpPr>
                <a:grpSpLocks/>
              </p:cNvGrpSpPr>
              <p:nvPr/>
            </p:nvGrpSpPr>
            <p:grpSpPr bwMode="auto">
              <a:xfrm>
                <a:off x="3853" y="2209"/>
                <a:ext cx="281" cy="133"/>
                <a:chOff x="2737" y="1615"/>
                <a:chExt cx="281" cy="133"/>
              </a:xfrm>
            </p:grpSpPr>
            <p:sp>
              <p:nvSpPr>
                <p:cNvPr id="78" name="Rectangle 63"/>
                <p:cNvSpPr>
                  <a:spLocks noChangeArrowheads="1"/>
                </p:cNvSpPr>
                <p:nvPr/>
              </p:nvSpPr>
              <p:spPr bwMode="auto">
                <a:xfrm>
                  <a:off x="2737" y="1615"/>
                  <a:ext cx="281" cy="13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774" y="1685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65"/>
              <p:cNvGrpSpPr>
                <a:grpSpLocks/>
              </p:cNvGrpSpPr>
              <p:nvPr/>
            </p:nvGrpSpPr>
            <p:grpSpPr bwMode="auto">
              <a:xfrm>
                <a:off x="4165" y="2209"/>
                <a:ext cx="281" cy="133"/>
                <a:chOff x="2737" y="1615"/>
                <a:chExt cx="281" cy="133"/>
              </a:xfrm>
            </p:grpSpPr>
            <p:sp>
              <p:nvSpPr>
                <p:cNvPr id="76" name="Rectangle 66"/>
                <p:cNvSpPr>
                  <a:spLocks noChangeArrowheads="1"/>
                </p:cNvSpPr>
                <p:nvPr/>
              </p:nvSpPr>
              <p:spPr bwMode="auto">
                <a:xfrm>
                  <a:off x="2737" y="1615"/>
                  <a:ext cx="281" cy="13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774" y="1685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68"/>
              <p:cNvGrpSpPr>
                <a:grpSpLocks/>
              </p:cNvGrpSpPr>
              <p:nvPr/>
            </p:nvGrpSpPr>
            <p:grpSpPr bwMode="auto">
              <a:xfrm>
                <a:off x="4788" y="2209"/>
                <a:ext cx="281" cy="133"/>
                <a:chOff x="2737" y="1615"/>
                <a:chExt cx="281" cy="133"/>
              </a:xfrm>
            </p:grpSpPr>
            <p:sp>
              <p:nvSpPr>
                <p:cNvPr id="74" name="Rectangle 69"/>
                <p:cNvSpPr>
                  <a:spLocks noChangeArrowheads="1"/>
                </p:cNvSpPr>
                <p:nvPr/>
              </p:nvSpPr>
              <p:spPr bwMode="auto">
                <a:xfrm>
                  <a:off x="2737" y="1615"/>
                  <a:ext cx="281" cy="13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774" y="1685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9" name="TextBox 108"/>
          <p:cNvSpPr txBox="1"/>
          <p:nvPr/>
        </p:nvSpPr>
        <p:spPr>
          <a:xfrm>
            <a:off x="71722" y="2936673"/>
            <a:ext cx="611484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Electron-positron linear colliders</a:t>
            </a:r>
            <a:r>
              <a:rPr lang="en-US" dirty="0" smtClean="0"/>
              <a:t> avoid synchrotron radiation</a:t>
            </a:r>
          </a:p>
          <a:p>
            <a:r>
              <a:rPr lang="en-US" dirty="0" smtClean="0"/>
              <a:t>But are </a:t>
            </a:r>
            <a:r>
              <a:rPr lang="en-US" b="1" dirty="0" smtClean="0"/>
              <a:t>single pass </a:t>
            </a:r>
            <a:r>
              <a:rPr lang="en-US" dirty="0" smtClean="0"/>
              <a:t>is acceleration and collision</a:t>
            </a:r>
          </a:p>
          <a:p>
            <a:r>
              <a:rPr lang="en-US" dirty="0"/>
              <a:t>T</a:t>
            </a:r>
            <a:r>
              <a:rPr lang="en-US" dirty="0" smtClean="0"/>
              <a:t>his limits energy and </a:t>
            </a:r>
            <a:r>
              <a:rPr lang="en-US" dirty="0" smtClean="0"/>
              <a:t>luminosity (CLIC cost extrapolated to 14 </a:t>
            </a:r>
            <a:r>
              <a:rPr lang="en-US" dirty="0" err="1" smtClean="0"/>
              <a:t>TeV</a:t>
            </a:r>
            <a:r>
              <a:rPr lang="en-US" dirty="0" smtClean="0"/>
              <a:t>: O(60 GCHF), power O(1.7-2.8 GW)</a:t>
            </a:r>
            <a:endParaRPr lang="en-US" dirty="0" smtClean="0"/>
          </a:p>
        </p:txBody>
      </p:sp>
      <p:sp>
        <p:nvSpPr>
          <p:cNvPr id="110" name="TextBox 109"/>
          <p:cNvSpPr txBox="1"/>
          <p:nvPr/>
        </p:nvSpPr>
        <p:spPr>
          <a:xfrm>
            <a:off x="1743314" y="5054039"/>
            <a:ext cx="590576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Novel approach: </a:t>
            </a:r>
            <a:r>
              <a:rPr lang="en-US" b="1" dirty="0" err="1" smtClean="0"/>
              <a:t>muon</a:t>
            </a:r>
            <a:r>
              <a:rPr lang="en-US" b="1" dirty="0" smtClean="0"/>
              <a:t> collider</a:t>
            </a:r>
          </a:p>
          <a:p>
            <a:r>
              <a:rPr lang="en-US" dirty="0" smtClean="0"/>
              <a:t>Large mass suppresses synchrotron radiation</a:t>
            </a:r>
            <a:r>
              <a:rPr lang="en-US" dirty="0"/>
              <a:t> </a:t>
            </a:r>
            <a:r>
              <a:rPr lang="en-US" dirty="0" smtClean="0"/>
              <a:t>=&gt; </a:t>
            </a:r>
            <a:r>
              <a:rPr lang="en-US" b="1" dirty="0" smtClean="0"/>
              <a:t>multi-pass</a:t>
            </a:r>
          </a:p>
          <a:p>
            <a:r>
              <a:rPr lang="en-US" dirty="0" smtClean="0"/>
              <a:t>Fundamental particle requires less energy than protons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lifetime at rest only 2.2 </a:t>
            </a:r>
            <a:r>
              <a:rPr lang="en-US" dirty="0" err="1" smtClean="0">
                <a:solidFill>
                  <a:srgbClr val="FF0000"/>
                </a:solidFill>
              </a:rPr>
              <a:t>μs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6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10" y="0"/>
            <a:ext cx="8550086" cy="519530"/>
          </a:xfrm>
        </p:spPr>
        <p:txBody>
          <a:bodyPr>
            <a:noAutofit/>
          </a:bodyPr>
          <a:lstStyle/>
          <a:p>
            <a:r>
              <a:rPr lang="en-US" sz="3600" dirty="0"/>
              <a:t>Proton-driven </a:t>
            </a:r>
            <a:r>
              <a:rPr lang="en-US" sz="3600" dirty="0" err="1"/>
              <a:t>Muon</a:t>
            </a:r>
            <a:r>
              <a:rPr lang="en-US" sz="3600" dirty="0"/>
              <a:t> Collider </a:t>
            </a:r>
            <a:r>
              <a:rPr lang="en-US" sz="3600" dirty="0" smtClean="0"/>
              <a:t>Concept (MAP)</a:t>
            </a:r>
            <a:endParaRPr lang="en-US" sz="3600" dirty="0"/>
          </a:p>
        </p:txBody>
      </p:sp>
      <p:pic>
        <p:nvPicPr>
          <p:cNvPr id="4" name="Picture 3" descr="p4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07"/>
          <a:stretch>
            <a:fillRect/>
          </a:stretch>
        </p:blipFill>
        <p:spPr>
          <a:xfrm>
            <a:off x="0" y="1164444"/>
            <a:ext cx="9144000" cy="2259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925337"/>
            <a:ext cx="25236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Short, intense proton bunches to produce </a:t>
            </a:r>
            <a:r>
              <a:rPr lang="en-US" dirty="0" err="1" smtClean="0"/>
              <a:t>hadronic</a:t>
            </a:r>
            <a:r>
              <a:rPr lang="en-US" dirty="0" smtClean="0"/>
              <a:t> showers</a:t>
            </a:r>
          </a:p>
          <a:p>
            <a:endParaRPr lang="en-US" dirty="0" smtClean="0"/>
          </a:p>
          <a:p>
            <a:r>
              <a:rPr lang="en-US" dirty="0" err="1" smtClean="0"/>
              <a:t>Pions</a:t>
            </a:r>
            <a:r>
              <a:rPr lang="en-US" dirty="0" smtClean="0"/>
              <a:t> decay into </a:t>
            </a:r>
            <a:r>
              <a:rPr lang="en-US" dirty="0" err="1" smtClean="0"/>
              <a:t>muons</a:t>
            </a:r>
            <a:r>
              <a:rPr lang="en-US" dirty="0" smtClean="0"/>
              <a:t> that can be captured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2516" y="4077737"/>
            <a:ext cx="270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are captured, bunched and then cooled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365" y="3602171"/>
            <a:ext cx="178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Acceleration to collision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1664" y="3708405"/>
            <a:ext cx="10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54662" y="4796926"/>
            <a:ext cx="4660989" cy="1200329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/>
              <a:t>CDR </a:t>
            </a:r>
            <a:r>
              <a:rPr lang="en-US" dirty="0" smtClean="0"/>
              <a:t>exists, no fully integrated baseline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cost </a:t>
            </a:r>
            <a:r>
              <a:rPr lang="en-US" dirty="0" smtClean="0"/>
              <a:t>estimate</a:t>
            </a:r>
          </a:p>
          <a:p>
            <a:r>
              <a:rPr lang="en-US" dirty="0" smtClean="0"/>
              <a:t>Need to extend to higher energies (10+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But did not find something that does not 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7642" y="653954"/>
            <a:ext cx="29384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the MAP collaboration: </a:t>
            </a:r>
            <a:r>
              <a:rPr lang="en-US" sz="1400" dirty="0" smtClean="0"/>
              <a:t>Proton-driven  </a:t>
            </a:r>
            <a:r>
              <a:rPr lang="en-US" sz="1400" dirty="0" smtClean="0"/>
              <a:t>source (M. Palmer et al.)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099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4"/>
            <a:ext cx="8229600" cy="545187"/>
          </a:xfrm>
        </p:spPr>
        <p:txBody>
          <a:bodyPr>
            <a:noAutofit/>
          </a:bodyPr>
          <a:lstStyle/>
          <a:p>
            <a:r>
              <a:rPr lang="en-US" sz="3600" dirty="0" smtClean="0"/>
              <a:t>Cooling Concept (</a:t>
            </a:r>
            <a:r>
              <a:rPr lang="en-US" sz="3600" dirty="0"/>
              <a:t>T</a:t>
            </a:r>
            <a:r>
              <a:rPr lang="en-US" sz="3600" dirty="0" smtClean="0"/>
              <a:t>ransverse)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damping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26" b="10091"/>
          <a:stretch/>
        </p:blipFill>
        <p:spPr>
          <a:xfrm>
            <a:off x="136509" y="2814869"/>
            <a:ext cx="4638349" cy="1120691"/>
          </a:xfrm>
          <a:prstGeom prst="rect">
            <a:avLst/>
          </a:prstGeom>
        </p:spPr>
      </p:pic>
      <p:pic>
        <p:nvPicPr>
          <p:cNvPr id="10" name="Picture 9" descr="IMG_8674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32" y="747977"/>
            <a:ext cx="3703838" cy="246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614" y="3603175"/>
            <a:ext cx="4542351" cy="2934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6879" y="3233843"/>
            <a:ext cx="397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Noticeable reduction of 9%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56792" y="607650"/>
            <a:ext cx="11361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MICE (UK)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6509" y="4100174"/>
            <a:ext cx="4414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exists for </a:t>
            </a:r>
            <a:r>
              <a:rPr lang="en-US" dirty="0"/>
              <a:t>r</a:t>
            </a:r>
            <a:r>
              <a:rPr lang="en-US" dirty="0" smtClean="0"/>
              <a:t>eduction of phase space by O(10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to improve final cooling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room to improve design, hardware better than projected</a:t>
            </a:r>
            <a:endParaRPr lang="en-US" dirty="0" smtClean="0"/>
          </a:p>
          <a:p>
            <a:r>
              <a:rPr lang="en-US" dirty="0" smtClean="0"/>
              <a:t>Principle of </a:t>
            </a:r>
            <a:r>
              <a:rPr lang="en-US" dirty="0" err="1" smtClean="0"/>
              <a:t>ionisation</a:t>
            </a:r>
            <a:r>
              <a:rPr lang="en-US" dirty="0" smtClean="0"/>
              <a:t> </a:t>
            </a:r>
            <a:r>
              <a:rPr lang="en-US" dirty="0" smtClean="0"/>
              <a:t>cooling has been </a:t>
            </a:r>
            <a:r>
              <a:rPr lang="en-US" dirty="0" smtClean="0"/>
              <a:t>demonstrated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worked as predicted in simulation</a:t>
            </a:r>
            <a:endParaRPr lang="en-US" dirty="0" smtClean="0"/>
          </a:p>
        </p:txBody>
      </p:sp>
      <p:pic>
        <p:nvPicPr>
          <p:cNvPr id="14" name="Picture 13" descr="vc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9" y="976982"/>
            <a:ext cx="4704874" cy="16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8291"/>
          </a:xfrm>
        </p:spPr>
        <p:txBody>
          <a:bodyPr>
            <a:noAutofit/>
          </a:bodyPr>
          <a:lstStyle/>
          <a:p>
            <a:r>
              <a:rPr lang="en-US" sz="3600" dirty="0" smtClean="0"/>
              <a:t>High Energy Complex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239" y="756258"/>
            <a:ext cx="4581761" cy="1953314"/>
          </a:xfrm>
          <a:prstGeom prst="rect">
            <a:avLst/>
          </a:prstGeom>
        </p:spPr>
      </p:pic>
      <p:pic>
        <p:nvPicPr>
          <p:cNvPr id="5" name="Picture 4" descr="p4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40" b="50107"/>
          <a:stretch/>
        </p:blipFill>
        <p:spPr>
          <a:xfrm>
            <a:off x="130933" y="627589"/>
            <a:ext cx="3644834" cy="2259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933" y="3247320"/>
            <a:ext cx="33256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ramping ring</a:t>
            </a:r>
          </a:p>
          <a:p>
            <a:r>
              <a:rPr lang="en-US" dirty="0" smtClean="0"/>
              <a:t>Or large energy bandwidth ring</a:t>
            </a:r>
          </a:p>
          <a:p>
            <a:endParaRPr lang="en-US" dirty="0"/>
          </a:p>
          <a:p>
            <a:r>
              <a:rPr lang="en-US" dirty="0" smtClean="0"/>
              <a:t>Energy recovery for fast ramping magnets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06563" y="3033087"/>
            <a:ext cx="5037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Collider ring</a:t>
            </a:r>
          </a:p>
          <a:p>
            <a:endParaRPr lang="en-US" dirty="0"/>
          </a:p>
          <a:p>
            <a:r>
              <a:rPr lang="en-US" dirty="0" smtClean="0"/>
              <a:t>Need highest fields to </a:t>
            </a:r>
            <a:r>
              <a:rPr lang="en-US" dirty="0" err="1" smtClean="0"/>
              <a:t>minimise</a:t>
            </a:r>
            <a:r>
              <a:rPr lang="en-US" dirty="0" smtClean="0"/>
              <a:t> circumference</a:t>
            </a:r>
          </a:p>
          <a:p>
            <a:r>
              <a:rPr lang="en-US" dirty="0" smtClean="0"/>
              <a:t>Ambitious focusing at collision point </a:t>
            </a:r>
          </a:p>
          <a:p>
            <a:r>
              <a:rPr lang="en-US" dirty="0" smtClean="0"/>
              <a:t>Need to avoid gaps in arcs to </a:t>
            </a:r>
            <a:r>
              <a:rPr lang="en-US" dirty="0" err="1" smtClean="0"/>
              <a:t>minimise</a:t>
            </a:r>
            <a:r>
              <a:rPr lang="en-US" dirty="0" smtClean="0"/>
              <a:t> neutrino radiation</a:t>
            </a:r>
          </a:p>
          <a:p>
            <a:r>
              <a:rPr lang="en-US" dirty="0" smtClean="0"/>
              <a:t>Find novel solutions to mitigate neutrino radiation</a:t>
            </a:r>
          </a:p>
          <a:p>
            <a:r>
              <a:rPr lang="en-US" dirty="0"/>
              <a:t>N</a:t>
            </a:r>
            <a:r>
              <a:rPr lang="en-US" dirty="0" smtClean="0"/>
              <a:t>eed to shield magnets from </a:t>
            </a:r>
            <a:r>
              <a:rPr lang="en-US" dirty="0" err="1" smtClean="0"/>
              <a:t>muon</a:t>
            </a:r>
            <a:r>
              <a:rPr lang="en-US" dirty="0" smtClean="0"/>
              <a:t> decay</a:t>
            </a:r>
          </a:p>
          <a:p>
            <a:r>
              <a:rPr lang="en-US" dirty="0"/>
              <a:t>N</a:t>
            </a:r>
            <a:r>
              <a:rPr lang="en-US" dirty="0" smtClean="0"/>
              <a:t>eed to shield experiment from </a:t>
            </a:r>
            <a:r>
              <a:rPr lang="en-US" dirty="0" err="1" smtClean="0"/>
              <a:t>muon</a:t>
            </a:r>
            <a:r>
              <a:rPr lang="en-US" dirty="0" smtClean="0"/>
              <a:t> decay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771" y="6024604"/>
            <a:ext cx="522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of accelerator and collider ring proposed (V. </a:t>
            </a:r>
            <a:r>
              <a:rPr lang="en-US" dirty="0" err="1" smtClean="0"/>
              <a:t>Shiltsev</a:t>
            </a:r>
            <a:r>
              <a:rPr lang="en-US" dirty="0" smtClean="0"/>
              <a:t>, D. </a:t>
            </a:r>
            <a:r>
              <a:rPr lang="en-US" dirty="0" err="1" smtClean="0"/>
              <a:t>Neuffer</a:t>
            </a:r>
            <a:r>
              <a:rPr lang="en-US" dirty="0" smtClean="0"/>
              <a:t>),</a:t>
            </a:r>
            <a:r>
              <a:rPr lang="en-US" dirty="0"/>
              <a:t> e</a:t>
            </a:r>
            <a:r>
              <a:rPr lang="en-US" dirty="0" smtClean="0"/>
              <a:t>xploration required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7DBC-7D5D-1247-AC4D-060561BD1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7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0051"/>
          </a:xfrm>
        </p:spPr>
        <p:txBody>
          <a:bodyPr>
            <a:noAutofit/>
          </a:bodyPr>
          <a:lstStyle/>
          <a:p>
            <a:r>
              <a:rPr lang="en-US" sz="3600" dirty="0" smtClean="0"/>
              <a:t>Technology</a:t>
            </a:r>
            <a:r>
              <a:rPr lang="en-US" sz="3600" dirty="0" smtClean="0"/>
              <a:t> </a:t>
            </a:r>
            <a:r>
              <a:rPr lang="en-US" sz="3600" dirty="0" smtClean="0"/>
              <a:t>Status</a:t>
            </a:r>
            <a:endParaRPr lang="en-US" sz="3600" dirty="0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AB7E28F-0043-EC44-B82C-53A100CA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56" y="3932558"/>
            <a:ext cx="2463058" cy="18614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F1903BCC-BF2B-FD49-AB53-1FA850CB3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441" y="3337850"/>
            <a:ext cx="1595560" cy="16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367284" y="3796844"/>
            <a:ext cx="15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MuCool</a:t>
            </a:r>
            <a:r>
              <a:rPr lang="en-US" sz="1400" dirty="0" smtClean="0"/>
              <a:t>: &gt;50 MV/m in 5 T field</a:t>
            </a:r>
            <a:endParaRPr lang="en-US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B6AD954-55F5-7A40-AC92-54DC37921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75" y="3386529"/>
            <a:ext cx="1549601" cy="31450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2441" y="5830455"/>
            <a:ext cx="1952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NHFML</a:t>
            </a:r>
          </a:p>
          <a:p>
            <a:r>
              <a:rPr lang="en-US" sz="1400" dirty="0" smtClean="0"/>
              <a:t>32 T solenoid with low-temperature HTS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96262" y="5001148"/>
            <a:ext cx="1908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FNAL</a:t>
            </a:r>
          </a:p>
          <a:p>
            <a:r>
              <a:rPr lang="en-US" sz="1400" dirty="0" smtClean="0"/>
              <a:t>Breakthrough in HTS cables</a:t>
            </a:r>
            <a:endParaRPr lang="en-US" sz="1400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365125"/>
          </a:xfr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6553200" y="6531534"/>
            <a:ext cx="2133600" cy="365125"/>
          </a:xfrm>
        </p:spPr>
        <p:txBody>
          <a:bodyPr/>
          <a:lstStyle/>
          <a:p>
            <a:fld id="{3478A56A-6164-B14D-A8F7-980D09C4DD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365125"/>
          </a:xfrm>
        </p:spPr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pic>
        <p:nvPicPr>
          <p:cNvPr id="3" name="Picture 2" descr="ncelnngpfnakapb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964" y="4533939"/>
            <a:ext cx="2005812" cy="1998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63775" y="5794007"/>
            <a:ext cx="1009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FNAL</a:t>
            </a:r>
          </a:p>
          <a:p>
            <a:r>
              <a:rPr lang="en-US" sz="1400" dirty="0" smtClean="0"/>
              <a:t>12 T/s HTS</a:t>
            </a:r>
          </a:p>
          <a:p>
            <a:r>
              <a:rPr lang="en-US" sz="1400" dirty="0" smtClean="0"/>
              <a:t>0.6 T max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7176" y="580502"/>
            <a:ext cx="4680670" cy="2800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Many</a:t>
            </a:r>
            <a:r>
              <a:rPr lang="en-US" sz="1600" dirty="0" smtClean="0"/>
              <a:t> components have been developed and tested</a:t>
            </a:r>
          </a:p>
          <a:p>
            <a:endParaRPr lang="en-US" sz="1600" dirty="0" smtClean="0"/>
          </a:p>
          <a:p>
            <a:r>
              <a:rPr lang="en-US" sz="1600" dirty="0" smtClean="0"/>
              <a:t>More is needed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production targets, fast-ramping magnets and energy recovery power converters, robust high field collider magnets, efficient shielding, efficient cooling, normal and superconducting RF, …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Facility to integrate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addresses the more “subtle” issues (e.g. full width of technologies, but also safety, …)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27534" y="6099527"/>
            <a:ext cx="13901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Mark Palmer</a:t>
            </a:r>
            <a:endParaRPr lang="en-US" dirty="0"/>
          </a:p>
        </p:txBody>
      </p:sp>
      <p:pic>
        <p:nvPicPr>
          <p:cNvPr id="18" name="Picture 17" descr="IMG_8674-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848" y="747977"/>
            <a:ext cx="3703838" cy="2469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37846" y="856613"/>
            <a:ext cx="57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MICE</a:t>
            </a:r>
          </a:p>
          <a:p>
            <a:r>
              <a:rPr lang="en-US" sz="1400" dirty="0" smtClean="0"/>
              <a:t>(UK)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465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1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 Parameter Examples</a:t>
            </a:r>
            <a:endParaRPr lang="en-US" dirty="0"/>
          </a:p>
        </p:txBody>
      </p:sp>
      <p:pic>
        <p:nvPicPr>
          <p:cNvPr id="4" name="Content Placeholder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" b="960"/>
          <a:stretch>
            <a:fillRect/>
          </a:stretch>
        </p:blipFill>
        <p:spPr>
          <a:xfrm>
            <a:off x="349374" y="574315"/>
            <a:ext cx="8242300" cy="4954179"/>
          </a:xfrm>
        </p:spPr>
      </p:pic>
      <p:sp>
        <p:nvSpPr>
          <p:cNvPr id="5" name="TextBox 4"/>
          <p:cNvSpPr txBox="1"/>
          <p:nvPr/>
        </p:nvSpPr>
        <p:spPr>
          <a:xfrm>
            <a:off x="5781907" y="526954"/>
            <a:ext cx="268091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the MAP collaboration: Proton source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256891" y="1759210"/>
            <a:ext cx="8458200" cy="64299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4244" y="5274918"/>
            <a:ext cx="8458200" cy="3215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44" y="5688170"/>
            <a:ext cx="85616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Even at 6 </a:t>
            </a:r>
            <a:r>
              <a:rPr lang="en-US" dirty="0" err="1" smtClean="0"/>
              <a:t>TeV</a:t>
            </a:r>
            <a:r>
              <a:rPr lang="en-US" dirty="0" smtClean="0"/>
              <a:t> above target luminosity with reasonable power consumption</a:t>
            </a:r>
          </a:p>
          <a:p>
            <a:r>
              <a:rPr lang="en-US" dirty="0" smtClean="0"/>
              <a:t>But have to confirm power consumption estimates</a:t>
            </a:r>
          </a:p>
        </p:txBody>
      </p:sp>
    </p:spTree>
    <p:extLst>
      <p:ext uri="{BB962C8B-B14F-4D97-AF65-F5344CB8AC3E}">
        <p14:creationId xmlns:p14="http://schemas.microsoft.com/office/powerpoint/2010/main" val="179219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374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LEMMA Scheme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3449377"/>
            <a:ext cx="6363112" cy="20351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45 </a:t>
            </a:r>
            <a:r>
              <a:rPr lang="en-US" sz="1800" dirty="0" err="1" smtClean="0"/>
              <a:t>GeV</a:t>
            </a:r>
            <a:r>
              <a:rPr lang="en-US" sz="1800" dirty="0" smtClean="0"/>
              <a:t> positrons to produce </a:t>
            </a:r>
            <a:r>
              <a:rPr lang="en-US" sz="1800" dirty="0" err="1" smtClean="0"/>
              <a:t>muon</a:t>
            </a:r>
            <a:r>
              <a:rPr lang="en-US" sz="1800" dirty="0" smtClean="0"/>
              <a:t> pairs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Accumulate </a:t>
            </a:r>
            <a:r>
              <a:rPr lang="en-US" sz="1800" dirty="0" err="1" smtClean="0"/>
              <a:t>muons</a:t>
            </a:r>
            <a:r>
              <a:rPr lang="en-US" sz="1800" dirty="0" smtClean="0"/>
              <a:t> from several </a:t>
            </a:r>
            <a:r>
              <a:rPr lang="en-US" sz="1800" dirty="0" smtClean="0"/>
              <a:t>passages</a:t>
            </a:r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Low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</a:t>
            </a:r>
            <a:r>
              <a:rPr lang="en-US" sz="1800" dirty="0" err="1" smtClean="0"/>
              <a:t>muon</a:t>
            </a:r>
            <a:r>
              <a:rPr lang="en-US" sz="1800" dirty="0" smtClean="0"/>
              <a:t> beam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no cooling required, much less radiation</a:t>
            </a:r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But large positron current and production  needed O(10</a:t>
            </a:r>
            <a:r>
              <a:rPr lang="en-US" sz="1800" baseline="30000" dirty="0" smtClean="0"/>
              <a:t>17</a:t>
            </a:r>
            <a:r>
              <a:rPr lang="en-US" sz="1800" dirty="0" smtClean="0"/>
              <a:t>/s)</a:t>
            </a: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Target is challenging</a:t>
            </a:r>
            <a:endParaRPr lang="en-US" sz="1800" dirty="0" smtClean="0"/>
          </a:p>
        </p:txBody>
      </p:sp>
      <p:pic>
        <p:nvPicPr>
          <p:cNvPr id="4" name="Picture 3" descr="p4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6" t="50107"/>
          <a:stretch/>
        </p:blipFill>
        <p:spPr>
          <a:xfrm>
            <a:off x="114300" y="750607"/>
            <a:ext cx="6019800" cy="225971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AF-EF, July 2020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077443" y="3010326"/>
            <a:ext cx="278736" cy="439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4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52" t="50107" r="38637"/>
          <a:stretch/>
        </p:blipFill>
        <p:spPr>
          <a:xfrm>
            <a:off x="6477412" y="1404708"/>
            <a:ext cx="2666588" cy="506480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178536" y="3809744"/>
            <a:ext cx="21238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2369033" y="5740649"/>
            <a:ext cx="3933342" cy="615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</a:pPr>
            <a:r>
              <a:rPr lang="en-US" sz="1800" dirty="0" smtClean="0"/>
              <a:t>Currently, </a:t>
            </a:r>
            <a:r>
              <a:rPr lang="en-US" sz="1800" dirty="0" smtClean="0"/>
              <a:t>do not reach luminosity goal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en-US" sz="1800" dirty="0" smtClean="0"/>
              <a:t>More work is needed to conclude</a:t>
            </a:r>
            <a:endParaRPr lang="en-US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385157" y="653954"/>
            <a:ext cx="268091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smtClean="0"/>
              <a:t>the LEMMA team: Positron-driven </a:t>
            </a:r>
            <a:r>
              <a:rPr lang="en-US" sz="1400" dirty="0" smtClean="0"/>
              <a:t>source (</a:t>
            </a:r>
            <a:r>
              <a:rPr lang="en-US" sz="1400" dirty="0" smtClean="0"/>
              <a:t>M</a:t>
            </a:r>
            <a:r>
              <a:rPr lang="en-US" sz="1400" dirty="0" smtClean="0"/>
              <a:t>. </a:t>
            </a:r>
            <a:r>
              <a:rPr lang="en-US" sz="1400" dirty="0" err="1" smtClean="0"/>
              <a:t>Antonelli</a:t>
            </a:r>
            <a:r>
              <a:rPr lang="en-US" sz="1400" dirty="0" smtClean="0"/>
              <a:t> </a:t>
            </a:r>
            <a:r>
              <a:rPr lang="en-US" sz="1400" dirty="0" smtClean="0"/>
              <a:t>et al.)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447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20632</TotalTime>
  <Words>1665</Words>
  <Application>Microsoft Macintosh PowerPoint</Application>
  <PresentationFormat>On-screen Show (4:3)</PresentationFormat>
  <Paragraphs>351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Equation</vt:lpstr>
      <vt:lpstr>Muon Collider</vt:lpstr>
      <vt:lpstr>Overview</vt:lpstr>
      <vt:lpstr>Lepton Collider Energy Limit</vt:lpstr>
      <vt:lpstr>Proton-driven Muon Collider Concept (MAP)</vt:lpstr>
      <vt:lpstr>Cooling Concept (Transverse)</vt:lpstr>
      <vt:lpstr>High Energy Complex</vt:lpstr>
      <vt:lpstr>Technology Status</vt:lpstr>
      <vt:lpstr>Target Parameter Examples</vt:lpstr>
      <vt:lpstr>The LEMMA Scheme</vt:lpstr>
      <vt:lpstr> European Strategy Recommendations</vt:lpstr>
      <vt:lpstr>Proposed Tentative Timeline (2019)</vt:lpstr>
      <vt:lpstr>Proposed Scope</vt:lpstr>
      <vt:lpstr>Tentative Target Parameters?</vt:lpstr>
      <vt:lpstr>Initial Key Issues</vt:lpstr>
      <vt:lpstr>Conclusion</vt:lpstr>
      <vt:lpstr>Reserve</vt:lpstr>
      <vt:lpstr>Muon Collider Luminosity Scaling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Schulte</dc:creator>
  <cp:lastModifiedBy>Daniel Schulte</cp:lastModifiedBy>
  <cp:revision>105</cp:revision>
  <cp:lastPrinted>2020-06-30T12:12:39Z</cp:lastPrinted>
  <dcterms:created xsi:type="dcterms:W3CDTF">2020-05-06T09:02:32Z</dcterms:created>
  <dcterms:modified xsi:type="dcterms:W3CDTF">2020-07-01T14:11:51Z</dcterms:modified>
</cp:coreProperties>
</file>