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2" r:id="rId2"/>
  </p:sldMasterIdLst>
  <p:notesMasterIdLst>
    <p:notesMasterId r:id="rId9"/>
  </p:notesMasterIdLst>
  <p:sldIdLst>
    <p:sldId id="256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115CA9"/>
    <a:srgbClr val="C31310"/>
    <a:srgbClr val="B53511"/>
    <a:srgbClr val="21FFF0"/>
    <a:srgbClr val="21FFF5"/>
    <a:srgbClr val="F400FF"/>
    <a:srgbClr val="16B7FF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58" autoAdjust="0"/>
    <p:restoredTop sz="89279" autoAdjust="0"/>
  </p:normalViewPr>
  <p:slideViewPr>
    <p:cSldViewPr snapToGrid="0" snapToObjects="1">
      <p:cViewPr varScale="1">
        <p:scale>
          <a:sx n="82" d="100"/>
          <a:sy n="82" d="100"/>
        </p:scale>
        <p:origin x="1336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3" d="100"/>
        <a:sy n="173" d="100"/>
      </p:scale>
      <p:origin x="0" y="22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E616E7-6442-8C42-AB7D-1A52A9F103E5}" type="datetimeFigureOut">
              <a:rPr lang="en-US" smtClean="0"/>
              <a:t>6/12/20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C62E9-0A14-0247-BAF3-2DD368B97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7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all conveners meeting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271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all conveners meeting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all conveners meeting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58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all conveners meeting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48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all conveners meeting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0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2/13/20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Snowmass all conveners meeting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A7BBD36-3257-8E4A-8984-B9E452B60D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70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56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12863"/>
            <a:ext cx="4038600" cy="4813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2863"/>
            <a:ext cx="4038600" cy="4813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2/13/20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Snowmass all conveners meeting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E73930-EDB2-5B4C-99D8-72732A3B2E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05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all conveners meeting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60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all conveners meeting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45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all conveners meeting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78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all conveners meeting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5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all conveners meeting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85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all conveners meeting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462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all conveners meeting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3809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all conveners meeting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578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all conveners meeting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3697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all conveners meeting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543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all conveners meeting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643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all conveners meeting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2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all conveners meeting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all conveners meeting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78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all conveners meeting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3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all conveners meeting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45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all conveners meeting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21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all conveners meeting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19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Snowmass all conveners meeting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9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8792"/>
            <a:ext cx="9144000" cy="832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1958"/>
            <a:ext cx="8229600" cy="5174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2/13/20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Snowmass all conveners meeting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806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  <p:sldLayoutId id="2147483676" r:id="rId14"/>
    <p:sldLayoutId id="2147483677" r:id="rId15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3400" kern="1200">
          <a:solidFill>
            <a:schemeClr val="bg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2/13/20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Snowmass all conveners meeting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7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CA86E-CDBD-654D-B50B-0A9BAEB44B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433001"/>
            <a:ext cx="9144000" cy="1470025"/>
          </a:xfrm>
        </p:spPr>
        <p:txBody>
          <a:bodyPr/>
          <a:lstStyle/>
          <a:p>
            <a:r>
              <a:rPr lang="en-US" dirty="0"/>
              <a:t>Snowmass Steering Group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B315C1-96F0-C141-B358-E8E22525E4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828081"/>
            <a:ext cx="9144000" cy="1859797"/>
          </a:xfrm>
        </p:spPr>
        <p:txBody>
          <a:bodyPr>
            <a:normAutofit/>
          </a:bodyPr>
          <a:lstStyle/>
          <a:p>
            <a:r>
              <a:rPr lang="en-US" sz="2000" dirty="0"/>
              <a:t>Friday, June 12, 2020</a:t>
            </a:r>
          </a:p>
          <a:p>
            <a:r>
              <a:rPr lang="en-US" sz="2000" dirty="0"/>
              <a:t>Young-</a:t>
            </a:r>
            <a:r>
              <a:rPr lang="en-US" sz="2000" dirty="0" err="1"/>
              <a:t>Kee</a:t>
            </a:r>
            <a:r>
              <a:rPr lang="en-US" sz="2000" dirty="0"/>
              <a:t> Kim</a:t>
            </a:r>
          </a:p>
        </p:txBody>
      </p:sp>
    </p:spTree>
    <p:extLst>
      <p:ext uri="{BB962C8B-B14F-4D97-AF65-F5344CB8AC3E}">
        <p14:creationId xmlns:p14="http://schemas.microsoft.com/office/powerpoint/2010/main" val="92107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F65C9-3A8E-2A42-B7C6-4FBD8FCB6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Underground Facilities and Infrastructure Frontier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3C0AF-8F0B-5D4B-A501-D9FBE7B53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UF1: Neutrinos</a:t>
            </a:r>
          </a:p>
          <a:p>
            <a:pPr lvl="1"/>
            <a:r>
              <a:rPr lang="en-US" dirty="0"/>
              <a:t>Accelerator: Tim Bolton (Kansas State) [backup Gina </a:t>
            </a:r>
            <a:r>
              <a:rPr lang="en-US" dirty="0" err="1"/>
              <a:t>Rameika</a:t>
            </a:r>
            <a:r>
              <a:rPr lang="en-US" dirty="0"/>
              <a:t> (FNAL)]</a:t>
            </a:r>
          </a:p>
          <a:p>
            <a:pPr lvl="1"/>
            <a:r>
              <a:rPr lang="en-US" dirty="0"/>
              <a:t>Non-accelerator: Hank Sobel (UCI), [backup </a:t>
            </a:r>
            <a:r>
              <a:rPr lang="en-US" strike="sngStrike" dirty="0"/>
              <a:t>Josh Klein (</a:t>
            </a:r>
            <a:r>
              <a:rPr lang="en-US" strike="sngStrike" dirty="0" err="1"/>
              <a:t>U.Penn</a:t>
            </a:r>
            <a:r>
              <a:rPr lang="en-US" strike="sngStrike" dirty="0"/>
              <a:t>)</a:t>
            </a:r>
            <a:r>
              <a:rPr lang="en-US" dirty="0"/>
              <a:t>]</a:t>
            </a:r>
          </a:p>
          <a:p>
            <a:pPr lvl="1"/>
            <a:r>
              <a:rPr lang="en-US" dirty="0">
                <a:latin typeface="Symbol" pitchFamily="2" charset="2"/>
              </a:rPr>
              <a:t>n-</a:t>
            </a:r>
            <a:r>
              <a:rPr lang="en-US" dirty="0"/>
              <a:t>less DBD: Patrick </a:t>
            </a:r>
            <a:r>
              <a:rPr lang="en-US" dirty="0" err="1"/>
              <a:t>Decowski</a:t>
            </a:r>
            <a:r>
              <a:rPr lang="en-US" dirty="0"/>
              <a:t> (</a:t>
            </a:r>
            <a:r>
              <a:rPr lang="en-US" dirty="0" err="1"/>
              <a:t>Nikhef</a:t>
            </a:r>
            <a:r>
              <a:rPr lang="en-US" dirty="0"/>
              <a:t> and </a:t>
            </a:r>
            <a:r>
              <a:rPr lang="en-US" dirty="0" err="1"/>
              <a:t>U.Amsterdam</a:t>
            </a:r>
            <a:r>
              <a:rPr lang="en-US" dirty="0"/>
              <a:t>), Danielle Speller (JHU)</a:t>
            </a:r>
          </a:p>
          <a:p>
            <a:pPr lvl="1"/>
            <a:r>
              <a:rPr lang="en-US" dirty="0"/>
              <a:t>Liaison with NF: Albert de </a:t>
            </a:r>
            <a:r>
              <a:rPr lang="en-US" dirty="0" err="1"/>
              <a:t>Roeck</a:t>
            </a:r>
            <a:r>
              <a:rPr lang="en-US" dirty="0"/>
              <a:t> (CERN)</a:t>
            </a:r>
          </a:p>
          <a:p>
            <a:r>
              <a:rPr lang="en-US" dirty="0"/>
              <a:t>UF2: Cosmic Frontier</a:t>
            </a:r>
          </a:p>
          <a:p>
            <a:pPr lvl="1"/>
            <a:r>
              <a:rPr lang="en-US" dirty="0" err="1"/>
              <a:t>Rouven</a:t>
            </a:r>
            <a:r>
              <a:rPr lang="en-US" dirty="0"/>
              <a:t> Essig (Stonybrook), </a:t>
            </a:r>
            <a:r>
              <a:rPr lang="en-US" dirty="0" err="1"/>
              <a:t>Kaixuan</a:t>
            </a:r>
            <a:r>
              <a:rPr lang="en-US" dirty="0"/>
              <a:t> Ni (UCSD)</a:t>
            </a:r>
          </a:p>
          <a:p>
            <a:pPr lvl="1"/>
            <a:r>
              <a:rPr lang="en-US" dirty="0"/>
              <a:t>Liaisons with CF: Hugh Lippincott (Yale) and Jody Cooley (Southern Methodist U.)</a:t>
            </a:r>
          </a:p>
          <a:p>
            <a:r>
              <a:rPr lang="en-US" dirty="0"/>
              <a:t>UF3: General Underground Detectors</a:t>
            </a:r>
          </a:p>
          <a:p>
            <a:pPr lvl="1"/>
            <a:r>
              <a:rPr lang="en-US" dirty="0"/>
              <a:t>Laura </a:t>
            </a:r>
            <a:r>
              <a:rPr lang="en-US" dirty="0" err="1"/>
              <a:t>Cadonati</a:t>
            </a:r>
            <a:r>
              <a:rPr lang="en-US" dirty="0"/>
              <a:t> (Georgia Tech), </a:t>
            </a:r>
            <a:r>
              <a:rPr lang="en-US" strike="sngStrike" dirty="0"/>
              <a:t>Maurice Garcia-</a:t>
            </a:r>
            <a:r>
              <a:rPr lang="en-US" strike="sngStrike" dirty="0" err="1"/>
              <a:t>Sciveres</a:t>
            </a:r>
            <a:r>
              <a:rPr lang="en-US" strike="sngStrike" dirty="0"/>
              <a:t> (LBNL)</a:t>
            </a:r>
          </a:p>
          <a:p>
            <a:pPr lvl="1"/>
            <a:r>
              <a:rPr lang="en-US" dirty="0"/>
              <a:t>Liaisons with IF: Maurice Garcia-</a:t>
            </a:r>
            <a:r>
              <a:rPr lang="en-US" dirty="0" err="1"/>
              <a:t>Scivers</a:t>
            </a:r>
            <a:r>
              <a:rPr lang="en-US" dirty="0"/>
              <a:t> (LBNL) and Eric Dahl (Northwestern)</a:t>
            </a:r>
          </a:p>
          <a:p>
            <a:r>
              <a:rPr lang="en-US" dirty="0"/>
              <a:t>UF4: Supporting Capabilities</a:t>
            </a:r>
          </a:p>
          <a:p>
            <a:pPr lvl="1"/>
            <a:r>
              <a:rPr lang="en-US" dirty="0"/>
              <a:t>Richard Schnee (SDSM&amp;T), Brianna Mount (BHSU), </a:t>
            </a:r>
            <a:r>
              <a:rPr lang="en-US" dirty="0" err="1"/>
              <a:t>Alvine</a:t>
            </a:r>
            <a:r>
              <a:rPr lang="en-US" dirty="0"/>
              <a:t> </a:t>
            </a:r>
            <a:r>
              <a:rPr lang="en-US" dirty="0" err="1"/>
              <a:t>Kamaha</a:t>
            </a:r>
            <a:r>
              <a:rPr lang="en-US" dirty="0"/>
              <a:t> (Albany)</a:t>
            </a:r>
          </a:p>
          <a:p>
            <a:r>
              <a:rPr lang="en-US" dirty="0"/>
              <a:t>UF5: Synergistic Research</a:t>
            </a:r>
          </a:p>
          <a:p>
            <a:pPr lvl="1"/>
            <a:r>
              <a:rPr lang="en-US" dirty="0"/>
              <a:t>Tullis </a:t>
            </a:r>
            <a:r>
              <a:rPr lang="en-US" dirty="0" err="1"/>
              <a:t>Onstott</a:t>
            </a:r>
            <a:r>
              <a:rPr lang="en-US" dirty="0"/>
              <a:t> (Princeton), Pat Dobson (LBNL), Daniel Robertson (Notre Dame)</a:t>
            </a:r>
          </a:p>
          <a:p>
            <a:r>
              <a:rPr lang="en-US" dirty="0"/>
              <a:t>UF6: Facilities and Infrastructure Plan</a:t>
            </a:r>
          </a:p>
          <a:p>
            <a:pPr lvl="1"/>
            <a:r>
              <a:rPr lang="en-US" dirty="0"/>
              <a:t>UF conveners</a:t>
            </a:r>
          </a:p>
          <a:p>
            <a:pPr marL="0" indent="0">
              <a:buNone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6F6D53-5F53-6A40-9B78-0AC57EAE9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/>
              <a:t>06/12/20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6054D7A-9B23-0A41-A7E0-F63376823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913414" cy="365125"/>
          </a:xfrm>
        </p:spPr>
        <p:txBody>
          <a:bodyPr/>
          <a:lstStyle/>
          <a:p>
            <a:r>
              <a:rPr lang="en-US" dirty="0"/>
              <a:t>Snowmass Steering Group meeting: Young-</a:t>
            </a:r>
            <a:r>
              <a:rPr lang="en-US" dirty="0" err="1"/>
              <a:t>Kee</a:t>
            </a:r>
            <a:r>
              <a:rPr lang="en-US" dirty="0"/>
              <a:t> Kim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0F76E85-2608-124D-B46E-E1CA79A88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21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F7FFC28-A102-314B-B7DE-D64D1F7CA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Topical Group Conveners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F5C194-318A-604E-AA7A-EE1F9DDBC598}"/>
              </a:ext>
            </a:extLst>
          </p:cNvPr>
          <p:cNvSpPr txBox="1"/>
          <p:nvPr/>
        </p:nvSpPr>
        <p:spPr>
          <a:xfrm>
            <a:off x="342900" y="1458069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Message from </a:t>
            </a:r>
            <a:r>
              <a:rPr lang="en-US" dirty="0" err="1"/>
              <a:t>Glennys</a:t>
            </a:r>
            <a:endParaRPr lang="en-US" dirty="0"/>
          </a:p>
          <a:p>
            <a:br>
              <a:rPr lang="en-US" dirty="0"/>
            </a:br>
            <a:r>
              <a:rPr lang="en-US" dirty="0"/>
              <a:t>I was looking at the list of topical groups in the Instrumentation Frontier, and realized that there are some holes, from the standpoint of </a:t>
            </a:r>
            <a:r>
              <a:rPr lang="en-US" dirty="0" err="1"/>
              <a:t>astroparticle</a:t>
            </a:r>
            <a:r>
              <a:rPr lang="en-US" dirty="0"/>
              <a:t> physics.  At a minimum, adding a Topical Group on radio detection is needed.   Amy </a:t>
            </a:r>
            <a:r>
              <a:rPr lang="en-US" dirty="0" err="1"/>
              <a:t>Connoly</a:t>
            </a:r>
            <a:r>
              <a:rPr lang="en-US" dirty="0"/>
              <a:t> of OSU would be a good topical-</a:t>
            </a:r>
            <a:r>
              <a:rPr lang="en-US" dirty="0" err="1"/>
              <a:t>convenor</a:t>
            </a:r>
            <a:r>
              <a:rPr lang="en-US" dirty="0"/>
              <a:t>.  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Since I’m just a theorist and have gaps in my knowledge of what’s cutting edge in instrumentation,  I’m reaching out to the broader </a:t>
            </a:r>
            <a:r>
              <a:rPr lang="en-US" dirty="0" err="1"/>
              <a:t>astroparticle</a:t>
            </a:r>
            <a:r>
              <a:rPr lang="en-US" dirty="0"/>
              <a:t> experimental/observational community to see if there are other gaps.    I can imagine that Prisca might see some gaps too since there are some innovative techniques being developed for detecting light DM which aren’t present (at least might not be).  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I’ll keep you posted about what I hear back, and aim to have a proposal in a couple of days.  (Prisca, </a:t>
            </a:r>
            <a:r>
              <a:rPr lang="en-US" dirty="0" err="1"/>
              <a:t>pls</a:t>
            </a:r>
            <a:r>
              <a:rPr lang="en-US" dirty="0"/>
              <a:t> LMK if you have ideas — and Gaby, too, in the realm of GW detection etc.)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9F1774DE-3BC2-2F41-A01F-F63841500B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/>
              <a:t>06/12/20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310D7ED-1D26-8B47-B1AB-6284B7BC2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913414" cy="365125"/>
          </a:xfrm>
        </p:spPr>
        <p:txBody>
          <a:bodyPr/>
          <a:lstStyle/>
          <a:p>
            <a:r>
              <a:rPr lang="en-US" dirty="0"/>
              <a:t>Snowmass Steering Group meeting: Young-</a:t>
            </a:r>
            <a:r>
              <a:rPr lang="en-US" dirty="0" err="1"/>
              <a:t>Kee</a:t>
            </a:r>
            <a:r>
              <a:rPr lang="en-US" dirty="0"/>
              <a:t> Kim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7FBA4CFC-A035-1D4D-8377-B2D0D280A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1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38D59-80B6-B540-B02E-97345AF32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Snowmass Newsletter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B8E190-647E-2543-B898-268B69F57F02}"/>
              </a:ext>
            </a:extLst>
          </p:cNvPr>
          <p:cNvSpPr txBox="1"/>
          <p:nvPr/>
        </p:nvSpPr>
        <p:spPr>
          <a:xfrm>
            <a:off x="277586" y="1796142"/>
            <a:ext cx="840921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Message from </a:t>
            </a:r>
            <a:r>
              <a:rPr lang="en-US" dirty="0" err="1"/>
              <a:t>Glennys</a:t>
            </a:r>
            <a:endParaRPr lang="en-US" dirty="0"/>
          </a:p>
          <a:p>
            <a:endParaRPr lang="en-US" dirty="0"/>
          </a:p>
          <a:p>
            <a:r>
              <a:rPr lang="en-US" dirty="0"/>
              <a:t>Regarding sending the monthly Snowmass Newsletter to the full DAP membership, rather than just those who signed up to receive it, the DAP exec-com met earlier this week and decided against doing that.  What we will do is to include a Snowmass Highlights section in our own bi-monthly DAP newsletter, and summarize the Snowmass news and give links for the Newsletters and keep repeating the information on how to signup for the </a:t>
            </a:r>
            <a:r>
              <a:rPr lang="en-US" dirty="0" err="1"/>
              <a:t>snowmass</a:t>
            </a:r>
            <a:r>
              <a:rPr lang="en-US" dirty="0"/>
              <a:t> mailing list.</a:t>
            </a:r>
            <a:br>
              <a:rPr lang="en-US" dirty="0"/>
            </a:b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A88C523-CA37-CC4D-8A47-BE366D9D52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/>
              <a:t>06/12/20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5B0276D-7B96-734D-A8B0-A55C3993B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913414" cy="365125"/>
          </a:xfrm>
        </p:spPr>
        <p:txBody>
          <a:bodyPr/>
          <a:lstStyle/>
          <a:p>
            <a:r>
              <a:rPr lang="en-US" dirty="0"/>
              <a:t>Snowmass Steering Group meeting: Young-</a:t>
            </a:r>
            <a:r>
              <a:rPr lang="en-US" dirty="0" err="1"/>
              <a:t>Kee</a:t>
            </a:r>
            <a:r>
              <a:rPr lang="en-US" dirty="0"/>
              <a:t> Kim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126F17B-E115-2745-A6A6-CED61E6C8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41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C5F33-CEDD-A542-A167-BDE41B0D7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Planning Meeting (CPM 2012)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221B50-7912-B047-9E9E-85C7AFB38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Focus</a:t>
            </a:r>
          </a:p>
          <a:p>
            <a:pPr lvl="1"/>
            <a:r>
              <a:rPr lang="en-US" dirty="0"/>
              <a:t>identifying input needed to define the questions of Snowmass 2013</a:t>
            </a:r>
          </a:p>
          <a:p>
            <a:pPr lvl="1"/>
            <a:r>
              <a:rPr lang="en-US" dirty="0"/>
              <a:t>establishing Cross WG discussions and new areas of focus</a:t>
            </a:r>
          </a:p>
          <a:p>
            <a:pPr lvl="1"/>
            <a:endParaRPr lang="en-US" dirty="0"/>
          </a:p>
          <a:p>
            <a:r>
              <a:rPr lang="en-US" dirty="0"/>
              <a:t>Agenda</a:t>
            </a:r>
          </a:p>
          <a:p>
            <a:pPr lvl="1"/>
            <a:r>
              <a:rPr lang="en-US" dirty="0"/>
              <a:t>Day 1: Plenary</a:t>
            </a:r>
          </a:p>
          <a:p>
            <a:pPr lvl="2"/>
            <a:r>
              <a:rPr lang="en-US" dirty="0"/>
              <a:t>Questions for the community from DOE &amp; NSF</a:t>
            </a:r>
          </a:p>
          <a:p>
            <a:pPr lvl="2"/>
            <a:r>
              <a:rPr lang="en-US" dirty="0"/>
              <a:t>Plans in other regions: Japan, China, India, Canada, Europe</a:t>
            </a:r>
          </a:p>
          <a:p>
            <a:pPr lvl="2"/>
            <a:r>
              <a:rPr lang="en-US" dirty="0"/>
              <a:t>Plans in other related fields: Astro 2010</a:t>
            </a:r>
          </a:p>
          <a:p>
            <a:pPr lvl="2"/>
            <a:r>
              <a:rPr lang="en-US" dirty="0"/>
              <a:t>7 Frontiers: Status and Charge for CPM</a:t>
            </a:r>
          </a:p>
          <a:p>
            <a:pPr lvl="2"/>
            <a:r>
              <a:rPr lang="en-US" dirty="0"/>
              <a:t>Laboratory Corner: FNAL, SLAC, BNL, LBNL, Argonne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Day 2: </a:t>
            </a:r>
          </a:p>
          <a:p>
            <a:pPr lvl="2"/>
            <a:r>
              <a:rPr lang="en-US" dirty="0"/>
              <a:t>Breakout sessions (each Frontier or Joint)</a:t>
            </a:r>
          </a:p>
          <a:p>
            <a:pPr lvl="2"/>
            <a:r>
              <a:rPr lang="en-US" dirty="0"/>
              <a:t>Plenary: Town Hall meeting (1hr 45’)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Day 3: Plenary</a:t>
            </a:r>
          </a:p>
          <a:p>
            <a:pPr lvl="2"/>
            <a:r>
              <a:rPr lang="en-US" dirty="0"/>
              <a:t>Summaries of breakout sessions and next steps</a:t>
            </a:r>
          </a:p>
          <a:p>
            <a:pPr lvl="2"/>
            <a:r>
              <a:rPr lang="en-US" dirty="0"/>
              <a:t>Snowmass Young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9BAF6FD-21B5-0048-9CE1-5935ABEBF0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/>
              <a:t>06/12/20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FAA7563-6A04-7146-AF5E-4D61261CF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913414" cy="365125"/>
          </a:xfrm>
        </p:spPr>
        <p:txBody>
          <a:bodyPr/>
          <a:lstStyle/>
          <a:p>
            <a:r>
              <a:rPr lang="en-US" dirty="0"/>
              <a:t>Snowmass Steering Group meeting: Young-</a:t>
            </a:r>
            <a:r>
              <a:rPr lang="en-US" dirty="0" err="1"/>
              <a:t>Kee</a:t>
            </a:r>
            <a:r>
              <a:rPr lang="en-US" dirty="0"/>
              <a:t> Kim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923910D-6914-3C44-A2BD-72A6F4A95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930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0533D-9F15-F343-930D-E41B21D4E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CPM 2020: Program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462B6-3585-724A-BFDA-C69A081D7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Program Committee</a:t>
            </a:r>
          </a:p>
          <a:p>
            <a:pPr lvl="1"/>
            <a:r>
              <a:rPr lang="en-US" dirty="0"/>
              <a:t>10 (1 from each Frontier)</a:t>
            </a:r>
          </a:p>
          <a:p>
            <a:pPr lvl="1"/>
            <a:r>
              <a:rPr lang="en-US" dirty="0"/>
              <a:t>2 Early Careers</a:t>
            </a:r>
          </a:p>
          <a:p>
            <a:pPr lvl="1"/>
            <a:r>
              <a:rPr lang="en-US" dirty="0"/>
              <a:t>Based on the above, we decide “cross-cutting” members</a:t>
            </a:r>
          </a:p>
          <a:p>
            <a:pPr lvl="1"/>
            <a:r>
              <a:rPr lang="en-US" dirty="0"/>
              <a:t>~2 who have broad perspectives (e.g. leadership from Snowmass 2013, including Patty McBride, Pierre </a:t>
            </a:r>
            <a:r>
              <a:rPr lang="en-US" dirty="0" err="1"/>
              <a:t>Ramond</a:t>
            </a:r>
            <a:r>
              <a:rPr lang="en-US" dirty="0"/>
              <a:t>, Jon Rosner, Ian </a:t>
            </a:r>
            <a:r>
              <a:rPr lang="en-US" dirty="0" err="1"/>
              <a:t>Shipsey</a:t>
            </a:r>
            <a:r>
              <a:rPr lang="en-US" dirty="0"/>
              <a:t>, ….)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2D87D-1601-3245-8B10-4CD571C4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06/12/20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980E4-0ADE-8C4F-9AC5-0AA4F42DC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913414" cy="365125"/>
          </a:xfrm>
        </p:spPr>
        <p:txBody>
          <a:bodyPr/>
          <a:lstStyle/>
          <a:p>
            <a:r>
              <a:rPr lang="en-US" dirty="0"/>
              <a:t>Snowmass Steering Group meeting: Young-</a:t>
            </a:r>
            <a:r>
              <a:rPr lang="en-US" dirty="0" err="1"/>
              <a:t>Kee</a:t>
            </a:r>
            <a:r>
              <a:rPr lang="en-US" dirty="0"/>
              <a:t> Kim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89D3B-A3C9-FF4D-8F3F-A75B658C6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926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151434</TotalTime>
  <Words>682</Words>
  <Application>Microsoft Macintosh PowerPoint</Application>
  <PresentationFormat>On-screen Show (4:3)</PresentationFormat>
  <Paragraphs>75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Symbol</vt:lpstr>
      <vt:lpstr>Office Theme</vt:lpstr>
      <vt:lpstr>Custom Design</vt:lpstr>
      <vt:lpstr>Snowmass Steering Group </vt:lpstr>
      <vt:lpstr>Underground Facilities and Infrastructure Frontier</vt:lpstr>
      <vt:lpstr>Topical Group Conveners</vt:lpstr>
      <vt:lpstr>Monthly Snowmass Newsletter</vt:lpstr>
      <vt:lpstr>Community Planning Meeting (CPM 2012)</vt:lpstr>
      <vt:lpstr>CPM 2020: Program Committee</vt:lpstr>
    </vt:vector>
  </TitlesOfParts>
  <Company>The University of Chicago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Highlights</dc:title>
  <dc:creator>Young-Kee Kim</dc:creator>
  <cp:lastModifiedBy>Microsoft Office User</cp:lastModifiedBy>
  <cp:revision>3419</cp:revision>
  <cp:lastPrinted>2020-03-12T15:19:45Z</cp:lastPrinted>
  <dcterms:created xsi:type="dcterms:W3CDTF">2014-06-24T05:51:31Z</dcterms:created>
  <dcterms:modified xsi:type="dcterms:W3CDTF">2020-06-12T17:47:37Z</dcterms:modified>
</cp:coreProperties>
</file>