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1564" r:id="rId3"/>
    <p:sldId id="1690" r:id="rId4"/>
    <p:sldId id="1637" r:id="rId5"/>
    <p:sldId id="1681" r:id="rId6"/>
    <p:sldId id="1645" r:id="rId7"/>
    <p:sldId id="1659" r:id="rId8"/>
    <p:sldId id="1625" r:id="rId9"/>
    <p:sldId id="1644" r:id="rId10"/>
    <p:sldId id="1668" r:id="rId11"/>
    <p:sldId id="1682" r:id="rId12"/>
    <p:sldId id="1689" r:id="rId13"/>
    <p:sldId id="1684" r:id="rId14"/>
    <p:sldId id="1666" r:id="rId15"/>
    <p:sldId id="1671" r:id="rId16"/>
    <p:sldId id="1669" r:id="rId17"/>
    <p:sldId id="1687" r:id="rId18"/>
    <p:sldId id="1686" r:id="rId19"/>
    <p:sldId id="1688" r:id="rId20"/>
    <p:sldId id="16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31310"/>
    <a:srgbClr val="000000"/>
    <a:srgbClr val="B53511"/>
    <a:srgbClr val="FF9300"/>
    <a:srgbClr val="21FFF5"/>
    <a:srgbClr val="115CA9"/>
    <a:srgbClr val="21FFF0"/>
    <a:srgbClr val="F400FF"/>
    <a:srgbClr val="16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89094" autoAdjust="0"/>
  </p:normalViewPr>
  <p:slideViewPr>
    <p:cSldViewPr snapToGrid="0" snapToObjects="1">
      <p:cViewPr varScale="1">
        <p:scale>
          <a:sx n="81" d="100"/>
          <a:sy n="81" d="100"/>
        </p:scale>
        <p:origin x="16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2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433A4-C87D-204E-A6FB-BA3B5AE04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83118-3117-A14C-98BA-42DA97FAB8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3E5EE-3063-A84B-8C71-E27CE0BB0F63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707AF-0688-824F-A29C-D79364808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5689-833C-3C49-A421-FF40C18F34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7444F-994F-F547-AFF7-212BE49D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C62E9-0A14-0247-BAF3-2DD368B97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BBD36-3257-8E4A-8984-B9E452B6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Young-Kee Kim (U.Chicago), DPF Chair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73930-EDB2-5B4C-99D8-72732A3B2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Picture &amp; Caption">
  <p:cSld name="Logo Bottom: Picture &amp;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None/>
              <a:defRPr sz="1600" b="1" i="0">
                <a:solidFill>
                  <a:srgbClr val="004C9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4/18/20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Young-Kee Kim (U.Chicago), DPF Chair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Calibri"/>
              <a:buNone/>
              <a:defRPr sz="2800">
                <a:solidFill>
                  <a:srgbClr val="004C9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36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8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46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8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4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4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4/18/20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Young-Kee Kim (U.Chicago), DPF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4/18/20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1E7D-5A17-EB4A-B013-04381A7C35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075663-5F42-8241-B1B1-982C249CF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  <p:sldLayoutId id="2147483678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4/18/20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Young-Kee Kim (U.Chicago), DPF Chair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032D-4BF8-2E4C-A9D5-B04F356B7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nowmass-young@fnal.gov" TargetMode="External"/><Relationship Id="rId2" Type="http://schemas.openxmlformats.org/officeDocument/2006/relationships/hyperlink" Target="mailto:snowmass@fnal.g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584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8391-2D34-244F-9CD2-21D62A4A6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4118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/>
              <a:t>Snowmass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F5C6D-E38C-3E43-9429-F77C93942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31480"/>
            <a:ext cx="9144000" cy="18918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Advisory Group Meeting</a:t>
            </a:r>
          </a:p>
          <a:p>
            <a:endParaRPr lang="en-US" sz="2000" dirty="0"/>
          </a:p>
          <a:p>
            <a:r>
              <a:rPr lang="en-US" sz="2000" dirty="0"/>
              <a:t>June 18, 2020</a:t>
            </a:r>
          </a:p>
          <a:p>
            <a:r>
              <a:rPr lang="en-US" sz="2000" dirty="0"/>
              <a:t>Young-</a:t>
            </a:r>
            <a:r>
              <a:rPr lang="en-US" sz="2000" dirty="0" err="1"/>
              <a:t>Kee</a:t>
            </a:r>
            <a:r>
              <a:rPr lang="en-US" sz="2000" dirty="0"/>
              <a:t> Kim</a:t>
            </a:r>
          </a:p>
          <a:p>
            <a:r>
              <a:rPr lang="en-US" sz="2000" dirty="0"/>
              <a:t>University of Chicago</a:t>
            </a:r>
          </a:p>
          <a:p>
            <a:r>
              <a:rPr lang="en-US" sz="2000" dirty="0"/>
              <a:t>DPF Chair</a:t>
            </a:r>
          </a:p>
        </p:txBody>
      </p:sp>
    </p:spTree>
    <p:extLst>
      <p:ext uri="{BB962C8B-B14F-4D97-AF65-F5344CB8AC3E}">
        <p14:creationId xmlns:p14="http://schemas.microsoft.com/office/powerpoint/2010/main" val="301547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DD36-50CD-6145-9FF1-8394C0E7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2021: Frontier &amp; Topical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EA9D-7060-0249-95A4-73CD43880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Ten Frontiers</a:t>
            </a:r>
          </a:p>
          <a:p>
            <a:pPr lvl="1"/>
            <a:r>
              <a:rPr lang="en-US" sz="1900" dirty="0"/>
              <a:t>Energy Frontier (3 co-conveners)</a:t>
            </a:r>
          </a:p>
          <a:p>
            <a:pPr lvl="1"/>
            <a:r>
              <a:rPr lang="en-US" sz="1900" dirty="0"/>
              <a:t>Frontiers in Neutrino Physics (3 co-conveners)</a:t>
            </a:r>
          </a:p>
          <a:p>
            <a:pPr lvl="1"/>
            <a:r>
              <a:rPr lang="en-US" sz="1900" dirty="0"/>
              <a:t>Frontiers in Rare Processes &amp; Precision Measurements (3 co-conveners)</a:t>
            </a:r>
          </a:p>
          <a:p>
            <a:pPr lvl="1"/>
            <a:r>
              <a:rPr lang="en-US" sz="1900" dirty="0"/>
              <a:t>Cosmic Frontier (3 co-conveners)</a:t>
            </a:r>
          </a:p>
          <a:p>
            <a:pPr lvl="1"/>
            <a:r>
              <a:rPr lang="en-US" sz="1900" dirty="0"/>
              <a:t>Theory Frontier (3 co-conveners)</a:t>
            </a:r>
          </a:p>
          <a:p>
            <a:pPr lvl="1"/>
            <a:r>
              <a:rPr lang="en-US" sz="1900" dirty="0"/>
              <a:t>Underground Facilities and Infrastructure Frontier (4 co-conveners)</a:t>
            </a:r>
          </a:p>
          <a:p>
            <a:pPr lvl="1"/>
            <a:r>
              <a:rPr lang="en-US" sz="1900" dirty="0"/>
              <a:t>Accelerator Frontier (3 co-conveners)</a:t>
            </a:r>
          </a:p>
          <a:p>
            <a:pPr lvl="1"/>
            <a:r>
              <a:rPr lang="en-US" sz="1900" dirty="0"/>
              <a:t>Instrumentation Frontier (3 co-conveners)</a:t>
            </a:r>
          </a:p>
          <a:p>
            <a:pPr lvl="1"/>
            <a:r>
              <a:rPr lang="en-US" sz="1900" dirty="0"/>
              <a:t>Computational Frontier (3 co-conveners)</a:t>
            </a:r>
          </a:p>
          <a:p>
            <a:pPr lvl="1"/>
            <a:r>
              <a:rPr lang="en-US" sz="1900" dirty="0"/>
              <a:t>Community Involvement (2 co-conveners)</a:t>
            </a:r>
          </a:p>
          <a:p>
            <a:pPr lvl="2"/>
            <a:r>
              <a:rPr lang="en-US" sz="1900">
                <a:solidFill>
                  <a:srgbClr val="0432FF"/>
                </a:solidFill>
              </a:rPr>
              <a:t>Diversity and Inclusion Topical Group </a:t>
            </a:r>
            <a:r>
              <a:rPr lang="en-US" sz="1900">
                <a:solidFill>
                  <a:srgbClr val="0432FF"/>
                </a:solidFill>
                <a:sym typeface="Wingdings" pitchFamily="2" charset="2"/>
              </a:rPr>
              <a:t> DPF Ethics Task Force</a:t>
            </a:r>
            <a:endParaRPr lang="en-US" sz="1900" dirty="0"/>
          </a:p>
          <a:p>
            <a:pPr lvl="1"/>
            <a:endParaRPr lang="en-US" sz="1900" dirty="0"/>
          </a:p>
          <a:p>
            <a:r>
              <a:rPr lang="en-US" sz="2300" dirty="0"/>
              <a:t>Topical groups</a:t>
            </a:r>
          </a:p>
          <a:p>
            <a:pPr lvl="1"/>
            <a:r>
              <a:rPr lang="en-US" sz="1800" dirty="0"/>
              <a:t>6~10 topical groups for each frontier</a:t>
            </a:r>
          </a:p>
          <a:p>
            <a:pPr lvl="1"/>
            <a:r>
              <a:rPr lang="en-US" sz="1800" dirty="0"/>
              <a:t>~3 co-conveners for each topical group</a:t>
            </a:r>
            <a:endParaRPr lang="en-US" sz="2300" dirty="0"/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BC2FBE-7E6A-944F-A0D7-83716BB3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B54EF8-83A7-864E-82F9-3CFC264B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B974D5-B9CD-2444-803E-4CED095A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2BADD4-DE0A-BE4A-9BF3-7156D6D1E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2021: Liaisons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2FCCD-48CB-434C-B3DB-D3E95862F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832"/>
            <a:ext cx="9144000" cy="308233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9781771-8103-1A41-A24E-54322FC3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ECF2814-F4DE-E84A-82F1-E203222D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A2406D2-8CB5-6649-910F-0FEB7B8F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7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CC18-A712-4444-A3E3-7093BA90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2021: Early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5737-7587-3C4B-94C0-A15532EE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8229600" cy="4745876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Forming representatives for Snowmass Young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Soliciting nominations </a:t>
            </a:r>
          </a:p>
          <a:p>
            <a:pPr lvl="1"/>
            <a:r>
              <a:rPr lang="en-US" dirty="0"/>
              <a:t>Nominees: early career members (e.g. grad students, postdocs, etc.). Nominees need not be APS members to participate in the process. Nominations can include self-nominations</a:t>
            </a:r>
          </a:p>
          <a:p>
            <a:pPr lvl="1"/>
            <a:r>
              <a:rPr lang="en-US" dirty="0"/>
              <a:t>~250 nominated!!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Coordinated by </a:t>
            </a:r>
          </a:p>
          <a:p>
            <a:pPr lvl="2"/>
            <a:r>
              <a:rPr lang="en-US" dirty="0"/>
              <a:t>Sara M. Simon, 2020 DPF Executive Committee Early Career Member</a:t>
            </a:r>
          </a:p>
          <a:p>
            <a:pPr lvl="2"/>
            <a:r>
              <a:rPr lang="en-US" dirty="0"/>
              <a:t>Fernanda </a:t>
            </a:r>
            <a:r>
              <a:rPr lang="en-US" dirty="0" err="1"/>
              <a:t>Psihas</a:t>
            </a:r>
            <a:r>
              <a:rPr lang="en-US" dirty="0"/>
              <a:t>, 2019 DPF Executive Committee Early Career Member</a:t>
            </a:r>
          </a:p>
          <a:p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5D7546-D124-8941-9CF9-ACEFEB96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0BDDD-38D5-DF4A-9265-30694BFB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EF68E8-D8DB-1347-8A80-A21E8C84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103A-12C1-2C4D-8988-9BE62FA6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Snowmass Preparation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CCF9-2E8A-D649-909A-9E91AD813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General meetings</a:t>
            </a:r>
          </a:p>
          <a:p>
            <a:pPr lvl="1"/>
            <a:r>
              <a:rPr lang="en-US" sz="1600" dirty="0"/>
              <a:t>Weekly Steering group</a:t>
            </a:r>
          </a:p>
          <a:p>
            <a:pPr lvl="1"/>
            <a:r>
              <a:rPr lang="en-US" sz="1600" dirty="0"/>
              <a:t>Monthly all Frontier conveners meetings with Advisory Group</a:t>
            </a:r>
          </a:p>
          <a:p>
            <a:pPr lvl="1"/>
            <a:r>
              <a:rPr lang="en-US" sz="1600" dirty="0"/>
              <a:t>Monthly Advisory group meetings</a:t>
            </a:r>
          </a:p>
          <a:p>
            <a:pPr lvl="1"/>
            <a:endParaRPr lang="en-US" sz="1600" dirty="0"/>
          </a:p>
          <a:p>
            <a:r>
              <a:rPr lang="en-US" sz="2200" dirty="0"/>
              <a:t>Frontier / topical group / cross-cutting (joint) </a:t>
            </a:r>
          </a:p>
          <a:p>
            <a:pPr lvl="1"/>
            <a:r>
              <a:rPr lang="en-US" sz="1800" dirty="0"/>
              <a:t>Regular meetings</a:t>
            </a:r>
          </a:p>
          <a:p>
            <a:pPr lvl="1"/>
            <a:r>
              <a:rPr lang="en-US" sz="1800" dirty="0"/>
              <a:t>Workshops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Communication to the community</a:t>
            </a:r>
          </a:p>
          <a:p>
            <a:pPr lvl="1"/>
            <a:r>
              <a:rPr lang="en-US" sz="1800" dirty="0"/>
              <a:t>Snowmass Wiki</a:t>
            </a:r>
          </a:p>
          <a:p>
            <a:pPr lvl="1"/>
            <a:r>
              <a:rPr lang="en-US" sz="1800" dirty="0"/>
              <a:t>Snowmass email (</a:t>
            </a:r>
            <a:r>
              <a:rPr lang="en-US" sz="1800" dirty="0">
                <a:hlinkClick r:id="rId2"/>
              </a:rPr>
              <a:t>snowmass@fnal.gov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snowmass-young@fnal.gov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Slack Channels</a:t>
            </a:r>
          </a:p>
          <a:p>
            <a:pPr lvl="1"/>
            <a:r>
              <a:rPr lang="en-US" sz="1800" dirty="0"/>
              <a:t>Monthly Snowmass Newsletter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9DDE68-3E69-CB48-A651-F2AC2721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34D40C-7709-2040-A20D-1A0156B5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573688-A7DF-0143-A27C-0C107F63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13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F970-C8B1-1049-8028-203DFCCE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Wiki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C63F00-6FB7-F141-A2B0-8CFE40420611}"/>
              </a:ext>
            </a:extLst>
          </p:cNvPr>
          <p:cNvGrpSpPr/>
          <p:nvPr/>
        </p:nvGrpSpPr>
        <p:grpSpPr>
          <a:xfrm>
            <a:off x="898627" y="830520"/>
            <a:ext cx="6006664" cy="5478532"/>
            <a:chOff x="1592315" y="877818"/>
            <a:chExt cx="6006664" cy="54785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B28EA0-7A59-7641-9ADA-7C36E982B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426"/>
            <a:stretch/>
          </p:blipFill>
          <p:spPr>
            <a:xfrm>
              <a:off x="1592315" y="3556887"/>
              <a:ext cx="6006663" cy="2799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5A98A6-FC9F-9E43-9AE0-7E5D1A22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316" y="877818"/>
              <a:ext cx="6006663" cy="2699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A36BD15-7716-124E-A462-52E632892A6B}"/>
              </a:ext>
            </a:extLst>
          </p:cNvPr>
          <p:cNvSpPr txBox="1"/>
          <p:nvPr/>
        </p:nvSpPr>
        <p:spPr>
          <a:xfrm>
            <a:off x="7031408" y="830520"/>
            <a:ext cx="154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Sergei </a:t>
            </a:r>
            <a:r>
              <a:rPr lang="en-US" sz="1600" dirty="0" err="1"/>
              <a:t>Chekanov</a:t>
            </a:r>
            <a:r>
              <a:rPr lang="en-US" sz="1600" dirty="0"/>
              <a:t> (ANL)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4F34805-F550-C44D-A777-3130B503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EAD52D-FB99-A947-8D8C-14866B7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0B7D66-91D2-2C4E-9917-2E207E28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8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4F53-B978-F048-AA6A-FAD0D6E0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6842-F968-864A-AFC2-CEC5203D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8894"/>
            <a:ext cx="4966431" cy="517439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Letters of Interest (Apr 1 – Aug 31, 2020)</a:t>
            </a:r>
          </a:p>
          <a:p>
            <a:pPr lvl="1"/>
            <a:r>
              <a:rPr lang="en-US" sz="2200" dirty="0"/>
              <a:t>Help conveners to prepare the Snowmass Planning Meeting (Nov. 4 - 6, 2020) </a:t>
            </a:r>
          </a:p>
          <a:p>
            <a:pPr lvl="1"/>
            <a:r>
              <a:rPr lang="en-US" sz="2200" dirty="0"/>
              <a:t>Letters should give brief descriptions and cite the relevant papers to study. 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dirty="0"/>
              <a:t>Contributed Papers (April 1, 2020 – July 31, 2021)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Part of the Snowmass proceedings. 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White papers on specific scientific areas, technical articles presenting new results on relevant physics topics, and reasoned expressions of physics priorities, including those related to community involvement.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7EA333-6F87-7F45-B261-C467D01C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DD01C1-BB18-B04D-9757-47E5777D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8ACAC8-974F-2242-A3B7-1514AE09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ED682B-087A-2F4F-8428-826B12B6D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06"/>
          <a:stretch/>
        </p:blipFill>
        <p:spPr>
          <a:xfrm>
            <a:off x="5281737" y="1000868"/>
            <a:ext cx="3263169" cy="2695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62CCC-D070-6349-99FF-3D16321CE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49" y="3862149"/>
            <a:ext cx="3455131" cy="22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3843-D3E8-CC48-9ADE-BD034DD9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Planning Meeting 2012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A8011-A33F-4240-BA7C-D889316F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CPM 2012</a:t>
            </a:r>
            <a:r>
              <a:rPr lang="en-US" dirty="0"/>
              <a:t> (</a:t>
            </a:r>
            <a:r>
              <a:rPr lang="en-US" dirty="0">
                <a:hlinkClick r:id="rId2"/>
              </a:rPr>
              <a:t>https://indico.fnal.gov/event/5841/</a:t>
            </a:r>
            <a:r>
              <a:rPr lang="en-US" u="sng" dirty="0"/>
              <a:t>)</a:t>
            </a:r>
            <a:endParaRPr lang="en-US" dirty="0"/>
          </a:p>
          <a:p>
            <a:pPr fontAlgn="base"/>
            <a:endParaRPr lang="en-US" dirty="0"/>
          </a:p>
          <a:p>
            <a:pPr lvl="1" fontAlgn="base"/>
            <a:r>
              <a:rPr lang="en-US" dirty="0"/>
              <a:t>Day 1: Plenary</a:t>
            </a:r>
          </a:p>
          <a:p>
            <a:pPr lvl="2" fontAlgn="base"/>
            <a:r>
              <a:rPr lang="en-US" dirty="0"/>
              <a:t>Questions for the community from DOE &amp; NSF</a:t>
            </a:r>
          </a:p>
          <a:p>
            <a:pPr lvl="2" fontAlgn="base"/>
            <a:r>
              <a:rPr lang="en-US" dirty="0"/>
              <a:t>Plans in other regions: Japan, China, India, Canada, Europe</a:t>
            </a:r>
          </a:p>
          <a:p>
            <a:pPr lvl="2" fontAlgn="base"/>
            <a:r>
              <a:rPr lang="en-US" dirty="0"/>
              <a:t>Plans in other related fields: Astro 2010</a:t>
            </a:r>
          </a:p>
          <a:p>
            <a:pPr lvl="2" fontAlgn="base"/>
            <a:r>
              <a:rPr lang="en-US" dirty="0"/>
              <a:t>7 Frontiers: Status and Charge for CPM</a:t>
            </a:r>
          </a:p>
          <a:p>
            <a:pPr lvl="2" fontAlgn="base"/>
            <a:r>
              <a:rPr lang="en-US" dirty="0"/>
              <a:t>Laboratory Corner: FNAL, SLAC, BNL, LBNL, Argonne</a:t>
            </a:r>
          </a:p>
          <a:p>
            <a:pPr lvl="2" fontAlgn="base"/>
            <a:endParaRPr lang="en-US" dirty="0"/>
          </a:p>
          <a:p>
            <a:pPr lvl="1" fontAlgn="base"/>
            <a:r>
              <a:rPr lang="en-US" dirty="0"/>
              <a:t>Day 2:</a:t>
            </a:r>
          </a:p>
          <a:p>
            <a:pPr lvl="2" fontAlgn="base"/>
            <a:r>
              <a:rPr lang="en-US" dirty="0"/>
              <a:t>Breakout sessions (each Frontier or Joint)</a:t>
            </a:r>
          </a:p>
          <a:p>
            <a:pPr lvl="2" fontAlgn="base"/>
            <a:r>
              <a:rPr lang="en-US" dirty="0"/>
              <a:t>Plenary: Town Hall meeting (1hr 45’)</a:t>
            </a:r>
          </a:p>
          <a:p>
            <a:pPr lvl="2" fontAlgn="base"/>
            <a:endParaRPr lang="en-US" dirty="0"/>
          </a:p>
          <a:p>
            <a:pPr lvl="1" fontAlgn="base"/>
            <a:r>
              <a:rPr lang="en-US" dirty="0"/>
              <a:t>Day 3: Plenary</a:t>
            </a:r>
          </a:p>
          <a:p>
            <a:pPr lvl="2" fontAlgn="base"/>
            <a:r>
              <a:rPr lang="en-US" dirty="0"/>
              <a:t>Summaries of breakout sessions and next steps</a:t>
            </a:r>
          </a:p>
          <a:p>
            <a:pPr lvl="2" fontAlgn="base"/>
            <a:r>
              <a:rPr lang="en-US" dirty="0"/>
              <a:t>Snowmass Young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327493-7780-A64F-8544-166A0585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0EF3640-454C-AA45-BB38-CE579F7D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06ACBC-511B-A744-A57D-2941BC9D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3843-D3E8-CC48-9ADE-BD034DD9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Planning Meeting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A8011-A33F-4240-BA7C-D889316F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Format</a:t>
            </a:r>
            <a:endParaRPr lang="en-US" dirty="0"/>
          </a:p>
          <a:p>
            <a:pPr lvl="1"/>
            <a:r>
              <a:rPr lang="en-US" dirty="0"/>
              <a:t>100% virtual</a:t>
            </a:r>
          </a:p>
          <a:p>
            <a:pPr lvl="2"/>
            <a:r>
              <a:rPr lang="en-US" dirty="0"/>
              <a:t>Input from several Frontier Groups</a:t>
            </a:r>
          </a:p>
          <a:p>
            <a:pPr lvl="2"/>
            <a:r>
              <a:rPr lang="en-US" dirty="0"/>
              <a:t>Their preference after discussing with their tropical groups.</a:t>
            </a:r>
          </a:p>
          <a:p>
            <a:pPr lvl="2"/>
            <a:r>
              <a:rPr lang="en-US" dirty="0"/>
              <a:t>At this time: too high uncertainty (large group in-person meeting, travel, …)</a:t>
            </a:r>
          </a:p>
          <a:p>
            <a:pPr lvl="2"/>
            <a:r>
              <a:rPr lang="en-US" dirty="0"/>
              <a:t>Groups favor "100% virtual</a:t>
            </a:r>
            <a:r>
              <a:rPr lang="en-US"/>
              <a:t>" meeting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Concerns on inclusiveness (to be discussed at the next all conveners meeting)</a:t>
            </a:r>
          </a:p>
          <a:p>
            <a:pPr lvl="2"/>
            <a:r>
              <a:rPr lang="en-US" dirty="0"/>
              <a:t>With </a:t>
            </a:r>
            <a:r>
              <a:rPr lang="en-US" dirty="0" err="1"/>
              <a:t>Fermilab</a:t>
            </a:r>
            <a:r>
              <a:rPr lang="en-US" dirty="0"/>
              <a:t> (DOE national lab) as the organizing institution, members from sensitive countries may not be able to register the CPM even if it is a virtual meeting</a:t>
            </a:r>
          </a:p>
          <a:p>
            <a:pPr lvl="2"/>
            <a:r>
              <a:rPr lang="en-US" dirty="0"/>
              <a:t>Similar rules are applied to in-person meeting registration and virtual meeting registration.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532820-81D9-0346-8ACE-69D24F65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8465CC-F623-D840-A852-77C91483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F321F4-1893-A74A-B454-68DDA0AB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6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3843-D3E8-CC48-9ADE-BD034DD9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Planning Meeting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A8011-A33F-4240-BA7C-D889316FE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Program Committee </a:t>
            </a:r>
            <a:r>
              <a:rPr lang="en-US" dirty="0"/>
              <a:t>(this is in addition to the Local Organizing Group who handles the meeting logistics)</a:t>
            </a:r>
          </a:p>
          <a:p>
            <a:endParaRPr lang="en-US" dirty="0"/>
          </a:p>
          <a:p>
            <a:pPr lvl="1"/>
            <a:r>
              <a:rPr lang="en-US" dirty="0"/>
              <a:t>CMP's goal (tentative)</a:t>
            </a:r>
          </a:p>
          <a:p>
            <a:pPr lvl="2"/>
            <a:r>
              <a:rPr lang="en-US" dirty="0"/>
              <a:t>Identify input needed to define the scientific questions of our time</a:t>
            </a:r>
          </a:p>
          <a:p>
            <a:pPr lvl="2"/>
            <a:r>
              <a:rPr lang="en-US" dirty="0"/>
              <a:t>Establish cross working-group discussions and new areas to focus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Program Committee's roles</a:t>
            </a:r>
          </a:p>
          <a:p>
            <a:pPr lvl="2"/>
            <a:r>
              <a:rPr lang="en-US" dirty="0"/>
              <a:t>Revisit (improve) the goal and vision of the CMP</a:t>
            </a:r>
          </a:p>
          <a:p>
            <a:pPr lvl="2"/>
            <a:r>
              <a:rPr lang="en-US" dirty="0"/>
              <a:t>Plan the meeting structure (plenaries, panels, cross working group meetings, parallel sessions, …)</a:t>
            </a:r>
          </a:p>
          <a:p>
            <a:pPr lvl="2"/>
            <a:r>
              <a:rPr lang="en-US" dirty="0"/>
              <a:t>Plan talks, organize panel discussions, and invite speakers / panelists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Committee Composition</a:t>
            </a:r>
          </a:p>
          <a:p>
            <a:pPr lvl="2"/>
            <a:r>
              <a:rPr lang="en-US" dirty="0"/>
              <a:t>10 Frontier representatives (1 representative from each Frontier group)</a:t>
            </a:r>
          </a:p>
          <a:p>
            <a:pPr lvl="2"/>
            <a:r>
              <a:rPr lang="en-US" dirty="0"/>
              <a:t>2 early careers (1 from an accelerator based program and 1 from a non-accelerator based program)</a:t>
            </a:r>
          </a:p>
          <a:p>
            <a:pPr lvl="2"/>
            <a:r>
              <a:rPr lang="en-US" dirty="0"/>
              <a:t>~2 from the 2013 Snowmass leadership who has a global view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0F20D6-B34B-5843-B494-13DC3A6D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0807CF9-2F6E-944E-943A-0261A183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0FB0FF-1199-4F44-82E7-96516556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6733-3877-564E-AD5A-03921D47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in the Global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6A9D-6674-4C4A-84F7-E1E157DD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958"/>
            <a:ext cx="8229600" cy="48089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International Community's Engagement</a:t>
            </a:r>
          </a:p>
          <a:p>
            <a:r>
              <a:rPr lang="en-US" dirty="0"/>
              <a:t>Feedback from International Members of SAG</a:t>
            </a:r>
          </a:p>
          <a:p>
            <a:pPr lvl="1"/>
            <a:endParaRPr lang="en-US" sz="1300" dirty="0"/>
          </a:p>
          <a:p>
            <a:pPr lvl="1"/>
            <a:r>
              <a:rPr lang="en-US" sz="2000" dirty="0"/>
              <a:t>Africa / Middle East</a:t>
            </a:r>
          </a:p>
          <a:p>
            <a:pPr lvl="2"/>
            <a:r>
              <a:rPr lang="en-US" sz="2000" dirty="0" err="1"/>
              <a:t>Azwinndini</a:t>
            </a:r>
            <a:r>
              <a:rPr lang="en-US" sz="2000" dirty="0"/>
              <a:t> </a:t>
            </a:r>
            <a:r>
              <a:rPr lang="en-US" sz="2000" dirty="0" err="1"/>
              <a:t>Muronga</a:t>
            </a:r>
            <a:r>
              <a:rPr lang="en-US" sz="2000" dirty="0"/>
              <a:t>, Nelson Mandela Metropolitan </a:t>
            </a:r>
            <a:r>
              <a:rPr lang="en-US" sz="2000" dirty="0" err="1"/>
              <a:t>Univ</a:t>
            </a:r>
            <a:r>
              <a:rPr lang="en-US" sz="2000" dirty="0"/>
              <a:t>, South Africa</a:t>
            </a:r>
          </a:p>
          <a:p>
            <a:pPr lvl="1"/>
            <a:r>
              <a:rPr lang="en-US" sz="2000" dirty="0"/>
              <a:t>Asia / Pacific</a:t>
            </a:r>
          </a:p>
          <a:p>
            <a:pPr lvl="2"/>
            <a:r>
              <a:rPr lang="en-US" sz="2000" dirty="0"/>
              <a:t>Atsuko Ichikawa, Kyoto University, Japan</a:t>
            </a:r>
          </a:p>
          <a:p>
            <a:pPr lvl="2"/>
            <a:r>
              <a:rPr lang="en-US" sz="2000" dirty="0" err="1"/>
              <a:t>Xinchou</a:t>
            </a:r>
            <a:r>
              <a:rPr lang="en-US" sz="2000" dirty="0"/>
              <a:t> Lou, IHEP, China</a:t>
            </a:r>
          </a:p>
          <a:p>
            <a:pPr lvl="1"/>
            <a:r>
              <a:rPr lang="en-US" sz="2000" dirty="0"/>
              <a:t>Canada</a:t>
            </a:r>
          </a:p>
          <a:p>
            <a:pPr lvl="2"/>
            <a:r>
              <a:rPr lang="en-US" sz="2000" dirty="0"/>
              <a:t>Heather Logan, Carleton University, Canada</a:t>
            </a:r>
          </a:p>
          <a:p>
            <a:pPr lvl="1"/>
            <a:r>
              <a:rPr lang="en-US" sz="2000" dirty="0"/>
              <a:t>Europe / Russia</a:t>
            </a:r>
          </a:p>
          <a:p>
            <a:pPr lvl="2"/>
            <a:r>
              <a:rPr lang="en-US" sz="2000" dirty="0"/>
              <a:t>Val Gibson, Cavendish Laboratory, UK</a:t>
            </a:r>
          </a:p>
          <a:p>
            <a:pPr lvl="2"/>
            <a:r>
              <a:rPr lang="en-US" sz="2000" dirty="0" err="1"/>
              <a:t>Berrie</a:t>
            </a:r>
            <a:r>
              <a:rPr lang="en-US" sz="2000" dirty="0"/>
              <a:t> </a:t>
            </a:r>
            <a:r>
              <a:rPr lang="en-US" sz="2000" dirty="0" err="1"/>
              <a:t>Giebels</a:t>
            </a:r>
            <a:r>
              <a:rPr lang="en-US" sz="2000" dirty="0"/>
              <a:t>, CNRS, France</a:t>
            </a:r>
          </a:p>
          <a:p>
            <a:pPr lvl="1"/>
            <a:r>
              <a:rPr lang="en-US" sz="2000" dirty="0"/>
              <a:t>Latin America</a:t>
            </a:r>
          </a:p>
          <a:p>
            <a:pPr lvl="2"/>
            <a:r>
              <a:rPr lang="en-US" sz="2000" dirty="0"/>
              <a:t>Claudio Dib, Universidad </a:t>
            </a:r>
            <a:r>
              <a:rPr lang="en-US" sz="2000" dirty="0" err="1"/>
              <a:t>Tecnica</a:t>
            </a:r>
            <a:r>
              <a:rPr lang="en-US" sz="2000" dirty="0"/>
              <a:t> Federico Santa Maria, Chile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BFCB2D-DDAF-814F-8C24-B6B2B9B7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C27D63-4289-8942-AFA8-86CE349E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4FF63E-88E6-BC4F-8A57-D296FC70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1E0D-774C-6049-A617-15F5F224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Snowmass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3C97-2820-BD40-B5B7-607564DF8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963" y="1057758"/>
            <a:ext cx="4309820" cy="512606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DPF Executive Committee</a:t>
            </a:r>
          </a:p>
          <a:p>
            <a:pPr lvl="1"/>
            <a:endParaRPr lang="en-US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rgbClr val="0432FF"/>
                </a:solidFill>
              </a:rPr>
              <a:t>Chair: Young-</a:t>
            </a:r>
            <a:r>
              <a:rPr lang="en-US" dirty="0" err="1">
                <a:solidFill>
                  <a:srgbClr val="0432FF"/>
                </a:solidFill>
              </a:rPr>
              <a:t>Kee</a:t>
            </a:r>
            <a:r>
              <a:rPr lang="en-US" dirty="0">
                <a:solidFill>
                  <a:srgbClr val="0432FF"/>
                </a:solidFill>
              </a:rPr>
              <a:t> Kim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Chair-Elect: Tao Han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Vice Chair: Joel Butler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Past Chair: Prisca Cushman</a:t>
            </a:r>
          </a:p>
          <a:p>
            <a:pPr lvl="1"/>
            <a:endParaRPr lang="en-US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Secretary/Treasurer: </a:t>
            </a:r>
            <a:r>
              <a:rPr lang="en-US" dirty="0" err="1"/>
              <a:t>Mirjam</a:t>
            </a:r>
            <a:r>
              <a:rPr lang="en-US" dirty="0"/>
              <a:t> </a:t>
            </a:r>
            <a:r>
              <a:rPr lang="en-US" dirty="0" err="1"/>
              <a:t>Cvetic</a:t>
            </a:r>
            <a:endParaRPr lang="en-US" dirty="0"/>
          </a:p>
          <a:p>
            <a:pPr lvl="1"/>
            <a:r>
              <a:rPr lang="en-US" dirty="0"/>
              <a:t>Councilor: Elizabeth Simmons</a:t>
            </a:r>
          </a:p>
          <a:p>
            <a:pPr lvl="1"/>
            <a:r>
              <a:rPr lang="en-US" dirty="0"/>
              <a:t>Member-at-Large: Rick Van </a:t>
            </a:r>
            <a:r>
              <a:rPr lang="en-US" dirty="0" err="1"/>
              <a:t>Kooten</a:t>
            </a:r>
            <a:endParaRPr lang="en-US" dirty="0"/>
          </a:p>
          <a:p>
            <a:pPr lvl="1"/>
            <a:r>
              <a:rPr lang="en-US" dirty="0"/>
              <a:t>Member-at-Large: Elizabeth Worcester</a:t>
            </a:r>
          </a:p>
          <a:p>
            <a:pPr lvl="1"/>
            <a:r>
              <a:rPr lang="en-US" dirty="0"/>
              <a:t>Member-at-Large: Natalia Toro</a:t>
            </a:r>
          </a:p>
          <a:p>
            <a:pPr lvl="1"/>
            <a:r>
              <a:rPr lang="en-US" dirty="0"/>
              <a:t>Member-at-Large: Andre de </a:t>
            </a:r>
            <a:r>
              <a:rPr lang="en-US" dirty="0" err="1"/>
              <a:t>Gouvea</a:t>
            </a:r>
            <a:endParaRPr lang="en-US" dirty="0"/>
          </a:p>
          <a:p>
            <a:pPr lvl="1"/>
            <a:r>
              <a:rPr lang="en-US" dirty="0"/>
              <a:t>Member-at-Large: Mary </a:t>
            </a:r>
            <a:r>
              <a:rPr lang="en-US" dirty="0" err="1"/>
              <a:t>Bishai</a:t>
            </a:r>
            <a:endParaRPr lang="en-US" dirty="0"/>
          </a:p>
          <a:p>
            <a:pPr lvl="1"/>
            <a:r>
              <a:rPr lang="en-US" dirty="0"/>
              <a:t>Member-at-Large: Lauren Tompkins</a:t>
            </a:r>
          </a:p>
          <a:p>
            <a:pPr lvl="1"/>
            <a:r>
              <a:rPr lang="en-US" dirty="0"/>
              <a:t>Early Career Member-at-Large: Sara Simon</a:t>
            </a:r>
          </a:p>
          <a:p>
            <a:pPr lvl="1"/>
            <a:endParaRPr lang="en-US" dirty="0"/>
          </a:p>
          <a:p>
            <a:r>
              <a:rPr lang="en-US" dirty="0"/>
              <a:t>Editor and Communication</a:t>
            </a:r>
          </a:p>
          <a:p>
            <a:pPr lvl="1"/>
            <a:r>
              <a:rPr lang="en-US" dirty="0"/>
              <a:t>Editor – Michael </a:t>
            </a:r>
            <a:r>
              <a:rPr lang="en-US" dirty="0" err="1"/>
              <a:t>Peskin</a:t>
            </a:r>
            <a:endParaRPr lang="en-US" dirty="0"/>
          </a:p>
          <a:p>
            <a:pPr lvl="1"/>
            <a:r>
              <a:rPr lang="en-US" dirty="0"/>
              <a:t>Communication – Bob Bernstein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1DA08-7E99-714F-A15D-83B1DD7E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83" y="1057758"/>
            <a:ext cx="4038600" cy="512606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Representatives from other Divisions</a:t>
            </a:r>
          </a:p>
          <a:p>
            <a:pPr lvl="1"/>
            <a:endParaRPr lang="en-US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rgbClr val="0432FF"/>
                </a:solidFill>
              </a:rPr>
              <a:t>DPB: Sergei </a:t>
            </a:r>
            <a:r>
              <a:rPr lang="en-US" dirty="0" err="1">
                <a:solidFill>
                  <a:srgbClr val="0432FF"/>
                </a:solidFill>
              </a:rPr>
              <a:t>Nagaitsev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rgbClr val="0432FF"/>
                </a:solidFill>
              </a:rPr>
              <a:t>DNP: </a:t>
            </a:r>
            <a:r>
              <a:rPr lang="en-US" dirty="0" err="1">
                <a:solidFill>
                  <a:srgbClr val="0432FF"/>
                </a:solidFill>
              </a:rPr>
              <a:t>Yury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Kolomensky</a:t>
            </a:r>
            <a:endParaRPr lang="en-US" dirty="0">
              <a:solidFill>
                <a:srgbClr val="0432FF"/>
              </a:solidFill>
            </a:endParaRPr>
          </a:p>
          <a:p>
            <a:pPr lvl="1"/>
            <a:r>
              <a:rPr lang="en-US" dirty="0">
                <a:solidFill>
                  <a:srgbClr val="0432FF"/>
                </a:solidFill>
              </a:rPr>
              <a:t>DAP: </a:t>
            </a:r>
            <a:r>
              <a:rPr lang="en-US" dirty="0" err="1">
                <a:solidFill>
                  <a:srgbClr val="0432FF"/>
                </a:solidFill>
              </a:rPr>
              <a:t>Glennys</a:t>
            </a:r>
            <a:r>
              <a:rPr lang="en-US" dirty="0">
                <a:solidFill>
                  <a:srgbClr val="0432FF"/>
                </a:solidFill>
              </a:rPr>
              <a:t> Farrar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DGRAV: Gabriela Gonzales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Representatives from the Int. Community</a:t>
            </a:r>
          </a:p>
          <a:p>
            <a:pPr lvl="1"/>
            <a:r>
              <a:rPr lang="en-US" dirty="0"/>
              <a:t>Africa / Middle East</a:t>
            </a:r>
          </a:p>
          <a:p>
            <a:pPr lvl="2"/>
            <a:r>
              <a:rPr lang="en-US" sz="2400" dirty="0" err="1"/>
              <a:t>Azwinndini</a:t>
            </a:r>
            <a:r>
              <a:rPr lang="en-US" sz="2400" dirty="0"/>
              <a:t> </a:t>
            </a:r>
            <a:r>
              <a:rPr lang="en-US" sz="2400" dirty="0" err="1"/>
              <a:t>Muronga</a:t>
            </a:r>
            <a:r>
              <a:rPr lang="en-US" sz="2400" dirty="0"/>
              <a:t>, Nelson Mandela Metropolitan </a:t>
            </a:r>
            <a:r>
              <a:rPr lang="en-US" sz="2400" dirty="0" err="1"/>
              <a:t>Univ</a:t>
            </a:r>
            <a:r>
              <a:rPr lang="en-US" sz="2400" dirty="0"/>
              <a:t>, South Africa</a:t>
            </a:r>
          </a:p>
          <a:p>
            <a:pPr lvl="1"/>
            <a:r>
              <a:rPr lang="en-US" dirty="0"/>
              <a:t>Asia / Pacific</a:t>
            </a:r>
          </a:p>
          <a:p>
            <a:pPr lvl="2"/>
            <a:r>
              <a:rPr lang="en-US" sz="2400" dirty="0"/>
              <a:t>Atsuko Ichikawa, Kyoto University, Japan</a:t>
            </a:r>
          </a:p>
          <a:p>
            <a:pPr lvl="2"/>
            <a:r>
              <a:rPr lang="en-US" sz="2400" dirty="0" err="1"/>
              <a:t>Xinchou</a:t>
            </a:r>
            <a:r>
              <a:rPr lang="en-US" sz="2400" dirty="0"/>
              <a:t> Lou, IHEP, China</a:t>
            </a:r>
          </a:p>
          <a:p>
            <a:pPr lvl="1"/>
            <a:r>
              <a:rPr lang="en-US" dirty="0"/>
              <a:t>Canada</a:t>
            </a:r>
          </a:p>
          <a:p>
            <a:pPr lvl="2"/>
            <a:r>
              <a:rPr lang="en-US" sz="2400" dirty="0"/>
              <a:t>Heather Logan, Carleton University, Canada</a:t>
            </a:r>
          </a:p>
          <a:p>
            <a:pPr lvl="1"/>
            <a:r>
              <a:rPr lang="en-US" dirty="0"/>
              <a:t>Europe / Russia</a:t>
            </a:r>
          </a:p>
          <a:p>
            <a:pPr lvl="2"/>
            <a:r>
              <a:rPr lang="en-US" sz="2400" dirty="0"/>
              <a:t>Val Gibson, Cavendish Laboratory, UK</a:t>
            </a:r>
          </a:p>
          <a:p>
            <a:pPr lvl="2"/>
            <a:r>
              <a:rPr lang="en-US" sz="2400" dirty="0" err="1"/>
              <a:t>Berrie</a:t>
            </a:r>
            <a:r>
              <a:rPr lang="en-US" sz="2400" dirty="0"/>
              <a:t> </a:t>
            </a:r>
            <a:r>
              <a:rPr lang="en-US" sz="2400" dirty="0" err="1"/>
              <a:t>Giebels</a:t>
            </a:r>
            <a:r>
              <a:rPr lang="en-US" sz="2400" dirty="0"/>
              <a:t>, CNRS, France</a:t>
            </a:r>
          </a:p>
          <a:p>
            <a:pPr lvl="1"/>
            <a:r>
              <a:rPr lang="en-US" dirty="0"/>
              <a:t>Latin America</a:t>
            </a:r>
          </a:p>
          <a:p>
            <a:pPr lvl="2"/>
            <a:r>
              <a:rPr lang="en-US" sz="2400" dirty="0"/>
              <a:t>Claudio Dib, Universidad </a:t>
            </a:r>
            <a:r>
              <a:rPr lang="en-US" sz="2400" dirty="0" err="1"/>
              <a:t>Tecnica</a:t>
            </a:r>
            <a:r>
              <a:rPr lang="en-US" sz="2400" dirty="0"/>
              <a:t> Federico Santa Maria, Chile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EF520F-C6E4-A54E-A1FC-48758DFE063E}"/>
              </a:ext>
            </a:extLst>
          </p:cNvPr>
          <p:cNvSpPr/>
          <p:nvPr/>
        </p:nvSpPr>
        <p:spPr>
          <a:xfrm>
            <a:off x="774915" y="1410347"/>
            <a:ext cx="7237709" cy="13018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32FF"/>
              </a:solidFill>
            </a:endParaRPr>
          </a:p>
          <a:p>
            <a:pPr algn="ctr"/>
            <a:r>
              <a:rPr lang="en-US" dirty="0">
                <a:solidFill>
                  <a:srgbClr val="0432FF"/>
                </a:solidFill>
              </a:rPr>
              <a:t>Steering Group</a:t>
            </a:r>
          </a:p>
          <a:p>
            <a:pPr algn="ctr"/>
            <a:endParaRPr lang="en-US" dirty="0">
              <a:solidFill>
                <a:srgbClr val="0432FF"/>
              </a:solidFill>
            </a:endParaRPr>
          </a:p>
          <a:p>
            <a:pPr algn="ctr"/>
            <a:endParaRPr lang="en-US" dirty="0">
              <a:solidFill>
                <a:srgbClr val="0432FF"/>
              </a:solidFill>
            </a:endParaRPr>
          </a:p>
          <a:p>
            <a:pPr algn="ctr"/>
            <a:endParaRPr lang="en-US" dirty="0">
              <a:solidFill>
                <a:srgbClr val="0432FF"/>
              </a:solidFill>
            </a:endParaRPr>
          </a:p>
          <a:p>
            <a:pPr algn="ctr"/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A26FA4-C9AA-A14F-90B0-C4E10982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2F10D6-C2F7-0F40-86A2-FB9F58DF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3B6A8E1-8AB2-BE45-80C0-5E162928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7C24-3A7F-E344-80B4-7D173619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4475B-3562-E844-86FD-976FC230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D128-0FF9-F64F-BD8D-D523B65A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116FE-8C14-F840-A3BD-42DBA0B04685}"/>
              </a:ext>
            </a:extLst>
          </p:cNvPr>
          <p:cNvSpPr txBox="1"/>
          <p:nvPr/>
        </p:nvSpPr>
        <p:spPr>
          <a:xfrm>
            <a:off x="0" y="1213942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32FF"/>
                </a:solidFill>
              </a:rPr>
              <a:t>Snowmass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/>
              <a:t>long-term planning exercise for the particle physics community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Its goal is to develop the community’s long-term physics aspirations.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Its narrative will communicate </a:t>
            </a:r>
          </a:p>
          <a:p>
            <a:pPr algn="ctr"/>
            <a:r>
              <a:rPr lang="en-US" sz="2400" dirty="0"/>
              <a:t>the opportunities for discovery in particle physics </a:t>
            </a:r>
          </a:p>
          <a:p>
            <a:pPr algn="ctr"/>
            <a:r>
              <a:rPr lang="en-US" sz="2400" dirty="0"/>
              <a:t>to the broader scientific community and to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153821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37E064F-2A50-544D-818F-190042E0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Strategic Planning Process for Particle 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5AD7A-7CC2-DB44-8CE6-C7DA68AE990A}"/>
              </a:ext>
            </a:extLst>
          </p:cNvPr>
          <p:cNvSpPr txBox="1"/>
          <p:nvPr/>
        </p:nvSpPr>
        <p:spPr>
          <a:xfrm>
            <a:off x="-38745" y="113396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~year-long process</a:t>
            </a:r>
          </a:p>
          <a:p>
            <a:pPr algn="ctr"/>
            <a:r>
              <a:rPr lang="en-US" sz="2000" dirty="0"/>
              <a:t>Snowmass Community-Wide “</a:t>
            </a:r>
            <a:r>
              <a:rPr lang="en-US" sz="2000" dirty="0">
                <a:solidFill>
                  <a:srgbClr val="C00000"/>
                </a:solidFill>
              </a:rPr>
              <a:t>Science</a:t>
            </a:r>
            <a:r>
              <a:rPr lang="en-US" sz="2000" dirty="0"/>
              <a:t>” Study</a:t>
            </a:r>
            <a:br>
              <a:rPr lang="en-US" sz="2000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Organized by Division of Particles and Fields (DPF) of APS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F002A3-6122-4F48-ADEC-F664D165108D}"/>
              </a:ext>
            </a:extLst>
          </p:cNvPr>
          <p:cNvGrpSpPr/>
          <p:nvPr/>
        </p:nvGrpSpPr>
        <p:grpSpPr>
          <a:xfrm>
            <a:off x="-38746" y="2341704"/>
            <a:ext cx="9143999" cy="2347596"/>
            <a:chOff x="-38746" y="3497175"/>
            <a:chExt cx="9143999" cy="2347596"/>
          </a:xfrm>
        </p:grpSpPr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537F73F9-47AB-EE43-B7FB-F52FFDDD8B62}"/>
                </a:ext>
              </a:extLst>
            </p:cNvPr>
            <p:cNvSpPr/>
            <p:nvPr/>
          </p:nvSpPr>
          <p:spPr>
            <a:xfrm>
              <a:off x="4206182" y="3497175"/>
              <a:ext cx="685136" cy="87857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A32071-126F-5C4E-9B56-1A8B58466B18}"/>
                </a:ext>
              </a:extLst>
            </p:cNvPr>
            <p:cNvSpPr txBox="1"/>
            <p:nvPr/>
          </p:nvSpPr>
          <p:spPr>
            <a:xfrm>
              <a:off x="4822629" y="3592353"/>
              <a:ext cx="3215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Input to P5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6A5955-45BD-F049-AB43-5533487FE7A1}"/>
                </a:ext>
              </a:extLst>
            </p:cNvPr>
            <p:cNvSpPr txBox="1"/>
            <p:nvPr/>
          </p:nvSpPr>
          <p:spPr>
            <a:xfrm>
              <a:off x="-38746" y="4521332"/>
              <a:ext cx="91439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~year-long process</a:t>
              </a:r>
            </a:p>
            <a:p>
              <a:pPr algn="ctr"/>
              <a:r>
                <a:rPr lang="en-US" sz="2000" dirty="0"/>
                <a:t>P5 (Particle Physics Project </a:t>
              </a:r>
              <a:r>
                <a:rPr lang="en-US" sz="2000" dirty="0">
                  <a:solidFill>
                    <a:srgbClr val="C00000"/>
                  </a:solidFill>
                </a:rPr>
                <a:t>Prioritization</a:t>
              </a:r>
              <a:r>
                <a:rPr lang="en-US" sz="2000" dirty="0"/>
                <a:t> Panel)</a:t>
              </a:r>
            </a:p>
            <a:p>
              <a:pPr algn="ctr"/>
              <a:r>
                <a:rPr lang="en-US" sz="2000" dirty="0"/>
                <a:t>formulate a 10-year plan (20 year vision) within funding constraints</a:t>
              </a:r>
              <a:br>
                <a:rPr lang="en-US" sz="2000" dirty="0"/>
              </a:b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Subpanel of HEPAP, High Energy Physics Advisory Panel for DOE/NSF funding agencies</a:t>
              </a:r>
              <a:endParaRPr lang="en-US" sz="20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2F3A8C7-AC38-5646-BE53-BF3283BC70F4}"/>
              </a:ext>
            </a:extLst>
          </p:cNvPr>
          <p:cNvSpPr/>
          <p:nvPr/>
        </p:nvSpPr>
        <p:spPr>
          <a:xfrm>
            <a:off x="-23250" y="505288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Long-Range Plan for Nuclear Science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ymbol" pitchFamily="2" charset="2"/>
              </a:rPr>
              <a:t>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-less double beta decay)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Decadal survey on Astronomy and Astrophysics (dark energy, CMB)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HEPAP Accelerator R&amp;D Subpanel Report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AFAB5FB-B607-5645-A489-990B87D9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6AAAA68-530C-7A49-92B6-BF592600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2421817-87EA-3A4A-9B5F-411A0014A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110B-2138-E041-837D-8F84C432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Snowmass 2013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95CA69-6574-BD4F-A02C-CBDB447C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3A2633-165D-A442-9895-74F492C5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00B40B8-4191-DA4B-BA84-3A18C8B3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56EF1-CB2E-144D-895C-89A801E46CCF}"/>
              </a:ext>
            </a:extLst>
          </p:cNvPr>
          <p:cNvSpPr txBox="1"/>
          <p:nvPr/>
        </p:nvSpPr>
        <p:spPr>
          <a:xfrm>
            <a:off x="-38745" y="9950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Snowmass Planning Meeting at </a:t>
            </a:r>
            <a:r>
              <a:rPr lang="en-US" sz="2000" dirty="0" err="1"/>
              <a:t>Fermilab</a:t>
            </a:r>
            <a:r>
              <a:rPr lang="en-US" sz="2000" dirty="0"/>
              <a:t>, October 2012</a:t>
            </a:r>
          </a:p>
          <a:p>
            <a:pPr algn="ctr"/>
            <a:r>
              <a:rPr lang="en-US" sz="2000" dirty="0"/>
              <a:t>Various frontier workshops in multiple locations</a:t>
            </a:r>
          </a:p>
          <a:p>
            <a:pPr algn="ctr"/>
            <a:r>
              <a:rPr lang="en-US" sz="2000" dirty="0"/>
              <a:t>Snowmass Summer Study at Minnesota (July 29 – August 6, 2013)</a:t>
            </a:r>
          </a:p>
        </p:txBody>
      </p:sp>
      <p:pic>
        <p:nvPicPr>
          <p:cNvPr id="2050" name="Picture 2" descr="Photo of Snowmass group">
            <a:extLst>
              <a:ext uri="{FF2B5EF4-FFF2-40B4-BE49-F238E27FC236}">
                <a16:creationId xmlns:a16="http://schemas.microsoft.com/office/drawing/2014/main" id="{DD6F707F-D01B-0645-A31B-FCB0A77E3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8" b="12269"/>
          <a:stretch/>
        </p:blipFill>
        <p:spPr bwMode="auto">
          <a:xfrm>
            <a:off x="1524000" y="2015159"/>
            <a:ext cx="6135081" cy="15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1B992-6E6C-6247-AC4C-1D833C0D2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7" t="7395" r="7315" b="4636"/>
          <a:stretch/>
        </p:blipFill>
        <p:spPr>
          <a:xfrm rot="5400000">
            <a:off x="1233496" y="4071536"/>
            <a:ext cx="2538616" cy="1957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1C93E6-C08C-1F42-B31B-91A7EC93AE06}"/>
              </a:ext>
            </a:extLst>
          </p:cNvPr>
          <p:cNvSpPr txBox="1"/>
          <p:nvPr/>
        </p:nvSpPr>
        <p:spPr>
          <a:xfrm>
            <a:off x="3481607" y="4264828"/>
            <a:ext cx="4177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Snowmass Report (December 2013)</a:t>
            </a:r>
          </a:p>
          <a:p>
            <a:endParaRPr lang="en-US" sz="2000" dirty="0"/>
          </a:p>
          <a:p>
            <a:r>
              <a:rPr lang="en-US" sz="2000" dirty="0"/>
              <a:t>A successful Snowmass process results in community buy-in, even when hard budgetary decisions need to be made </a:t>
            </a:r>
          </a:p>
        </p:txBody>
      </p:sp>
    </p:spTree>
    <p:extLst>
      <p:ext uri="{BB962C8B-B14F-4D97-AF65-F5344CB8AC3E}">
        <p14:creationId xmlns:p14="http://schemas.microsoft.com/office/powerpoint/2010/main" val="386197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0BDB-7443-4042-BD12-7FF68A52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2013 topics led to P5 Science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CF3C-7461-E748-AA36-0E853056A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438" y="1600201"/>
            <a:ext cx="4038600" cy="20553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Frontiers</a:t>
            </a:r>
          </a:p>
          <a:p>
            <a:pPr lvl="1"/>
            <a:r>
              <a:rPr lang="en-US" sz="2000" dirty="0"/>
              <a:t>Energy Frontier</a:t>
            </a:r>
          </a:p>
          <a:p>
            <a:pPr lvl="1"/>
            <a:r>
              <a:rPr lang="en-US" sz="2000" dirty="0"/>
              <a:t>Intensity Frontier</a:t>
            </a:r>
          </a:p>
          <a:p>
            <a:pPr lvl="1"/>
            <a:r>
              <a:rPr lang="en-US" sz="2000" dirty="0"/>
              <a:t>Cosmic Frontier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FC106C-B34B-0B42-9C08-5A02A5A53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7244" y="1600201"/>
            <a:ext cx="5849007" cy="20553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Cross-Cutting</a:t>
            </a:r>
          </a:p>
          <a:p>
            <a:pPr lvl="1"/>
            <a:r>
              <a:rPr lang="en-US" sz="2000" dirty="0"/>
              <a:t>Facilities (Underground and Accelerator)</a:t>
            </a:r>
          </a:p>
          <a:p>
            <a:pPr lvl="1"/>
            <a:r>
              <a:rPr lang="en-US" sz="2000" dirty="0"/>
              <a:t>Instrumentation</a:t>
            </a:r>
          </a:p>
          <a:p>
            <a:pPr lvl="1"/>
            <a:r>
              <a:rPr lang="en-US" sz="2000" dirty="0"/>
              <a:t>Computing</a:t>
            </a:r>
          </a:p>
          <a:p>
            <a:pPr lvl="1"/>
            <a:r>
              <a:rPr lang="en-US" sz="2000" dirty="0"/>
              <a:t>Theory</a:t>
            </a:r>
          </a:p>
          <a:p>
            <a:pPr lvl="1"/>
            <a:r>
              <a:rPr lang="en-US" sz="2000" dirty="0"/>
              <a:t>Communication</a:t>
            </a:r>
          </a:p>
        </p:txBody>
      </p:sp>
      <p:pic>
        <p:nvPicPr>
          <p:cNvPr id="5" name="Picture 4" descr="P5_cartoon.pdf">
            <a:extLst>
              <a:ext uri="{FF2B5EF4-FFF2-40B4-BE49-F238E27FC236}">
                <a16:creationId xmlns:a16="http://schemas.microsoft.com/office/drawing/2014/main" id="{DF8FE5C3-D8A6-5C49-9C56-847B72064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972" b="55414"/>
          <a:stretch/>
        </p:blipFill>
        <p:spPr>
          <a:xfrm>
            <a:off x="327036" y="4224032"/>
            <a:ext cx="8679118" cy="1952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7A9A31-6B22-E241-8A73-66ED3F781A86}"/>
              </a:ext>
            </a:extLst>
          </p:cNvPr>
          <p:cNvSpPr txBox="1"/>
          <p:nvPr/>
        </p:nvSpPr>
        <p:spPr>
          <a:xfrm>
            <a:off x="295506" y="1119352"/>
            <a:ext cx="310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Snowmass 2013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6014A-B030-2F48-9205-1C8B55A8D92E}"/>
              </a:ext>
            </a:extLst>
          </p:cNvPr>
          <p:cNvSpPr txBox="1"/>
          <p:nvPr/>
        </p:nvSpPr>
        <p:spPr>
          <a:xfrm>
            <a:off x="295506" y="3715199"/>
            <a:ext cx="210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P5 2014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67D67-C11D-3046-BE0C-864C361E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17" y="5099382"/>
            <a:ext cx="1100721" cy="107699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C70A6E2-6060-0544-B406-94873813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B53FD3-4C21-594C-9CCF-48DBC883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CBBEEF8-19B8-EC4C-92EB-690F786B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371D5F2-40AF-4242-A1D3-91280B690E66}"/>
              </a:ext>
            </a:extLst>
          </p:cNvPr>
          <p:cNvGrpSpPr/>
          <p:nvPr/>
        </p:nvGrpSpPr>
        <p:grpSpPr>
          <a:xfrm>
            <a:off x="2597798" y="1027414"/>
            <a:ext cx="6192703" cy="5448961"/>
            <a:chOff x="1497416" y="907389"/>
            <a:chExt cx="6192703" cy="54489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66F1F8-1A06-954A-82C9-A42990D6A33B}"/>
                </a:ext>
              </a:extLst>
            </p:cNvPr>
            <p:cNvGrpSpPr/>
            <p:nvPr/>
          </p:nvGrpSpPr>
          <p:grpSpPr>
            <a:xfrm>
              <a:off x="1497416" y="907389"/>
              <a:ext cx="6192703" cy="5208902"/>
              <a:chOff x="516307" y="951451"/>
              <a:chExt cx="6192703" cy="520890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0C0B8A-39C8-A145-85FB-3BC1EB3B206B}"/>
                  </a:ext>
                </a:extLst>
              </p:cNvPr>
              <p:cNvSpPr/>
              <p:nvPr/>
            </p:nvSpPr>
            <p:spPr>
              <a:xfrm>
                <a:off x="541426" y="951451"/>
                <a:ext cx="6167584" cy="52089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D058143-E8EA-B84A-8FC7-0A7A137750DE}"/>
                  </a:ext>
                </a:extLst>
              </p:cNvPr>
              <p:cNvGrpSpPr/>
              <p:nvPr/>
            </p:nvGrpSpPr>
            <p:grpSpPr>
              <a:xfrm>
                <a:off x="516307" y="951451"/>
                <a:ext cx="6168640" cy="5195122"/>
                <a:chOff x="2912533" y="977377"/>
                <a:chExt cx="6168640" cy="5195122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A4858B-E189-9644-B490-9BDFD97B80AD}"/>
                    </a:ext>
                  </a:extLst>
                </p:cNvPr>
                <p:cNvGrpSpPr/>
                <p:nvPr/>
              </p:nvGrpSpPr>
              <p:grpSpPr>
                <a:xfrm>
                  <a:off x="2912533" y="977377"/>
                  <a:ext cx="6168640" cy="5195122"/>
                  <a:chOff x="2912533" y="977377"/>
                  <a:chExt cx="6168640" cy="5195122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8238911F-EB2B-DF43-947F-B23B6CC2A150}"/>
                      </a:ext>
                    </a:extLst>
                  </p:cNvPr>
                  <p:cNvGrpSpPr/>
                  <p:nvPr/>
                </p:nvGrpSpPr>
                <p:grpSpPr>
                  <a:xfrm>
                    <a:off x="2912533" y="977377"/>
                    <a:ext cx="6168640" cy="5195122"/>
                    <a:chOff x="1178635" y="862253"/>
                    <a:chExt cx="6457950" cy="5438774"/>
                  </a:xfrm>
                </p:grpSpPr>
                <p:pic>
                  <p:nvPicPr>
                    <p:cNvPr id="11" name="Picture 10">
                      <a:extLst>
                        <a:ext uri="{FF2B5EF4-FFF2-40B4-BE49-F238E27FC236}">
                          <a16:creationId xmlns:a16="http://schemas.microsoft.com/office/drawing/2014/main" id="{4F39EE19-7E25-334B-90CB-01FC3163E50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211848" y="862253"/>
                      <a:ext cx="6424737" cy="44767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" name="Picture 11">
                      <a:extLst>
                        <a:ext uri="{FF2B5EF4-FFF2-40B4-BE49-F238E27FC236}">
                          <a16:creationId xmlns:a16="http://schemas.microsoft.com/office/drawing/2014/main" id="{9DE51D39-B17F-DF40-B8FE-E2208E13B3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211848" y="1548053"/>
                      <a:ext cx="6424737" cy="475297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FAEA9DBD-164F-F048-91B1-5F68CE3130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8635" y="1309928"/>
                      <a:ext cx="1391728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Myriad Pro Light" pitchFamily="34" charset="0"/>
                          <a:cs typeface="Myriad Arabic" pitchFamily="50" charset="-78"/>
                        </a:rPr>
                        <a:t>HEP Science Output</a:t>
                      </a: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18AA16A6-C301-9F46-90DA-51B9744C3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69355" y="1330212"/>
                      <a:ext cx="4403803" cy="209779"/>
                    </a:xfrm>
                    <a:prstGeom prst="rect">
                      <a:avLst/>
                    </a:prstGeom>
                    <a:solidFill>
                      <a:srgbClr val="40AE4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54F2B04-596D-BC4C-84CE-4CA6CBD2BF3B}"/>
                      </a:ext>
                    </a:extLst>
                  </p:cNvPr>
                  <p:cNvSpPr txBox="1"/>
                  <p:nvPr/>
                </p:nvSpPr>
                <p:spPr>
                  <a:xfrm>
                    <a:off x="2914054" y="3411553"/>
                    <a:ext cx="1449436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b="0" dirty="0">
                        <a:latin typeface="+mn-lt"/>
                      </a:rPr>
                      <a:t>LBNF/DUNE (and PIP-II)</a:t>
                    </a:r>
                  </a:p>
                </p:txBody>
              </p:sp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2E0F179-1835-5149-B520-2A7225D96BA4}"/>
                    </a:ext>
                  </a:extLst>
                </p:cNvPr>
                <p:cNvSpPr txBox="1"/>
                <p:nvPr/>
              </p:nvSpPr>
              <p:spPr>
                <a:xfrm>
                  <a:off x="3821565" y="1998629"/>
                  <a:ext cx="70724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  <a:latin typeface="+mn-lt"/>
                    </a:rPr>
                    <a:t>[&gt;$200M]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E08E876-984A-354C-8752-0EBBF4514E54}"/>
                    </a:ext>
                  </a:extLst>
                </p:cNvPr>
                <p:cNvSpPr txBox="1"/>
                <p:nvPr/>
              </p:nvSpPr>
              <p:spPr>
                <a:xfrm>
                  <a:off x="4457070" y="4109188"/>
                  <a:ext cx="70724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  <a:latin typeface="+mn-lt"/>
                    </a:rPr>
                    <a:t>[&lt;$200M]</a:t>
                  </a:r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D429BAD-6500-A341-9785-0ACC2DEE2B99}"/>
                </a:ext>
              </a:extLst>
            </p:cNvPr>
            <p:cNvGrpSpPr/>
            <p:nvPr/>
          </p:nvGrpSpPr>
          <p:grpSpPr>
            <a:xfrm>
              <a:off x="3845076" y="1147903"/>
              <a:ext cx="1079013" cy="5208447"/>
              <a:chOff x="5282762" y="1217891"/>
              <a:chExt cx="1079013" cy="5208447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A5C2CD4-9E50-9946-B46F-BC3FE4F1BC6D}"/>
                  </a:ext>
                </a:extLst>
              </p:cNvPr>
              <p:cNvCxnSpPr/>
              <p:nvPr/>
            </p:nvCxnSpPr>
            <p:spPr>
              <a:xfrm>
                <a:off x="5803244" y="1217891"/>
                <a:ext cx="19027" cy="496061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 w="lg" len="lg"/>
                <a:tailEnd type="none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1B09FD-A543-354D-9BBB-96E338DC8A24}"/>
                  </a:ext>
                </a:extLst>
              </p:cNvPr>
              <p:cNvSpPr txBox="1"/>
              <p:nvPr/>
            </p:nvSpPr>
            <p:spPr>
              <a:xfrm>
                <a:off x="5282762" y="6118561"/>
                <a:ext cx="107901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C00000"/>
                    </a:solidFill>
                    <a:latin typeface="+mn-lt"/>
                  </a:rPr>
                  <a:t>We are here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1E3CF9C-926A-5E47-9198-04F4D3F6AA3D}"/>
              </a:ext>
            </a:extLst>
          </p:cNvPr>
          <p:cNvSpPr txBox="1"/>
          <p:nvPr/>
        </p:nvSpPr>
        <p:spPr>
          <a:xfrm>
            <a:off x="449656" y="2731065"/>
            <a:ext cx="1380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Higgs as a tool</a:t>
            </a:r>
          </a:p>
          <a:p>
            <a:pPr algn="r"/>
            <a:r>
              <a:rPr lang="en-US" sz="1600" dirty="0">
                <a:solidFill>
                  <a:srgbClr val="C00000"/>
                </a:solidFill>
              </a:rPr>
              <a:t>The Unknown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857D5D-C8A8-1646-98DB-F384970A5778}"/>
              </a:ext>
            </a:extLst>
          </p:cNvPr>
          <p:cNvSpPr txBox="1"/>
          <p:nvPr/>
        </p:nvSpPr>
        <p:spPr>
          <a:xfrm>
            <a:off x="1179027" y="3369457"/>
            <a:ext cx="1428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Neutrino (U.S.)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E1579B-5318-1947-99BB-64BF7691A205}"/>
              </a:ext>
            </a:extLst>
          </p:cNvPr>
          <p:cNvSpPr txBox="1"/>
          <p:nvPr/>
        </p:nvSpPr>
        <p:spPr>
          <a:xfrm>
            <a:off x="761027" y="2321329"/>
            <a:ext cx="183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The Unknown (U.S.)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18D120-14D4-934E-AD27-36DE780CFA93}"/>
              </a:ext>
            </a:extLst>
          </p:cNvPr>
          <p:cNvSpPr txBox="1"/>
          <p:nvPr/>
        </p:nvSpPr>
        <p:spPr>
          <a:xfrm>
            <a:off x="227702" y="4580054"/>
            <a:ext cx="2361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Cosmic Acceleration (U.S.)</a:t>
            </a:r>
          </a:p>
          <a:p>
            <a:pPr algn="r"/>
            <a:endParaRPr lang="en-US" sz="1600" dirty="0">
              <a:solidFill>
                <a:srgbClr val="C00000"/>
              </a:solidFill>
            </a:endParaRPr>
          </a:p>
          <a:p>
            <a:pPr algn="r"/>
            <a:endParaRPr lang="en-US" sz="1600" dirty="0">
              <a:solidFill>
                <a:srgbClr val="C00000"/>
              </a:solidFill>
            </a:endParaRPr>
          </a:p>
          <a:p>
            <a:pPr algn="r"/>
            <a:r>
              <a:rPr lang="en-US" sz="1600" dirty="0">
                <a:solidFill>
                  <a:srgbClr val="C00000"/>
                </a:solidFill>
              </a:rPr>
              <a:t>Dark Matter (U.S.)</a:t>
            </a:r>
          </a:p>
          <a:p>
            <a:pPr algn="r"/>
            <a:endParaRPr lang="en-US" sz="1600" dirty="0">
              <a:solidFill>
                <a:srgbClr val="C00000"/>
              </a:solidFill>
            </a:endParaRPr>
          </a:p>
          <a:p>
            <a:pPr algn="r"/>
            <a:r>
              <a:rPr lang="en-US" sz="1600" dirty="0">
                <a:solidFill>
                  <a:srgbClr val="C00000"/>
                </a:solidFill>
              </a:rPr>
              <a:t>Cosmic Acceleration (U.S.)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4D70FA-9D9D-F24A-893D-BB1D14238624}"/>
              </a:ext>
            </a:extLst>
          </p:cNvPr>
          <p:cNvSpPr txBox="1"/>
          <p:nvPr/>
        </p:nvSpPr>
        <p:spPr>
          <a:xfrm>
            <a:off x="1709224" y="2868824"/>
            <a:ext cx="905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(Europe)</a:t>
            </a: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D15E2950-A8E4-E54F-A71B-C8B4DD11531F}"/>
              </a:ext>
            </a:extLst>
          </p:cNvPr>
          <p:cNvSpPr txBox="1">
            <a:spLocks/>
          </p:cNvSpPr>
          <p:nvPr/>
        </p:nvSpPr>
        <p:spPr>
          <a:xfrm>
            <a:off x="-8833" y="68764"/>
            <a:ext cx="9114087" cy="689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P5 2014 has been very successful !!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91181E-4F8B-CA45-8817-D23C8AE10258}"/>
              </a:ext>
            </a:extLst>
          </p:cNvPr>
          <p:cNvSpPr txBox="1"/>
          <p:nvPr/>
        </p:nvSpPr>
        <p:spPr>
          <a:xfrm>
            <a:off x="5862591" y="6156834"/>
            <a:ext cx="24950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7160" indent="-13716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B0F0"/>
                </a:solidFill>
              </a:rPr>
              <a:t>Construction</a:t>
            </a:r>
            <a:endParaRPr lang="en-US" sz="700" i="1" dirty="0">
              <a:solidFill>
                <a:srgbClr val="00B0F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C3C6A5-71F3-CF4B-946F-578797E4E41E}"/>
              </a:ext>
            </a:extLst>
          </p:cNvPr>
          <p:cNvSpPr txBox="1"/>
          <p:nvPr/>
        </p:nvSpPr>
        <p:spPr>
          <a:xfrm>
            <a:off x="7138027" y="6147270"/>
            <a:ext cx="24950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7160" indent="-13716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rgbClr val="00B050"/>
                </a:solidFill>
              </a:rPr>
              <a:t>Expected Physics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FA4884-FB3C-FC46-B104-103FD1364BA7}"/>
              </a:ext>
            </a:extLst>
          </p:cNvPr>
          <p:cNvCxnSpPr/>
          <p:nvPr/>
        </p:nvCxnSpPr>
        <p:spPr>
          <a:xfrm>
            <a:off x="6583567" y="1267928"/>
            <a:ext cx="19027" cy="4960614"/>
          </a:xfrm>
          <a:prstGeom prst="straightConnector1">
            <a:avLst/>
          </a:prstGeom>
          <a:ln w="38100">
            <a:solidFill>
              <a:srgbClr val="FF9300"/>
            </a:solidFill>
            <a:headEnd type="triangle" w="lg" len="lg"/>
            <a:tailEnd type="non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92B3FA8-471E-6346-8674-262FF19F7659}"/>
              </a:ext>
            </a:extLst>
          </p:cNvPr>
          <p:cNvSpPr txBox="1"/>
          <p:nvPr/>
        </p:nvSpPr>
        <p:spPr>
          <a:xfrm>
            <a:off x="4987504" y="3395522"/>
            <a:ext cx="2497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LBNF/DUNE &amp; PIP-II schedules advanced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3B8B52-D4D4-D640-834F-34CE6BFD9648}"/>
              </a:ext>
            </a:extLst>
          </p:cNvPr>
          <p:cNvSpPr txBox="1"/>
          <p:nvPr/>
        </p:nvSpPr>
        <p:spPr>
          <a:xfrm>
            <a:off x="806624" y="1100567"/>
            <a:ext cx="177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Scientific Drivers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B3C1B5-F462-E54E-A3A9-065C7E49190F}"/>
              </a:ext>
            </a:extLst>
          </p:cNvPr>
          <p:cNvSpPr txBox="1"/>
          <p:nvPr/>
        </p:nvSpPr>
        <p:spPr>
          <a:xfrm>
            <a:off x="2985421" y="5198684"/>
            <a:ext cx="1571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dirty="0" err="1"/>
              <a:t>SuperCDMS</a:t>
            </a:r>
            <a:r>
              <a:rPr lang="en-US" sz="1100" dirty="0"/>
              <a:t>, LZ, ADMX)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EA34E7BC-2150-F140-BF47-52351174621B}"/>
              </a:ext>
            </a:extLst>
          </p:cNvPr>
          <p:cNvSpPr/>
          <p:nvPr/>
        </p:nvSpPr>
        <p:spPr>
          <a:xfrm>
            <a:off x="4556685" y="609721"/>
            <a:ext cx="2045909" cy="45633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 year plan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8CA966-B222-374B-B793-0441FA8B094A}"/>
              </a:ext>
            </a:extLst>
          </p:cNvPr>
          <p:cNvSpPr txBox="1"/>
          <p:nvPr/>
        </p:nvSpPr>
        <p:spPr>
          <a:xfrm>
            <a:off x="4414130" y="2314069"/>
            <a:ext cx="96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construction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310DB9-2E19-1944-B6D6-1E465E9F2890}"/>
              </a:ext>
            </a:extLst>
          </p:cNvPr>
          <p:cNvSpPr txBox="1"/>
          <p:nvPr/>
        </p:nvSpPr>
        <p:spPr>
          <a:xfrm>
            <a:off x="5827480" y="2416515"/>
            <a:ext cx="79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A48FDA86-8C3B-ED49-9E06-629EE4CC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E5C89D17-5F2C-0C45-A44C-81A69382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0ABC6599-1AB0-604D-8202-D7ADD56E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8EF6-9CBE-7E43-BF58-2AA0FBDF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Physics is Global</a:t>
            </a:r>
          </a:p>
        </p:txBody>
      </p:sp>
      <p:sp>
        <p:nvSpPr>
          <p:cNvPr id="4" name="Google Shape;244;p36">
            <a:extLst>
              <a:ext uri="{FF2B5EF4-FFF2-40B4-BE49-F238E27FC236}">
                <a16:creationId xmlns:a16="http://schemas.microsoft.com/office/drawing/2014/main" id="{6B20C2FC-2683-5A45-B607-E51DCC20EBAC}"/>
              </a:ext>
            </a:extLst>
          </p:cNvPr>
          <p:cNvSpPr/>
          <p:nvPr/>
        </p:nvSpPr>
        <p:spPr>
          <a:xfrm>
            <a:off x="1863444" y="4081743"/>
            <a:ext cx="1159800" cy="40445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U.S.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6;p36">
            <a:extLst>
              <a:ext uri="{FF2B5EF4-FFF2-40B4-BE49-F238E27FC236}">
                <a16:creationId xmlns:a16="http://schemas.microsoft.com/office/drawing/2014/main" id="{3448AA69-4F09-B94D-BBB0-B4B9D8B75627}"/>
              </a:ext>
            </a:extLst>
          </p:cNvPr>
          <p:cNvSpPr/>
          <p:nvPr/>
        </p:nvSpPr>
        <p:spPr>
          <a:xfrm>
            <a:off x="1315855" y="3461795"/>
            <a:ext cx="1165200" cy="40622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7;p36">
            <a:extLst>
              <a:ext uri="{FF2B5EF4-FFF2-40B4-BE49-F238E27FC236}">
                <a16:creationId xmlns:a16="http://schemas.microsoft.com/office/drawing/2014/main" id="{6B1F8C99-B3A1-C844-87AE-1E0711263B2B}"/>
              </a:ext>
            </a:extLst>
          </p:cNvPr>
          <p:cNvSpPr/>
          <p:nvPr/>
        </p:nvSpPr>
        <p:spPr>
          <a:xfrm>
            <a:off x="4542729" y="4706292"/>
            <a:ext cx="1213800" cy="417624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8;p36">
            <a:extLst>
              <a:ext uri="{FF2B5EF4-FFF2-40B4-BE49-F238E27FC236}">
                <a16:creationId xmlns:a16="http://schemas.microsoft.com/office/drawing/2014/main" id="{009BAB1D-86BE-F44F-85B3-74AF2AAEFF95}"/>
              </a:ext>
            </a:extLst>
          </p:cNvPr>
          <p:cNvSpPr/>
          <p:nvPr/>
        </p:nvSpPr>
        <p:spPr>
          <a:xfrm>
            <a:off x="2890907" y="4081741"/>
            <a:ext cx="5250300" cy="404451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year plan: Executing the 2014 plan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51;p36">
            <a:extLst>
              <a:ext uri="{FF2B5EF4-FFF2-40B4-BE49-F238E27FC236}">
                <a16:creationId xmlns:a16="http://schemas.microsoft.com/office/drawing/2014/main" id="{214FBF58-8719-E94E-99CC-F7DA3815651B}"/>
              </a:ext>
            </a:extLst>
          </p:cNvPr>
          <p:cNvSpPr/>
          <p:nvPr/>
        </p:nvSpPr>
        <p:spPr>
          <a:xfrm>
            <a:off x="2336800" y="3458351"/>
            <a:ext cx="3443333" cy="42254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Executing the 2013  plan 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2;p36">
            <a:extLst>
              <a:ext uri="{FF2B5EF4-FFF2-40B4-BE49-F238E27FC236}">
                <a16:creationId xmlns:a16="http://schemas.microsoft.com/office/drawing/2014/main" id="{6DCCA1B5-EB32-4D49-8676-69F0F366135E}"/>
              </a:ext>
            </a:extLst>
          </p:cNvPr>
          <p:cNvSpPr/>
          <p:nvPr/>
        </p:nvSpPr>
        <p:spPr>
          <a:xfrm>
            <a:off x="5609527" y="4709104"/>
            <a:ext cx="3439200" cy="417624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0;p36">
            <a:extLst>
              <a:ext uri="{FF2B5EF4-FFF2-40B4-BE49-F238E27FC236}">
                <a16:creationId xmlns:a16="http://schemas.microsoft.com/office/drawing/2014/main" id="{C0B928F1-80A6-AB4D-8448-81AAAE198728}"/>
              </a:ext>
            </a:extLst>
          </p:cNvPr>
          <p:cNvSpPr txBox="1"/>
          <p:nvPr/>
        </p:nvSpPr>
        <p:spPr>
          <a:xfrm>
            <a:off x="4690968" y="5094764"/>
            <a:ext cx="9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lanning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1;p36">
            <a:extLst>
              <a:ext uri="{FF2B5EF4-FFF2-40B4-BE49-F238E27FC236}">
                <a16:creationId xmlns:a16="http://schemas.microsoft.com/office/drawing/2014/main" id="{9C74FEA9-2492-BD49-A0B6-C9214495FC23}"/>
              </a:ext>
            </a:extLst>
          </p:cNvPr>
          <p:cNvSpPr txBox="1"/>
          <p:nvPr/>
        </p:nvSpPr>
        <p:spPr>
          <a:xfrm>
            <a:off x="1409582" y="3791405"/>
            <a:ext cx="9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;p36">
            <a:extLst>
              <a:ext uri="{FF2B5EF4-FFF2-40B4-BE49-F238E27FC236}">
                <a16:creationId xmlns:a16="http://schemas.microsoft.com/office/drawing/2014/main" id="{C334F25B-FD76-B343-AE7F-28D7662ED1EB}"/>
              </a:ext>
            </a:extLst>
          </p:cNvPr>
          <p:cNvSpPr txBox="1"/>
          <p:nvPr/>
        </p:nvSpPr>
        <p:spPr>
          <a:xfrm>
            <a:off x="1921707" y="4450963"/>
            <a:ext cx="9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FA1F50B-A141-7B43-9830-D1055EFE3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92846"/>
              </p:ext>
            </p:extLst>
          </p:nvPr>
        </p:nvGraphicFramePr>
        <p:xfrm>
          <a:off x="1224339" y="2780517"/>
          <a:ext cx="7897758" cy="49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74">
                  <a:extLst>
                    <a:ext uri="{9D8B030D-6E8A-4147-A177-3AD203B41FA5}">
                      <a16:colId xmlns:a16="http://schemas.microsoft.com/office/drawing/2014/main" val="3370718653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834699344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1728109270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2992038267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537212458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2115067025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1177974539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746851346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587150892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03063181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104678577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2688884560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3305303524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2462413080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2851917086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1870531235"/>
                    </a:ext>
                  </a:extLst>
                </a:gridCol>
                <a:gridCol w="464574">
                  <a:extLst>
                    <a:ext uri="{9D8B030D-6E8A-4147-A177-3AD203B41FA5}">
                      <a16:colId xmlns:a16="http://schemas.microsoft.com/office/drawing/2014/main" val="529300891"/>
                    </a:ext>
                  </a:extLst>
                </a:gridCol>
              </a:tblGrid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15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16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17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18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19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25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26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27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776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922B2E-5B00-D74C-BF99-E2A7B7E72688}"/>
              </a:ext>
            </a:extLst>
          </p:cNvPr>
          <p:cNvSpPr txBox="1"/>
          <p:nvPr/>
        </p:nvSpPr>
        <p:spPr>
          <a:xfrm>
            <a:off x="547758" y="2803870"/>
            <a:ext cx="63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Year</a:t>
            </a:r>
          </a:p>
        </p:txBody>
      </p:sp>
      <p:cxnSp>
        <p:nvCxnSpPr>
          <p:cNvPr id="15" name="Google Shape;255;p36">
            <a:extLst>
              <a:ext uri="{FF2B5EF4-FFF2-40B4-BE49-F238E27FC236}">
                <a16:creationId xmlns:a16="http://schemas.microsoft.com/office/drawing/2014/main" id="{2366A3E9-27BD-E14C-BD70-8D188711B1B2}"/>
              </a:ext>
            </a:extLst>
          </p:cNvPr>
          <p:cNvCxnSpPr>
            <a:cxnSpLocks/>
          </p:cNvCxnSpPr>
          <p:nvPr/>
        </p:nvCxnSpPr>
        <p:spPr>
          <a:xfrm>
            <a:off x="5634119" y="3199152"/>
            <a:ext cx="2964" cy="291455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16" name="Chevron 15">
            <a:extLst>
              <a:ext uri="{FF2B5EF4-FFF2-40B4-BE49-F238E27FC236}">
                <a16:creationId xmlns:a16="http://schemas.microsoft.com/office/drawing/2014/main" id="{328BAD18-8162-EF48-ABA0-7E676CE1D399}"/>
              </a:ext>
            </a:extLst>
          </p:cNvPr>
          <p:cNvSpPr/>
          <p:nvPr/>
        </p:nvSpPr>
        <p:spPr>
          <a:xfrm>
            <a:off x="5609528" y="5365406"/>
            <a:ext cx="1225616" cy="36617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U.S.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B61EA528-DF63-4145-B54E-3FB687D39F4E}"/>
              </a:ext>
            </a:extLst>
          </p:cNvPr>
          <p:cNvSpPr/>
          <p:nvPr/>
        </p:nvSpPr>
        <p:spPr>
          <a:xfrm>
            <a:off x="6669238" y="5365406"/>
            <a:ext cx="3216637" cy="36617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10 year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24857A-329B-544E-A66B-C11403CBC7E0}"/>
              </a:ext>
            </a:extLst>
          </p:cNvPr>
          <p:cNvSpPr txBox="1"/>
          <p:nvPr/>
        </p:nvSpPr>
        <p:spPr>
          <a:xfrm>
            <a:off x="5777847" y="5712052"/>
            <a:ext cx="8996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Planning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Google Shape;256;p36">
            <a:extLst>
              <a:ext uri="{FF2B5EF4-FFF2-40B4-BE49-F238E27FC236}">
                <a16:creationId xmlns:a16="http://schemas.microsoft.com/office/drawing/2014/main" id="{A35D8535-7462-A74D-A1B6-57B88F9F8731}"/>
              </a:ext>
            </a:extLst>
          </p:cNvPr>
          <p:cNvSpPr txBox="1"/>
          <p:nvPr/>
        </p:nvSpPr>
        <p:spPr>
          <a:xfrm>
            <a:off x="5311417" y="6034878"/>
            <a:ext cx="61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A79956-35DA-0B41-85DF-96F52648DAF5}"/>
              </a:ext>
            </a:extLst>
          </p:cNvPr>
          <p:cNvSpPr txBox="1"/>
          <p:nvPr/>
        </p:nvSpPr>
        <p:spPr>
          <a:xfrm>
            <a:off x="4778048" y="4727397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6A4A7D-EEF7-7D47-B1F7-D699A02DA8DA}"/>
              </a:ext>
            </a:extLst>
          </p:cNvPr>
          <p:cNvSpPr txBox="1"/>
          <p:nvPr/>
        </p:nvSpPr>
        <p:spPr>
          <a:xfrm>
            <a:off x="1550215" y="3492539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</a:t>
            </a:r>
          </a:p>
        </p:txBody>
      </p:sp>
      <p:sp>
        <p:nvSpPr>
          <p:cNvPr id="25" name="Google Shape;251;p36">
            <a:extLst>
              <a:ext uri="{FF2B5EF4-FFF2-40B4-BE49-F238E27FC236}">
                <a16:creationId xmlns:a16="http://schemas.microsoft.com/office/drawing/2014/main" id="{51ADEE98-8A19-4647-8CA8-75789BC6C8B1}"/>
              </a:ext>
            </a:extLst>
          </p:cNvPr>
          <p:cNvSpPr/>
          <p:nvPr/>
        </p:nvSpPr>
        <p:spPr>
          <a:xfrm>
            <a:off x="-359055" y="3477729"/>
            <a:ext cx="1815817" cy="422545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2006 plan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51;p36">
            <a:extLst>
              <a:ext uri="{FF2B5EF4-FFF2-40B4-BE49-F238E27FC236}">
                <a16:creationId xmlns:a16="http://schemas.microsoft.com/office/drawing/2014/main" id="{EF1D7DD5-B233-3E41-B823-64BCD7FFED22}"/>
              </a:ext>
            </a:extLst>
          </p:cNvPr>
          <p:cNvSpPr/>
          <p:nvPr/>
        </p:nvSpPr>
        <p:spPr>
          <a:xfrm>
            <a:off x="-359056" y="4111469"/>
            <a:ext cx="2376797" cy="404451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2008 plan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12DC70-B290-3444-B9E3-41FEAD55B262}"/>
              </a:ext>
            </a:extLst>
          </p:cNvPr>
          <p:cNvGrpSpPr/>
          <p:nvPr/>
        </p:nvGrpSpPr>
        <p:grpSpPr>
          <a:xfrm>
            <a:off x="40561" y="890646"/>
            <a:ext cx="9158597" cy="1692771"/>
            <a:chOff x="40561" y="783714"/>
            <a:chExt cx="9158597" cy="16927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9D4E304-D10A-DD4C-ADC0-FF0073994D5E}"/>
                </a:ext>
              </a:extLst>
            </p:cNvPr>
            <p:cNvSpPr txBox="1"/>
            <p:nvPr/>
          </p:nvSpPr>
          <p:spPr>
            <a:xfrm>
              <a:off x="40561" y="783714"/>
              <a:ext cx="9158597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Europe and U.S.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Frequency: 7 years (Europe), ~8 years (U.S.)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Process: ~2 years in total (~1 year on science by the community + ~1 year priorities)</a:t>
              </a:r>
              <a:endParaRPr lang="en-US" sz="3200" dirty="0"/>
            </a:p>
            <a:p>
              <a:endParaRPr lang="en-US" sz="2400" dirty="0"/>
            </a:p>
            <a:p>
              <a:r>
                <a:rPr lang="en-US" sz="2000" dirty="0"/>
                <a:t>Japan, Canada, China, Latin America, …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C23400-5F7E-8D4F-A6F1-D22BBBB103C8}"/>
                </a:ext>
              </a:extLst>
            </p:cNvPr>
            <p:cNvSpPr txBox="1"/>
            <p:nvPr/>
          </p:nvSpPr>
          <p:spPr>
            <a:xfrm>
              <a:off x="4283911" y="1802547"/>
              <a:ext cx="173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Snowmass (U.S.)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338382-0EA5-2841-889D-D20FB265EDF5}"/>
                </a:ext>
              </a:extLst>
            </p:cNvPr>
            <p:cNvSpPr txBox="1"/>
            <p:nvPr/>
          </p:nvSpPr>
          <p:spPr>
            <a:xfrm>
              <a:off x="7606241" y="1809661"/>
              <a:ext cx="978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P5 (U.S.)</a:t>
              </a: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2E1A29CA-004E-4341-93F9-8D99714021B6}"/>
                </a:ext>
              </a:extLst>
            </p:cNvPr>
            <p:cNvSpPr/>
            <p:nvPr/>
          </p:nvSpPr>
          <p:spPr>
            <a:xfrm rot="16200000">
              <a:off x="4942243" y="-74986"/>
              <a:ext cx="151339" cy="3760100"/>
            </a:xfrm>
            <a:prstGeom prst="leftBrace">
              <a:avLst/>
            </a:prstGeom>
            <a:ln>
              <a:solidFill>
                <a:srgbClr val="0432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482345F2-3EC0-D44C-96BE-AE70E93C79AF}"/>
                </a:ext>
              </a:extLst>
            </p:cNvPr>
            <p:cNvSpPr/>
            <p:nvPr/>
          </p:nvSpPr>
          <p:spPr>
            <a:xfrm rot="16200000">
              <a:off x="7987865" y="915453"/>
              <a:ext cx="158505" cy="1772055"/>
            </a:xfrm>
            <a:prstGeom prst="leftBrace">
              <a:avLst/>
            </a:prstGeom>
            <a:ln>
              <a:solidFill>
                <a:srgbClr val="0432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EF8FC3A2-861E-794A-9661-893BEE38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BA2AA1EE-41D1-934F-9BAE-5BA10C17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1BAAB93F-F457-D345-97D9-A1BB3F8C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C904-855C-D142-9520-45CFC020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Snowmass 2021: Timeline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4FBA3-0691-1848-8B56-EAC132195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229958"/>
              </p:ext>
            </p:extLst>
          </p:nvPr>
        </p:nvGraphicFramePr>
        <p:xfrm>
          <a:off x="0" y="1393138"/>
          <a:ext cx="9144000" cy="49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707186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346993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81092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920382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372124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150670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779745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46851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871508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30631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046785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88884560"/>
                    </a:ext>
                  </a:extLst>
                </a:gridCol>
              </a:tblGrid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11/19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12/19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4/20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7/20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8/20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9/20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776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4D6BFC-EA54-C14D-A8CF-E7FFE0269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544809"/>
              </p:ext>
            </p:extLst>
          </p:nvPr>
        </p:nvGraphicFramePr>
        <p:xfrm>
          <a:off x="0" y="4567982"/>
          <a:ext cx="9144000" cy="49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37071865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346993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2810927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99203826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53721245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150670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779745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46851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871508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30631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046785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88884560"/>
                    </a:ext>
                  </a:extLst>
                </a:gridCol>
              </a:tblGrid>
              <a:tr h="49746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/>
                          </a:solidFill>
                        </a:rPr>
                        <a:t>11/20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12/20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/>
                          </a:solidFill>
                        </a:rPr>
                        <a:t>7/21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8/21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9/21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accent6"/>
                          </a:solidFill>
                        </a:rPr>
                        <a:t>10/21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377608"/>
                  </a:ext>
                </a:extLst>
              </a:tr>
            </a:tbl>
          </a:graphicData>
        </a:graphic>
      </p:graphicFrame>
      <p:sp>
        <p:nvSpPr>
          <p:cNvPr id="3" name="Left-Right Arrow 2">
            <a:extLst>
              <a:ext uri="{FF2B5EF4-FFF2-40B4-BE49-F238E27FC236}">
                <a16:creationId xmlns:a16="http://schemas.microsoft.com/office/drawing/2014/main" id="{F30D204B-519E-D349-AE6B-D1D1855720E4}"/>
              </a:ext>
            </a:extLst>
          </p:cNvPr>
          <p:cNvSpPr/>
          <p:nvPr/>
        </p:nvSpPr>
        <p:spPr>
          <a:xfrm>
            <a:off x="3846786" y="1970689"/>
            <a:ext cx="3799490" cy="58332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Letters of Interest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63D35-461E-5945-B317-4A79EF4EEE16}"/>
              </a:ext>
            </a:extLst>
          </p:cNvPr>
          <p:cNvSpPr txBox="1"/>
          <p:nvPr/>
        </p:nvSpPr>
        <p:spPr>
          <a:xfrm>
            <a:off x="0" y="3921651"/>
            <a:ext cx="2509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Planning Meeting</a:t>
            </a:r>
          </a:p>
          <a:p>
            <a:r>
              <a:rPr lang="en-US" dirty="0">
                <a:solidFill>
                  <a:srgbClr val="C00000"/>
                </a:solidFill>
              </a:rPr>
              <a:t>Nov 4-6, 2020 (</a:t>
            </a:r>
            <a:r>
              <a:rPr lang="en-US" dirty="0" err="1">
                <a:solidFill>
                  <a:srgbClr val="C00000"/>
                </a:solidFill>
              </a:rPr>
              <a:t>Fermilab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EA63B4-E7FE-A540-BBCB-E35081B5DEF5}"/>
              </a:ext>
            </a:extLst>
          </p:cNvPr>
          <p:cNvSpPr txBox="1"/>
          <p:nvPr/>
        </p:nvSpPr>
        <p:spPr>
          <a:xfrm>
            <a:off x="4985650" y="3926528"/>
            <a:ext cx="295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Summer Study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July 11-20, 2021 (UW Seattle)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F2AFE9-83EC-404C-877A-700E5AA421D6}"/>
              </a:ext>
            </a:extLst>
          </p:cNvPr>
          <p:cNvSpPr txBox="1"/>
          <p:nvPr/>
        </p:nvSpPr>
        <p:spPr>
          <a:xfrm>
            <a:off x="8002711" y="5025125"/>
            <a:ext cx="117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Snowmass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Report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A6CBE66-9FB5-F540-8A72-0279A3E24E38}"/>
              </a:ext>
            </a:extLst>
          </p:cNvPr>
          <p:cNvSpPr/>
          <p:nvPr/>
        </p:nvSpPr>
        <p:spPr>
          <a:xfrm>
            <a:off x="0" y="5101051"/>
            <a:ext cx="6889531" cy="570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Contributed Papers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CAF49128-5A70-614D-85A5-B2C283B8D36E}"/>
              </a:ext>
            </a:extLst>
          </p:cNvPr>
          <p:cNvSpPr/>
          <p:nvPr/>
        </p:nvSpPr>
        <p:spPr>
          <a:xfrm>
            <a:off x="3846786" y="2598757"/>
            <a:ext cx="5297214" cy="5833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Contributed Papers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FCED6-FAE8-DD4F-B4DA-95BF29569475}"/>
              </a:ext>
            </a:extLst>
          </p:cNvPr>
          <p:cNvSpPr txBox="1"/>
          <p:nvPr/>
        </p:nvSpPr>
        <p:spPr>
          <a:xfrm>
            <a:off x="5213085" y="1017201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Today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3149FA7-1C7A-6C4B-B721-CEE1814DB378}"/>
              </a:ext>
            </a:extLst>
          </p:cNvPr>
          <p:cNvSpPr/>
          <p:nvPr/>
        </p:nvSpPr>
        <p:spPr>
          <a:xfrm>
            <a:off x="0" y="1989298"/>
            <a:ext cx="3809947" cy="570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Preparation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86B7AA7-4853-2942-B0D7-A67638BF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6/18/2020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7265568-D112-1644-95AA-17B945BE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Young-</a:t>
            </a:r>
            <a:r>
              <a:rPr lang="en-US" dirty="0" err="1"/>
              <a:t>Kee</a:t>
            </a:r>
            <a:r>
              <a:rPr lang="en-US" dirty="0"/>
              <a:t> Kim (</a:t>
            </a:r>
            <a:r>
              <a:rPr lang="en-US" dirty="0" err="1"/>
              <a:t>U.Chicago</a:t>
            </a:r>
            <a:r>
              <a:rPr lang="en-US" dirty="0"/>
              <a:t>), DPF Chair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82F48D1-BAB4-DE4F-924C-E6CEFFDCD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B881E7D-5A17-EB4A-B013-04381A7C357D}" type="slidenum">
              <a:rPr lang="en-US" smtClean="0"/>
              <a:t>9</a:t>
            </a:fld>
            <a:endParaRPr lang="en-US"/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C3E1F328-C343-7149-B513-B57D202BDC79}"/>
              </a:ext>
            </a:extLst>
          </p:cNvPr>
          <p:cNvSpPr/>
          <p:nvPr/>
        </p:nvSpPr>
        <p:spPr>
          <a:xfrm>
            <a:off x="3878318" y="3181037"/>
            <a:ext cx="5297214" cy="5833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Frontier &amp; Topical Groups: Meetings &amp; Workshops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941E59B7-786A-0940-A346-16B4499E87F3}"/>
              </a:ext>
            </a:extLst>
          </p:cNvPr>
          <p:cNvSpPr/>
          <p:nvPr/>
        </p:nvSpPr>
        <p:spPr>
          <a:xfrm>
            <a:off x="0" y="5668852"/>
            <a:ext cx="5770179" cy="5704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Frontier &amp; Topical Groups: Meetings &amp; Workshops</a:t>
            </a:r>
          </a:p>
        </p:txBody>
      </p:sp>
    </p:spTree>
    <p:extLst>
      <p:ext uri="{BB962C8B-B14F-4D97-AF65-F5344CB8AC3E}">
        <p14:creationId xmlns:p14="http://schemas.microsoft.com/office/powerpoint/2010/main" val="970117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141725</TotalTime>
  <Words>1676</Words>
  <Application>Microsoft Macintosh PowerPoint</Application>
  <PresentationFormat>On-screen Show (4:3)</PresentationFormat>
  <Paragraphs>373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Helvetica Neue</vt:lpstr>
      <vt:lpstr>Myriad Arabic</vt:lpstr>
      <vt:lpstr>Myriad Pro Light</vt:lpstr>
      <vt:lpstr>Symbol</vt:lpstr>
      <vt:lpstr>Wingdings</vt:lpstr>
      <vt:lpstr>Office Theme</vt:lpstr>
      <vt:lpstr>Custom Design</vt:lpstr>
      <vt:lpstr>Snowmass 2021</vt:lpstr>
      <vt:lpstr>Snowmass Advisory Group</vt:lpstr>
      <vt:lpstr>PowerPoint Presentation</vt:lpstr>
      <vt:lpstr>U.S. Strategic Planning Process for Particle Physics</vt:lpstr>
      <vt:lpstr>Snowmass 2013</vt:lpstr>
      <vt:lpstr>Snowmass 2013 topics led to P5 Science Drivers</vt:lpstr>
      <vt:lpstr>PowerPoint Presentation</vt:lpstr>
      <vt:lpstr>Particle Physics is Global</vt:lpstr>
      <vt:lpstr>Snowmass 2021: Timeline</vt:lpstr>
      <vt:lpstr>Snowmass 2021: Frontier &amp; Topical Groups</vt:lpstr>
      <vt:lpstr>Snowmass 2021: Liaisons</vt:lpstr>
      <vt:lpstr>Snowmass 2021: Early Careers</vt:lpstr>
      <vt:lpstr>Snowmass Preparation Work</vt:lpstr>
      <vt:lpstr>Snowmass Wiki</vt:lpstr>
      <vt:lpstr>Community Contributions</vt:lpstr>
      <vt:lpstr>Community Planning Meeting 2012</vt:lpstr>
      <vt:lpstr>Community Planning Meeting 2020</vt:lpstr>
      <vt:lpstr>Community Planning Meeting 2020</vt:lpstr>
      <vt:lpstr>Snowmass in the Global Context</vt:lpstr>
    </vt:vector>
  </TitlesOfParts>
  <Company>The University of Chicago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Microsoft Office User</cp:lastModifiedBy>
  <cp:revision>4142</cp:revision>
  <cp:lastPrinted>2020-04-17T13:36:45Z</cp:lastPrinted>
  <dcterms:created xsi:type="dcterms:W3CDTF">2014-06-24T05:51:31Z</dcterms:created>
  <dcterms:modified xsi:type="dcterms:W3CDTF">2020-06-18T16:37:58Z</dcterms:modified>
</cp:coreProperties>
</file>