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63" r:id="rId2"/>
    <p:sldId id="348" r:id="rId3"/>
    <p:sldId id="356" r:id="rId4"/>
    <p:sldId id="358" r:id="rId5"/>
    <p:sldId id="352" r:id="rId6"/>
    <p:sldId id="359" r:id="rId7"/>
    <p:sldId id="355" r:id="rId8"/>
    <p:sldId id="357" r:id="rId9"/>
    <p:sldId id="360" r:id="rId10"/>
    <p:sldId id="351" r:id="rId11"/>
    <p:sldId id="353" r:id="rId12"/>
    <p:sldId id="362" r:id="rId13"/>
    <p:sldId id="349" r:id="rId14"/>
    <p:sldId id="350" r:id="rId15"/>
    <p:sldId id="361" r:id="rId16"/>
    <p:sldId id="354" r:id="rId17"/>
  </p:sldIdLst>
  <p:sldSz cx="9144000" cy="6858000" type="screen4x3"/>
  <p:notesSz cx="6797675" cy="98726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64BCD9"/>
    <a:srgbClr val="FF0000"/>
    <a:srgbClr val="2323FF"/>
    <a:srgbClr val="FB963C"/>
    <a:srgbClr val="5A5A5A"/>
    <a:srgbClr val="898989"/>
    <a:srgbClr val="8E8E8E"/>
    <a:srgbClr val="EC1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35" autoAdjust="0"/>
    <p:restoredTop sz="93979" autoAdjust="0"/>
  </p:normalViewPr>
  <p:slideViewPr>
    <p:cSldViewPr snapToGrid="0" snapToObjects="1" showGuides="1">
      <p:cViewPr varScale="1">
        <p:scale>
          <a:sx n="100" d="100"/>
          <a:sy n="100" d="100"/>
        </p:scale>
        <p:origin x="570" y="84"/>
      </p:cViewPr>
      <p:guideLst>
        <p:guide orient="horz" pos="4080"/>
        <p:guide pos="2880"/>
      </p:guideLst>
    </p:cSldViewPr>
  </p:slideViewPr>
  <p:notesTextViewPr>
    <p:cViewPr>
      <p:scale>
        <a:sx n="100" d="100"/>
        <a:sy n="100" d="100"/>
      </p:scale>
      <p:origin x="0" y="0"/>
    </p:cViewPr>
  </p:notesTextViewPr>
  <p:sorterViewPr>
    <p:cViewPr varScale="1">
      <p:scale>
        <a:sx n="100" d="100"/>
        <a:sy n="100" d="100"/>
      </p:scale>
      <p:origin x="0" y="-8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3633"/>
          </a:xfrm>
          <a:prstGeom prst="rect">
            <a:avLst/>
          </a:prstGeom>
        </p:spPr>
        <p:txBody>
          <a:bodyPr vert="horz" lIns="91440" tIns="45720" rIns="91440" bIns="45720" rtlCol="0"/>
          <a:lstStyle>
            <a:lvl1pPr algn="r">
              <a:defRPr sz="1200"/>
            </a:lvl1pPr>
          </a:lstStyle>
          <a:p>
            <a:fld id="{B3F5CDDF-3246-6843-A314-FDDEB3F3DF8E}" type="datetimeFigureOut">
              <a:rPr lang="fr-FR" smtClean="0"/>
              <a:pPr/>
              <a:t>18/06/2020</a:t>
            </a:fld>
            <a:endParaRPr lang="fr-FR"/>
          </a:p>
        </p:txBody>
      </p:sp>
      <p:sp>
        <p:nvSpPr>
          <p:cNvPr id="4" name="Espace réservé du pied de page 3"/>
          <p:cNvSpPr>
            <a:spLocks noGrp="1"/>
          </p:cNvSpPr>
          <p:nvPr>
            <p:ph type="ftr" sz="quarter" idx="2"/>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377316"/>
            <a:ext cx="2945659" cy="493633"/>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38027293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363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3633"/>
          </a:xfrm>
          <a:prstGeom prst="rect">
            <a:avLst/>
          </a:prstGeom>
        </p:spPr>
        <p:txBody>
          <a:bodyPr vert="horz" lIns="91440" tIns="45720" rIns="91440" bIns="45720" rtlCol="0"/>
          <a:lstStyle>
            <a:lvl1pPr algn="r">
              <a:defRPr sz="1200"/>
            </a:lvl1pPr>
          </a:lstStyle>
          <a:p>
            <a:fld id="{781D8F6D-3354-BF4D-834B-467E3215D30A}" type="datetimeFigureOut">
              <a:rPr lang="fr-FR" smtClean="0"/>
              <a:pPr/>
              <a:t>18/06/2020</a:t>
            </a:fld>
            <a:endParaRPr lang="fr-FR"/>
          </a:p>
        </p:txBody>
      </p:sp>
      <p:sp>
        <p:nvSpPr>
          <p:cNvPr id="4" name="Espace réservé de l'image des diapositives 3"/>
          <p:cNvSpPr>
            <a:spLocks noGrp="1" noRot="1" noChangeAspect="1"/>
          </p:cNvSpPr>
          <p:nvPr>
            <p:ph type="sldImg" idx="2"/>
          </p:nvPr>
        </p:nvSpPr>
        <p:spPr>
          <a:xfrm>
            <a:off x="930275" y="739775"/>
            <a:ext cx="4937125" cy="370363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689515"/>
            <a:ext cx="5438140" cy="444269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6"/>
            <a:ext cx="2945659" cy="49363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6"/>
            <a:ext cx="2945659" cy="493633"/>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68321689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457200" y="60714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7"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05000" y="6356350"/>
            <a:ext cx="6627000" cy="360000"/>
          </a:xfrm>
        </p:spPr>
        <p:txBody>
          <a:bodyPr/>
          <a:lstStyle/>
          <a:p>
            <a:endParaRPr lang="en-GB" noProof="0"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a:p>
        </p:txBody>
      </p:sp>
      <p:grpSp>
        <p:nvGrpSpPr>
          <p:cNvPr id="8" name="Grouper 7"/>
          <p:cNvGrpSpPr/>
          <p:nvPr userDrawn="1"/>
        </p:nvGrpSpPr>
        <p:grpSpPr>
          <a:xfrm>
            <a:off x="1440000" y="6300000"/>
            <a:ext cx="457200" cy="457200"/>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ZoneTexte 9"/>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p>
            <a:endParaRPr lang="en-GB" noProof="0"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grpSp>
        <p:nvGrpSpPr>
          <p:cNvPr id="11" name="Grouper 10"/>
          <p:cNvGrpSpPr/>
          <p:nvPr userDrawn="1"/>
        </p:nvGrpSpPr>
        <p:grpSpPr>
          <a:xfrm>
            <a:off x="1440000" y="6300000"/>
            <a:ext cx="457200" cy="457200"/>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ZoneTexte 12"/>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p>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grpSp>
        <p:nvGrpSpPr>
          <p:cNvPr id="7" name="Grouper 6"/>
          <p:cNvGrpSpPr/>
          <p:nvPr userDrawn="1"/>
        </p:nvGrpSpPr>
        <p:grpSpPr>
          <a:xfrm>
            <a:off x="1440000" y="6300000"/>
            <a:ext cx="457200" cy="457200"/>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ZoneTexte 8"/>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0"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endParaRPr lang="en-GB" noProof="0"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grpSp>
        <p:nvGrpSpPr>
          <p:cNvPr id="6" name="Grouper 5"/>
          <p:cNvGrpSpPr/>
          <p:nvPr userDrawn="1"/>
        </p:nvGrpSpPr>
        <p:grpSpPr>
          <a:xfrm>
            <a:off x="1440000" y="6300000"/>
            <a:ext cx="457200" cy="457200"/>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ZoneTexte 7"/>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9"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p>
            <a:endParaRPr lang="en-GB" noProof="0"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3" name="Image 5" descr="CERN-logo_outline.jpg"/>
          <p:cNvPicPr>
            <a:picLocks noChangeAspect="1"/>
          </p:cNvPicPr>
          <p:nvPr userDrawn="1"/>
        </p:nvPicPr>
        <p:blipFill>
          <a:blip r:embed="rId2"/>
          <a:stretch>
            <a:fillRect/>
          </a:stretch>
        </p:blipFill>
        <p:spPr>
          <a:xfrm>
            <a:off x="1422000" y="6282000"/>
            <a:ext cx="494185" cy="486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p>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pic>
        <p:nvPicPr>
          <p:cNvPr id="14" name="Image 4" descr="CERN-logo_outline.jpg"/>
          <p:cNvPicPr>
            <a:picLocks noChangeAspect="1"/>
          </p:cNvPicPr>
          <p:nvPr userDrawn="1"/>
        </p:nvPicPr>
        <p:blipFill>
          <a:blip r:embed="rId4"/>
          <a:stretch>
            <a:fillRect/>
          </a:stretch>
        </p:blipFill>
        <p:spPr>
          <a:xfrm>
            <a:off x="377190" y="5946775"/>
            <a:ext cx="613410" cy="60325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endParaRPr lang="en-GB" noProof="0"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accent1"/>
                </a:solidFill>
              </a:defRPr>
            </a:lvl1pPr>
          </a:lstStyle>
          <a:p>
            <a:fld id="{BFDCA1C4-9514-7B4F-976F-D92F7E296653}" type="slidenum">
              <a:rPr lang="fr-FR" smtClean="0"/>
              <a:pPr/>
              <a:t>‹#›</a:t>
            </a:fld>
            <a:endParaRPr lang="fr-F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 id="2147483658"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cern.ch/event/907970/contributions/3820114/attachments/2026024/3389290/2020-02-04_WP11_Summary_on_QH_failur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dms.cern.ch/document/2384489"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edms.cern.ch/document/2346140" TargetMode="External"/><Relationship Id="rId2" Type="http://schemas.openxmlformats.org/officeDocument/2006/relationships/hyperlink" Target="https://edms.cern.ch/document/236012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en-GB" dirty="0">
                <a:solidFill>
                  <a:schemeClr val="tx1"/>
                </a:solidFill>
              </a:rPr>
              <a:t>Heater Quality Control at CERN</a:t>
            </a:r>
          </a:p>
        </p:txBody>
      </p:sp>
      <p:sp>
        <p:nvSpPr>
          <p:cNvPr id="3" name="Sous-titre 2"/>
          <p:cNvSpPr>
            <a:spLocks noGrp="1"/>
          </p:cNvSpPr>
          <p:nvPr>
            <p:ph type="subTitle" idx="1"/>
          </p:nvPr>
        </p:nvSpPr>
        <p:spPr>
          <a:xfrm>
            <a:off x="1371600" y="4027910"/>
            <a:ext cx="6480000" cy="1716933"/>
          </a:xfrm>
        </p:spPr>
        <p:txBody>
          <a:bodyPr>
            <a:normAutofit lnSpcReduction="10000"/>
          </a:bodyPr>
          <a:lstStyle/>
          <a:p>
            <a:r>
              <a:rPr lang="en-GB" sz="1800" dirty="0">
                <a:solidFill>
                  <a:schemeClr val="tx1"/>
                </a:solidFill>
              </a:rPr>
              <a:t>Susana Izquierdo Bermudez with inputs from Christian Scheuerlein and Ludovic Grand Clement</a:t>
            </a:r>
          </a:p>
          <a:p>
            <a:endParaRPr lang="en-GB" sz="1800" dirty="0"/>
          </a:p>
          <a:p>
            <a:r>
              <a:rPr lang="en-GB" sz="1800" dirty="0">
                <a:solidFill>
                  <a:schemeClr val="tx1"/>
                </a:solidFill>
              </a:rPr>
              <a:t>Acknowledgments: Nicholas Lusa, Beatriz Arias Alonso, Attilio Milanese, Francois Olivier Pincot, Juan Carlos Perez and the rest of the production and QA team.</a:t>
            </a:r>
          </a:p>
          <a:p>
            <a:endParaRPr lang="en-GB" sz="1800" dirty="0"/>
          </a:p>
        </p:txBody>
      </p:sp>
      <p:sp>
        <p:nvSpPr>
          <p:cNvPr id="4" name="Espace réservé du texte 3"/>
          <p:cNvSpPr>
            <a:spLocks noGrp="1"/>
          </p:cNvSpPr>
          <p:nvPr>
            <p:ph type="body" sz="quarter" idx="14"/>
          </p:nvPr>
        </p:nvSpPr>
        <p:spPr/>
        <p:txBody>
          <a:bodyPr/>
          <a:lstStyle/>
          <a:p>
            <a:r>
              <a:rPr lang="en-GB" dirty="0"/>
              <a:t>18 June 2020</a:t>
            </a:r>
          </a:p>
        </p:txBody>
      </p:sp>
      <p:pic>
        <p:nvPicPr>
          <p:cNvPr id="5" name="Image 4" descr="CERN-logo_outline.jpg"/>
          <p:cNvPicPr>
            <a:picLocks noChangeAspect="1"/>
          </p:cNvPicPr>
          <p:nvPr/>
        </p:nvPicPr>
        <p:blipFill>
          <a:blip r:embed="rId2"/>
          <a:stretch>
            <a:fillRect/>
          </a:stretch>
        </p:blipFill>
        <p:spPr>
          <a:xfrm>
            <a:off x="377190" y="5946775"/>
            <a:ext cx="613410" cy="6032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609B-4209-4C98-A424-E5C77A9B4D01}"/>
              </a:ext>
            </a:extLst>
          </p:cNvPr>
          <p:cNvSpPr>
            <a:spLocks noGrp="1"/>
          </p:cNvSpPr>
          <p:nvPr>
            <p:ph type="title"/>
          </p:nvPr>
        </p:nvSpPr>
        <p:spPr/>
        <p:txBody>
          <a:bodyPr/>
          <a:lstStyle/>
          <a:p>
            <a:r>
              <a:rPr lang="en-GB" dirty="0"/>
              <a:t>Defect Catalogue (1)</a:t>
            </a:r>
          </a:p>
        </p:txBody>
      </p:sp>
      <p:sp>
        <p:nvSpPr>
          <p:cNvPr id="4" name="Footer Placeholder 3">
            <a:extLst>
              <a:ext uri="{FF2B5EF4-FFF2-40B4-BE49-F238E27FC236}">
                <a16:creationId xmlns:a16="http://schemas.microsoft.com/office/drawing/2014/main" id="{3332D9DE-E3B9-4B68-A86F-25242A162116}"/>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44B1BD98-85F2-4E52-8F78-13F415BF4F38}"/>
              </a:ext>
            </a:extLst>
          </p:cNvPr>
          <p:cNvSpPr>
            <a:spLocks noGrp="1"/>
          </p:cNvSpPr>
          <p:nvPr>
            <p:ph type="sldNum" sz="quarter" idx="12"/>
          </p:nvPr>
        </p:nvSpPr>
        <p:spPr/>
        <p:txBody>
          <a:bodyPr/>
          <a:lstStyle/>
          <a:p>
            <a:fld id="{BFDCA1C4-9514-7B4F-976F-D92F7E296653}" type="slidenum">
              <a:rPr lang="fr-FR" smtClean="0"/>
              <a:pPr/>
              <a:t>10</a:t>
            </a:fld>
            <a:endParaRPr lang="fr-FR"/>
          </a:p>
        </p:txBody>
      </p:sp>
      <p:sp>
        <p:nvSpPr>
          <p:cNvPr id="3" name="Content Placeholder 2">
            <a:extLst>
              <a:ext uri="{FF2B5EF4-FFF2-40B4-BE49-F238E27FC236}">
                <a16:creationId xmlns:a16="http://schemas.microsoft.com/office/drawing/2014/main" id="{507DE2AF-8C32-47D0-85FE-1599C2D7890B}"/>
              </a:ext>
            </a:extLst>
          </p:cNvPr>
          <p:cNvSpPr>
            <a:spLocks noGrp="1"/>
          </p:cNvSpPr>
          <p:nvPr>
            <p:ph idx="1"/>
          </p:nvPr>
        </p:nvSpPr>
        <p:spPr>
          <a:xfrm>
            <a:off x="612000" y="1219200"/>
            <a:ext cx="7920000" cy="3797299"/>
          </a:xfrm>
        </p:spPr>
        <p:txBody>
          <a:bodyPr>
            <a:normAutofit/>
          </a:bodyPr>
          <a:lstStyle/>
          <a:p>
            <a:r>
              <a:rPr lang="en-GB" sz="2400" dirty="0">
                <a:solidFill>
                  <a:schemeClr val="tx1"/>
                </a:solidFill>
              </a:rPr>
              <a:t>Around 1/3 of MQXFB heaters, have pin holes</a:t>
            </a:r>
          </a:p>
          <a:p>
            <a:endParaRPr lang="en-GB" sz="2400" dirty="0">
              <a:solidFill>
                <a:schemeClr val="tx1"/>
              </a:solidFill>
            </a:endParaRPr>
          </a:p>
          <a:p>
            <a:pPr lvl="1"/>
            <a:r>
              <a:rPr lang="en-GB" sz="2000" dirty="0">
                <a:solidFill>
                  <a:schemeClr val="tx1"/>
                </a:solidFill>
              </a:rPr>
              <a:t>Before Summer 2018, holes were repaired using self adhesive Kapton tape and they were used in the coils</a:t>
            </a:r>
          </a:p>
          <a:p>
            <a:pPr lvl="1"/>
            <a:r>
              <a:rPr lang="en-GB" sz="2000" dirty="0">
                <a:solidFill>
                  <a:schemeClr val="tx1"/>
                </a:solidFill>
              </a:rPr>
              <a:t>After the problem in the 11 T prototype, heaters are still repaired but they are not used in coils. Concerns:</a:t>
            </a:r>
          </a:p>
          <a:p>
            <a:pPr lvl="2"/>
            <a:r>
              <a:rPr lang="en-GB" sz="1800" dirty="0">
                <a:solidFill>
                  <a:schemeClr val="tx1"/>
                </a:solidFill>
              </a:rPr>
              <a:t>Over-thickness on the location of the default</a:t>
            </a:r>
          </a:p>
          <a:p>
            <a:pPr lvl="2"/>
            <a:r>
              <a:rPr lang="en-GB" sz="1800" dirty="0">
                <a:solidFill>
                  <a:schemeClr val="tx1"/>
                </a:solidFill>
              </a:rPr>
              <a:t>Introduction of a weakly bonded surface with might end in a more likely location for short quench heater to coil after cool down, powering and quench. </a:t>
            </a:r>
          </a:p>
        </p:txBody>
      </p:sp>
    </p:spTree>
    <p:extLst>
      <p:ext uri="{BB962C8B-B14F-4D97-AF65-F5344CB8AC3E}">
        <p14:creationId xmlns:p14="http://schemas.microsoft.com/office/powerpoint/2010/main" val="2589521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5F3A-EA91-467E-9B7F-7CCC0DB40F53}"/>
              </a:ext>
            </a:extLst>
          </p:cNvPr>
          <p:cNvSpPr>
            <a:spLocks noGrp="1"/>
          </p:cNvSpPr>
          <p:nvPr>
            <p:ph type="title"/>
          </p:nvPr>
        </p:nvSpPr>
        <p:spPr/>
        <p:txBody>
          <a:bodyPr/>
          <a:lstStyle/>
          <a:p>
            <a:r>
              <a:rPr lang="en-GB" dirty="0"/>
              <a:t>Defect Catalogue (1)</a:t>
            </a:r>
          </a:p>
        </p:txBody>
      </p:sp>
      <p:sp>
        <p:nvSpPr>
          <p:cNvPr id="3" name="Content Placeholder 2">
            <a:extLst>
              <a:ext uri="{FF2B5EF4-FFF2-40B4-BE49-F238E27FC236}">
                <a16:creationId xmlns:a16="http://schemas.microsoft.com/office/drawing/2014/main" id="{8928D4A7-54E3-4C3D-83D7-43220545914A}"/>
              </a:ext>
            </a:extLst>
          </p:cNvPr>
          <p:cNvSpPr>
            <a:spLocks noGrp="1"/>
          </p:cNvSpPr>
          <p:nvPr>
            <p:ph idx="1"/>
          </p:nvPr>
        </p:nvSpPr>
        <p:spPr>
          <a:xfrm>
            <a:off x="612000" y="1320800"/>
            <a:ext cx="7920000" cy="4805363"/>
          </a:xfrm>
        </p:spPr>
        <p:txBody>
          <a:bodyPr>
            <a:normAutofit/>
          </a:bodyPr>
          <a:lstStyle/>
          <a:p>
            <a:pPr lvl="0"/>
            <a:r>
              <a:rPr lang="en-GB" sz="2000" dirty="0">
                <a:solidFill>
                  <a:schemeClr val="tx1"/>
                </a:solidFill>
              </a:rPr>
              <a:t>We agree on a repair procedure (that does not mean that we have to agree that repaired heaters will be used, we can for the moment only use not repaired heaters , and decide this later)</a:t>
            </a:r>
          </a:p>
          <a:p>
            <a:pPr lvl="1"/>
            <a:r>
              <a:rPr lang="en-GB" sz="1800" dirty="0">
                <a:solidFill>
                  <a:schemeClr val="tx1"/>
                </a:solidFill>
              </a:rPr>
              <a:t>We are exploring now a more solid repair procedure with the PCB lab.</a:t>
            </a:r>
          </a:p>
          <a:p>
            <a:pPr lvl="0"/>
            <a:r>
              <a:rPr lang="en-GB" sz="2000" dirty="0">
                <a:solidFill>
                  <a:schemeClr val="tx1"/>
                </a:solidFill>
              </a:rPr>
              <a:t>The heaters are repaired immediately after the HV test according to this procedure</a:t>
            </a:r>
          </a:p>
          <a:p>
            <a:pPr lvl="0"/>
            <a:r>
              <a:rPr lang="en-GB" sz="2000" dirty="0">
                <a:solidFill>
                  <a:schemeClr val="tx1"/>
                </a:solidFill>
              </a:rPr>
              <a:t>The team performing the HV test takes photos and adds them to the test report .</a:t>
            </a:r>
          </a:p>
          <a:p>
            <a:pPr lvl="0"/>
            <a:r>
              <a:rPr lang="en-GB" sz="2000" dirty="0">
                <a:solidFill>
                  <a:schemeClr val="tx1"/>
                </a:solidFill>
              </a:rPr>
              <a:t>The test report is uploaded in EDMS.</a:t>
            </a:r>
          </a:p>
          <a:p>
            <a:pPr lvl="0"/>
            <a:r>
              <a:rPr lang="en-GB" sz="2000" dirty="0">
                <a:solidFill>
                  <a:schemeClr val="tx1"/>
                </a:solidFill>
              </a:rPr>
              <a:t>WPE decides later what to do with the repaired heaters.</a:t>
            </a:r>
          </a:p>
          <a:p>
            <a:endParaRPr lang="en-GB" sz="2000" dirty="0">
              <a:solidFill>
                <a:schemeClr val="tx1"/>
              </a:solidFill>
            </a:endParaRPr>
          </a:p>
        </p:txBody>
      </p:sp>
      <p:sp>
        <p:nvSpPr>
          <p:cNvPr id="4" name="Footer Placeholder 3">
            <a:extLst>
              <a:ext uri="{FF2B5EF4-FFF2-40B4-BE49-F238E27FC236}">
                <a16:creationId xmlns:a16="http://schemas.microsoft.com/office/drawing/2014/main" id="{81338E01-E01A-4BE2-8048-1C7E37C26AC4}"/>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CE61E17A-1101-469B-88C6-9EF4CE3B46C7}"/>
              </a:ext>
            </a:extLst>
          </p:cNvPr>
          <p:cNvSpPr>
            <a:spLocks noGrp="1"/>
          </p:cNvSpPr>
          <p:nvPr>
            <p:ph type="sldNum" sz="quarter" idx="12"/>
          </p:nvPr>
        </p:nvSpPr>
        <p:spPr/>
        <p:txBody>
          <a:bodyPr/>
          <a:lstStyle/>
          <a:p>
            <a:fld id="{BFDCA1C4-9514-7B4F-976F-D92F7E296653}" type="slidenum">
              <a:rPr lang="fr-FR" smtClean="0"/>
              <a:pPr/>
              <a:t>11</a:t>
            </a:fld>
            <a:endParaRPr lang="fr-FR"/>
          </a:p>
        </p:txBody>
      </p:sp>
    </p:spTree>
    <p:extLst>
      <p:ext uri="{BB962C8B-B14F-4D97-AF65-F5344CB8AC3E}">
        <p14:creationId xmlns:p14="http://schemas.microsoft.com/office/powerpoint/2010/main" val="3071865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7D18F79-F8AE-46D4-8270-FB48277D5AA6}"/>
              </a:ext>
            </a:extLst>
          </p:cNvPr>
          <p:cNvPicPr>
            <a:picLocks noGrp="1"/>
          </p:cNvPicPr>
          <p:nvPr>
            <p:ph idx="1"/>
          </p:nvPr>
        </p:nvPicPr>
        <p:blipFill>
          <a:blip r:embed="rId2"/>
          <a:stretch>
            <a:fillRect/>
          </a:stretch>
        </p:blipFill>
        <p:spPr>
          <a:xfrm>
            <a:off x="1393171" y="1788159"/>
            <a:ext cx="5515629" cy="4056063"/>
          </a:xfrm>
          <a:prstGeom prst="rect">
            <a:avLst/>
          </a:prstGeom>
        </p:spPr>
      </p:pic>
      <p:sp>
        <p:nvSpPr>
          <p:cNvPr id="2" name="Title 1">
            <a:extLst>
              <a:ext uri="{FF2B5EF4-FFF2-40B4-BE49-F238E27FC236}">
                <a16:creationId xmlns:a16="http://schemas.microsoft.com/office/drawing/2014/main" id="{CC48595D-73B6-42A0-B9C9-9AE1F86C9D3A}"/>
              </a:ext>
            </a:extLst>
          </p:cNvPr>
          <p:cNvSpPr>
            <a:spLocks noGrp="1"/>
          </p:cNvSpPr>
          <p:nvPr>
            <p:ph type="title"/>
          </p:nvPr>
        </p:nvSpPr>
        <p:spPr/>
        <p:txBody>
          <a:bodyPr/>
          <a:lstStyle/>
          <a:p>
            <a:r>
              <a:rPr lang="en-GB" dirty="0"/>
              <a:t>Reparation last heater</a:t>
            </a:r>
          </a:p>
        </p:txBody>
      </p:sp>
      <p:sp>
        <p:nvSpPr>
          <p:cNvPr id="4" name="Footer Placeholder 3">
            <a:extLst>
              <a:ext uri="{FF2B5EF4-FFF2-40B4-BE49-F238E27FC236}">
                <a16:creationId xmlns:a16="http://schemas.microsoft.com/office/drawing/2014/main" id="{EE22A2B3-6E38-4EB0-8787-DFDC7B1FD6CB}"/>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881E2C6A-02AB-4F91-8459-561876555BA9}"/>
              </a:ext>
            </a:extLst>
          </p:cNvPr>
          <p:cNvSpPr>
            <a:spLocks noGrp="1"/>
          </p:cNvSpPr>
          <p:nvPr>
            <p:ph type="sldNum" sz="quarter" idx="12"/>
          </p:nvPr>
        </p:nvSpPr>
        <p:spPr/>
        <p:txBody>
          <a:bodyPr/>
          <a:lstStyle/>
          <a:p>
            <a:fld id="{BFDCA1C4-9514-7B4F-976F-D92F7E296653}" type="slidenum">
              <a:rPr lang="fr-FR" smtClean="0"/>
              <a:pPr/>
              <a:t>12</a:t>
            </a:fld>
            <a:endParaRPr lang="fr-FR"/>
          </a:p>
        </p:txBody>
      </p:sp>
      <p:sp>
        <p:nvSpPr>
          <p:cNvPr id="6" name="Text Box 2">
            <a:extLst>
              <a:ext uri="{FF2B5EF4-FFF2-40B4-BE49-F238E27FC236}">
                <a16:creationId xmlns:a16="http://schemas.microsoft.com/office/drawing/2014/main" id="{3C7CBB28-75EE-46E9-B13C-3BDA126575C6}"/>
              </a:ext>
            </a:extLst>
          </p:cNvPr>
          <p:cNvSpPr txBox="1">
            <a:spLocks noChangeArrowheads="1"/>
          </p:cNvSpPr>
          <p:nvPr/>
        </p:nvSpPr>
        <p:spPr bwMode="auto">
          <a:xfrm>
            <a:off x="6121398" y="2900043"/>
            <a:ext cx="603885" cy="2463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a:effectLst/>
                <a:latin typeface="Calibri" panose="020F0502020204030204" pitchFamily="34" charset="0"/>
                <a:ea typeface="Times New Roman" panose="02020603050405020304" pitchFamily="18" charset="0"/>
                <a:cs typeface="Times New Roman" panose="02020603050405020304" pitchFamily="18" charset="0"/>
              </a:rPr>
              <a:t>QH212</a:t>
            </a:r>
            <a:endParaRPr lang="en-GB"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 Box 2">
            <a:extLst>
              <a:ext uri="{FF2B5EF4-FFF2-40B4-BE49-F238E27FC236}">
                <a16:creationId xmlns:a16="http://schemas.microsoft.com/office/drawing/2014/main" id="{49A5139B-74E2-48F2-B5C6-374C44D645D1}"/>
              </a:ext>
            </a:extLst>
          </p:cNvPr>
          <p:cNvSpPr txBox="1">
            <a:spLocks noChangeArrowheads="1"/>
          </p:cNvSpPr>
          <p:nvPr/>
        </p:nvSpPr>
        <p:spPr bwMode="auto">
          <a:xfrm>
            <a:off x="6121399" y="2337434"/>
            <a:ext cx="603885" cy="24638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QH211</a:t>
            </a:r>
            <a:endParaRPr lang="en-GB"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A8F91BC-85C6-4AF5-80C8-566BAFC664BC}"/>
              </a:ext>
            </a:extLst>
          </p:cNvPr>
          <p:cNvSpPr/>
          <p:nvPr/>
        </p:nvSpPr>
        <p:spPr>
          <a:xfrm>
            <a:off x="2355842" y="2148522"/>
            <a:ext cx="3765557" cy="11525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185791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609B-4209-4C98-A424-E5C77A9B4D01}"/>
              </a:ext>
            </a:extLst>
          </p:cNvPr>
          <p:cNvSpPr>
            <a:spLocks noGrp="1"/>
          </p:cNvSpPr>
          <p:nvPr>
            <p:ph type="title"/>
          </p:nvPr>
        </p:nvSpPr>
        <p:spPr/>
        <p:txBody>
          <a:bodyPr/>
          <a:lstStyle/>
          <a:p>
            <a:r>
              <a:rPr lang="en-GB" dirty="0"/>
              <a:t>Defect Catalogue (2)</a:t>
            </a:r>
          </a:p>
        </p:txBody>
      </p:sp>
      <p:sp>
        <p:nvSpPr>
          <p:cNvPr id="4" name="Footer Placeholder 3">
            <a:extLst>
              <a:ext uri="{FF2B5EF4-FFF2-40B4-BE49-F238E27FC236}">
                <a16:creationId xmlns:a16="http://schemas.microsoft.com/office/drawing/2014/main" id="{3332D9DE-E3B9-4B68-A86F-25242A162116}"/>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44B1BD98-85F2-4E52-8F78-13F415BF4F38}"/>
              </a:ext>
            </a:extLst>
          </p:cNvPr>
          <p:cNvSpPr>
            <a:spLocks noGrp="1"/>
          </p:cNvSpPr>
          <p:nvPr>
            <p:ph type="sldNum" sz="quarter" idx="12"/>
          </p:nvPr>
        </p:nvSpPr>
        <p:spPr/>
        <p:txBody>
          <a:bodyPr/>
          <a:lstStyle/>
          <a:p>
            <a:fld id="{BFDCA1C4-9514-7B4F-976F-D92F7E296653}" type="slidenum">
              <a:rPr lang="fr-FR" smtClean="0"/>
              <a:pPr/>
              <a:t>13</a:t>
            </a:fld>
            <a:endParaRPr lang="fr-FR"/>
          </a:p>
        </p:txBody>
      </p:sp>
      <p:pic>
        <p:nvPicPr>
          <p:cNvPr id="1026" name="Picture 2">
            <a:extLst>
              <a:ext uri="{FF2B5EF4-FFF2-40B4-BE49-F238E27FC236}">
                <a16:creationId xmlns:a16="http://schemas.microsoft.com/office/drawing/2014/main" id="{40B9CA77-D72E-41D4-AD9D-801AF89904E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32" t="16976" r="14348" b="17857"/>
          <a:stretch/>
        </p:blipFill>
        <p:spPr bwMode="auto">
          <a:xfrm>
            <a:off x="142875" y="3273425"/>
            <a:ext cx="520065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descr="A picture containing circuit, food&#10;&#10;Description automatically generated">
            <a:extLst>
              <a:ext uri="{FF2B5EF4-FFF2-40B4-BE49-F238E27FC236}">
                <a16:creationId xmlns:a16="http://schemas.microsoft.com/office/drawing/2014/main" id="{BE797EDB-AC37-4A78-A586-4E85D9A6CF15}"/>
              </a:ext>
            </a:extLst>
          </p:cNvPr>
          <p:cNvPicPr>
            <a:picLocks noChangeAspect="1"/>
          </p:cNvPicPr>
          <p:nvPr/>
        </p:nvPicPr>
        <p:blipFill rotWithShape="1">
          <a:blip r:embed="rId3"/>
          <a:srcRect l="27143" t="21223" r="34277" b="19767"/>
          <a:stretch/>
        </p:blipFill>
        <p:spPr>
          <a:xfrm>
            <a:off x="5818800" y="3273425"/>
            <a:ext cx="2524125" cy="2895600"/>
          </a:xfrm>
          <a:prstGeom prst="rect">
            <a:avLst/>
          </a:prstGeom>
        </p:spPr>
      </p:pic>
      <p:sp>
        <p:nvSpPr>
          <p:cNvPr id="7" name="Content Placeholder 2">
            <a:extLst>
              <a:ext uri="{FF2B5EF4-FFF2-40B4-BE49-F238E27FC236}">
                <a16:creationId xmlns:a16="http://schemas.microsoft.com/office/drawing/2014/main" id="{4CBC94A0-EB1D-40A2-AA72-A9C31203DE4B}"/>
              </a:ext>
            </a:extLst>
          </p:cNvPr>
          <p:cNvSpPr txBox="1">
            <a:spLocks/>
          </p:cNvSpPr>
          <p:nvPr/>
        </p:nvSpPr>
        <p:spPr>
          <a:xfrm>
            <a:off x="422758" y="1189702"/>
            <a:ext cx="8109242" cy="1651821"/>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Polyimide joint in some traces (see EDMS 2346140)</a:t>
            </a:r>
          </a:p>
          <a:p>
            <a:pPr lvl="1"/>
            <a:r>
              <a:rPr lang="en-GB" dirty="0"/>
              <a:t>If the joint is in the straight section, it is rejected</a:t>
            </a:r>
          </a:p>
          <a:p>
            <a:pPr lvl="1"/>
            <a:r>
              <a:rPr lang="en-GB" dirty="0"/>
              <a:t>If the joint is in the ends, </a:t>
            </a:r>
            <a:r>
              <a:rPr lang="en-GB"/>
              <a:t>discussion on-going</a:t>
            </a:r>
            <a:endParaRPr lang="en-GB" dirty="0"/>
          </a:p>
        </p:txBody>
      </p:sp>
    </p:spTree>
    <p:extLst>
      <p:ext uri="{BB962C8B-B14F-4D97-AF65-F5344CB8AC3E}">
        <p14:creationId xmlns:p14="http://schemas.microsoft.com/office/powerpoint/2010/main" val="372410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53C09-4B9B-4933-9EBD-6F1C884B1003}"/>
              </a:ext>
            </a:extLst>
          </p:cNvPr>
          <p:cNvSpPr>
            <a:spLocks noGrp="1"/>
          </p:cNvSpPr>
          <p:nvPr>
            <p:ph type="title"/>
          </p:nvPr>
        </p:nvSpPr>
        <p:spPr/>
        <p:txBody>
          <a:bodyPr/>
          <a:lstStyle/>
          <a:p>
            <a:r>
              <a:rPr lang="en-GB" dirty="0"/>
              <a:t>Defect Catalogue (3)</a:t>
            </a:r>
          </a:p>
        </p:txBody>
      </p:sp>
      <p:sp>
        <p:nvSpPr>
          <p:cNvPr id="4" name="Footer Placeholder 3">
            <a:extLst>
              <a:ext uri="{FF2B5EF4-FFF2-40B4-BE49-F238E27FC236}">
                <a16:creationId xmlns:a16="http://schemas.microsoft.com/office/drawing/2014/main" id="{59FA550D-4B6D-430E-8669-ABE00B4E0840}"/>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B8106A29-0F73-431C-A7B3-E929FE31DD48}"/>
              </a:ext>
            </a:extLst>
          </p:cNvPr>
          <p:cNvSpPr>
            <a:spLocks noGrp="1"/>
          </p:cNvSpPr>
          <p:nvPr>
            <p:ph type="sldNum" sz="quarter" idx="12"/>
          </p:nvPr>
        </p:nvSpPr>
        <p:spPr/>
        <p:txBody>
          <a:bodyPr/>
          <a:lstStyle/>
          <a:p>
            <a:fld id="{BFDCA1C4-9514-7B4F-976F-D92F7E296653}" type="slidenum">
              <a:rPr lang="fr-FR" smtClean="0"/>
              <a:pPr/>
              <a:t>14</a:t>
            </a:fld>
            <a:endParaRPr lang="fr-FR"/>
          </a:p>
        </p:txBody>
      </p:sp>
      <p:pic>
        <p:nvPicPr>
          <p:cNvPr id="8" name="Content Placeholder 7" descr="A picture containing circuit, food&#10;&#10;Description automatically generated">
            <a:extLst>
              <a:ext uri="{FF2B5EF4-FFF2-40B4-BE49-F238E27FC236}">
                <a16:creationId xmlns:a16="http://schemas.microsoft.com/office/drawing/2014/main" id="{C2D669D9-8750-416C-9761-F5095A921036}"/>
              </a:ext>
            </a:extLst>
          </p:cNvPr>
          <p:cNvPicPr>
            <a:picLocks noGrp="1" noChangeAspect="1"/>
          </p:cNvPicPr>
          <p:nvPr>
            <p:ph idx="1"/>
          </p:nvPr>
        </p:nvPicPr>
        <p:blipFill rotWithShape="1">
          <a:blip r:embed="rId2"/>
          <a:srcRect l="62811" t="51246" r="19136" b="25073"/>
          <a:stretch/>
        </p:blipFill>
        <p:spPr>
          <a:xfrm>
            <a:off x="325050" y="2070717"/>
            <a:ext cx="3159900" cy="3108934"/>
          </a:xfrm>
        </p:spPr>
      </p:pic>
      <p:sp>
        <p:nvSpPr>
          <p:cNvPr id="6" name="Content Placeholder 2">
            <a:extLst>
              <a:ext uri="{FF2B5EF4-FFF2-40B4-BE49-F238E27FC236}">
                <a16:creationId xmlns:a16="http://schemas.microsoft.com/office/drawing/2014/main" id="{FD3AF93D-1A61-4DF3-A308-6B5A6CB6CE62}"/>
              </a:ext>
            </a:extLst>
          </p:cNvPr>
          <p:cNvSpPr txBox="1">
            <a:spLocks/>
          </p:cNvSpPr>
          <p:nvPr/>
        </p:nvSpPr>
        <p:spPr>
          <a:xfrm>
            <a:off x="3891058" y="2070717"/>
            <a:ext cx="4795742" cy="3943402"/>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400" dirty="0"/>
              <a:t>Small (few mm) scratches in the copper:</a:t>
            </a:r>
          </a:p>
          <a:p>
            <a:pPr lvl="1"/>
            <a:r>
              <a:rPr lang="en-GB" sz="2000" dirty="0"/>
              <a:t>If surface is smooth, accepted</a:t>
            </a:r>
          </a:p>
          <a:p>
            <a:pPr lvl="1"/>
            <a:r>
              <a:rPr lang="en-GB" sz="2000" dirty="0"/>
              <a:t>If the stainless steel base material is damaged, further investigation needed.</a:t>
            </a:r>
          </a:p>
        </p:txBody>
      </p:sp>
    </p:spTree>
    <p:extLst>
      <p:ext uri="{BB962C8B-B14F-4D97-AF65-F5344CB8AC3E}">
        <p14:creationId xmlns:p14="http://schemas.microsoft.com/office/powerpoint/2010/main" val="801348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1C92F-02AC-4AF9-BB57-308006EC3E20}"/>
              </a:ext>
            </a:extLst>
          </p:cNvPr>
          <p:cNvSpPr>
            <a:spLocks noGrp="1"/>
          </p:cNvSpPr>
          <p:nvPr>
            <p:ph type="ctrTitle"/>
          </p:nvPr>
        </p:nvSpPr>
        <p:spPr/>
        <p:txBody>
          <a:bodyPr/>
          <a:lstStyle/>
          <a:p>
            <a:r>
              <a:rPr lang="en-GB" dirty="0"/>
              <a:t>Additional slides</a:t>
            </a:r>
          </a:p>
        </p:txBody>
      </p:sp>
      <p:sp>
        <p:nvSpPr>
          <p:cNvPr id="3" name="Subtitle 2">
            <a:extLst>
              <a:ext uri="{FF2B5EF4-FFF2-40B4-BE49-F238E27FC236}">
                <a16:creationId xmlns:a16="http://schemas.microsoft.com/office/drawing/2014/main" id="{3E38510B-38CD-4B82-B407-056A5F4F297D}"/>
              </a:ext>
            </a:extLst>
          </p:cNvPr>
          <p:cNvSpPr>
            <a:spLocks noGrp="1"/>
          </p:cNvSpPr>
          <p:nvPr>
            <p:ph type="subTitle" idx="1"/>
          </p:nvPr>
        </p:nvSpPr>
        <p:spPr/>
        <p:txBody>
          <a:bodyPr/>
          <a:lstStyle/>
          <a:p>
            <a:endParaRPr lang="en-GB"/>
          </a:p>
        </p:txBody>
      </p:sp>
      <p:sp>
        <p:nvSpPr>
          <p:cNvPr id="4" name="Text Placeholder 3">
            <a:extLst>
              <a:ext uri="{FF2B5EF4-FFF2-40B4-BE49-F238E27FC236}">
                <a16:creationId xmlns:a16="http://schemas.microsoft.com/office/drawing/2014/main" id="{E5F4A5E2-4627-4A86-BA82-95392C750778}"/>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326150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1616E-1C25-4A1F-87B1-48E99A75E14A}"/>
              </a:ext>
            </a:extLst>
          </p:cNvPr>
          <p:cNvSpPr>
            <a:spLocks noGrp="1"/>
          </p:cNvSpPr>
          <p:nvPr>
            <p:ph type="title"/>
          </p:nvPr>
        </p:nvSpPr>
        <p:spPr/>
        <p:txBody>
          <a:bodyPr/>
          <a:lstStyle/>
          <a:p>
            <a:endParaRPr lang="en-GB"/>
          </a:p>
        </p:txBody>
      </p:sp>
      <p:graphicFrame>
        <p:nvGraphicFramePr>
          <p:cNvPr id="6" name="Content Placeholder 5">
            <a:extLst>
              <a:ext uri="{FF2B5EF4-FFF2-40B4-BE49-F238E27FC236}">
                <a16:creationId xmlns:a16="http://schemas.microsoft.com/office/drawing/2014/main" id="{368D042D-6F84-4B8D-8AC0-6821A33F4E36}"/>
              </a:ext>
            </a:extLst>
          </p:cNvPr>
          <p:cNvGraphicFramePr>
            <a:graphicFrameLocks noGrp="1"/>
          </p:cNvGraphicFramePr>
          <p:nvPr>
            <p:ph idx="1"/>
            <p:extLst>
              <p:ext uri="{D42A27DB-BD31-4B8C-83A1-F6EECF244321}">
                <p14:modId xmlns:p14="http://schemas.microsoft.com/office/powerpoint/2010/main" val="2465648973"/>
              </p:ext>
            </p:extLst>
          </p:nvPr>
        </p:nvGraphicFramePr>
        <p:xfrm>
          <a:off x="1468531" y="3116421"/>
          <a:ext cx="6253069" cy="1112520"/>
        </p:xfrm>
        <a:graphic>
          <a:graphicData uri="http://schemas.openxmlformats.org/drawingml/2006/table">
            <a:tbl>
              <a:tblPr firstRow="1" firstCol="1" bandRow="1">
                <a:tableStyleId>{5C22544A-7EE6-4342-B048-85BDC9FD1C3A}</a:tableStyleId>
              </a:tblPr>
              <a:tblGrid>
                <a:gridCol w="2362645">
                  <a:extLst>
                    <a:ext uri="{9D8B030D-6E8A-4147-A177-3AD203B41FA5}">
                      <a16:colId xmlns:a16="http://schemas.microsoft.com/office/drawing/2014/main" val="2811511528"/>
                    </a:ext>
                  </a:extLst>
                </a:gridCol>
                <a:gridCol w="1077153">
                  <a:extLst>
                    <a:ext uri="{9D8B030D-6E8A-4147-A177-3AD203B41FA5}">
                      <a16:colId xmlns:a16="http://schemas.microsoft.com/office/drawing/2014/main" val="2316692345"/>
                    </a:ext>
                  </a:extLst>
                </a:gridCol>
                <a:gridCol w="937757">
                  <a:extLst>
                    <a:ext uri="{9D8B030D-6E8A-4147-A177-3AD203B41FA5}">
                      <a16:colId xmlns:a16="http://schemas.microsoft.com/office/drawing/2014/main" val="2678188771"/>
                    </a:ext>
                  </a:extLst>
                </a:gridCol>
                <a:gridCol w="937757">
                  <a:extLst>
                    <a:ext uri="{9D8B030D-6E8A-4147-A177-3AD203B41FA5}">
                      <a16:colId xmlns:a16="http://schemas.microsoft.com/office/drawing/2014/main" val="3267284352"/>
                    </a:ext>
                  </a:extLst>
                </a:gridCol>
                <a:gridCol w="937757">
                  <a:extLst>
                    <a:ext uri="{9D8B030D-6E8A-4147-A177-3AD203B41FA5}">
                      <a16:colId xmlns:a16="http://schemas.microsoft.com/office/drawing/2014/main" val="1094976286"/>
                    </a:ext>
                  </a:extLst>
                </a:gridCol>
              </a:tblGrid>
              <a:tr h="370840">
                <a:tc>
                  <a:txBody>
                    <a:bodyPr/>
                    <a:lstStyle/>
                    <a:p>
                      <a:pPr algn="just">
                        <a:spcBef>
                          <a:spcPts val="200"/>
                        </a:spcBef>
                        <a:spcAft>
                          <a:spcPts val="0"/>
                        </a:spcAft>
                      </a:pPr>
                      <a:r>
                        <a:rPr lang="en-US" sz="1200">
                          <a:effectLst/>
                        </a:rPr>
                        <a:t>Design</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10 K</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75 K</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150 K</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300 K</a:t>
                      </a:r>
                      <a:endParaRPr lang="en-GB"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225665465"/>
                  </a:ext>
                </a:extLst>
              </a:tr>
              <a:tr h="370840">
                <a:tc>
                  <a:txBody>
                    <a:bodyPr/>
                    <a:lstStyle/>
                    <a:p>
                      <a:pPr algn="just">
                        <a:spcBef>
                          <a:spcPts val="200"/>
                        </a:spcBef>
                        <a:spcAft>
                          <a:spcPts val="0"/>
                        </a:spcAft>
                      </a:pPr>
                      <a:r>
                        <a:rPr lang="en-US" sz="1200" dirty="0">
                          <a:effectLst/>
                        </a:rPr>
                        <a:t>Polyimide BD Voltage (50 um)</a:t>
                      </a:r>
                      <a:endParaRPr lang="en-GB" sz="1100" dirty="0">
                        <a:effectLst/>
                        <a:latin typeface="Calibri" panose="020F0502020204030204" pitchFamily="34" charset="0"/>
                        <a:ea typeface="Calibri" panose="020F0502020204030204" pitchFamily="34" charset="0"/>
                      </a:endParaRPr>
                    </a:p>
                  </a:txBody>
                  <a:tcPr marL="68580" marR="68580" marT="0" marB="0"/>
                </a:tc>
                <a:tc>
                  <a:txBody>
                    <a:bodyPr/>
                    <a:lstStyle/>
                    <a:p>
                      <a:endParaRPr lang="en-GB" sz="1000">
                        <a:effectLst/>
                        <a:latin typeface="Times New Roman" panose="02020603050405020304" pitchFamily="18" charset="0"/>
                      </a:endParaRPr>
                    </a:p>
                  </a:txBody>
                  <a:tcPr marL="68580" marR="68580" marT="0" marB="0"/>
                </a:tc>
                <a:tc>
                  <a:txBody>
                    <a:bodyPr/>
                    <a:lstStyle/>
                    <a:p>
                      <a:endParaRPr lang="en-GB" sz="1000">
                        <a:effectLst/>
                        <a:latin typeface="Times New Roman" panose="02020603050405020304" pitchFamily="18" charset="0"/>
                      </a:endParaRPr>
                    </a:p>
                  </a:txBody>
                  <a:tcPr marL="68580" marR="68580" marT="0" marB="0"/>
                </a:tc>
                <a:tc>
                  <a:txBody>
                    <a:bodyPr/>
                    <a:lstStyle/>
                    <a:p>
                      <a:endParaRPr lang="en-GB" sz="1000">
                        <a:effectLst/>
                        <a:latin typeface="Times New Roman" panose="02020603050405020304" pitchFamily="18" charset="0"/>
                      </a:endParaRPr>
                    </a:p>
                  </a:txBody>
                  <a:tcPr marL="68580" marR="68580" marT="0" marB="0"/>
                </a:tc>
                <a:tc>
                  <a:txBody>
                    <a:bodyPr/>
                    <a:lstStyle/>
                    <a:p>
                      <a:pPr>
                        <a:spcBef>
                          <a:spcPts val="200"/>
                        </a:spcBef>
                        <a:spcAft>
                          <a:spcPts val="0"/>
                        </a:spcAft>
                      </a:pPr>
                      <a:r>
                        <a:rPr lang="en-US" sz="1200">
                          <a:effectLst/>
                        </a:rPr>
                        <a:t>   11200 V</a:t>
                      </a:r>
                      <a:endParaRPr lang="en-GB"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627323713"/>
                  </a:ext>
                </a:extLst>
              </a:tr>
              <a:tr h="370840">
                <a:tc>
                  <a:txBody>
                    <a:bodyPr/>
                    <a:lstStyle/>
                    <a:p>
                      <a:pPr algn="just">
                        <a:spcBef>
                          <a:spcPts val="200"/>
                        </a:spcBef>
                        <a:spcAft>
                          <a:spcPts val="0"/>
                        </a:spcAft>
                      </a:pPr>
                      <a:r>
                        <a:rPr lang="en-US" sz="1200">
                          <a:effectLst/>
                        </a:rPr>
                        <a:t>He BD (4 mm)</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11000 V</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a:effectLst/>
                        </a:rPr>
                        <a:t>2500 V</a:t>
                      </a:r>
                      <a:endParaRPr lang="en-GB" sz="110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dirty="0">
                          <a:effectLst/>
                        </a:rPr>
                        <a:t>1500 V</a:t>
                      </a:r>
                      <a:endParaRPr lang="en-GB" sz="1100" dirty="0">
                        <a:effectLst/>
                        <a:latin typeface="Calibri" panose="020F0502020204030204" pitchFamily="34" charset="0"/>
                        <a:ea typeface="Calibri" panose="020F0502020204030204" pitchFamily="34" charset="0"/>
                      </a:endParaRPr>
                    </a:p>
                  </a:txBody>
                  <a:tcPr marL="68580" marR="68580" marT="0" marB="0"/>
                </a:tc>
                <a:tc>
                  <a:txBody>
                    <a:bodyPr/>
                    <a:lstStyle/>
                    <a:p>
                      <a:pPr algn="ctr">
                        <a:spcBef>
                          <a:spcPts val="200"/>
                        </a:spcBef>
                        <a:spcAft>
                          <a:spcPts val="0"/>
                        </a:spcAft>
                      </a:pPr>
                      <a:r>
                        <a:rPr lang="en-US" sz="1200" dirty="0">
                          <a:effectLst/>
                        </a:rPr>
                        <a:t>900 V</a:t>
                      </a:r>
                      <a:endParaRPr lang="en-GB"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5811469"/>
                  </a:ext>
                </a:extLst>
              </a:tr>
            </a:tbl>
          </a:graphicData>
        </a:graphic>
      </p:graphicFrame>
      <p:sp>
        <p:nvSpPr>
          <p:cNvPr id="4" name="Footer Placeholder 3">
            <a:extLst>
              <a:ext uri="{FF2B5EF4-FFF2-40B4-BE49-F238E27FC236}">
                <a16:creationId xmlns:a16="http://schemas.microsoft.com/office/drawing/2014/main" id="{BB063481-908E-456E-8653-5977A22F5038}"/>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83F507C0-3EEC-457A-884C-A583EFCCA488}"/>
              </a:ext>
            </a:extLst>
          </p:cNvPr>
          <p:cNvSpPr>
            <a:spLocks noGrp="1"/>
          </p:cNvSpPr>
          <p:nvPr>
            <p:ph type="sldNum" sz="quarter" idx="12"/>
          </p:nvPr>
        </p:nvSpPr>
        <p:spPr/>
        <p:txBody>
          <a:bodyPr/>
          <a:lstStyle/>
          <a:p>
            <a:fld id="{BFDCA1C4-9514-7B4F-976F-D92F7E296653}" type="slidenum">
              <a:rPr lang="fr-FR" smtClean="0"/>
              <a:pPr/>
              <a:t>16</a:t>
            </a:fld>
            <a:endParaRPr lang="fr-FR"/>
          </a:p>
        </p:txBody>
      </p:sp>
      <p:sp>
        <p:nvSpPr>
          <p:cNvPr id="7" name="Rectangle 1">
            <a:extLst>
              <a:ext uri="{FF2B5EF4-FFF2-40B4-BE49-F238E27FC236}">
                <a16:creationId xmlns:a16="http://schemas.microsoft.com/office/drawing/2014/main" id="{D462C413-401C-49CA-9290-AC99F0248ED5}"/>
              </a:ext>
            </a:extLst>
          </p:cNvPr>
          <p:cNvSpPr>
            <a:spLocks noChangeArrowheads="1"/>
          </p:cNvSpPr>
          <p:nvPr/>
        </p:nvSpPr>
        <p:spPr bwMode="auto">
          <a:xfrm>
            <a:off x="1543050" y="4319041"/>
            <a:ext cx="61785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74638"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Table 3: Breakdown (BD) voltages for 50 um polyimide layer and 4 mm He direct path.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027286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0F71-5B96-4AD9-8839-BCA6E3E71388}"/>
              </a:ext>
            </a:extLst>
          </p:cNvPr>
          <p:cNvSpPr>
            <a:spLocks noGrp="1"/>
          </p:cNvSpPr>
          <p:nvPr>
            <p:ph type="title"/>
          </p:nvPr>
        </p:nvSpPr>
        <p:spPr/>
        <p:txBody>
          <a:bodyPr/>
          <a:lstStyle/>
          <a:p>
            <a:r>
              <a:rPr lang="en-GB" dirty="0"/>
              <a:t>HV Test Procedure</a:t>
            </a:r>
          </a:p>
        </p:txBody>
      </p:sp>
      <p:sp>
        <p:nvSpPr>
          <p:cNvPr id="3" name="Content Placeholder 2">
            <a:extLst>
              <a:ext uri="{FF2B5EF4-FFF2-40B4-BE49-F238E27FC236}">
                <a16:creationId xmlns:a16="http://schemas.microsoft.com/office/drawing/2014/main" id="{8F781FD7-B200-4D07-9E65-8B668794AF35}"/>
              </a:ext>
            </a:extLst>
          </p:cNvPr>
          <p:cNvSpPr>
            <a:spLocks noGrp="1"/>
          </p:cNvSpPr>
          <p:nvPr>
            <p:ph idx="1"/>
          </p:nvPr>
        </p:nvSpPr>
        <p:spPr>
          <a:xfrm>
            <a:off x="612000" y="1219200"/>
            <a:ext cx="7920000" cy="4906963"/>
          </a:xfrm>
        </p:spPr>
        <p:txBody>
          <a:bodyPr>
            <a:normAutofit/>
          </a:bodyPr>
          <a:lstStyle/>
          <a:p>
            <a:r>
              <a:rPr lang="en-GB" sz="2000" dirty="0">
                <a:solidFill>
                  <a:schemeClr val="tx1"/>
                </a:solidFill>
              </a:rPr>
              <a:t>Following the failure QH to coil in the first 11 T prototype (summer 2018, failure QH to coil at 2 kV after He exposure, more details </a:t>
            </a:r>
            <a:r>
              <a:rPr lang="en-GB" sz="2000" dirty="0">
                <a:solidFill>
                  <a:srgbClr val="0000FF"/>
                </a:solidFill>
                <a:hlinkClick r:id="rId2">
                  <a:extLst>
                    <a:ext uri="{A12FA001-AC4F-418D-AE19-62706E023703}">
                      <ahyp:hlinkClr xmlns:ahyp="http://schemas.microsoft.com/office/drawing/2018/hyperlinkcolor" val="tx"/>
                    </a:ext>
                  </a:extLst>
                </a:hlinkClick>
              </a:rPr>
              <a:t>here</a:t>
            </a:r>
            <a:r>
              <a:rPr lang="en-GB" sz="2000" dirty="0">
                <a:solidFill>
                  <a:schemeClr val="tx1"/>
                </a:solidFill>
              </a:rPr>
              <a:t>), different HV tests procedures were applied on heaters:</a:t>
            </a:r>
          </a:p>
          <a:p>
            <a:endParaRPr lang="en-GB" sz="2000" dirty="0">
              <a:solidFill>
                <a:schemeClr val="tx1"/>
              </a:solidFill>
            </a:endParaRPr>
          </a:p>
          <a:p>
            <a:pPr lvl="1"/>
            <a:r>
              <a:rPr lang="en-GB" sz="2000" dirty="0">
                <a:solidFill>
                  <a:schemeClr val="tx1"/>
                </a:solidFill>
              </a:rPr>
              <a:t>Heaters tested on top of a thin aluminium foil (procedure applied before summer 2018, similar to AUP procedure)</a:t>
            </a:r>
          </a:p>
          <a:p>
            <a:pPr lvl="1"/>
            <a:endParaRPr lang="en-GB" sz="2000" dirty="0">
              <a:solidFill>
                <a:schemeClr val="tx1"/>
              </a:solidFill>
            </a:endParaRPr>
          </a:p>
          <a:p>
            <a:pPr lvl="1"/>
            <a:r>
              <a:rPr lang="en-GB" sz="2000" dirty="0">
                <a:solidFill>
                  <a:schemeClr val="tx1"/>
                </a:solidFill>
              </a:rPr>
              <a:t>Test the heaters under a high pressure using a roller. </a:t>
            </a:r>
          </a:p>
          <a:p>
            <a:pPr lvl="2"/>
            <a:r>
              <a:rPr lang="en-GB" dirty="0">
                <a:solidFill>
                  <a:schemeClr val="tx1"/>
                </a:solidFill>
              </a:rPr>
              <a:t>Abandoned since there is a high risk of damaging the heaters. </a:t>
            </a:r>
          </a:p>
          <a:p>
            <a:pPr lvl="2"/>
            <a:endParaRPr lang="en-GB" dirty="0">
              <a:solidFill>
                <a:schemeClr val="tx1"/>
              </a:solidFill>
            </a:endParaRPr>
          </a:p>
          <a:p>
            <a:pPr lvl="1"/>
            <a:r>
              <a:rPr lang="en-GB" sz="2000" dirty="0">
                <a:solidFill>
                  <a:schemeClr val="tx1"/>
                </a:solidFill>
              </a:rPr>
              <a:t>Rigid steel plate under slight pressure (applied by few cm thick plate of insulation material). This is the procedure we use now to qualify the heaters.</a:t>
            </a:r>
          </a:p>
          <a:p>
            <a:endParaRPr lang="en-GB" sz="2000" dirty="0">
              <a:solidFill>
                <a:schemeClr val="tx1"/>
              </a:solidFill>
            </a:endParaRPr>
          </a:p>
        </p:txBody>
      </p:sp>
      <p:sp>
        <p:nvSpPr>
          <p:cNvPr id="4" name="Footer Placeholder 3">
            <a:extLst>
              <a:ext uri="{FF2B5EF4-FFF2-40B4-BE49-F238E27FC236}">
                <a16:creationId xmlns:a16="http://schemas.microsoft.com/office/drawing/2014/main" id="{274F385F-FDF6-402A-A76A-AD8415FC6F85}"/>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FE4BA8BE-1C1C-4E1D-AA5E-1EF9D4D652B5}"/>
              </a:ext>
            </a:extLst>
          </p:cNvPr>
          <p:cNvSpPr>
            <a:spLocks noGrp="1"/>
          </p:cNvSpPr>
          <p:nvPr>
            <p:ph type="sldNum" sz="quarter" idx="12"/>
          </p:nvPr>
        </p:nvSpPr>
        <p:spPr/>
        <p:txBody>
          <a:bodyPr/>
          <a:lstStyle/>
          <a:p>
            <a:fld id="{BFDCA1C4-9514-7B4F-976F-D92F7E296653}" type="slidenum">
              <a:rPr lang="fr-FR" smtClean="0"/>
              <a:pPr/>
              <a:t>2</a:t>
            </a:fld>
            <a:endParaRPr lang="fr-FR"/>
          </a:p>
        </p:txBody>
      </p:sp>
    </p:spTree>
    <p:extLst>
      <p:ext uri="{BB962C8B-B14F-4D97-AF65-F5344CB8AC3E}">
        <p14:creationId xmlns:p14="http://schemas.microsoft.com/office/powerpoint/2010/main" val="752259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9D9FD-EDBC-4EA0-8C7C-0F767BB56BD5}"/>
              </a:ext>
            </a:extLst>
          </p:cNvPr>
          <p:cNvSpPr>
            <a:spLocks noGrp="1"/>
          </p:cNvSpPr>
          <p:nvPr>
            <p:ph type="title"/>
          </p:nvPr>
        </p:nvSpPr>
        <p:spPr/>
        <p:txBody>
          <a:bodyPr/>
          <a:lstStyle/>
          <a:p>
            <a:r>
              <a:rPr lang="en-GB" dirty="0"/>
              <a:t>HV Test Set Up (Attempt with rollers)</a:t>
            </a:r>
          </a:p>
        </p:txBody>
      </p:sp>
      <p:sp>
        <p:nvSpPr>
          <p:cNvPr id="3" name="Content Placeholder 2">
            <a:extLst>
              <a:ext uri="{FF2B5EF4-FFF2-40B4-BE49-F238E27FC236}">
                <a16:creationId xmlns:a16="http://schemas.microsoft.com/office/drawing/2014/main" id="{41E1E967-1A7E-4548-8A4F-BA21F9C42FBA}"/>
              </a:ext>
            </a:extLst>
          </p:cNvPr>
          <p:cNvSpPr>
            <a:spLocks noGrp="1"/>
          </p:cNvSpPr>
          <p:nvPr>
            <p:ph idx="1"/>
          </p:nvPr>
        </p:nvSpPr>
        <p:spPr>
          <a:xfrm>
            <a:off x="612000" y="1219200"/>
            <a:ext cx="7920000" cy="1796651"/>
          </a:xfrm>
        </p:spPr>
        <p:txBody>
          <a:bodyPr>
            <a:normAutofit/>
          </a:bodyPr>
          <a:lstStyle/>
          <a:p>
            <a:r>
              <a:rPr lang="en-GB" sz="2000" dirty="0">
                <a:solidFill>
                  <a:schemeClr val="tx1"/>
                </a:solidFill>
              </a:rPr>
              <a:t>LHC heaters were qualified under pressure (around 20 MPa, see EDMS 316296)</a:t>
            </a:r>
            <a:r>
              <a:rPr lang="en-GB" sz="2000" dirty="0">
                <a:solidFill>
                  <a:schemeClr val="tx1"/>
                </a:solidFill>
                <a:sym typeface="Wingdings" panose="05000000000000000000" pitchFamily="2" charset="2"/>
              </a:rPr>
              <a:t> similar set up was developed to qualify 11 T heaters. Abandoned:</a:t>
            </a:r>
          </a:p>
          <a:p>
            <a:pPr lvl="1"/>
            <a:r>
              <a:rPr lang="en-GB" sz="1800" dirty="0">
                <a:solidFill>
                  <a:schemeClr val="tx1"/>
                </a:solidFill>
                <a:sym typeface="Wingdings" panose="05000000000000000000" pitchFamily="2" charset="2"/>
              </a:rPr>
              <a:t>Risk of perforating the trace if small particles are present in the table</a:t>
            </a:r>
          </a:p>
          <a:p>
            <a:pPr lvl="1"/>
            <a:r>
              <a:rPr lang="en-GB" sz="1800" dirty="0">
                <a:solidFill>
                  <a:schemeClr val="tx1"/>
                </a:solidFill>
                <a:sym typeface="Wingdings" panose="05000000000000000000" pitchFamily="2" charset="2"/>
              </a:rPr>
              <a:t>Risk to damage in case of bad alignment of the cylinder. </a:t>
            </a:r>
            <a:endParaRPr lang="en-GB" sz="1800" dirty="0">
              <a:solidFill>
                <a:schemeClr val="tx1"/>
              </a:solidFill>
            </a:endParaRPr>
          </a:p>
        </p:txBody>
      </p:sp>
      <p:sp>
        <p:nvSpPr>
          <p:cNvPr id="4" name="Footer Placeholder 3">
            <a:extLst>
              <a:ext uri="{FF2B5EF4-FFF2-40B4-BE49-F238E27FC236}">
                <a16:creationId xmlns:a16="http://schemas.microsoft.com/office/drawing/2014/main" id="{36D651D1-06B6-4375-AF41-3D5F109A2FC0}"/>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FDF79748-F372-4F4C-BE61-81F188CA566D}"/>
              </a:ext>
            </a:extLst>
          </p:cNvPr>
          <p:cNvSpPr>
            <a:spLocks noGrp="1"/>
          </p:cNvSpPr>
          <p:nvPr>
            <p:ph type="sldNum" sz="quarter" idx="12"/>
          </p:nvPr>
        </p:nvSpPr>
        <p:spPr/>
        <p:txBody>
          <a:bodyPr/>
          <a:lstStyle/>
          <a:p>
            <a:fld id="{BFDCA1C4-9514-7B4F-976F-D92F7E296653}" type="slidenum">
              <a:rPr lang="fr-FR" smtClean="0"/>
              <a:pPr/>
              <a:t>3</a:t>
            </a:fld>
            <a:endParaRPr lang="fr-FR"/>
          </a:p>
        </p:txBody>
      </p:sp>
      <p:pic>
        <p:nvPicPr>
          <p:cNvPr id="7" name="Picture 6" descr="A picture containing person, indoor, preparing, kitchen&#10;&#10;Description automatically generated">
            <a:extLst>
              <a:ext uri="{FF2B5EF4-FFF2-40B4-BE49-F238E27FC236}">
                <a16:creationId xmlns:a16="http://schemas.microsoft.com/office/drawing/2014/main" id="{D259568F-4438-4813-B013-758AB9E58639}"/>
              </a:ext>
            </a:extLst>
          </p:cNvPr>
          <p:cNvPicPr>
            <a:picLocks noChangeAspect="1"/>
          </p:cNvPicPr>
          <p:nvPr/>
        </p:nvPicPr>
        <p:blipFill>
          <a:blip r:embed="rId2"/>
          <a:stretch>
            <a:fillRect/>
          </a:stretch>
        </p:blipFill>
        <p:spPr>
          <a:xfrm>
            <a:off x="4539718" y="3130945"/>
            <a:ext cx="4147081" cy="3110311"/>
          </a:xfrm>
          <a:prstGeom prst="rect">
            <a:avLst/>
          </a:prstGeom>
        </p:spPr>
      </p:pic>
      <p:pic>
        <p:nvPicPr>
          <p:cNvPr id="9" name="Picture 8">
            <a:extLst>
              <a:ext uri="{FF2B5EF4-FFF2-40B4-BE49-F238E27FC236}">
                <a16:creationId xmlns:a16="http://schemas.microsoft.com/office/drawing/2014/main" id="{FFCC6951-CEF1-451F-8AA0-A46072241375}"/>
              </a:ext>
            </a:extLst>
          </p:cNvPr>
          <p:cNvPicPr>
            <a:picLocks noChangeAspect="1"/>
          </p:cNvPicPr>
          <p:nvPr/>
        </p:nvPicPr>
        <p:blipFill>
          <a:blip r:embed="rId3"/>
          <a:stretch>
            <a:fillRect/>
          </a:stretch>
        </p:blipFill>
        <p:spPr>
          <a:xfrm>
            <a:off x="85952" y="3139747"/>
            <a:ext cx="4147080" cy="3110310"/>
          </a:xfrm>
          <a:prstGeom prst="rect">
            <a:avLst/>
          </a:prstGeom>
        </p:spPr>
      </p:pic>
    </p:spTree>
    <p:extLst>
      <p:ext uri="{BB962C8B-B14F-4D97-AF65-F5344CB8AC3E}">
        <p14:creationId xmlns:p14="http://schemas.microsoft.com/office/powerpoint/2010/main" val="2277565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E9F6B-BFC5-40CD-B5AA-378DF5F88C4F}"/>
              </a:ext>
            </a:extLst>
          </p:cNvPr>
          <p:cNvSpPr>
            <a:spLocks noGrp="1"/>
          </p:cNvSpPr>
          <p:nvPr>
            <p:ph type="title"/>
          </p:nvPr>
        </p:nvSpPr>
        <p:spPr/>
        <p:txBody>
          <a:bodyPr/>
          <a:lstStyle/>
          <a:p>
            <a:r>
              <a:rPr lang="en-GB" dirty="0"/>
              <a:t>Spec Dielectric checks in LHC heaters</a:t>
            </a:r>
          </a:p>
        </p:txBody>
      </p:sp>
      <p:pic>
        <p:nvPicPr>
          <p:cNvPr id="6" name="Content Placeholder 5">
            <a:extLst>
              <a:ext uri="{FF2B5EF4-FFF2-40B4-BE49-F238E27FC236}">
                <a16:creationId xmlns:a16="http://schemas.microsoft.com/office/drawing/2014/main" id="{A565FF9A-A1D3-41DC-A4E1-A9EC42FF31C6}"/>
              </a:ext>
            </a:extLst>
          </p:cNvPr>
          <p:cNvPicPr>
            <a:picLocks noGrp="1" noChangeAspect="1"/>
          </p:cNvPicPr>
          <p:nvPr>
            <p:ph idx="1"/>
          </p:nvPr>
        </p:nvPicPr>
        <p:blipFill rotWithShape="1">
          <a:blip r:embed="rId2"/>
          <a:srcRect l="16319" t="37686" r="45509" b="22966"/>
          <a:stretch/>
        </p:blipFill>
        <p:spPr>
          <a:xfrm>
            <a:off x="393698" y="1297319"/>
            <a:ext cx="8407402" cy="4874881"/>
          </a:xfrm>
          <a:prstGeom prst="rect">
            <a:avLst/>
          </a:prstGeom>
        </p:spPr>
      </p:pic>
      <p:sp>
        <p:nvSpPr>
          <p:cNvPr id="4" name="Footer Placeholder 3">
            <a:extLst>
              <a:ext uri="{FF2B5EF4-FFF2-40B4-BE49-F238E27FC236}">
                <a16:creationId xmlns:a16="http://schemas.microsoft.com/office/drawing/2014/main" id="{00DBF8AE-D577-41B3-9D7A-E5E4F32109FD}"/>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762E02AD-420A-4A82-9D27-87D219B74527}"/>
              </a:ext>
            </a:extLst>
          </p:cNvPr>
          <p:cNvSpPr>
            <a:spLocks noGrp="1"/>
          </p:cNvSpPr>
          <p:nvPr>
            <p:ph type="sldNum" sz="quarter" idx="12"/>
          </p:nvPr>
        </p:nvSpPr>
        <p:spPr/>
        <p:txBody>
          <a:bodyPr/>
          <a:lstStyle/>
          <a:p>
            <a:fld id="{BFDCA1C4-9514-7B4F-976F-D92F7E296653}" type="slidenum">
              <a:rPr lang="fr-FR" smtClean="0"/>
              <a:pPr/>
              <a:t>4</a:t>
            </a:fld>
            <a:endParaRPr lang="fr-FR"/>
          </a:p>
        </p:txBody>
      </p:sp>
    </p:spTree>
    <p:extLst>
      <p:ext uri="{BB962C8B-B14F-4D97-AF65-F5344CB8AC3E}">
        <p14:creationId xmlns:p14="http://schemas.microsoft.com/office/powerpoint/2010/main" val="1837637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0F71-5B96-4AD9-8839-BCA6E3E71388}"/>
              </a:ext>
            </a:extLst>
          </p:cNvPr>
          <p:cNvSpPr>
            <a:spLocks noGrp="1"/>
          </p:cNvSpPr>
          <p:nvPr>
            <p:ph type="title"/>
          </p:nvPr>
        </p:nvSpPr>
        <p:spPr/>
        <p:txBody>
          <a:bodyPr/>
          <a:lstStyle/>
          <a:p>
            <a:r>
              <a:rPr lang="en-GB" dirty="0"/>
              <a:t>HV Test Procedure - CERN</a:t>
            </a:r>
          </a:p>
        </p:txBody>
      </p:sp>
      <p:sp>
        <p:nvSpPr>
          <p:cNvPr id="3" name="Content Placeholder 2">
            <a:extLst>
              <a:ext uri="{FF2B5EF4-FFF2-40B4-BE49-F238E27FC236}">
                <a16:creationId xmlns:a16="http://schemas.microsoft.com/office/drawing/2014/main" id="{8F781FD7-B200-4D07-9E65-8B668794AF35}"/>
              </a:ext>
            </a:extLst>
          </p:cNvPr>
          <p:cNvSpPr>
            <a:spLocks noGrp="1"/>
          </p:cNvSpPr>
          <p:nvPr>
            <p:ph idx="1"/>
          </p:nvPr>
        </p:nvSpPr>
        <p:spPr>
          <a:xfrm>
            <a:off x="358000" y="1129415"/>
            <a:ext cx="4214000" cy="4599169"/>
          </a:xfrm>
        </p:spPr>
        <p:txBody>
          <a:bodyPr>
            <a:normAutofit/>
          </a:bodyPr>
          <a:lstStyle/>
          <a:p>
            <a:r>
              <a:rPr lang="en-GB" sz="2400" dirty="0">
                <a:solidFill>
                  <a:schemeClr val="tx1"/>
                </a:solidFill>
              </a:rPr>
              <a:t>The current solution for HV test is to test the heaters in a stainless steel plate under slight weight (</a:t>
            </a:r>
            <a:r>
              <a:rPr lang="en-GB" sz="2400" dirty="0" err="1">
                <a:solidFill>
                  <a:schemeClr val="tx1"/>
                </a:solidFill>
              </a:rPr>
              <a:t>plexi</a:t>
            </a:r>
            <a:r>
              <a:rPr lang="en-GB" sz="2400" dirty="0">
                <a:solidFill>
                  <a:schemeClr val="tx1"/>
                </a:solidFill>
              </a:rPr>
              <a:t>)</a:t>
            </a:r>
          </a:p>
          <a:p>
            <a:endParaRPr lang="en-GB" sz="2400" dirty="0">
              <a:solidFill>
                <a:schemeClr val="tx1"/>
              </a:solidFill>
            </a:endParaRPr>
          </a:p>
          <a:p>
            <a:pPr lvl="1"/>
            <a:r>
              <a:rPr lang="en-GB" sz="2000" dirty="0">
                <a:solidFill>
                  <a:schemeClr val="tx1"/>
                </a:solidFill>
              </a:rPr>
              <a:t>Test device: Megger S1-5010</a:t>
            </a:r>
          </a:p>
          <a:p>
            <a:pPr lvl="1"/>
            <a:endParaRPr lang="en-GB" sz="2000" dirty="0">
              <a:solidFill>
                <a:schemeClr val="tx1"/>
              </a:solidFill>
            </a:endParaRPr>
          </a:p>
          <a:p>
            <a:pPr lvl="1"/>
            <a:r>
              <a:rPr lang="en-GB" sz="2000" dirty="0">
                <a:solidFill>
                  <a:schemeClr val="tx1"/>
                </a:solidFill>
              </a:rPr>
              <a:t>Test voltage: 3.7 kV (same voltage level they need to pass in the coil).</a:t>
            </a:r>
          </a:p>
        </p:txBody>
      </p:sp>
      <p:sp>
        <p:nvSpPr>
          <p:cNvPr id="4" name="Footer Placeholder 3">
            <a:extLst>
              <a:ext uri="{FF2B5EF4-FFF2-40B4-BE49-F238E27FC236}">
                <a16:creationId xmlns:a16="http://schemas.microsoft.com/office/drawing/2014/main" id="{274F385F-FDF6-402A-A76A-AD8415FC6F85}"/>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FE4BA8BE-1C1C-4E1D-AA5E-1EF9D4D652B5}"/>
              </a:ext>
            </a:extLst>
          </p:cNvPr>
          <p:cNvSpPr>
            <a:spLocks noGrp="1"/>
          </p:cNvSpPr>
          <p:nvPr>
            <p:ph type="sldNum" sz="quarter" idx="12"/>
          </p:nvPr>
        </p:nvSpPr>
        <p:spPr/>
        <p:txBody>
          <a:bodyPr/>
          <a:lstStyle/>
          <a:p>
            <a:fld id="{BFDCA1C4-9514-7B4F-976F-D92F7E296653}" type="slidenum">
              <a:rPr lang="fr-FR" smtClean="0"/>
              <a:pPr/>
              <a:t>5</a:t>
            </a:fld>
            <a:endParaRPr lang="fr-FR"/>
          </a:p>
        </p:txBody>
      </p:sp>
      <p:pic>
        <p:nvPicPr>
          <p:cNvPr id="7" name="Picture 6" descr="A picture containing road, sitting, train, track&#10;&#10;Description automatically generated">
            <a:extLst>
              <a:ext uri="{FF2B5EF4-FFF2-40B4-BE49-F238E27FC236}">
                <a16:creationId xmlns:a16="http://schemas.microsoft.com/office/drawing/2014/main" id="{9C755208-C974-4ED7-B528-1BFFC0FBE04B}"/>
              </a:ext>
            </a:extLst>
          </p:cNvPr>
          <p:cNvPicPr>
            <a:picLocks noChangeAspect="1"/>
          </p:cNvPicPr>
          <p:nvPr/>
        </p:nvPicPr>
        <p:blipFill>
          <a:blip r:embed="rId2"/>
          <a:stretch>
            <a:fillRect/>
          </a:stretch>
        </p:blipFill>
        <p:spPr>
          <a:xfrm rot="5400000">
            <a:off x="4325693" y="1649350"/>
            <a:ext cx="5395550" cy="4046663"/>
          </a:xfrm>
          <a:prstGeom prst="rect">
            <a:avLst/>
          </a:prstGeom>
        </p:spPr>
      </p:pic>
    </p:spTree>
    <p:extLst>
      <p:ext uri="{BB962C8B-B14F-4D97-AF65-F5344CB8AC3E}">
        <p14:creationId xmlns:p14="http://schemas.microsoft.com/office/powerpoint/2010/main" val="3263652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C0C7-A6CE-4D26-B9A8-DB040A3BF416}"/>
              </a:ext>
            </a:extLst>
          </p:cNvPr>
          <p:cNvSpPr>
            <a:spLocks noGrp="1"/>
          </p:cNvSpPr>
          <p:nvPr>
            <p:ph type="title"/>
          </p:nvPr>
        </p:nvSpPr>
        <p:spPr/>
        <p:txBody>
          <a:bodyPr/>
          <a:lstStyle/>
          <a:p>
            <a:r>
              <a:rPr lang="en-GB" dirty="0"/>
              <a:t>HV Test Report (Example)</a:t>
            </a:r>
          </a:p>
        </p:txBody>
      </p:sp>
      <p:pic>
        <p:nvPicPr>
          <p:cNvPr id="6" name="Content Placeholder 5">
            <a:extLst>
              <a:ext uri="{FF2B5EF4-FFF2-40B4-BE49-F238E27FC236}">
                <a16:creationId xmlns:a16="http://schemas.microsoft.com/office/drawing/2014/main" id="{8594D46F-A4EC-4C23-9B37-3BFD3B4CA15B}"/>
              </a:ext>
            </a:extLst>
          </p:cNvPr>
          <p:cNvPicPr>
            <a:picLocks noGrp="1" noChangeAspect="1"/>
          </p:cNvPicPr>
          <p:nvPr>
            <p:ph idx="1"/>
          </p:nvPr>
        </p:nvPicPr>
        <p:blipFill rotWithShape="1">
          <a:blip r:embed="rId2"/>
          <a:srcRect l="2206" t="26281" r="35726" b="20970"/>
          <a:stretch/>
        </p:blipFill>
        <p:spPr>
          <a:xfrm>
            <a:off x="-1" y="1412025"/>
            <a:ext cx="9271891" cy="4432300"/>
          </a:xfrm>
          <a:prstGeom prst="rect">
            <a:avLst/>
          </a:prstGeom>
        </p:spPr>
      </p:pic>
      <p:sp>
        <p:nvSpPr>
          <p:cNvPr id="4" name="Footer Placeholder 3">
            <a:extLst>
              <a:ext uri="{FF2B5EF4-FFF2-40B4-BE49-F238E27FC236}">
                <a16:creationId xmlns:a16="http://schemas.microsoft.com/office/drawing/2014/main" id="{1535CB66-2C3E-4EB9-B2D4-FD1912E979CC}"/>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011DA2E6-52FB-4A51-BDE2-3BCEF70288D8}"/>
              </a:ext>
            </a:extLst>
          </p:cNvPr>
          <p:cNvSpPr>
            <a:spLocks noGrp="1"/>
          </p:cNvSpPr>
          <p:nvPr>
            <p:ph type="sldNum" sz="quarter" idx="12"/>
          </p:nvPr>
        </p:nvSpPr>
        <p:spPr/>
        <p:txBody>
          <a:bodyPr/>
          <a:lstStyle/>
          <a:p>
            <a:fld id="{BFDCA1C4-9514-7B4F-976F-D92F7E296653}" type="slidenum">
              <a:rPr lang="fr-FR" smtClean="0"/>
              <a:pPr/>
              <a:t>6</a:t>
            </a:fld>
            <a:endParaRPr lang="fr-FR"/>
          </a:p>
        </p:txBody>
      </p:sp>
    </p:spTree>
    <p:extLst>
      <p:ext uri="{BB962C8B-B14F-4D97-AF65-F5344CB8AC3E}">
        <p14:creationId xmlns:p14="http://schemas.microsoft.com/office/powerpoint/2010/main" val="646735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1EF0-7AAB-42F6-8055-844723856310}"/>
              </a:ext>
            </a:extLst>
          </p:cNvPr>
          <p:cNvSpPr>
            <a:spLocks noGrp="1"/>
          </p:cNvSpPr>
          <p:nvPr>
            <p:ph type="title"/>
          </p:nvPr>
        </p:nvSpPr>
        <p:spPr/>
        <p:txBody>
          <a:bodyPr/>
          <a:lstStyle/>
          <a:p>
            <a:r>
              <a:rPr lang="en-GB" dirty="0"/>
              <a:t>HV – Test level</a:t>
            </a:r>
          </a:p>
        </p:txBody>
      </p:sp>
      <p:sp>
        <p:nvSpPr>
          <p:cNvPr id="3" name="Content Placeholder 2">
            <a:extLst>
              <a:ext uri="{FF2B5EF4-FFF2-40B4-BE49-F238E27FC236}">
                <a16:creationId xmlns:a16="http://schemas.microsoft.com/office/drawing/2014/main" id="{EF12A4DC-C322-4CA9-A9D9-52A945260A93}"/>
              </a:ext>
            </a:extLst>
          </p:cNvPr>
          <p:cNvSpPr>
            <a:spLocks noGrp="1"/>
          </p:cNvSpPr>
          <p:nvPr>
            <p:ph idx="1"/>
          </p:nvPr>
        </p:nvSpPr>
        <p:spPr>
          <a:xfrm>
            <a:off x="432000" y="1257300"/>
            <a:ext cx="8434800" cy="4906963"/>
          </a:xfrm>
        </p:spPr>
        <p:txBody>
          <a:bodyPr>
            <a:normAutofit/>
          </a:bodyPr>
          <a:lstStyle/>
          <a:p>
            <a:r>
              <a:rPr lang="en-GB" sz="1800" dirty="0">
                <a:solidFill>
                  <a:schemeClr val="tx1"/>
                </a:solidFill>
              </a:rPr>
              <a:t>After the NC in coil 114, the test voltage level of the trace was questioned. Should we test to slightly higher voltage level? (for example, +20% </a:t>
            </a:r>
            <a:r>
              <a:rPr lang="en-GB" sz="1800" dirty="0">
                <a:solidFill>
                  <a:schemeClr val="tx1"/>
                </a:solidFill>
                <a:sym typeface="Wingdings" panose="05000000000000000000" pitchFamily="2" charset="2"/>
              </a:rPr>
              <a:t> 4.4 kV):</a:t>
            </a:r>
          </a:p>
          <a:p>
            <a:pPr lvl="1"/>
            <a:r>
              <a:rPr lang="en-GB" sz="1800" dirty="0">
                <a:solidFill>
                  <a:schemeClr val="tx1"/>
                </a:solidFill>
                <a:sym typeface="Wingdings" panose="05000000000000000000" pitchFamily="2" charset="2"/>
              </a:rPr>
              <a:t>3.7 kV are considered sufficient to detect any defect on the polyimide below the heater  going to higher voltage will not bring added value.</a:t>
            </a:r>
          </a:p>
          <a:p>
            <a:pPr lvl="1"/>
            <a:r>
              <a:rPr lang="en-GB" sz="1800" dirty="0">
                <a:solidFill>
                  <a:schemeClr val="tx1"/>
                </a:solidFill>
                <a:sym typeface="Wingdings" panose="05000000000000000000" pitchFamily="2" charset="2"/>
              </a:rPr>
              <a:t>Risk of breakthrough the surface:</a:t>
            </a:r>
          </a:p>
          <a:p>
            <a:pPr lvl="2"/>
            <a:r>
              <a:rPr lang="en-GB" sz="1400" dirty="0">
                <a:solidFill>
                  <a:schemeClr val="tx1"/>
                </a:solidFill>
                <a:sym typeface="Wingdings" panose="05000000000000000000" pitchFamily="2" charset="2"/>
              </a:rPr>
              <a:t>Prototype heaters: 4 mm HF heater to hole, 5 mm LF heater to edge</a:t>
            </a:r>
          </a:p>
          <a:p>
            <a:pPr lvl="2"/>
            <a:r>
              <a:rPr lang="en-GB" sz="1400" dirty="0">
                <a:solidFill>
                  <a:schemeClr val="tx1"/>
                </a:solidFill>
                <a:sym typeface="Wingdings" panose="05000000000000000000" pitchFamily="2" charset="2"/>
              </a:rPr>
              <a:t>Series heaters: 10 mm HF heater to hole, but still 5 mm LF heater to edge</a:t>
            </a:r>
            <a:endParaRPr lang="en-GB" sz="1800" dirty="0">
              <a:solidFill>
                <a:schemeClr val="tx1"/>
              </a:solidFill>
              <a:sym typeface="Wingdings" panose="05000000000000000000" pitchFamily="2" charset="2"/>
            </a:endParaRPr>
          </a:p>
          <a:p>
            <a:r>
              <a:rPr lang="en-GB" sz="1800" dirty="0">
                <a:solidFill>
                  <a:schemeClr val="tx1"/>
                </a:solidFill>
                <a:sym typeface="Wingdings" panose="05000000000000000000" pitchFamily="2" charset="2"/>
              </a:rPr>
              <a:t>One of the first series heaters was qualified to higher voltage level (</a:t>
            </a:r>
            <a:r>
              <a:rPr lang="en-GB" sz="2000" dirty="0">
                <a:solidFill>
                  <a:schemeClr val="tx1"/>
                </a:solidFill>
                <a:sym typeface="Wingdings" panose="05000000000000000000" pitchFamily="2" charset="2"/>
              </a:rPr>
              <a:t>see </a:t>
            </a:r>
            <a:r>
              <a:rPr lang="en-GB" sz="2000" dirty="0">
                <a:hlinkClick r:id="rId2"/>
              </a:rPr>
              <a:t>EDMS 2384489</a:t>
            </a:r>
            <a:r>
              <a:rPr lang="en-GB" sz="2000" dirty="0"/>
              <a:t>)</a:t>
            </a:r>
            <a:endParaRPr lang="en-GB" sz="2400" dirty="0">
              <a:solidFill>
                <a:schemeClr val="tx1"/>
              </a:solidFill>
              <a:sym typeface="Wingdings" panose="05000000000000000000" pitchFamily="2" charset="2"/>
            </a:endParaRPr>
          </a:p>
          <a:p>
            <a:pPr lvl="1"/>
            <a:r>
              <a:rPr lang="en-GB" sz="1800" dirty="0">
                <a:solidFill>
                  <a:schemeClr val="tx1"/>
                </a:solidFill>
                <a:sym typeface="Wingdings" panose="05000000000000000000" pitchFamily="2" charset="2"/>
              </a:rPr>
              <a:t>First HV to 3.7 kV showed two pin-holes, which were repaired using 50 mm wide and 50 µm thick polyimide tape. </a:t>
            </a:r>
          </a:p>
          <a:p>
            <a:pPr lvl="1"/>
            <a:r>
              <a:rPr lang="en-GB" sz="1800" dirty="0">
                <a:solidFill>
                  <a:schemeClr val="tx1"/>
                </a:solidFill>
                <a:sym typeface="Wingdings" panose="05000000000000000000" pitchFamily="2" charset="2"/>
              </a:rPr>
              <a:t>After reparation, the trace passed the test at 3.7 kV, 4.4 kV and 5 kV.</a:t>
            </a:r>
          </a:p>
          <a:p>
            <a:pPr lvl="1"/>
            <a:r>
              <a:rPr lang="en-GB" sz="1800" dirty="0">
                <a:solidFill>
                  <a:schemeClr val="tx1"/>
                </a:solidFill>
                <a:sym typeface="Wingdings" panose="05000000000000000000" pitchFamily="2" charset="2"/>
              </a:rPr>
              <a:t>Outcome:</a:t>
            </a:r>
          </a:p>
          <a:p>
            <a:pPr lvl="2"/>
            <a:r>
              <a:rPr lang="en-GB" sz="1400" dirty="0">
                <a:solidFill>
                  <a:schemeClr val="tx1"/>
                </a:solidFill>
                <a:sym typeface="Wingdings" panose="05000000000000000000" pitchFamily="2" charset="2"/>
              </a:rPr>
              <a:t>Confirm the statement that test at higher voltage does not show defects not visible at 3.7 kV </a:t>
            </a:r>
          </a:p>
          <a:p>
            <a:pPr lvl="2"/>
            <a:r>
              <a:rPr lang="en-GB" sz="1400" dirty="0">
                <a:solidFill>
                  <a:schemeClr val="tx1"/>
                </a:solidFill>
              </a:rPr>
              <a:t>How much risk are we adding in the heater when increasing from 3.7 kV to 4.4 kV?</a:t>
            </a:r>
          </a:p>
        </p:txBody>
      </p:sp>
      <p:sp>
        <p:nvSpPr>
          <p:cNvPr id="4" name="Footer Placeholder 3">
            <a:extLst>
              <a:ext uri="{FF2B5EF4-FFF2-40B4-BE49-F238E27FC236}">
                <a16:creationId xmlns:a16="http://schemas.microsoft.com/office/drawing/2014/main" id="{AE78F36F-FB47-4581-A6CA-D9DC7618F42C}"/>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2552938D-3A33-4E86-A11E-6249A16459CC}"/>
              </a:ext>
            </a:extLst>
          </p:cNvPr>
          <p:cNvSpPr>
            <a:spLocks noGrp="1"/>
          </p:cNvSpPr>
          <p:nvPr>
            <p:ph type="sldNum" sz="quarter" idx="12"/>
          </p:nvPr>
        </p:nvSpPr>
        <p:spPr/>
        <p:txBody>
          <a:bodyPr/>
          <a:lstStyle/>
          <a:p>
            <a:fld id="{BFDCA1C4-9514-7B4F-976F-D92F7E296653}" type="slidenum">
              <a:rPr lang="fr-FR" smtClean="0"/>
              <a:pPr/>
              <a:t>7</a:t>
            </a:fld>
            <a:endParaRPr lang="fr-FR"/>
          </a:p>
        </p:txBody>
      </p:sp>
    </p:spTree>
    <p:extLst>
      <p:ext uri="{BB962C8B-B14F-4D97-AF65-F5344CB8AC3E}">
        <p14:creationId xmlns:p14="http://schemas.microsoft.com/office/powerpoint/2010/main" val="2154592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427E-A025-43BF-8025-F8E4D8AD9E35}"/>
              </a:ext>
            </a:extLst>
          </p:cNvPr>
          <p:cNvSpPr>
            <a:spLocks noGrp="1"/>
          </p:cNvSpPr>
          <p:nvPr>
            <p:ph type="title"/>
          </p:nvPr>
        </p:nvSpPr>
        <p:spPr/>
        <p:txBody>
          <a:bodyPr/>
          <a:lstStyle/>
          <a:p>
            <a:r>
              <a:rPr lang="en-GB" dirty="0"/>
              <a:t>Production flow (prototype coils)</a:t>
            </a:r>
          </a:p>
        </p:txBody>
      </p:sp>
      <p:sp>
        <p:nvSpPr>
          <p:cNvPr id="3" name="Content Placeholder 2">
            <a:extLst>
              <a:ext uri="{FF2B5EF4-FFF2-40B4-BE49-F238E27FC236}">
                <a16:creationId xmlns:a16="http://schemas.microsoft.com/office/drawing/2014/main" id="{96034550-ADEE-4175-81A6-85DCEBB6F330}"/>
              </a:ext>
            </a:extLst>
          </p:cNvPr>
          <p:cNvSpPr>
            <a:spLocks noGrp="1"/>
          </p:cNvSpPr>
          <p:nvPr>
            <p:ph idx="1"/>
          </p:nvPr>
        </p:nvSpPr>
        <p:spPr>
          <a:xfrm>
            <a:off x="612000" y="1219200"/>
            <a:ext cx="8074800" cy="4906963"/>
          </a:xfrm>
        </p:spPr>
        <p:txBody>
          <a:bodyPr>
            <a:normAutofit fontScale="92500" lnSpcReduction="10000"/>
          </a:bodyPr>
          <a:lstStyle/>
          <a:p>
            <a:r>
              <a:rPr lang="en-GB" sz="2000" dirty="0">
                <a:solidFill>
                  <a:schemeClr val="tx1"/>
                </a:solidFill>
              </a:rPr>
              <a:t>Quality control on the QH upon reception from manufacturer, including production data, resistance measurements, high voltage and visual inspection  (example </a:t>
            </a:r>
            <a:r>
              <a:rPr lang="en-GB" sz="2000" dirty="0">
                <a:hlinkClick r:id="rId2"/>
              </a:rPr>
              <a:t>EDMS 2360125</a:t>
            </a:r>
            <a:r>
              <a:rPr lang="en-GB" sz="2000" dirty="0">
                <a:solidFill>
                  <a:schemeClr val="tx1"/>
                </a:solidFill>
              </a:rPr>
              <a:t>, quench heater quality control report) </a:t>
            </a:r>
            <a:r>
              <a:rPr lang="en-GB" sz="2000" dirty="0">
                <a:solidFill>
                  <a:schemeClr val="tx1"/>
                </a:solidFill>
                <a:sym typeface="Wingdings" panose="05000000000000000000" pitchFamily="2" charset="2"/>
              </a:rPr>
              <a:t> </a:t>
            </a:r>
            <a:r>
              <a:rPr lang="en-GB" sz="2000" dirty="0">
                <a:solidFill>
                  <a:srgbClr val="00B050"/>
                </a:solidFill>
                <a:sym typeface="Wingdings" panose="05000000000000000000" pitchFamily="2" charset="2"/>
              </a:rPr>
              <a:t>Component is accepted </a:t>
            </a:r>
            <a:r>
              <a:rPr lang="en-GB" sz="2000" dirty="0">
                <a:solidFill>
                  <a:schemeClr val="tx1"/>
                </a:solidFill>
                <a:sym typeface="Wingdings" panose="05000000000000000000" pitchFamily="2" charset="2"/>
              </a:rPr>
              <a:t>by Christian Scheuerlein and stored until it is needed for installation in the coil.</a:t>
            </a:r>
          </a:p>
          <a:p>
            <a:pPr lvl="1"/>
            <a:r>
              <a:rPr lang="en-GB" sz="2000" dirty="0">
                <a:solidFill>
                  <a:schemeClr val="tx1"/>
                </a:solidFill>
              </a:rPr>
              <a:t>All Hi-</a:t>
            </a:r>
            <a:r>
              <a:rPr lang="en-GB" sz="2000" dirty="0" err="1">
                <a:solidFill>
                  <a:schemeClr val="tx1"/>
                </a:solidFill>
              </a:rPr>
              <a:t>Lumi</a:t>
            </a:r>
            <a:r>
              <a:rPr lang="en-GB" sz="2000" dirty="0">
                <a:solidFill>
                  <a:schemeClr val="tx1"/>
                </a:solidFill>
              </a:rPr>
              <a:t> QH are produced by the same manufacturer (CERN PCB lab and </a:t>
            </a:r>
            <a:r>
              <a:rPr lang="en-GB" sz="2000" dirty="0" err="1">
                <a:solidFill>
                  <a:schemeClr val="tx1"/>
                </a:solidFill>
              </a:rPr>
              <a:t>Trackwise</a:t>
            </a:r>
            <a:r>
              <a:rPr lang="en-GB" sz="2000" dirty="0">
                <a:solidFill>
                  <a:schemeClr val="tx1"/>
                </a:solidFill>
              </a:rPr>
              <a:t>). </a:t>
            </a:r>
            <a:r>
              <a:rPr lang="en-GB" sz="2100" dirty="0">
                <a:solidFill>
                  <a:schemeClr val="tx1"/>
                </a:solidFill>
              </a:rPr>
              <a:t>See</a:t>
            </a:r>
            <a:r>
              <a:rPr lang="en-GB" sz="2100" dirty="0"/>
              <a:t> </a:t>
            </a:r>
            <a:r>
              <a:rPr lang="en-GB" sz="2100" dirty="0">
                <a:hlinkClick r:id="rId3"/>
              </a:rPr>
              <a:t>EDMS 2346140</a:t>
            </a:r>
            <a:endParaRPr lang="en-GB" sz="2100" dirty="0"/>
          </a:p>
          <a:p>
            <a:r>
              <a:rPr lang="en-GB" sz="2400" dirty="0">
                <a:solidFill>
                  <a:schemeClr val="tx1"/>
                </a:solidFill>
              </a:rPr>
              <a:t>Before installation in the coil, trace is taken from the stock, unrolled in the QH preparation table, and production team performs a visual inspection.</a:t>
            </a:r>
          </a:p>
          <a:p>
            <a:r>
              <a:rPr lang="en-GB" sz="2000" dirty="0">
                <a:solidFill>
                  <a:schemeClr val="tx1"/>
                </a:solidFill>
              </a:rPr>
              <a:t>The trace is then placed on top of the coil in order to define the locations of the VTAPS and windows to glue the trace</a:t>
            </a:r>
          </a:p>
          <a:p>
            <a:r>
              <a:rPr lang="en-GB" sz="2000" dirty="0">
                <a:solidFill>
                  <a:schemeClr val="tx1"/>
                </a:solidFill>
              </a:rPr>
              <a:t>The trace goes back to the QH preparation table where we do the final preparations (removal of the copper patches on the sides, </a:t>
            </a:r>
            <a:r>
              <a:rPr lang="en-GB" sz="2000" dirty="0" err="1">
                <a:solidFill>
                  <a:schemeClr val="tx1"/>
                </a:solidFill>
              </a:rPr>
              <a:t>vtaps</a:t>
            </a:r>
            <a:r>
              <a:rPr lang="en-GB" sz="2000" dirty="0">
                <a:solidFill>
                  <a:schemeClr val="tx1"/>
                </a:solidFill>
              </a:rPr>
              <a:t> holes…)</a:t>
            </a:r>
          </a:p>
          <a:p>
            <a:r>
              <a:rPr lang="en-GB" sz="2000" dirty="0">
                <a:solidFill>
                  <a:schemeClr val="tx1"/>
                </a:solidFill>
              </a:rPr>
              <a:t>The trace goes back to the coil, we do the final installation</a:t>
            </a:r>
          </a:p>
          <a:p>
            <a:endParaRPr lang="en-GB" sz="2000" dirty="0"/>
          </a:p>
        </p:txBody>
      </p:sp>
      <p:sp>
        <p:nvSpPr>
          <p:cNvPr id="4" name="Footer Placeholder 3">
            <a:extLst>
              <a:ext uri="{FF2B5EF4-FFF2-40B4-BE49-F238E27FC236}">
                <a16:creationId xmlns:a16="http://schemas.microsoft.com/office/drawing/2014/main" id="{4B413483-46D0-4C4F-81ED-7D0FE4A513A1}"/>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37B6D9DC-77B1-4E27-AFB1-E729E1FE6DFD}"/>
              </a:ext>
            </a:extLst>
          </p:cNvPr>
          <p:cNvSpPr>
            <a:spLocks noGrp="1"/>
          </p:cNvSpPr>
          <p:nvPr>
            <p:ph type="sldNum" sz="quarter" idx="12"/>
          </p:nvPr>
        </p:nvSpPr>
        <p:spPr/>
        <p:txBody>
          <a:bodyPr/>
          <a:lstStyle/>
          <a:p>
            <a:fld id="{BFDCA1C4-9514-7B4F-976F-D92F7E296653}" type="slidenum">
              <a:rPr lang="fr-FR" smtClean="0"/>
              <a:pPr/>
              <a:t>8</a:t>
            </a:fld>
            <a:endParaRPr lang="fr-FR"/>
          </a:p>
        </p:txBody>
      </p:sp>
    </p:spTree>
    <p:extLst>
      <p:ext uri="{BB962C8B-B14F-4D97-AF65-F5344CB8AC3E}">
        <p14:creationId xmlns:p14="http://schemas.microsoft.com/office/powerpoint/2010/main" val="1049651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427E-A025-43BF-8025-F8E4D8AD9E35}"/>
              </a:ext>
            </a:extLst>
          </p:cNvPr>
          <p:cNvSpPr>
            <a:spLocks noGrp="1"/>
          </p:cNvSpPr>
          <p:nvPr>
            <p:ph type="title"/>
          </p:nvPr>
        </p:nvSpPr>
        <p:spPr/>
        <p:txBody>
          <a:bodyPr/>
          <a:lstStyle/>
          <a:p>
            <a:r>
              <a:rPr lang="en-GB" dirty="0"/>
              <a:t>Production flow (series coils)</a:t>
            </a:r>
          </a:p>
        </p:txBody>
      </p:sp>
      <p:sp>
        <p:nvSpPr>
          <p:cNvPr id="3" name="Content Placeholder 2">
            <a:extLst>
              <a:ext uri="{FF2B5EF4-FFF2-40B4-BE49-F238E27FC236}">
                <a16:creationId xmlns:a16="http://schemas.microsoft.com/office/drawing/2014/main" id="{96034550-ADEE-4175-81A6-85DCEBB6F330}"/>
              </a:ext>
            </a:extLst>
          </p:cNvPr>
          <p:cNvSpPr>
            <a:spLocks noGrp="1"/>
          </p:cNvSpPr>
          <p:nvPr>
            <p:ph idx="1"/>
          </p:nvPr>
        </p:nvSpPr>
        <p:spPr/>
        <p:txBody>
          <a:bodyPr>
            <a:normAutofit/>
          </a:bodyPr>
          <a:lstStyle/>
          <a:p>
            <a:r>
              <a:rPr lang="en-GB" sz="1900" dirty="0">
                <a:solidFill>
                  <a:schemeClr val="tx1"/>
                </a:solidFill>
              </a:rPr>
              <a:t>Screening of the heaters upon reception (Christian)</a:t>
            </a:r>
            <a:endParaRPr lang="en-GB" sz="1900" dirty="0"/>
          </a:p>
          <a:p>
            <a:r>
              <a:rPr lang="en-GB" sz="1900" dirty="0">
                <a:solidFill>
                  <a:schemeClr val="tx1"/>
                </a:solidFill>
              </a:rPr>
              <a:t>Before installation in the coil, trace is taken from the stock, unrolled in the QH preparation table, and production team performs a visual inspection.</a:t>
            </a:r>
          </a:p>
          <a:p>
            <a:r>
              <a:rPr lang="en-GB" sz="1900" dirty="0">
                <a:solidFill>
                  <a:schemeClr val="tx1"/>
                </a:solidFill>
              </a:rPr>
              <a:t>Electrical team does the final qualification of the trace with the high voltage  test </a:t>
            </a:r>
            <a:r>
              <a:rPr lang="en-GB" sz="1900" dirty="0">
                <a:solidFill>
                  <a:schemeClr val="tx1"/>
                </a:solidFill>
                <a:sym typeface="Wingdings" panose="05000000000000000000" pitchFamily="2" charset="2"/>
              </a:rPr>
              <a:t></a:t>
            </a:r>
            <a:r>
              <a:rPr lang="en-GB" sz="1900" dirty="0">
                <a:solidFill>
                  <a:schemeClr val="tx1"/>
                </a:solidFill>
              </a:rPr>
              <a:t> </a:t>
            </a:r>
            <a:r>
              <a:rPr lang="en-GB" sz="1800" dirty="0">
                <a:solidFill>
                  <a:srgbClr val="00B050"/>
                </a:solidFill>
                <a:sym typeface="Wingdings" panose="05000000000000000000" pitchFamily="2" charset="2"/>
              </a:rPr>
              <a:t>Component is accepted </a:t>
            </a:r>
            <a:r>
              <a:rPr lang="en-GB" sz="1800" dirty="0">
                <a:solidFill>
                  <a:schemeClr val="tx1"/>
                </a:solidFill>
                <a:sym typeface="Wingdings" panose="05000000000000000000" pitchFamily="2" charset="2"/>
              </a:rPr>
              <a:t>by Christian Scheuerlein </a:t>
            </a:r>
            <a:endParaRPr lang="en-GB" sz="1900" dirty="0">
              <a:solidFill>
                <a:schemeClr val="tx1"/>
              </a:solidFill>
            </a:endParaRPr>
          </a:p>
          <a:p>
            <a:r>
              <a:rPr lang="en-GB" sz="1900" dirty="0">
                <a:solidFill>
                  <a:schemeClr val="tx1"/>
                </a:solidFill>
              </a:rPr>
              <a:t>Production team does the final preparations in the QH preparation table (since we don’t have internal VTAPS any more, we think we can do it without placing first the trace on the coil)</a:t>
            </a:r>
          </a:p>
          <a:p>
            <a:r>
              <a:rPr lang="en-GB" sz="1900" dirty="0">
                <a:solidFill>
                  <a:schemeClr val="tx1"/>
                </a:solidFill>
              </a:rPr>
              <a:t>QA team performs a final visual inspection including pictures of both sides of the quench heater</a:t>
            </a:r>
          </a:p>
          <a:p>
            <a:r>
              <a:rPr lang="en-GB" sz="1900" dirty="0">
                <a:solidFill>
                  <a:schemeClr val="tx1"/>
                </a:solidFill>
              </a:rPr>
              <a:t>The trace goes (for first time) to the coil, we do the final installation</a:t>
            </a:r>
            <a:br>
              <a:rPr lang="en-GB" sz="1900" dirty="0"/>
            </a:br>
            <a:endParaRPr lang="en-GB" sz="1900" dirty="0"/>
          </a:p>
        </p:txBody>
      </p:sp>
      <p:sp>
        <p:nvSpPr>
          <p:cNvPr id="4" name="Footer Placeholder 3">
            <a:extLst>
              <a:ext uri="{FF2B5EF4-FFF2-40B4-BE49-F238E27FC236}">
                <a16:creationId xmlns:a16="http://schemas.microsoft.com/office/drawing/2014/main" id="{4B413483-46D0-4C4F-81ED-7D0FE4A513A1}"/>
              </a:ext>
            </a:extLst>
          </p:cNvPr>
          <p:cNvSpPr>
            <a:spLocks noGrp="1"/>
          </p:cNvSpPr>
          <p:nvPr>
            <p:ph type="ftr" sz="quarter" idx="11"/>
          </p:nvPr>
        </p:nvSpPr>
        <p:spPr/>
        <p:txBody>
          <a:bodyPr/>
          <a:lstStyle/>
          <a:p>
            <a:endParaRPr lang="en-GB" noProof="0" dirty="0"/>
          </a:p>
        </p:txBody>
      </p:sp>
      <p:sp>
        <p:nvSpPr>
          <p:cNvPr id="5" name="Slide Number Placeholder 4">
            <a:extLst>
              <a:ext uri="{FF2B5EF4-FFF2-40B4-BE49-F238E27FC236}">
                <a16:creationId xmlns:a16="http://schemas.microsoft.com/office/drawing/2014/main" id="{37B6D9DC-77B1-4E27-AFB1-E729E1FE6DFD}"/>
              </a:ext>
            </a:extLst>
          </p:cNvPr>
          <p:cNvSpPr>
            <a:spLocks noGrp="1"/>
          </p:cNvSpPr>
          <p:nvPr>
            <p:ph type="sldNum" sz="quarter" idx="12"/>
          </p:nvPr>
        </p:nvSpPr>
        <p:spPr/>
        <p:txBody>
          <a:bodyPr/>
          <a:lstStyle/>
          <a:p>
            <a:fld id="{BFDCA1C4-9514-7B4F-976F-D92F7E296653}" type="slidenum">
              <a:rPr lang="fr-FR" smtClean="0"/>
              <a:pPr/>
              <a:t>9</a:t>
            </a:fld>
            <a:endParaRPr lang="fr-FR"/>
          </a:p>
        </p:txBody>
      </p:sp>
    </p:spTree>
    <p:extLst>
      <p:ext uri="{BB962C8B-B14F-4D97-AF65-F5344CB8AC3E}">
        <p14:creationId xmlns:p14="http://schemas.microsoft.com/office/powerpoint/2010/main" val="623550306"/>
      </p:ext>
    </p:extLst>
  </p:cSld>
  <p:clrMapOvr>
    <a:masterClrMapping/>
  </p:clrMapOvr>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iLumi-Pres-Template-4-3-CSR2016.pptx" id="{37610B82-38C5-4A79-9AD6-9055ADFB9289}" vid="{B895EA73-40B8-4DB4-B376-5DB62EC8AB97}"/>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HiLumi-Pres-Template-4-3-CSR2016</Template>
  <TotalTime>21839</TotalTime>
  <Words>1140</Words>
  <Application>Microsoft Office PowerPoint</Application>
  <PresentationFormat>On-screen Show (4:3)</PresentationFormat>
  <Paragraphs>105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Times New Roman</vt:lpstr>
      <vt:lpstr>Wingdings</vt:lpstr>
      <vt:lpstr>Thème Office</vt:lpstr>
      <vt:lpstr>Heater Quality Control at CERN</vt:lpstr>
      <vt:lpstr>HV Test Procedure</vt:lpstr>
      <vt:lpstr>HV Test Set Up (Attempt with rollers)</vt:lpstr>
      <vt:lpstr>Spec Dielectric checks in LHC heaters</vt:lpstr>
      <vt:lpstr>HV Test Procedure - CERN</vt:lpstr>
      <vt:lpstr>HV Test Report (Example)</vt:lpstr>
      <vt:lpstr>HV – Test level</vt:lpstr>
      <vt:lpstr>Production flow (prototype coils)</vt:lpstr>
      <vt:lpstr>Production flow (series coils)</vt:lpstr>
      <vt:lpstr>Defect Catalogue (1)</vt:lpstr>
      <vt:lpstr>Defect Catalogue (1)</vt:lpstr>
      <vt:lpstr>Reparation last heater</vt:lpstr>
      <vt:lpstr>Defect Catalogue (2)</vt:lpstr>
      <vt:lpstr>Defect Catalogue (3)</vt:lpstr>
      <vt:lpstr>Additional slides</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HL-LHC Cost and Schedule Review 2016 WPxxx – Equipment / System</dc:title>
  <dc:creator>Cecile Noels</dc:creator>
  <cp:lastModifiedBy>Susana Izquierdo Bermudez</cp:lastModifiedBy>
  <cp:revision>436</cp:revision>
  <cp:lastPrinted>2019-06-26T05:38:07Z</cp:lastPrinted>
  <dcterms:created xsi:type="dcterms:W3CDTF">2016-08-24T12:27:25Z</dcterms:created>
  <dcterms:modified xsi:type="dcterms:W3CDTF">2020-06-18T12:31:26Z</dcterms:modified>
</cp:coreProperties>
</file>