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63" r:id="rId2"/>
    <p:sldId id="262" r:id="rId3"/>
    <p:sldId id="347" r:id="rId4"/>
    <p:sldId id="364" r:id="rId5"/>
    <p:sldId id="361" r:id="rId6"/>
    <p:sldId id="366" r:id="rId7"/>
    <p:sldId id="365" r:id="rId8"/>
    <p:sldId id="367" r:id="rId9"/>
    <p:sldId id="368" r:id="rId10"/>
    <p:sldId id="369" r:id="rId11"/>
    <p:sldId id="370" r:id="rId12"/>
    <p:sldId id="371" r:id="rId13"/>
    <p:sldId id="372" r:id="rId14"/>
    <p:sldId id="373" r:id="rId15"/>
    <p:sldId id="374" r:id="rId16"/>
    <p:sldId id="375" r:id="rId17"/>
    <p:sldId id="376" r:id="rId18"/>
    <p:sldId id="331" r:id="rId19"/>
  </p:sldIdLst>
  <p:sldSz cx="9144000" cy="6858000" type="screen4x3"/>
  <p:notesSz cx="6797675" cy="987266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A"/>
    <a:srgbClr val="EC12C2"/>
    <a:srgbClr val="0093BE"/>
    <a:srgbClr val="7D7D7D"/>
    <a:srgbClr val="6B6B6B"/>
    <a:srgbClr val="FB963C"/>
    <a:srgbClr val="1B9930"/>
    <a:srgbClr val="FFFFFF"/>
    <a:srgbClr val="FEFE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5" autoAdjust="0"/>
    <p:restoredTop sz="94660"/>
  </p:normalViewPr>
  <p:slideViewPr>
    <p:cSldViewPr snapToGrid="0" snapToObjects="1" showGuides="1">
      <p:cViewPr varScale="1">
        <p:scale>
          <a:sx n="86" d="100"/>
          <a:sy n="86" d="100"/>
        </p:scale>
        <p:origin x="1051" y="53"/>
      </p:cViewPr>
      <p:guideLst>
        <p:guide orient="horz" pos="408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B3F5CDDF-3246-6843-A314-FDDEB3F3DF8E}" type="datetimeFigureOut">
              <a:rPr lang="fr-FR" smtClean="0"/>
              <a:pPr/>
              <a:t>18/06/2020</a:t>
            </a:fld>
            <a:endParaRPr lang="fr-FR"/>
          </a:p>
        </p:txBody>
      </p:sp>
      <p:sp>
        <p:nvSpPr>
          <p:cNvPr id="4" name="Espace réservé du pied de page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38027293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781D8F6D-3354-BF4D-834B-467E3215D30A}" type="datetimeFigureOut">
              <a:rPr lang="fr-FR" smtClean="0"/>
              <a:pPr/>
              <a:t>18/06/2020</a:t>
            </a:fld>
            <a:endParaRPr lang="fr-FR"/>
          </a:p>
        </p:txBody>
      </p:sp>
      <p:sp>
        <p:nvSpPr>
          <p:cNvPr id="4" name="Espace réservé de l'image des diapositives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6832168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5" name="Espace réservé du pied de page 4"/>
          <p:cNvSpPr>
            <a:spLocks noGrp="1"/>
          </p:cNvSpPr>
          <p:nvPr>
            <p:ph type="ftr" sz="quarter" idx="11"/>
          </p:nvPr>
        </p:nvSpPr>
        <p:spPr>
          <a:xfrm>
            <a:off x="1371600" y="6356350"/>
            <a:ext cx="6309000" cy="360000"/>
          </a:xfrm>
        </p:spPr>
        <p:txBody>
          <a:bodyPr lIns="0" tIns="0" rIns="0" bIns="0" anchor="b" anchorCtr="0"/>
          <a:lstStyle>
            <a:lvl1pPr algn="r">
              <a:defRPr>
                <a:solidFill>
                  <a:schemeClr val="accent1"/>
                </a:solidFill>
              </a:defRPr>
            </a:lvl1pPr>
          </a:lstStyle>
          <a:p>
            <a:endParaRPr lang="en-GB" noProof="0" dirty="0"/>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dirty="0"/>
          </a:p>
        </p:txBody>
      </p:sp>
      <p:pic>
        <p:nvPicPr>
          <p:cNvPr id="12" name="Image 11" descr="HLU-logoN-title.png"/>
          <p:cNvPicPr>
            <a:picLocks noChangeAspect="1"/>
          </p:cNvPicPr>
          <p:nvPr userDrawn="1"/>
        </p:nvPicPr>
        <p:blipFill>
          <a:blip r:embed="rId3"/>
          <a:stretch>
            <a:fillRect/>
          </a:stretch>
        </p:blipFill>
        <p:spPr>
          <a:xfrm>
            <a:off x="1371600" y="673710"/>
            <a:ext cx="3785364" cy="1534388"/>
          </a:xfrm>
          <a:prstGeom prst="rect">
            <a:avLst/>
          </a:prstGeom>
        </p:spPr>
      </p:pic>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grpSp>
        <p:nvGrpSpPr>
          <p:cNvPr id="10" name="Grouper 9"/>
          <p:cNvGrpSpPr/>
          <p:nvPr userDrawn="1"/>
        </p:nvGrpSpPr>
        <p:grpSpPr>
          <a:xfrm>
            <a:off x="457200" y="6071400"/>
            <a:ext cx="4572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pic>
        <p:nvPicPr>
          <p:cNvPr id="17" name="Image 4" descr="CERN-logo_outline.jpg"/>
          <p:cNvPicPr>
            <a:picLocks noChangeAspect="1"/>
          </p:cNvPicPr>
          <p:nvPr userDrawn="1"/>
        </p:nvPicPr>
        <p:blipFill>
          <a:blip r:embed="rId4"/>
          <a:stretch>
            <a:fillRect/>
          </a:stretch>
        </p:blipFill>
        <p:spPr>
          <a:xfrm>
            <a:off x="377190" y="5946775"/>
            <a:ext cx="613410" cy="6032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pied de page 4"/>
          <p:cNvSpPr>
            <a:spLocks noGrp="1"/>
          </p:cNvSpPr>
          <p:nvPr>
            <p:ph type="ftr" sz="quarter" idx="11"/>
          </p:nvPr>
        </p:nvSpPr>
        <p:spPr>
          <a:xfrm>
            <a:off x="1905000" y="6356350"/>
            <a:ext cx="6627000" cy="360000"/>
          </a:xfrm>
        </p:spPr>
        <p:txBody>
          <a:bodyPr/>
          <a:lstStyle/>
          <a:p>
            <a:endParaRPr lang="en-GB" noProof="0" dirty="0"/>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a:p>
        </p:txBody>
      </p:sp>
      <p:grpSp>
        <p:nvGrpSpPr>
          <p:cNvPr id="8" name="Grouper 7"/>
          <p:cNvGrpSpPr/>
          <p:nvPr userDrawn="1"/>
        </p:nvGrpSpPr>
        <p:grpSpPr>
          <a:xfrm>
            <a:off x="1440000" y="6300000"/>
            <a:ext cx="457200" cy="457200"/>
            <a:chOff x="1462200" y="4620913"/>
            <a:chExt cx="457200" cy="457200"/>
          </a:xfrm>
        </p:grpSpPr>
        <p:sp>
          <p:nvSpPr>
            <p:cNvPr id="9" name="Rectangle 8"/>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ZoneTexte 9"/>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pic>
        <p:nvPicPr>
          <p:cNvPr id="13" name="Image 5" descr="CERN-logo_outline.jpg"/>
          <p:cNvPicPr>
            <a:picLocks noChangeAspect="1"/>
          </p:cNvPicPr>
          <p:nvPr userDrawn="1"/>
        </p:nvPicPr>
        <p:blipFill>
          <a:blip r:embed="rId2"/>
          <a:stretch>
            <a:fillRect/>
          </a:stretch>
        </p:blipFill>
        <p:spPr>
          <a:xfrm>
            <a:off x="1422000" y="6282000"/>
            <a:ext cx="494185" cy="486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Espace réservé du pied de page 7"/>
          <p:cNvSpPr>
            <a:spLocks noGrp="1"/>
          </p:cNvSpPr>
          <p:nvPr>
            <p:ph type="ftr" sz="quarter" idx="11"/>
          </p:nvPr>
        </p:nvSpPr>
        <p:spPr>
          <a:xfrm>
            <a:off x="1905000" y="6356350"/>
            <a:ext cx="6627000" cy="360000"/>
          </a:xfrm>
        </p:spPr>
        <p:txBody>
          <a:bodyPr/>
          <a:lstStyle/>
          <a:p>
            <a:endParaRPr lang="en-GB" noProof="0" dirty="0"/>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grpSp>
        <p:nvGrpSpPr>
          <p:cNvPr id="11" name="Grouper 10"/>
          <p:cNvGrpSpPr/>
          <p:nvPr userDrawn="1"/>
        </p:nvGrpSpPr>
        <p:grpSpPr>
          <a:xfrm>
            <a:off x="1440000" y="6300000"/>
            <a:ext cx="457200" cy="457200"/>
            <a:chOff x="1462200" y="4620913"/>
            <a:chExt cx="457200" cy="457200"/>
          </a:xfrm>
        </p:grpSpPr>
        <p:sp>
          <p:nvSpPr>
            <p:cNvPr id="12" name="Rectangle 11"/>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pic>
        <p:nvPicPr>
          <p:cNvPr id="14" name="Image 5" descr="CERN-logo_outline.jpg"/>
          <p:cNvPicPr>
            <a:picLocks noChangeAspect="1"/>
          </p:cNvPicPr>
          <p:nvPr userDrawn="1"/>
        </p:nvPicPr>
        <p:blipFill>
          <a:blip r:embed="rId2"/>
          <a:stretch>
            <a:fillRect/>
          </a:stretch>
        </p:blipFill>
        <p:spPr>
          <a:xfrm>
            <a:off x="1422000" y="6282000"/>
            <a:ext cx="494185" cy="486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4" name="Espace réservé du pied de page 3"/>
          <p:cNvSpPr>
            <a:spLocks noGrp="1"/>
          </p:cNvSpPr>
          <p:nvPr>
            <p:ph type="ftr" sz="quarter" idx="11"/>
          </p:nvPr>
        </p:nvSpPr>
        <p:spPr>
          <a:xfrm>
            <a:off x="1905000" y="6356350"/>
            <a:ext cx="6627000" cy="360000"/>
          </a:xfrm>
        </p:spPr>
        <p:txBody>
          <a:bodyPr/>
          <a:lstStyle/>
          <a:p>
            <a:endParaRPr lang="en-GB" noProof="0" dirty="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grpSp>
        <p:nvGrpSpPr>
          <p:cNvPr id="7" name="Grouper 6"/>
          <p:cNvGrpSpPr/>
          <p:nvPr userDrawn="1"/>
        </p:nvGrpSpPr>
        <p:grpSpPr>
          <a:xfrm>
            <a:off x="1440000" y="6300000"/>
            <a:ext cx="457200" cy="457200"/>
            <a:chOff x="1462200" y="4620913"/>
            <a:chExt cx="457200" cy="457200"/>
          </a:xfrm>
        </p:grpSpPr>
        <p:sp>
          <p:nvSpPr>
            <p:cNvPr id="8" name="Rectangle 7"/>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ZoneTexte 8"/>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pic>
        <p:nvPicPr>
          <p:cNvPr id="10" name="Image 5" descr="CERN-logo_outline.jpg"/>
          <p:cNvPicPr>
            <a:picLocks noChangeAspect="1"/>
          </p:cNvPicPr>
          <p:nvPr userDrawn="1"/>
        </p:nvPicPr>
        <p:blipFill>
          <a:blip r:embed="rId2"/>
          <a:stretch>
            <a:fillRect/>
          </a:stretch>
        </p:blipFill>
        <p:spPr>
          <a:xfrm>
            <a:off x="1422000" y="6282000"/>
            <a:ext cx="494185" cy="486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981200" y="6356350"/>
            <a:ext cx="6553200" cy="360000"/>
          </a:xfrm>
        </p:spPr>
        <p:txBody>
          <a:bodyPr/>
          <a:lstStyle/>
          <a:p>
            <a:endParaRPr lang="en-GB" noProof="0" dirty="0"/>
          </a:p>
        </p:txBody>
      </p:sp>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grpSp>
        <p:nvGrpSpPr>
          <p:cNvPr id="6" name="Grouper 5"/>
          <p:cNvGrpSpPr/>
          <p:nvPr userDrawn="1"/>
        </p:nvGrpSpPr>
        <p:grpSpPr>
          <a:xfrm>
            <a:off x="1440000" y="6300000"/>
            <a:ext cx="457200" cy="457200"/>
            <a:chOff x="1462200" y="4620913"/>
            <a:chExt cx="457200" cy="457200"/>
          </a:xfrm>
        </p:grpSpPr>
        <p:sp>
          <p:nvSpPr>
            <p:cNvPr id="7" name="Rectangle 6"/>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ZoneTexte 7"/>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pic>
        <p:nvPicPr>
          <p:cNvPr id="9" name="Image 5" descr="CERN-logo_outline.jpg"/>
          <p:cNvPicPr>
            <a:picLocks noChangeAspect="1"/>
          </p:cNvPicPr>
          <p:nvPr userDrawn="1"/>
        </p:nvPicPr>
        <p:blipFill>
          <a:blip r:embed="rId2"/>
          <a:stretch>
            <a:fillRect/>
          </a:stretch>
        </p:blipFill>
        <p:spPr>
          <a:xfrm>
            <a:off x="1422000" y="6282000"/>
            <a:ext cx="494185" cy="486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6" name="Espace réservé du pied de page 5"/>
          <p:cNvSpPr>
            <a:spLocks noGrp="1"/>
          </p:cNvSpPr>
          <p:nvPr>
            <p:ph type="ftr" sz="quarter" idx="11"/>
          </p:nvPr>
        </p:nvSpPr>
        <p:spPr>
          <a:xfrm>
            <a:off x="1981200" y="6356350"/>
            <a:ext cx="6550800" cy="360000"/>
          </a:xfrm>
        </p:spPr>
        <p:txBody>
          <a:bodyPr/>
          <a:lstStyle/>
          <a:p>
            <a:endParaRPr lang="en-GB" noProof="0" dirty="0"/>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grpSp>
        <p:nvGrpSpPr>
          <p:cNvPr id="10" name="Grouper 9"/>
          <p:cNvGrpSpPr/>
          <p:nvPr userDrawn="1"/>
        </p:nvGrpSpPr>
        <p:grpSpPr>
          <a:xfrm>
            <a:off x="1440000" y="6300000"/>
            <a:ext cx="4572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ZoneTexte 11"/>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pic>
        <p:nvPicPr>
          <p:cNvPr id="13" name="Image 5" descr="CERN-logo_outline.jpg"/>
          <p:cNvPicPr>
            <a:picLocks noChangeAspect="1"/>
          </p:cNvPicPr>
          <p:nvPr userDrawn="1"/>
        </p:nvPicPr>
        <p:blipFill>
          <a:blip r:embed="rId2"/>
          <a:stretch>
            <a:fillRect/>
          </a:stretch>
        </p:blipFill>
        <p:spPr>
          <a:xfrm>
            <a:off x="1422000" y="6282000"/>
            <a:ext cx="494185" cy="486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351800" y="2709000"/>
            <a:ext cx="6440400" cy="1634400"/>
          </a:xfrm>
        </p:spPr>
        <p:txBody>
          <a:bodyPr/>
          <a:lstStyle>
            <a:lvl1pPr>
              <a:defRPr b="1" i="1">
                <a:solidFill>
                  <a:schemeClr val="tx2"/>
                </a:solidFill>
              </a:defRPr>
            </a:lvl1pPr>
          </a:lstStyle>
          <a:p>
            <a:r>
              <a:rPr lang="en-GB" noProof="0"/>
              <a:t>Thank you message....</a:t>
            </a:r>
          </a:p>
        </p:txBody>
      </p:sp>
      <p:sp>
        <p:nvSpPr>
          <p:cNvPr id="4" name="Espace réservé du pied de page 3"/>
          <p:cNvSpPr>
            <a:spLocks noGrp="1"/>
          </p:cNvSpPr>
          <p:nvPr>
            <p:ph type="ftr" sz="quarter" idx="11"/>
          </p:nvPr>
        </p:nvSpPr>
        <p:spPr>
          <a:xfrm>
            <a:off x="1351800" y="6356350"/>
            <a:ext cx="6440400" cy="360000"/>
          </a:xfrm>
        </p:spPr>
        <p:txBody>
          <a:bodyPr/>
          <a:lstStyle/>
          <a:p>
            <a:endParaRPr lang="en-GB" noProof="0" dirty="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dirty="0"/>
          </a:p>
        </p:txBody>
      </p:sp>
      <p:pic>
        <p:nvPicPr>
          <p:cNvPr id="12" name="Image 11" descr="HLU-logoN-title.png"/>
          <p:cNvPicPr>
            <a:picLocks noChangeAspect="1"/>
          </p:cNvPicPr>
          <p:nvPr userDrawn="1"/>
        </p:nvPicPr>
        <p:blipFill>
          <a:blip r:embed="rId3"/>
          <a:stretch>
            <a:fillRect/>
          </a:stretch>
        </p:blipFill>
        <p:spPr>
          <a:xfrm>
            <a:off x="1371600" y="673710"/>
            <a:ext cx="3785364" cy="1534388"/>
          </a:xfrm>
          <a:prstGeom prst="rect">
            <a:avLst/>
          </a:prstGeom>
        </p:spPr>
      </p:pic>
      <p:sp>
        <p:nvSpPr>
          <p:cNvPr id="8" name="Espace réservé du texte 7"/>
          <p:cNvSpPr>
            <a:spLocks noGrp="1"/>
          </p:cNvSpPr>
          <p:nvPr>
            <p:ph type="body" sz="quarter" idx="14" hasCustomPrompt="1"/>
          </p:nvPr>
        </p:nvSpPr>
        <p:spPr>
          <a:xfrm>
            <a:off x="1351800" y="4953000"/>
            <a:ext cx="6440400" cy="1219200"/>
          </a:xfrm>
        </p:spPr>
        <p:txBody>
          <a:bodyPr anchor="b">
            <a:noAutofit/>
          </a:bodyPr>
          <a:lstStyle>
            <a:lvl1pPr>
              <a:buFontTx/>
              <a:buNone/>
              <a:defRPr sz="1200" baseline="0">
                <a:solidFill>
                  <a:schemeClr val="tx2"/>
                </a:solidFill>
              </a:defRPr>
            </a:lvl1pPr>
            <a:lvl2pPr>
              <a:buFontTx/>
              <a:buNone/>
              <a:defRPr sz="1400"/>
            </a:lvl2pPr>
            <a:lvl3pPr>
              <a:buFontTx/>
              <a:buNone/>
              <a:defRPr sz="1400"/>
            </a:lvl3pPr>
            <a:lvl4pPr>
              <a:buFontTx/>
              <a:buNone/>
              <a:defRPr sz="1400"/>
            </a:lvl4pPr>
            <a:lvl5pPr>
              <a:buFontTx/>
              <a:buNone/>
              <a:defRPr sz="1400"/>
            </a:lvl5pPr>
          </a:lstStyle>
          <a:p>
            <a:pPr lvl="0"/>
            <a:r>
              <a:rPr lang="en-GB" noProof="0"/>
              <a:t>Credits if needed: reference 1, reference 2 ...</a:t>
            </a:r>
          </a:p>
        </p:txBody>
      </p:sp>
      <p:grpSp>
        <p:nvGrpSpPr>
          <p:cNvPr id="9" name="Grouper 8"/>
          <p:cNvGrpSpPr/>
          <p:nvPr userDrawn="1"/>
        </p:nvGrpSpPr>
        <p:grpSpPr>
          <a:xfrm>
            <a:off x="457200" y="6071400"/>
            <a:ext cx="457200" cy="457200"/>
            <a:chOff x="1462200" y="4620913"/>
            <a:chExt cx="457200" cy="457200"/>
          </a:xfrm>
        </p:grpSpPr>
        <p:sp>
          <p:nvSpPr>
            <p:cNvPr id="10" name="Rectangle 9"/>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ZoneTexte 10"/>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pic>
        <p:nvPicPr>
          <p:cNvPr id="14" name="Image 4" descr="CERN-logo_outline.jpg"/>
          <p:cNvPicPr>
            <a:picLocks noChangeAspect="1"/>
          </p:cNvPicPr>
          <p:nvPr userDrawn="1"/>
        </p:nvPicPr>
        <p:blipFill>
          <a:blip r:embed="rId4"/>
          <a:stretch>
            <a:fillRect/>
          </a:stretch>
        </p:blipFill>
        <p:spPr>
          <a:xfrm>
            <a:off x="377190" y="5946775"/>
            <a:ext cx="613410" cy="60325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endParaRPr lang="en-GB" noProof="0"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 id="2147483658" r:id="rId7"/>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it-IT" dirty="0"/>
              <a:t>Issue and autopsy on coil CR114</a:t>
            </a:r>
            <a:endParaRPr lang="en-GB" dirty="0"/>
          </a:p>
        </p:txBody>
      </p:sp>
      <p:sp>
        <p:nvSpPr>
          <p:cNvPr id="3" name="Sous-titre 2"/>
          <p:cNvSpPr>
            <a:spLocks noGrp="1"/>
          </p:cNvSpPr>
          <p:nvPr>
            <p:ph type="subTitle" idx="1"/>
          </p:nvPr>
        </p:nvSpPr>
        <p:spPr>
          <a:xfrm>
            <a:off x="793699" y="3542342"/>
            <a:ext cx="6480000" cy="1716933"/>
          </a:xfrm>
        </p:spPr>
        <p:txBody>
          <a:bodyPr>
            <a:normAutofit/>
          </a:bodyPr>
          <a:lstStyle/>
          <a:p>
            <a:endParaRPr lang="en-GB" dirty="0"/>
          </a:p>
          <a:p>
            <a:endParaRPr lang="it-IT" dirty="0"/>
          </a:p>
          <a:p>
            <a:endParaRPr lang="en-GB" dirty="0"/>
          </a:p>
          <a:p>
            <a:endParaRPr lang="en-GB" dirty="0"/>
          </a:p>
        </p:txBody>
      </p:sp>
      <p:sp>
        <p:nvSpPr>
          <p:cNvPr id="4" name="Espace réservé du texte 3"/>
          <p:cNvSpPr>
            <a:spLocks noGrp="1"/>
          </p:cNvSpPr>
          <p:nvPr>
            <p:ph type="body" sz="quarter" idx="14"/>
          </p:nvPr>
        </p:nvSpPr>
        <p:spPr/>
        <p:txBody>
          <a:bodyPr/>
          <a:lstStyle/>
          <a:p>
            <a:r>
              <a:rPr lang="en-GB" dirty="0"/>
              <a:t>18 June 2020</a:t>
            </a:r>
          </a:p>
        </p:txBody>
      </p:sp>
      <p:pic>
        <p:nvPicPr>
          <p:cNvPr id="5" name="Image 4" descr="CERN-logo_outline.jpg"/>
          <p:cNvPicPr>
            <a:picLocks noChangeAspect="1"/>
          </p:cNvPicPr>
          <p:nvPr/>
        </p:nvPicPr>
        <p:blipFill>
          <a:blip r:embed="rId2"/>
          <a:stretch>
            <a:fillRect/>
          </a:stretch>
        </p:blipFill>
        <p:spPr>
          <a:xfrm>
            <a:off x="377190" y="5946775"/>
            <a:ext cx="613410" cy="603250"/>
          </a:xfrm>
          <a:prstGeom prst="rect">
            <a:avLst/>
          </a:prstGeom>
        </p:spPr>
      </p:pic>
      <p:sp>
        <p:nvSpPr>
          <p:cNvPr id="7" name="Sous-titre 2"/>
          <p:cNvSpPr txBox="1">
            <a:spLocks/>
          </p:cNvSpPr>
          <p:nvPr/>
        </p:nvSpPr>
        <p:spPr>
          <a:xfrm>
            <a:off x="1371600" y="3615329"/>
            <a:ext cx="6480000" cy="1716933"/>
          </a:xfrm>
          <a:prstGeom prst="rect">
            <a:avLst/>
          </a:prstGeom>
        </p:spPr>
        <p:txBody>
          <a:bodyPr vert="horz" lIns="0" tIns="0" rIns="0" bIns="0" rtlCol="0">
            <a:normAutofit/>
          </a:bodyPr>
          <a:lstStyle>
            <a:lvl1pPr marL="0" indent="0" algn="l" defTabSz="457200" rtl="0" eaLnBrk="1" latinLnBrk="0" hangingPunct="1">
              <a:spcBef>
                <a:spcPct val="20000"/>
              </a:spcBef>
              <a:buClr>
                <a:schemeClr val="accent6"/>
              </a:buClr>
              <a:buFont typeface="Wingdings" charset="2"/>
              <a:buNone/>
              <a:defRPr sz="2000" b="0" kern="1200" baseline="0">
                <a:solidFill>
                  <a:schemeClr val="accent5"/>
                </a:solidFill>
                <a:latin typeface="+mn-lt"/>
                <a:ea typeface="+mn-ea"/>
                <a:cs typeface="+mn-cs"/>
              </a:defRPr>
            </a:lvl1pPr>
            <a:lvl2pPr marL="457200" indent="0" algn="ctr" defTabSz="457200" rtl="0" eaLnBrk="1" latinLnBrk="0" hangingPunct="1">
              <a:spcBef>
                <a:spcPct val="20000"/>
              </a:spcBef>
              <a:buClr>
                <a:schemeClr val="accent6"/>
              </a:buClr>
              <a:buFont typeface="Wingdings" charset="2"/>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6"/>
              </a:buClr>
              <a:buFont typeface="Wingdings" charset="2"/>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6"/>
              </a:buClr>
              <a:buFont typeface="Wingdings" charset="2"/>
              <a:buNone/>
              <a:defRPr sz="18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6"/>
              </a:buClr>
              <a:buFont typeface="Wingdings" charset="2"/>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a:t>N. Lusa</a:t>
            </a:r>
            <a:endParaRPr lang="it-IT" sz="1000" dirty="0"/>
          </a:p>
          <a:p>
            <a:endParaRPr lang="en-GB" dirty="0"/>
          </a:p>
          <a:p>
            <a:endParaRPr lang="en-GB" dirty="0"/>
          </a:p>
          <a:p>
            <a:endParaRPr lang="en-GB" dirty="0"/>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dirty="0"/>
              <a:t>Repair process</a:t>
            </a:r>
            <a:endParaRPr lang="en-GB" dirty="0"/>
          </a:p>
        </p:txBody>
      </p:sp>
      <p:sp>
        <p:nvSpPr>
          <p:cNvPr id="3" name="Espace réservé du contenu 2"/>
          <p:cNvSpPr>
            <a:spLocks noGrp="1"/>
          </p:cNvSpPr>
          <p:nvPr>
            <p:ph idx="1"/>
          </p:nvPr>
        </p:nvSpPr>
        <p:spPr>
          <a:xfrm>
            <a:off x="612000" y="975518"/>
            <a:ext cx="7920000" cy="4906963"/>
          </a:xfrm>
        </p:spPr>
        <p:txBody>
          <a:bodyPr>
            <a:noAutofit/>
          </a:bodyPr>
          <a:lstStyle/>
          <a:p>
            <a:pPr algn="just"/>
            <a:r>
              <a:rPr lang="en-US" sz="1600" dirty="0"/>
              <a:t>Once the circuit area was etched away, we had the opportunity to better see the dark spot revealed before.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GB" sz="1600" dirty="0"/>
          </a:p>
          <a:p>
            <a:pPr algn="just"/>
            <a:r>
              <a:rPr lang="en-US" sz="1600" dirty="0"/>
              <a:t>At this point, an electrical check with a multimeter was performed connecting one wire to a lead and the other to the concerned spot and a “beep” was heard. That led us to two possible conclusions:</a:t>
            </a:r>
            <a:endParaRPr lang="en-GB" sz="1600" dirty="0"/>
          </a:p>
          <a:p>
            <a:pPr marL="1440000" lvl="0" algn="just">
              <a:buFont typeface="Arial" panose="020B0604020202020204" pitchFamily="34" charset="0"/>
              <a:buChar char="•"/>
            </a:pPr>
            <a:r>
              <a:rPr lang="en-US" sz="1600" dirty="0"/>
              <a:t>An external particle was in contact </a:t>
            </a:r>
          </a:p>
          <a:p>
            <a:pPr marL="1440000" lvl="0" indent="0" algn="just">
              <a:buNone/>
            </a:pPr>
            <a:r>
              <a:rPr lang="en-US" sz="1600" dirty="0"/>
              <a:t>with the cable.</a:t>
            </a:r>
            <a:endParaRPr lang="en-GB" sz="1600" dirty="0"/>
          </a:p>
          <a:p>
            <a:pPr marL="1440000" lvl="0" algn="just">
              <a:buFont typeface="Arial" panose="020B0604020202020204" pitchFamily="34" charset="0"/>
              <a:buChar char="•"/>
            </a:pPr>
            <a:r>
              <a:rPr lang="en-US" sz="1600" dirty="0"/>
              <a:t>We were touching the cable.</a:t>
            </a:r>
            <a:endParaRPr lang="en-GB" sz="1600" dirty="0"/>
          </a:p>
          <a:p>
            <a:pPr marL="342900" lvl="2" indent="-342900" algn="just"/>
            <a:endParaRPr lang="it-IT" sz="1600" dirty="0">
              <a:solidFill>
                <a:srgbClr val="5A5A5A"/>
              </a:solidFill>
            </a:endParaRP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10</a:t>
            </a:fld>
            <a:endParaRPr lang="fr-FR"/>
          </a:p>
        </p:txBody>
      </p:sp>
      <p:pic>
        <p:nvPicPr>
          <p:cNvPr id="6" name="Image 5" descr="CERN-logo_outline.jpg"/>
          <p:cNvPicPr>
            <a:picLocks noChangeAspect="1"/>
          </p:cNvPicPr>
          <p:nvPr/>
        </p:nvPicPr>
        <p:blipFill>
          <a:blip r:embed="rId2"/>
          <a:stretch>
            <a:fillRect/>
          </a:stretch>
        </p:blipFill>
        <p:spPr>
          <a:xfrm>
            <a:off x="1422000" y="6282000"/>
            <a:ext cx="494185" cy="486000"/>
          </a:xfrm>
          <a:prstGeom prst="rect">
            <a:avLst/>
          </a:prstGeom>
        </p:spPr>
      </p:pic>
      <p:pic>
        <p:nvPicPr>
          <p:cNvPr id="11" name="Picture 10">
            <a:extLst>
              <a:ext uri="{FF2B5EF4-FFF2-40B4-BE49-F238E27FC236}">
                <a16:creationId xmlns:a16="http://schemas.microsoft.com/office/drawing/2014/main" id="{3373E525-39C5-4E9F-BC3C-1A8C9AA50B47}"/>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3578269" y="1338041"/>
            <a:ext cx="3821151" cy="2994261"/>
          </a:xfrm>
          <a:prstGeom prst="rect">
            <a:avLst/>
          </a:prstGeom>
          <a:noFill/>
          <a:ln>
            <a:noFill/>
          </a:ln>
          <a:extLst>
            <a:ext uri="{53640926-AAD7-44D8-BBD7-CCE9431645EC}">
              <a14:shadowObscured xmlns:a14="http://schemas.microsoft.com/office/drawing/2010/main"/>
            </a:ext>
          </a:extLst>
        </p:spPr>
      </p:pic>
      <p:sp>
        <p:nvSpPr>
          <p:cNvPr id="15" name="Text Box 2">
            <a:extLst>
              <a:ext uri="{FF2B5EF4-FFF2-40B4-BE49-F238E27FC236}">
                <a16:creationId xmlns:a16="http://schemas.microsoft.com/office/drawing/2014/main" id="{8A22CB05-D1DC-465A-8E1E-36DB469461FC}"/>
              </a:ext>
            </a:extLst>
          </p:cNvPr>
          <p:cNvSpPr txBox="1">
            <a:spLocks noChangeArrowheads="1"/>
          </p:cNvSpPr>
          <p:nvPr/>
        </p:nvSpPr>
        <p:spPr bwMode="auto">
          <a:xfrm>
            <a:off x="2271036" y="3077738"/>
            <a:ext cx="754380" cy="2609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spcAft>
                <a:spcPts val="0"/>
              </a:spcAft>
            </a:pPr>
            <a:r>
              <a:rPr lang="en-GB" sz="1100" dirty="0">
                <a:effectLst/>
                <a:latin typeface="Times New Roman" panose="02020603050405020304" pitchFamily="18" charset="0"/>
                <a:ea typeface="Times New Roman" panose="02020603050405020304" pitchFamily="18" charset="0"/>
              </a:rPr>
              <a:t>Dark spot</a:t>
            </a:r>
            <a:endParaRPr lang="en-GB" sz="1200" dirty="0">
              <a:effectLst/>
              <a:latin typeface="Times New Roman" panose="02020603050405020304" pitchFamily="18" charset="0"/>
              <a:ea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4A8126D9-2F11-48F3-80F8-818FFAA7B9E8}"/>
              </a:ext>
            </a:extLst>
          </p:cNvPr>
          <p:cNvCxnSpPr>
            <a:cxnSpLocks/>
          </p:cNvCxnSpPr>
          <p:nvPr/>
        </p:nvCxnSpPr>
        <p:spPr>
          <a:xfrm>
            <a:off x="3116062" y="3208230"/>
            <a:ext cx="2623353" cy="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17" name="Text Box 2">
            <a:extLst>
              <a:ext uri="{FF2B5EF4-FFF2-40B4-BE49-F238E27FC236}">
                <a16:creationId xmlns:a16="http://schemas.microsoft.com/office/drawing/2014/main" id="{AEFB3F9B-C496-47A1-92B1-86BF15C82C79}"/>
              </a:ext>
            </a:extLst>
          </p:cNvPr>
          <p:cNvSpPr txBox="1">
            <a:spLocks noChangeArrowheads="1"/>
          </p:cNvSpPr>
          <p:nvPr/>
        </p:nvSpPr>
        <p:spPr bwMode="auto">
          <a:xfrm>
            <a:off x="1341396" y="2048069"/>
            <a:ext cx="1684020" cy="2609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spcAft>
                <a:spcPts val="0"/>
              </a:spcAft>
            </a:pPr>
            <a:r>
              <a:rPr lang="en-GB" sz="1100" dirty="0">
                <a:effectLst/>
                <a:latin typeface="Times New Roman" panose="02020603050405020304" pitchFamily="18" charset="0"/>
                <a:ea typeface="Times New Roman" panose="02020603050405020304" pitchFamily="18" charset="0"/>
              </a:rPr>
              <a:t>Polyimide layer of the QH</a:t>
            </a:r>
            <a:endParaRPr lang="en-GB" sz="1200" dirty="0">
              <a:effectLst/>
              <a:latin typeface="Times New Roman" panose="02020603050405020304" pitchFamily="18" charset="0"/>
              <a:ea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3D7C65FA-D88D-4874-9099-621DC46D5146}"/>
              </a:ext>
            </a:extLst>
          </p:cNvPr>
          <p:cNvCxnSpPr>
            <a:cxnSpLocks/>
          </p:cNvCxnSpPr>
          <p:nvPr/>
        </p:nvCxnSpPr>
        <p:spPr>
          <a:xfrm>
            <a:off x="3116062" y="2178561"/>
            <a:ext cx="2539014" cy="413719"/>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pic>
        <p:nvPicPr>
          <p:cNvPr id="12" name="Picture 11">
            <a:extLst>
              <a:ext uri="{FF2B5EF4-FFF2-40B4-BE49-F238E27FC236}">
                <a16:creationId xmlns:a16="http://schemas.microsoft.com/office/drawing/2014/main" id="{F80F8741-8792-410E-9E91-5E64F7072D71}"/>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502042" y="4973454"/>
            <a:ext cx="2219957" cy="1704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9997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dirty="0"/>
              <a:t>Repair process</a:t>
            </a:r>
            <a:endParaRPr lang="en-GB" dirty="0"/>
          </a:p>
        </p:txBody>
      </p:sp>
      <p:sp>
        <p:nvSpPr>
          <p:cNvPr id="3" name="Espace réservé du contenu 2"/>
          <p:cNvSpPr>
            <a:spLocks noGrp="1"/>
          </p:cNvSpPr>
          <p:nvPr>
            <p:ph idx="1"/>
          </p:nvPr>
        </p:nvSpPr>
        <p:spPr>
          <a:xfrm>
            <a:off x="612000" y="975518"/>
            <a:ext cx="7920000" cy="4906963"/>
          </a:xfrm>
        </p:spPr>
        <p:txBody>
          <a:bodyPr>
            <a:noAutofit/>
          </a:bodyPr>
          <a:lstStyle/>
          <a:p>
            <a:pPr algn="just"/>
            <a:r>
              <a:rPr lang="en-US" sz="1600" dirty="0"/>
              <a:t>After having completely removed the metallic layer of the QH, a Hi-Pot insulation test electrical test was performed: 500 V QH213 to coil, passed and the measured resistance was </a:t>
            </a:r>
            <a:r>
              <a:rPr lang="en-GB" sz="1600" dirty="0"/>
              <a:t>12.8 GΩ.</a:t>
            </a:r>
          </a:p>
          <a:p>
            <a:pPr algn="just"/>
            <a:r>
              <a:rPr lang="en-GB" sz="1600" dirty="0"/>
              <a:t>In accordance with the work package engineer, it was decided to keep going with the investigation of the defect. </a:t>
            </a:r>
          </a:p>
          <a:p>
            <a:pPr algn="just"/>
            <a:endParaRPr lang="en-US" sz="1600" dirty="0"/>
          </a:p>
          <a:p>
            <a:pPr marL="0" indent="0">
              <a:buNone/>
            </a:pPr>
            <a:endParaRPr lang="en-US" sz="1600" dirty="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11</a:t>
            </a:fld>
            <a:endParaRPr lang="fr-FR"/>
          </a:p>
        </p:txBody>
      </p:sp>
      <p:pic>
        <p:nvPicPr>
          <p:cNvPr id="6" name="Image 5" descr="CERN-logo_outline.jpg"/>
          <p:cNvPicPr>
            <a:picLocks noChangeAspect="1"/>
          </p:cNvPicPr>
          <p:nvPr/>
        </p:nvPicPr>
        <p:blipFill>
          <a:blip r:embed="rId2"/>
          <a:stretch>
            <a:fillRect/>
          </a:stretch>
        </p:blipFill>
        <p:spPr>
          <a:xfrm>
            <a:off x="1422000" y="6282000"/>
            <a:ext cx="494185" cy="486000"/>
          </a:xfrm>
          <a:prstGeom prst="rect">
            <a:avLst/>
          </a:prstGeom>
        </p:spPr>
      </p:pic>
      <p:pic>
        <p:nvPicPr>
          <p:cNvPr id="7" name="Picture 6">
            <a:extLst>
              <a:ext uri="{FF2B5EF4-FFF2-40B4-BE49-F238E27FC236}">
                <a16:creationId xmlns:a16="http://schemas.microsoft.com/office/drawing/2014/main" id="{82326916-2539-4046-B1D9-EC280B71C30C}"/>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1251751" y="2494625"/>
            <a:ext cx="4500979" cy="3533313"/>
          </a:xfrm>
          <a:prstGeom prst="rect">
            <a:avLst/>
          </a:prstGeom>
          <a:noFill/>
          <a:ln>
            <a:noFill/>
          </a:ln>
          <a:extLst>
            <a:ext uri="{53640926-AAD7-44D8-BBD7-CCE9431645EC}">
              <a14:shadowObscured xmlns:a14="http://schemas.microsoft.com/office/drawing/2010/main"/>
            </a:ext>
          </a:extLst>
        </p:spPr>
      </p:pic>
      <p:sp>
        <p:nvSpPr>
          <p:cNvPr id="8" name="Text Box 2">
            <a:extLst>
              <a:ext uri="{FF2B5EF4-FFF2-40B4-BE49-F238E27FC236}">
                <a16:creationId xmlns:a16="http://schemas.microsoft.com/office/drawing/2014/main" id="{BED0EBE1-56A3-4884-8D89-A50328F3D936}"/>
              </a:ext>
            </a:extLst>
          </p:cNvPr>
          <p:cNvSpPr txBox="1">
            <a:spLocks noChangeArrowheads="1"/>
          </p:cNvSpPr>
          <p:nvPr/>
        </p:nvSpPr>
        <p:spPr bwMode="auto">
          <a:xfrm>
            <a:off x="6264275" y="4378325"/>
            <a:ext cx="1478280" cy="9753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GB" sz="1100">
                <a:effectLst/>
                <a:latin typeface="Times New Roman" panose="02020603050405020304" pitchFamily="18" charset="0"/>
                <a:ea typeface="Times New Roman" panose="02020603050405020304" pitchFamily="18" charset="0"/>
              </a:rPr>
              <a:t>Limited area of intervention where polyimide insulation of the QH has been removed</a:t>
            </a:r>
            <a:endParaRPr lang="en-GB" sz="1200">
              <a:effectLst/>
              <a:latin typeface="Times New Roman" panose="02020603050405020304" pitchFamily="18" charset="0"/>
              <a:ea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25EF854E-86BB-4091-BCD4-826C5F20B59E}"/>
              </a:ext>
            </a:extLst>
          </p:cNvPr>
          <p:cNvCxnSpPr>
            <a:cxnSpLocks/>
          </p:cNvCxnSpPr>
          <p:nvPr/>
        </p:nvCxnSpPr>
        <p:spPr>
          <a:xfrm flipH="1">
            <a:off x="3721735" y="3006725"/>
            <a:ext cx="2474879" cy="325662"/>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10" name="Text Box 2">
            <a:extLst>
              <a:ext uri="{FF2B5EF4-FFF2-40B4-BE49-F238E27FC236}">
                <a16:creationId xmlns:a16="http://schemas.microsoft.com/office/drawing/2014/main" id="{F4E507AC-1F96-40D7-A4D4-28123BACEEBB}"/>
              </a:ext>
            </a:extLst>
          </p:cNvPr>
          <p:cNvSpPr txBox="1">
            <a:spLocks noChangeArrowheads="1"/>
          </p:cNvSpPr>
          <p:nvPr/>
        </p:nvSpPr>
        <p:spPr bwMode="auto">
          <a:xfrm>
            <a:off x="6264910" y="3959225"/>
            <a:ext cx="563880" cy="2667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GB" sz="1100">
                <a:effectLst/>
                <a:latin typeface="Times New Roman" panose="02020603050405020304" pitchFamily="18" charset="0"/>
                <a:ea typeface="Times New Roman" panose="02020603050405020304" pitchFamily="18" charset="0"/>
              </a:rPr>
              <a:t>Cable </a:t>
            </a:r>
            <a:endParaRPr lang="en-GB" sz="1200">
              <a:effectLst/>
              <a:latin typeface="Times New Roman" panose="02020603050405020304" pitchFamily="18" charset="0"/>
              <a:ea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D34FCAF9-3591-476F-A88D-23BF7C8C4595}"/>
              </a:ext>
            </a:extLst>
          </p:cNvPr>
          <p:cNvCxnSpPr>
            <a:cxnSpLocks/>
          </p:cNvCxnSpPr>
          <p:nvPr/>
        </p:nvCxnSpPr>
        <p:spPr>
          <a:xfrm flipH="1">
            <a:off x="3266984" y="3573145"/>
            <a:ext cx="2929630" cy="65278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12" name="Text Box 2">
            <a:extLst>
              <a:ext uri="{FF2B5EF4-FFF2-40B4-BE49-F238E27FC236}">
                <a16:creationId xmlns:a16="http://schemas.microsoft.com/office/drawing/2014/main" id="{1E22595D-27EC-423A-B192-A57E9F64651E}"/>
              </a:ext>
            </a:extLst>
          </p:cNvPr>
          <p:cNvSpPr txBox="1">
            <a:spLocks noChangeArrowheads="1"/>
          </p:cNvSpPr>
          <p:nvPr/>
        </p:nvSpPr>
        <p:spPr bwMode="auto">
          <a:xfrm>
            <a:off x="6275705" y="3362325"/>
            <a:ext cx="1622425" cy="4216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spcAft>
                <a:spcPts val="0"/>
              </a:spcAft>
            </a:pPr>
            <a:r>
              <a:rPr lang="en-GB" sz="1100">
                <a:effectLst/>
                <a:latin typeface="Times New Roman" panose="02020603050405020304" pitchFamily="18" charset="0"/>
                <a:ea typeface="Times New Roman" panose="02020603050405020304" pitchFamily="18" charset="0"/>
              </a:rPr>
              <a:t>Polyimide insulation of the QH</a:t>
            </a:r>
            <a:endParaRPr lang="en-GB" sz="1200">
              <a:effectLst/>
              <a:latin typeface="Times New Roman" panose="02020603050405020304" pitchFamily="18" charset="0"/>
              <a:ea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FC1F1BB4-D4C0-4236-9CC7-0910A704FF39}"/>
              </a:ext>
            </a:extLst>
          </p:cNvPr>
          <p:cNvCxnSpPr>
            <a:cxnSpLocks/>
          </p:cNvCxnSpPr>
          <p:nvPr/>
        </p:nvCxnSpPr>
        <p:spPr>
          <a:xfrm flipH="1" flipV="1">
            <a:off x="3391270" y="4776186"/>
            <a:ext cx="2805344" cy="3237"/>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14" name="Text Box 2">
            <a:extLst>
              <a:ext uri="{FF2B5EF4-FFF2-40B4-BE49-F238E27FC236}">
                <a16:creationId xmlns:a16="http://schemas.microsoft.com/office/drawing/2014/main" id="{FB71CD36-3F84-46DE-8B04-84FA7765DCFE}"/>
              </a:ext>
            </a:extLst>
          </p:cNvPr>
          <p:cNvSpPr txBox="1">
            <a:spLocks noChangeArrowheads="1"/>
          </p:cNvSpPr>
          <p:nvPr/>
        </p:nvSpPr>
        <p:spPr bwMode="auto">
          <a:xfrm>
            <a:off x="6272530" y="2861945"/>
            <a:ext cx="1280160" cy="2895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GB" sz="1100">
                <a:effectLst/>
                <a:latin typeface="Times New Roman" panose="02020603050405020304" pitchFamily="18" charset="0"/>
                <a:ea typeface="Times New Roman" panose="02020603050405020304" pitchFamily="18" charset="0"/>
              </a:rPr>
              <a:t>Surface of the coil</a:t>
            </a:r>
            <a:endParaRPr lang="en-GB" sz="1200">
              <a:effectLst/>
              <a:latin typeface="Times New Roman" panose="02020603050405020304" pitchFamily="18" charset="0"/>
              <a:ea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171EC9F4-06C9-448C-BDC8-9C8F94032FE9}"/>
              </a:ext>
            </a:extLst>
          </p:cNvPr>
          <p:cNvCxnSpPr>
            <a:cxnSpLocks/>
          </p:cNvCxnSpPr>
          <p:nvPr/>
        </p:nvCxnSpPr>
        <p:spPr>
          <a:xfrm flipH="1">
            <a:off x="3391270" y="4092575"/>
            <a:ext cx="2805344" cy="477866"/>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79922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dirty="0"/>
              <a:t>Repair process</a:t>
            </a:r>
            <a:endParaRPr lang="en-GB" dirty="0"/>
          </a:p>
        </p:txBody>
      </p:sp>
      <p:sp>
        <p:nvSpPr>
          <p:cNvPr id="3" name="Espace réservé du contenu 2"/>
          <p:cNvSpPr>
            <a:spLocks noGrp="1"/>
          </p:cNvSpPr>
          <p:nvPr>
            <p:ph idx="1"/>
          </p:nvPr>
        </p:nvSpPr>
        <p:spPr>
          <a:xfrm>
            <a:off x="612000" y="975518"/>
            <a:ext cx="7920000" cy="4906963"/>
          </a:xfrm>
        </p:spPr>
        <p:txBody>
          <a:bodyPr>
            <a:noAutofit/>
          </a:bodyPr>
          <a:lstStyle/>
          <a:p>
            <a:pPr algn="just"/>
            <a:r>
              <a:rPr lang="en-GB" sz="1600" dirty="0"/>
              <a:t>During the delicate scraping of the polyimide film, no external particle has been observed. In order to verify the hypothesis that it was the cable and to check its status, a microscopy analysis was performed. </a:t>
            </a:r>
            <a:endParaRPr lang="en-US" sz="1600" dirty="0"/>
          </a:p>
          <a:p>
            <a:pPr marL="0" indent="0">
              <a:buNone/>
            </a:pPr>
            <a:endParaRPr lang="en-US" sz="1600" dirty="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12</a:t>
            </a:fld>
            <a:endParaRPr lang="fr-FR"/>
          </a:p>
        </p:txBody>
      </p:sp>
      <p:pic>
        <p:nvPicPr>
          <p:cNvPr id="6" name="Image 5" descr="CERN-logo_outline.jpg"/>
          <p:cNvPicPr>
            <a:picLocks noChangeAspect="1"/>
          </p:cNvPicPr>
          <p:nvPr/>
        </p:nvPicPr>
        <p:blipFill>
          <a:blip r:embed="rId2"/>
          <a:stretch>
            <a:fillRect/>
          </a:stretch>
        </p:blipFill>
        <p:spPr>
          <a:xfrm>
            <a:off x="1422000" y="6282000"/>
            <a:ext cx="494185" cy="486000"/>
          </a:xfrm>
          <a:prstGeom prst="rect">
            <a:avLst/>
          </a:prstGeom>
        </p:spPr>
      </p:pic>
      <p:pic>
        <p:nvPicPr>
          <p:cNvPr id="16" name="Picture 15">
            <a:extLst>
              <a:ext uri="{FF2B5EF4-FFF2-40B4-BE49-F238E27FC236}">
                <a16:creationId xmlns:a16="http://schemas.microsoft.com/office/drawing/2014/main" id="{CEE30649-B74D-434F-AD28-0B5CB02303AF}"/>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67610" y="1795312"/>
            <a:ext cx="2834005" cy="2125980"/>
          </a:xfrm>
          <a:prstGeom prst="rect">
            <a:avLst/>
          </a:prstGeom>
          <a:noFill/>
          <a:ln>
            <a:noFill/>
          </a:ln>
        </p:spPr>
      </p:pic>
      <p:pic>
        <p:nvPicPr>
          <p:cNvPr id="17" name="Picture 16">
            <a:extLst>
              <a:ext uri="{FF2B5EF4-FFF2-40B4-BE49-F238E27FC236}">
                <a16:creationId xmlns:a16="http://schemas.microsoft.com/office/drawing/2014/main" id="{9BA939C9-4A60-4912-A03A-807A63E53882}"/>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62575" y="1782612"/>
            <a:ext cx="2834005" cy="2138680"/>
          </a:xfrm>
          <a:prstGeom prst="rect">
            <a:avLst/>
          </a:prstGeom>
          <a:noFill/>
          <a:ln>
            <a:noFill/>
          </a:ln>
        </p:spPr>
      </p:pic>
      <p:pic>
        <p:nvPicPr>
          <p:cNvPr id="18" name="Picture 17">
            <a:extLst>
              <a:ext uri="{FF2B5EF4-FFF2-40B4-BE49-F238E27FC236}">
                <a16:creationId xmlns:a16="http://schemas.microsoft.com/office/drawing/2014/main" id="{A92C61E4-9F68-44A1-8DA1-491F636FC489}"/>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67610" y="3981691"/>
            <a:ext cx="2834005" cy="2206045"/>
          </a:xfrm>
          <a:prstGeom prst="rect">
            <a:avLst/>
          </a:prstGeom>
          <a:noFill/>
          <a:ln>
            <a:noFill/>
          </a:ln>
        </p:spPr>
      </p:pic>
      <p:sp>
        <p:nvSpPr>
          <p:cNvPr id="19" name="Text Box 2">
            <a:extLst>
              <a:ext uri="{FF2B5EF4-FFF2-40B4-BE49-F238E27FC236}">
                <a16:creationId xmlns:a16="http://schemas.microsoft.com/office/drawing/2014/main" id="{2FDDFD74-2C0D-4CB2-BB55-33102447431A}"/>
              </a:ext>
            </a:extLst>
          </p:cNvPr>
          <p:cNvSpPr txBox="1">
            <a:spLocks noChangeArrowheads="1"/>
          </p:cNvSpPr>
          <p:nvPr/>
        </p:nvSpPr>
        <p:spPr bwMode="auto">
          <a:xfrm>
            <a:off x="826859" y="4951363"/>
            <a:ext cx="563880" cy="2667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GB" sz="1100">
                <a:effectLst/>
                <a:latin typeface="Times New Roman" panose="02020603050405020304" pitchFamily="18" charset="0"/>
                <a:ea typeface="Times New Roman" panose="02020603050405020304" pitchFamily="18" charset="0"/>
              </a:rPr>
              <a:t>Cable </a:t>
            </a:r>
            <a:endParaRPr lang="en-GB" sz="1200">
              <a:effectLst/>
              <a:latin typeface="Times New Roman" panose="02020603050405020304" pitchFamily="18" charset="0"/>
              <a:ea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AA33DDEB-0B1D-41BC-A37A-3E5886D23D15}"/>
              </a:ext>
            </a:extLst>
          </p:cNvPr>
          <p:cNvCxnSpPr>
            <a:cxnSpLocks/>
            <a:stCxn id="19" idx="3"/>
          </p:cNvCxnSpPr>
          <p:nvPr/>
        </p:nvCxnSpPr>
        <p:spPr>
          <a:xfrm flipV="1">
            <a:off x="1390739" y="4891597"/>
            <a:ext cx="1512259" cy="193116"/>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21" name="Text Box 2">
            <a:extLst>
              <a:ext uri="{FF2B5EF4-FFF2-40B4-BE49-F238E27FC236}">
                <a16:creationId xmlns:a16="http://schemas.microsoft.com/office/drawing/2014/main" id="{E8D614F8-81C9-403A-8C94-37D3BBB62893}"/>
              </a:ext>
            </a:extLst>
          </p:cNvPr>
          <p:cNvSpPr txBox="1">
            <a:spLocks noChangeArrowheads="1"/>
          </p:cNvSpPr>
          <p:nvPr/>
        </p:nvSpPr>
        <p:spPr bwMode="auto">
          <a:xfrm>
            <a:off x="496958" y="4057690"/>
            <a:ext cx="900430" cy="74104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GB" sz="1100">
                <a:effectLst/>
                <a:latin typeface="Times New Roman" panose="02020603050405020304" pitchFamily="18" charset="0"/>
                <a:ea typeface="Times New Roman" panose="02020603050405020304" pitchFamily="18" charset="0"/>
              </a:rPr>
              <a:t>Fiber glass insulation around the cable</a:t>
            </a:r>
            <a:endParaRPr lang="en-GB" sz="1200">
              <a:effectLst/>
              <a:latin typeface="Times New Roman" panose="02020603050405020304" pitchFamily="18" charset="0"/>
              <a:ea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2D01DFCC-D623-4A85-8142-A772DF243AE7}"/>
              </a:ext>
            </a:extLst>
          </p:cNvPr>
          <p:cNvCxnSpPr>
            <a:cxnSpLocks/>
            <a:stCxn id="21" idx="3"/>
          </p:cNvCxnSpPr>
          <p:nvPr/>
        </p:nvCxnSpPr>
        <p:spPr>
          <a:xfrm>
            <a:off x="1397388" y="4428213"/>
            <a:ext cx="1985004" cy="158129"/>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23" name="Text Box 2">
            <a:extLst>
              <a:ext uri="{FF2B5EF4-FFF2-40B4-BE49-F238E27FC236}">
                <a16:creationId xmlns:a16="http://schemas.microsoft.com/office/drawing/2014/main" id="{DDFE16B7-2EBA-4ED2-BC76-85F19FAECF49}"/>
              </a:ext>
            </a:extLst>
          </p:cNvPr>
          <p:cNvSpPr txBox="1">
            <a:spLocks noChangeArrowheads="1"/>
          </p:cNvSpPr>
          <p:nvPr/>
        </p:nvSpPr>
        <p:spPr bwMode="auto">
          <a:xfrm>
            <a:off x="608419" y="5349309"/>
            <a:ext cx="782320" cy="685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GB" sz="1100">
                <a:effectLst/>
                <a:latin typeface="Times New Roman" panose="02020603050405020304" pitchFamily="18" charset="0"/>
                <a:ea typeface="Times New Roman" panose="02020603050405020304" pitchFamily="18" charset="0"/>
              </a:rPr>
              <a:t>Polyimide layer of the QH</a:t>
            </a:r>
            <a:endParaRPr lang="en-GB" sz="1200">
              <a:effectLst/>
              <a:latin typeface="Times New Roman" panose="02020603050405020304" pitchFamily="18" charset="0"/>
              <a:ea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8CD8E10C-88F8-4F81-A98A-829430F41822}"/>
              </a:ext>
            </a:extLst>
          </p:cNvPr>
          <p:cNvCxnSpPr>
            <a:cxnSpLocks/>
            <a:stCxn id="23" idx="3"/>
          </p:cNvCxnSpPr>
          <p:nvPr/>
        </p:nvCxnSpPr>
        <p:spPr>
          <a:xfrm flipV="1">
            <a:off x="1390739" y="5646199"/>
            <a:ext cx="597859" cy="4601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pic>
        <p:nvPicPr>
          <p:cNvPr id="33" name="Picture 32">
            <a:extLst>
              <a:ext uri="{FF2B5EF4-FFF2-40B4-BE49-F238E27FC236}">
                <a16:creationId xmlns:a16="http://schemas.microsoft.com/office/drawing/2014/main" id="{985F3582-E760-4499-9EF8-9DCF92620B8A}"/>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62574" y="3981690"/>
            <a:ext cx="2834006" cy="2206045"/>
          </a:xfrm>
          <a:prstGeom prst="rect">
            <a:avLst/>
          </a:prstGeom>
          <a:noFill/>
          <a:ln>
            <a:noFill/>
          </a:ln>
        </p:spPr>
      </p:pic>
      <p:sp>
        <p:nvSpPr>
          <p:cNvPr id="34" name="Text Box 2">
            <a:extLst>
              <a:ext uri="{FF2B5EF4-FFF2-40B4-BE49-F238E27FC236}">
                <a16:creationId xmlns:a16="http://schemas.microsoft.com/office/drawing/2014/main" id="{E5AECA17-ED95-42CD-BA90-B4D24B9369AE}"/>
              </a:ext>
            </a:extLst>
          </p:cNvPr>
          <p:cNvSpPr txBox="1">
            <a:spLocks noChangeArrowheads="1"/>
          </p:cNvSpPr>
          <p:nvPr/>
        </p:nvSpPr>
        <p:spPr bwMode="auto">
          <a:xfrm>
            <a:off x="7716660" y="4988155"/>
            <a:ext cx="563880" cy="2667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GB" sz="1100">
                <a:effectLst/>
                <a:latin typeface="Times New Roman" panose="02020603050405020304" pitchFamily="18" charset="0"/>
                <a:ea typeface="Times New Roman" panose="02020603050405020304" pitchFamily="18" charset="0"/>
              </a:rPr>
              <a:t>Cable </a:t>
            </a:r>
            <a:endParaRPr lang="en-GB" sz="1200">
              <a:effectLst/>
              <a:latin typeface="Times New Roman" panose="02020603050405020304" pitchFamily="18" charset="0"/>
              <a:ea typeface="Times New Roman" panose="02020603050405020304" pitchFamily="18" charset="0"/>
            </a:endParaRPr>
          </a:p>
        </p:txBody>
      </p:sp>
      <p:cxnSp>
        <p:nvCxnSpPr>
          <p:cNvPr id="35" name="Straight Arrow Connector 34">
            <a:extLst>
              <a:ext uri="{FF2B5EF4-FFF2-40B4-BE49-F238E27FC236}">
                <a16:creationId xmlns:a16="http://schemas.microsoft.com/office/drawing/2014/main" id="{6862F85D-4BC4-49F4-A5A0-270FC8525968}"/>
              </a:ext>
            </a:extLst>
          </p:cNvPr>
          <p:cNvCxnSpPr>
            <a:cxnSpLocks/>
          </p:cNvCxnSpPr>
          <p:nvPr/>
        </p:nvCxnSpPr>
        <p:spPr>
          <a:xfrm flipH="1" flipV="1">
            <a:off x="6320901" y="4523792"/>
            <a:ext cx="1393969" cy="60579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7916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dirty="0"/>
              <a:t>Repair process</a:t>
            </a:r>
            <a:endParaRPr lang="en-GB" dirty="0"/>
          </a:p>
        </p:txBody>
      </p:sp>
      <p:sp>
        <p:nvSpPr>
          <p:cNvPr id="3" name="Espace réservé du contenu 2"/>
          <p:cNvSpPr>
            <a:spLocks noGrp="1"/>
          </p:cNvSpPr>
          <p:nvPr>
            <p:ph idx="1"/>
          </p:nvPr>
        </p:nvSpPr>
        <p:spPr>
          <a:xfrm>
            <a:off x="612000" y="975518"/>
            <a:ext cx="7920000" cy="4906963"/>
          </a:xfrm>
        </p:spPr>
        <p:txBody>
          <a:bodyPr>
            <a:noAutofit/>
          </a:bodyPr>
          <a:lstStyle/>
          <a:p>
            <a:pPr algn="just"/>
            <a:r>
              <a:rPr lang="en-GB" sz="1600" dirty="0"/>
              <a:t>In order to better clean ferric perchloride that migrated between </a:t>
            </a:r>
            <a:r>
              <a:rPr lang="en-GB" sz="1600" dirty="0" err="1"/>
              <a:t>fiber</a:t>
            </a:r>
            <a:r>
              <a:rPr lang="en-GB" sz="1600" dirty="0"/>
              <a:t> glass + epoxy and metallic strip of the quench heater, it was decided to scrape a bigger area at the surface of the coil.</a:t>
            </a:r>
          </a:p>
          <a:p>
            <a:pPr algn="just"/>
            <a:endParaRPr lang="en-US" sz="1600" dirty="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13</a:t>
            </a:fld>
            <a:endParaRPr lang="fr-FR"/>
          </a:p>
        </p:txBody>
      </p:sp>
      <p:pic>
        <p:nvPicPr>
          <p:cNvPr id="6" name="Image 5" descr="CERN-logo_outline.jpg"/>
          <p:cNvPicPr>
            <a:picLocks noChangeAspect="1"/>
          </p:cNvPicPr>
          <p:nvPr/>
        </p:nvPicPr>
        <p:blipFill>
          <a:blip r:embed="rId2"/>
          <a:stretch>
            <a:fillRect/>
          </a:stretch>
        </p:blipFill>
        <p:spPr>
          <a:xfrm>
            <a:off x="1422000" y="6282000"/>
            <a:ext cx="494185" cy="486000"/>
          </a:xfrm>
          <a:prstGeom prst="rect">
            <a:avLst/>
          </a:prstGeom>
        </p:spPr>
      </p:pic>
      <p:sp>
        <p:nvSpPr>
          <p:cNvPr id="25" name="Text Box 2">
            <a:extLst>
              <a:ext uri="{FF2B5EF4-FFF2-40B4-BE49-F238E27FC236}">
                <a16:creationId xmlns:a16="http://schemas.microsoft.com/office/drawing/2014/main" id="{C4C6E552-B990-46C6-8D56-B021103742D8}"/>
              </a:ext>
            </a:extLst>
          </p:cNvPr>
          <p:cNvSpPr txBox="1">
            <a:spLocks noChangeArrowheads="1"/>
          </p:cNvSpPr>
          <p:nvPr/>
        </p:nvSpPr>
        <p:spPr bwMode="auto">
          <a:xfrm>
            <a:off x="4123356" y="1920844"/>
            <a:ext cx="1290622" cy="61656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GB" sz="1100" dirty="0">
                <a:effectLst/>
                <a:latin typeface="Times New Roman" panose="02020603050405020304" pitchFamily="18" charset="0"/>
                <a:ea typeface="Times New Roman" panose="02020603050405020304" pitchFamily="18" charset="0"/>
              </a:rPr>
              <a:t>Polyimide tape to protect and insulate the cable</a:t>
            </a:r>
            <a:endParaRPr lang="en-GB" sz="1200" dirty="0">
              <a:effectLst/>
              <a:latin typeface="Times New Roman" panose="02020603050405020304" pitchFamily="18" charset="0"/>
              <a:ea typeface="Times New Roman" panose="02020603050405020304" pitchFamily="18" charset="0"/>
            </a:endParaRPr>
          </a:p>
        </p:txBody>
      </p:sp>
      <p:pic>
        <p:nvPicPr>
          <p:cNvPr id="28" name="Picture 27">
            <a:extLst>
              <a:ext uri="{FF2B5EF4-FFF2-40B4-BE49-F238E27FC236}">
                <a16:creationId xmlns:a16="http://schemas.microsoft.com/office/drawing/2014/main" id="{BF4C5BCA-F2CB-4BCC-B72E-3F88337602F4}"/>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6185" y="1792919"/>
            <a:ext cx="2974590" cy="2124232"/>
          </a:xfrm>
          <a:prstGeom prst="rect">
            <a:avLst/>
          </a:prstGeom>
          <a:noFill/>
          <a:ln>
            <a:noFill/>
          </a:ln>
        </p:spPr>
      </p:pic>
      <p:cxnSp>
        <p:nvCxnSpPr>
          <p:cNvPr id="9" name="Straight Arrow Connector 8">
            <a:extLst>
              <a:ext uri="{FF2B5EF4-FFF2-40B4-BE49-F238E27FC236}">
                <a16:creationId xmlns:a16="http://schemas.microsoft.com/office/drawing/2014/main" id="{07DC5CAA-80FF-41AB-A1E9-FC38B85A2EEA}"/>
              </a:ext>
            </a:extLst>
          </p:cNvPr>
          <p:cNvCxnSpPr>
            <a:cxnSpLocks/>
          </p:cNvCxnSpPr>
          <p:nvPr/>
        </p:nvCxnSpPr>
        <p:spPr>
          <a:xfrm flipH="1">
            <a:off x="2130641" y="2229127"/>
            <a:ext cx="1953088" cy="405290"/>
          </a:xfrm>
          <a:prstGeom prst="straightConnector1">
            <a:avLst/>
          </a:prstGeom>
          <a:ln>
            <a:solidFill>
              <a:srgbClr val="FF0000"/>
            </a:solidFill>
            <a:tailEnd type="triangle"/>
          </a:ln>
        </p:spPr>
        <p:style>
          <a:lnRef idx="2">
            <a:schemeClr val="accent3"/>
          </a:lnRef>
          <a:fillRef idx="0">
            <a:schemeClr val="accent3"/>
          </a:fillRef>
          <a:effectRef idx="1">
            <a:schemeClr val="accent3"/>
          </a:effectRef>
          <a:fontRef idx="minor">
            <a:schemeClr val="tx1"/>
          </a:fontRef>
        </p:style>
      </p:cxnSp>
      <p:pic>
        <p:nvPicPr>
          <p:cNvPr id="29" name="Picture 28">
            <a:extLst>
              <a:ext uri="{FF2B5EF4-FFF2-40B4-BE49-F238E27FC236}">
                <a16:creationId xmlns:a16="http://schemas.microsoft.com/office/drawing/2014/main" id="{67090787-A064-4FE7-BFB3-DE67489A247C}"/>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9995" y="3992669"/>
            <a:ext cx="2970780" cy="2165879"/>
          </a:xfrm>
          <a:prstGeom prst="rect">
            <a:avLst/>
          </a:prstGeom>
          <a:noFill/>
          <a:ln>
            <a:noFill/>
          </a:ln>
        </p:spPr>
      </p:pic>
      <p:pic>
        <p:nvPicPr>
          <p:cNvPr id="32" name="Picture 31">
            <a:extLst>
              <a:ext uri="{FF2B5EF4-FFF2-40B4-BE49-F238E27FC236}">
                <a16:creationId xmlns:a16="http://schemas.microsoft.com/office/drawing/2014/main" id="{60003774-9726-4B18-AC7B-314BA46439E6}"/>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3747984" y="3586579"/>
            <a:ext cx="4938816" cy="2571969"/>
          </a:xfrm>
          <a:prstGeom prst="rect">
            <a:avLst/>
          </a:prstGeom>
          <a:noFill/>
          <a:ln>
            <a:noFill/>
          </a:ln>
          <a:extLst>
            <a:ext uri="{53640926-AAD7-44D8-BBD7-CCE9431645EC}">
              <a14:shadowObscured xmlns:a14="http://schemas.microsoft.com/office/drawing/2010/main"/>
            </a:ext>
          </a:extLst>
        </p:spPr>
      </p:pic>
      <p:sp>
        <p:nvSpPr>
          <p:cNvPr id="36" name="Text Box 2">
            <a:extLst>
              <a:ext uri="{FF2B5EF4-FFF2-40B4-BE49-F238E27FC236}">
                <a16:creationId xmlns:a16="http://schemas.microsoft.com/office/drawing/2014/main" id="{842CD7E8-8A0B-4F0F-AF9B-A879E20C31BD}"/>
              </a:ext>
            </a:extLst>
          </p:cNvPr>
          <p:cNvSpPr txBox="1">
            <a:spLocks noChangeArrowheads="1"/>
          </p:cNvSpPr>
          <p:nvPr/>
        </p:nvSpPr>
        <p:spPr bwMode="auto">
          <a:xfrm>
            <a:off x="5940338" y="2695361"/>
            <a:ext cx="1779375" cy="6556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GB" sz="1100" dirty="0">
                <a:effectLst/>
                <a:latin typeface="Times New Roman" panose="02020603050405020304" pitchFamily="18" charset="0"/>
                <a:ea typeface="Times New Roman" panose="02020603050405020304" pitchFamily="18" charset="0"/>
              </a:rPr>
              <a:t>Metallic strip of the QH cleaned with distilled water and iso-propylic alcohol</a:t>
            </a:r>
            <a:endParaRPr lang="en-GB" sz="1200" dirty="0">
              <a:effectLst/>
              <a:latin typeface="Times New Roman" panose="02020603050405020304" pitchFamily="18" charset="0"/>
              <a:ea typeface="Times New Roman" panose="02020603050405020304" pitchFamily="18" charset="0"/>
            </a:endParaRPr>
          </a:p>
        </p:txBody>
      </p:sp>
      <p:cxnSp>
        <p:nvCxnSpPr>
          <p:cNvPr id="37" name="Straight Arrow Connector 36">
            <a:extLst>
              <a:ext uri="{FF2B5EF4-FFF2-40B4-BE49-F238E27FC236}">
                <a16:creationId xmlns:a16="http://schemas.microsoft.com/office/drawing/2014/main" id="{EA42A352-C01B-4BC7-85CC-AD84C8345879}"/>
              </a:ext>
            </a:extLst>
          </p:cNvPr>
          <p:cNvCxnSpPr>
            <a:cxnSpLocks/>
          </p:cNvCxnSpPr>
          <p:nvPr/>
        </p:nvCxnSpPr>
        <p:spPr>
          <a:xfrm flipH="1">
            <a:off x="6011049" y="3388777"/>
            <a:ext cx="778547" cy="1520574"/>
          </a:xfrm>
          <a:prstGeom prst="straightConnector1">
            <a:avLst/>
          </a:prstGeom>
          <a:ln>
            <a:solidFill>
              <a:srgbClr val="FF0000"/>
            </a:solidFill>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755904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dirty="0"/>
              <a:t>Repair process</a:t>
            </a:r>
            <a:endParaRPr lang="en-GB" dirty="0"/>
          </a:p>
        </p:txBody>
      </p:sp>
      <p:sp>
        <p:nvSpPr>
          <p:cNvPr id="3" name="Espace réservé du contenu 2"/>
          <p:cNvSpPr>
            <a:spLocks noGrp="1"/>
          </p:cNvSpPr>
          <p:nvPr>
            <p:ph idx="1"/>
          </p:nvPr>
        </p:nvSpPr>
        <p:spPr>
          <a:xfrm>
            <a:off x="612000" y="975518"/>
            <a:ext cx="7920000" cy="4906963"/>
          </a:xfrm>
        </p:spPr>
        <p:txBody>
          <a:bodyPr>
            <a:noAutofit/>
          </a:bodyPr>
          <a:lstStyle/>
          <a:p>
            <a:pPr algn="just"/>
            <a:r>
              <a:rPr lang="en-GB" sz="1600" dirty="0"/>
              <a:t>Local impregnation under vacuum of the affected area with </a:t>
            </a:r>
            <a:r>
              <a:rPr lang="en-GB" sz="1600" dirty="0" err="1"/>
              <a:t>fiber</a:t>
            </a:r>
            <a:r>
              <a:rPr lang="en-GB" sz="1600" dirty="0"/>
              <a:t> glass (both sheets and crushed) and epoxy resin (50% Araldite MY-750 and 50% </a:t>
            </a:r>
            <a:r>
              <a:rPr lang="en-GB" sz="1600" dirty="0" err="1"/>
              <a:t>Jeffamine</a:t>
            </a:r>
            <a:r>
              <a:rPr lang="en-GB" sz="1600" dirty="0"/>
              <a:t> D-40).</a:t>
            </a:r>
            <a:endParaRPr lang="en-US" sz="1600" dirty="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14</a:t>
            </a:fld>
            <a:endParaRPr lang="fr-FR"/>
          </a:p>
        </p:txBody>
      </p:sp>
      <p:pic>
        <p:nvPicPr>
          <p:cNvPr id="6" name="Image 5" descr="CERN-logo_outline.jpg"/>
          <p:cNvPicPr>
            <a:picLocks noChangeAspect="1"/>
          </p:cNvPicPr>
          <p:nvPr/>
        </p:nvPicPr>
        <p:blipFill>
          <a:blip r:embed="rId2"/>
          <a:stretch>
            <a:fillRect/>
          </a:stretch>
        </p:blipFill>
        <p:spPr>
          <a:xfrm>
            <a:off x="1422000" y="6282000"/>
            <a:ext cx="494185" cy="486000"/>
          </a:xfrm>
          <a:prstGeom prst="rect">
            <a:avLst/>
          </a:prstGeom>
        </p:spPr>
      </p:pic>
      <p:pic>
        <p:nvPicPr>
          <p:cNvPr id="7" name="Picture 6">
            <a:extLst>
              <a:ext uri="{FF2B5EF4-FFF2-40B4-BE49-F238E27FC236}">
                <a16:creationId xmlns:a16="http://schemas.microsoft.com/office/drawing/2014/main" id="{6C13C592-9AFE-4C10-B29D-45C6ADB0255A}"/>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4603" y="1562909"/>
            <a:ext cx="2802255" cy="2101850"/>
          </a:xfrm>
          <a:prstGeom prst="rect">
            <a:avLst/>
          </a:prstGeom>
          <a:noFill/>
          <a:ln>
            <a:noFill/>
          </a:ln>
        </p:spPr>
      </p:pic>
      <p:pic>
        <p:nvPicPr>
          <p:cNvPr id="8" name="Picture 7">
            <a:extLst>
              <a:ext uri="{FF2B5EF4-FFF2-40B4-BE49-F238E27FC236}">
                <a16:creationId xmlns:a16="http://schemas.microsoft.com/office/drawing/2014/main" id="{767D053F-083F-461B-A707-37F5FB1A62B6}"/>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3191137" y="1562909"/>
            <a:ext cx="2804795" cy="2110740"/>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DB85537D-FA8C-43E7-AB7A-391C147D6DDA}"/>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6090211" y="1562909"/>
            <a:ext cx="2925616" cy="210185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AD97E837-FE87-4693-8F74-8B73DA3CBE01}"/>
              </a:ext>
            </a:extLst>
          </p:cNvPr>
          <p:cNvPicPr/>
          <p:nvPr/>
        </p:nvPicPr>
        <p:blipFill rotWithShape="1">
          <a:blip r:embed="rId6" cstate="screen">
            <a:extLst>
              <a:ext uri="{28A0092B-C50C-407E-A947-70E740481C1C}">
                <a14:useLocalDpi xmlns:a14="http://schemas.microsoft.com/office/drawing/2010/main"/>
              </a:ext>
            </a:extLst>
          </a:blip>
          <a:srcRect/>
          <a:stretch/>
        </p:blipFill>
        <p:spPr bwMode="auto">
          <a:xfrm>
            <a:off x="2039246" y="3788410"/>
            <a:ext cx="5249321" cy="26814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7572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dirty="0"/>
              <a:t>Outline</a:t>
            </a:r>
            <a:endParaRPr lang="en-GB" dirty="0"/>
          </a:p>
        </p:txBody>
      </p:sp>
      <p:sp>
        <p:nvSpPr>
          <p:cNvPr id="3" name="Espace réservé du contenu 2"/>
          <p:cNvSpPr>
            <a:spLocks noGrp="1"/>
          </p:cNvSpPr>
          <p:nvPr>
            <p:ph idx="1"/>
          </p:nvPr>
        </p:nvSpPr>
        <p:spPr>
          <a:xfrm>
            <a:off x="612000" y="1316989"/>
            <a:ext cx="7920000" cy="4965011"/>
          </a:xfrm>
        </p:spPr>
        <p:txBody>
          <a:bodyPr>
            <a:noAutofit/>
          </a:bodyPr>
          <a:lstStyle/>
          <a:p>
            <a:r>
              <a:rPr lang="it-IT" dirty="0">
                <a:solidFill>
                  <a:srgbClr val="5A5A5A"/>
                </a:solidFill>
              </a:rPr>
              <a:t>Description of the issue:</a:t>
            </a:r>
          </a:p>
          <a:p>
            <a:pPr lvl="1"/>
            <a:r>
              <a:rPr lang="it-IT" dirty="0">
                <a:solidFill>
                  <a:srgbClr val="5A5A5A"/>
                </a:solidFill>
              </a:rPr>
              <a:t>Localisation</a:t>
            </a:r>
          </a:p>
          <a:p>
            <a:pPr lvl="1"/>
            <a:r>
              <a:rPr lang="it-IT" dirty="0">
                <a:solidFill>
                  <a:srgbClr val="5A5A5A"/>
                </a:solidFill>
              </a:rPr>
              <a:t>Microscopic analysis</a:t>
            </a:r>
          </a:p>
          <a:p>
            <a:r>
              <a:rPr lang="it-IT" dirty="0">
                <a:solidFill>
                  <a:srgbClr val="5A5A5A"/>
                </a:solidFill>
              </a:rPr>
              <a:t>Repair process</a:t>
            </a:r>
          </a:p>
          <a:p>
            <a:r>
              <a:rPr lang="it-IT" b="1" dirty="0">
                <a:solidFill>
                  <a:srgbClr val="5A5A5A"/>
                </a:solidFill>
              </a:rPr>
              <a:t>Conclusion</a:t>
            </a:r>
          </a:p>
          <a:p>
            <a:endParaRPr lang="it-IT" dirty="0">
              <a:solidFill>
                <a:srgbClr val="5A5A5A"/>
              </a:solidFill>
            </a:endParaRPr>
          </a:p>
          <a:p>
            <a:endParaRPr lang="en-GB" sz="1600" dirty="0">
              <a:solidFill>
                <a:srgbClr val="5A5A5A"/>
              </a:solidFill>
            </a:endParaRP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15</a:t>
            </a:fld>
            <a:endParaRPr lang="fr-FR"/>
          </a:p>
        </p:txBody>
      </p:sp>
      <p:pic>
        <p:nvPicPr>
          <p:cNvPr id="6" name="Image 5" descr="CERN-logo_outline.jpg"/>
          <p:cNvPicPr>
            <a:picLocks noChangeAspect="1"/>
          </p:cNvPicPr>
          <p:nvPr/>
        </p:nvPicPr>
        <p:blipFill>
          <a:blip r:embed="rId2"/>
          <a:stretch>
            <a:fillRect/>
          </a:stretch>
        </p:blipFill>
        <p:spPr>
          <a:xfrm>
            <a:off x="1422000" y="6282000"/>
            <a:ext cx="494185" cy="486000"/>
          </a:xfrm>
          <a:prstGeom prst="rect">
            <a:avLst/>
          </a:prstGeom>
        </p:spPr>
      </p:pic>
    </p:spTree>
    <p:extLst>
      <p:ext uri="{BB962C8B-B14F-4D97-AF65-F5344CB8AC3E}">
        <p14:creationId xmlns:p14="http://schemas.microsoft.com/office/powerpoint/2010/main" val="332245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dirty="0"/>
              <a:t>Conclusion</a:t>
            </a:r>
            <a:endParaRPr lang="en-GB" dirty="0"/>
          </a:p>
        </p:txBody>
      </p:sp>
      <p:sp>
        <p:nvSpPr>
          <p:cNvPr id="3" name="Espace réservé du contenu 2"/>
          <p:cNvSpPr>
            <a:spLocks noGrp="1"/>
          </p:cNvSpPr>
          <p:nvPr>
            <p:ph idx="1"/>
          </p:nvPr>
        </p:nvSpPr>
        <p:spPr>
          <a:xfrm>
            <a:off x="612000" y="975518"/>
            <a:ext cx="7920000" cy="4906963"/>
          </a:xfrm>
        </p:spPr>
        <p:txBody>
          <a:bodyPr>
            <a:noAutofit/>
          </a:bodyPr>
          <a:lstStyle/>
          <a:p>
            <a:pPr algn="just"/>
            <a:r>
              <a:rPr lang="en-US" sz="1600" dirty="0"/>
              <a:t>Two different hypothesis could be formulated:</a:t>
            </a:r>
          </a:p>
          <a:p>
            <a:pPr lvl="1" algn="just">
              <a:buFont typeface="+mj-lt"/>
              <a:buAutoNum type="arabicPeriod"/>
            </a:pPr>
            <a:r>
              <a:rPr lang="en-GB" sz="1400" dirty="0"/>
              <a:t>A small external particle was trapped between the quench heater and the coil during the preparation for impregnation and was impregnated. Due to the dark colour of the </a:t>
            </a:r>
            <a:r>
              <a:rPr lang="en-GB" sz="1400" dirty="0" err="1"/>
              <a:t>fiber</a:t>
            </a:r>
            <a:r>
              <a:rPr lang="en-GB" sz="1400" dirty="0"/>
              <a:t> glass insulation around the cable after reaction and the small dimensions of this external particle, it passed unnoticed. Most probably, this external particle pierced the polyimide layer of the quench heater due to the pressure involved during the closing of the fixture. During the acceptance electrical test of the coil, due to the energy released, the external particle could have been burnt causing a hole on the stainless-steel of the quench heater, explaining why even at lower tension the test didn’t pass.</a:t>
            </a:r>
          </a:p>
          <a:p>
            <a:pPr lvl="1" algn="just">
              <a:buFont typeface="+mj-lt"/>
              <a:buAutoNum type="arabicPeriod"/>
            </a:pPr>
            <a:endParaRPr lang="en-GB" sz="1400" dirty="0"/>
          </a:p>
          <a:p>
            <a:pPr lvl="1" algn="just">
              <a:buFont typeface="+mj-lt"/>
              <a:buAutoNum type="arabicPeriod"/>
            </a:pPr>
            <a:r>
              <a:rPr lang="en-GB" sz="1400" dirty="0"/>
              <a:t>A pin hole was already present in the mid-right strip of the QH, that had passed unnoticed due to the microscopic dimension of the defect. During the acceptance electrical test of the coil an anomalous behaviour was observed, that could be explained by the epoxy resin itself: at 500 V the thinner layer of </a:t>
            </a:r>
            <a:r>
              <a:rPr lang="en-GB" sz="1400" dirty="0" err="1"/>
              <a:t>fiber</a:t>
            </a:r>
            <a:r>
              <a:rPr lang="en-GB" sz="1400" dirty="0"/>
              <a:t> glass mixed with epoxy (145μm in theory) has well insulted the cable from the QH but increasing the tension to 3.7 kV the thickness of this layer wasn’t enough to guarantee a proper insulation due to the pre-existing pin hole in the polyimide film of the QH.</a:t>
            </a:r>
          </a:p>
          <a:p>
            <a:pPr lvl="1" algn="just">
              <a:buFont typeface="+mj-lt"/>
              <a:buAutoNum type="arabicPeriod"/>
            </a:pPr>
            <a:endParaRPr lang="en-GB" sz="1400" dirty="0"/>
          </a:p>
          <a:p>
            <a:pPr marL="0" lvl="1" algn="just"/>
            <a:endParaRPr lang="en-GB" sz="1400" dirty="0"/>
          </a:p>
          <a:p>
            <a:pPr lvl="1" algn="just">
              <a:buFont typeface="+mj-lt"/>
              <a:buAutoNum type="arabicPeriod"/>
            </a:pPr>
            <a:endParaRPr lang="en-GB" sz="1400" dirty="0"/>
          </a:p>
          <a:p>
            <a:pPr lvl="1" algn="just">
              <a:buFont typeface="+mj-lt"/>
              <a:buAutoNum type="arabicPeriod"/>
            </a:pPr>
            <a:endParaRPr lang="en-GB" sz="1400" dirty="0"/>
          </a:p>
          <a:p>
            <a:pPr lvl="1" algn="just">
              <a:buFont typeface="+mj-lt"/>
              <a:buAutoNum type="arabicPeriod"/>
            </a:pPr>
            <a:endParaRPr lang="en-US" sz="1200" dirty="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16</a:t>
            </a:fld>
            <a:endParaRPr lang="fr-FR"/>
          </a:p>
        </p:txBody>
      </p:sp>
      <p:pic>
        <p:nvPicPr>
          <p:cNvPr id="6" name="Image 5" descr="CERN-logo_outline.jpg"/>
          <p:cNvPicPr>
            <a:picLocks noChangeAspect="1"/>
          </p:cNvPicPr>
          <p:nvPr/>
        </p:nvPicPr>
        <p:blipFill>
          <a:blip r:embed="rId2"/>
          <a:stretch>
            <a:fillRect/>
          </a:stretch>
        </p:blipFill>
        <p:spPr>
          <a:xfrm>
            <a:off x="1422000" y="6282000"/>
            <a:ext cx="494185" cy="486000"/>
          </a:xfrm>
          <a:prstGeom prst="rect">
            <a:avLst/>
          </a:prstGeom>
        </p:spPr>
      </p:pic>
    </p:spTree>
    <p:extLst>
      <p:ext uri="{BB962C8B-B14F-4D97-AF65-F5344CB8AC3E}">
        <p14:creationId xmlns:p14="http://schemas.microsoft.com/office/powerpoint/2010/main" val="1645746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dirty="0"/>
              <a:t>Conclusion</a:t>
            </a:r>
            <a:endParaRPr lang="en-GB" dirty="0"/>
          </a:p>
        </p:txBody>
      </p:sp>
      <p:sp>
        <p:nvSpPr>
          <p:cNvPr id="3" name="Espace réservé du contenu 2"/>
          <p:cNvSpPr>
            <a:spLocks noGrp="1"/>
          </p:cNvSpPr>
          <p:nvPr>
            <p:ph idx="1"/>
          </p:nvPr>
        </p:nvSpPr>
        <p:spPr>
          <a:xfrm>
            <a:off x="612000" y="975518"/>
            <a:ext cx="7920000" cy="4906963"/>
          </a:xfrm>
        </p:spPr>
        <p:txBody>
          <a:bodyPr>
            <a:noAutofit/>
          </a:bodyPr>
          <a:lstStyle/>
          <a:p>
            <a:pPr algn="just"/>
            <a:r>
              <a:rPr lang="en-US" sz="1600" dirty="0"/>
              <a:t>Checking the pictures taken by QA team after reaction and after impregnation with the coil on the base plate, the evidence is that any defect was observed.</a:t>
            </a:r>
            <a:endParaRPr lang="en-GB" sz="1400" dirty="0"/>
          </a:p>
          <a:p>
            <a:pPr marL="0" lvl="1" indent="0" algn="just">
              <a:buNone/>
            </a:pPr>
            <a:endParaRPr lang="en-GB" sz="1400" dirty="0"/>
          </a:p>
          <a:p>
            <a:pPr marL="0" lvl="1" indent="0" algn="just">
              <a:buNone/>
            </a:pPr>
            <a:r>
              <a:rPr lang="en-GB" sz="1400" dirty="0"/>
              <a:t>			</a:t>
            </a:r>
            <a:r>
              <a:rPr lang="en-GB" sz="1400" b="1" dirty="0"/>
              <a:t>After reaction</a:t>
            </a:r>
            <a:r>
              <a:rPr lang="en-GB" sz="1400" dirty="0"/>
              <a:t>						</a:t>
            </a:r>
            <a:r>
              <a:rPr lang="en-GB" sz="1400" b="1" dirty="0"/>
              <a:t>After impregnation</a:t>
            </a:r>
          </a:p>
          <a:p>
            <a:pPr lvl="1" algn="just">
              <a:buFont typeface="+mj-lt"/>
              <a:buAutoNum type="arabicPeriod"/>
            </a:pPr>
            <a:endParaRPr lang="en-GB" sz="1400" dirty="0"/>
          </a:p>
          <a:p>
            <a:pPr lvl="1" algn="just">
              <a:buFont typeface="+mj-lt"/>
              <a:buAutoNum type="arabicPeriod"/>
            </a:pPr>
            <a:endParaRPr lang="en-GB" sz="1400" dirty="0"/>
          </a:p>
          <a:p>
            <a:pPr lvl="1" algn="just">
              <a:buFont typeface="+mj-lt"/>
              <a:buAutoNum type="arabicPeriod"/>
            </a:pPr>
            <a:endParaRPr lang="en-US" sz="1200" dirty="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17</a:t>
            </a:fld>
            <a:endParaRPr lang="fr-FR"/>
          </a:p>
        </p:txBody>
      </p:sp>
      <p:pic>
        <p:nvPicPr>
          <p:cNvPr id="6" name="Image 5" descr="CERN-logo_outline.jpg"/>
          <p:cNvPicPr>
            <a:picLocks noChangeAspect="1"/>
          </p:cNvPicPr>
          <p:nvPr/>
        </p:nvPicPr>
        <p:blipFill>
          <a:blip r:embed="rId2"/>
          <a:stretch>
            <a:fillRect/>
          </a:stretch>
        </p:blipFill>
        <p:spPr>
          <a:xfrm>
            <a:off x="1422000" y="6282000"/>
            <a:ext cx="494185" cy="486000"/>
          </a:xfrm>
          <a:prstGeom prst="rect">
            <a:avLst/>
          </a:prstGeom>
        </p:spPr>
      </p:pic>
      <p:pic>
        <p:nvPicPr>
          <p:cNvPr id="8" name="Picture 7">
            <a:extLst>
              <a:ext uri="{FF2B5EF4-FFF2-40B4-BE49-F238E27FC236}">
                <a16:creationId xmlns:a16="http://schemas.microsoft.com/office/drawing/2014/main" id="{D7A51881-1860-4778-90C0-FD0E27B096D2}"/>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986987" y="2023413"/>
            <a:ext cx="3228340" cy="3290570"/>
          </a:xfrm>
          <a:prstGeom prst="rect">
            <a:avLst/>
          </a:prstGeom>
          <a:noFill/>
          <a:ln>
            <a:noFill/>
          </a:ln>
          <a:extLst>
            <a:ext uri="{53640926-AAD7-44D8-BBD7-CCE9431645EC}">
              <a14:shadowObscured xmlns:a14="http://schemas.microsoft.com/office/drawing/2010/main"/>
            </a:ext>
          </a:extLst>
        </p:spPr>
      </p:pic>
      <p:cxnSp>
        <p:nvCxnSpPr>
          <p:cNvPr id="9" name="Straight Arrow Connector 8">
            <a:extLst>
              <a:ext uri="{FF2B5EF4-FFF2-40B4-BE49-F238E27FC236}">
                <a16:creationId xmlns:a16="http://schemas.microsoft.com/office/drawing/2014/main" id="{782360CF-7B55-407E-995E-5C5C6E144AE9}"/>
              </a:ext>
            </a:extLst>
          </p:cNvPr>
          <p:cNvCxnSpPr/>
          <p:nvPr/>
        </p:nvCxnSpPr>
        <p:spPr>
          <a:xfrm flipV="1">
            <a:off x="2512892" y="3273728"/>
            <a:ext cx="45085" cy="1208405"/>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10" name="Rectangle 9">
            <a:extLst>
              <a:ext uri="{FF2B5EF4-FFF2-40B4-BE49-F238E27FC236}">
                <a16:creationId xmlns:a16="http://schemas.microsoft.com/office/drawing/2014/main" id="{E3C657EB-9EA5-4C69-A1B6-0A5F46B551D6}"/>
              </a:ext>
            </a:extLst>
          </p:cNvPr>
          <p:cNvSpPr/>
          <p:nvPr/>
        </p:nvSpPr>
        <p:spPr>
          <a:xfrm>
            <a:off x="2011877" y="2607669"/>
            <a:ext cx="1165860" cy="4686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 name="Picture 10">
            <a:extLst>
              <a:ext uri="{FF2B5EF4-FFF2-40B4-BE49-F238E27FC236}">
                <a16:creationId xmlns:a16="http://schemas.microsoft.com/office/drawing/2014/main" id="{20713FD9-70AF-48D6-B791-73F425640224}"/>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4572000" y="2023413"/>
            <a:ext cx="3818890" cy="3290570"/>
          </a:xfrm>
          <a:prstGeom prst="rect">
            <a:avLst/>
          </a:prstGeom>
          <a:noFill/>
          <a:ln>
            <a:noFill/>
          </a:ln>
          <a:extLst>
            <a:ext uri="{53640926-AAD7-44D8-BBD7-CCE9431645EC}">
              <a14:shadowObscured xmlns:a14="http://schemas.microsoft.com/office/drawing/2010/main"/>
            </a:ext>
          </a:extLst>
        </p:spPr>
      </p:pic>
      <p:cxnSp>
        <p:nvCxnSpPr>
          <p:cNvPr id="12" name="Straight Arrow Connector 11">
            <a:extLst>
              <a:ext uri="{FF2B5EF4-FFF2-40B4-BE49-F238E27FC236}">
                <a16:creationId xmlns:a16="http://schemas.microsoft.com/office/drawing/2014/main" id="{90C03B4D-BC15-4252-8233-042CC3506190}"/>
              </a:ext>
            </a:extLst>
          </p:cNvPr>
          <p:cNvCxnSpPr>
            <a:cxnSpLocks/>
          </p:cNvCxnSpPr>
          <p:nvPr/>
        </p:nvCxnSpPr>
        <p:spPr>
          <a:xfrm flipV="1">
            <a:off x="6263640" y="3174033"/>
            <a:ext cx="45085" cy="1340485"/>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13" name="Rectangle 12">
            <a:extLst>
              <a:ext uri="{FF2B5EF4-FFF2-40B4-BE49-F238E27FC236}">
                <a16:creationId xmlns:a16="http://schemas.microsoft.com/office/drawing/2014/main" id="{16FB0E7A-5B21-4C9A-863B-58CBF6387B53}"/>
              </a:ext>
            </a:extLst>
          </p:cNvPr>
          <p:cNvSpPr/>
          <p:nvPr/>
        </p:nvSpPr>
        <p:spPr>
          <a:xfrm>
            <a:off x="5810250" y="2592373"/>
            <a:ext cx="989965" cy="525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Text Box 2">
            <a:extLst>
              <a:ext uri="{FF2B5EF4-FFF2-40B4-BE49-F238E27FC236}">
                <a16:creationId xmlns:a16="http://schemas.microsoft.com/office/drawing/2014/main" id="{C1061D03-3582-437D-BE03-9EA8690E73D1}"/>
              </a:ext>
            </a:extLst>
          </p:cNvPr>
          <p:cNvSpPr txBox="1">
            <a:spLocks noChangeArrowheads="1"/>
          </p:cNvSpPr>
          <p:nvPr/>
        </p:nvSpPr>
        <p:spPr bwMode="auto">
          <a:xfrm>
            <a:off x="986986" y="5438563"/>
            <a:ext cx="3228339" cy="7684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spcAft>
                <a:spcPts val="0"/>
              </a:spcAft>
            </a:pPr>
            <a:r>
              <a:rPr lang="en-GB" sz="1100" dirty="0">
                <a:latin typeface="Times New Roman" panose="02020603050405020304" pitchFamily="18" charset="0"/>
              </a:rPr>
              <a:t>The beginning of the measure after reaction does not match with the beginning of the measure taken after impregnation as the reference isn’t the same so the defect (if any) is located at about 630mm.</a:t>
            </a:r>
          </a:p>
        </p:txBody>
      </p:sp>
    </p:spTree>
    <p:extLst>
      <p:ext uri="{BB962C8B-B14F-4D97-AF65-F5344CB8AC3E}">
        <p14:creationId xmlns:p14="http://schemas.microsoft.com/office/powerpoint/2010/main" val="1719823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2000" y="975519"/>
            <a:ext cx="7920000" cy="4906963"/>
          </a:xfrm>
        </p:spPr>
        <p:txBody>
          <a:bodyPr anchor="ctr">
            <a:normAutofit/>
          </a:bodyPr>
          <a:lstStyle/>
          <a:p>
            <a:pPr marL="0" indent="0" algn="ctr">
              <a:buNone/>
            </a:pPr>
            <a:r>
              <a:rPr lang="it-IT" sz="3600" b="1">
                <a:solidFill>
                  <a:schemeClr val="bg2"/>
                </a:solidFill>
              </a:rPr>
              <a:t>Thank you</a:t>
            </a:r>
            <a:endParaRPr lang="it-IT" sz="3600" b="1" dirty="0">
              <a:solidFill>
                <a:schemeClr val="bg2"/>
              </a:solidFill>
            </a:endParaRP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18</a:t>
            </a:fld>
            <a:endParaRPr lang="fr-FR"/>
          </a:p>
        </p:txBody>
      </p:sp>
      <p:pic>
        <p:nvPicPr>
          <p:cNvPr id="6" name="Image 5" descr="CERN-logo_outline.jpg"/>
          <p:cNvPicPr>
            <a:picLocks noChangeAspect="1"/>
          </p:cNvPicPr>
          <p:nvPr/>
        </p:nvPicPr>
        <p:blipFill>
          <a:blip r:embed="rId2"/>
          <a:stretch>
            <a:fillRect/>
          </a:stretch>
        </p:blipFill>
        <p:spPr>
          <a:xfrm>
            <a:off x="1422000" y="6282000"/>
            <a:ext cx="494185" cy="486000"/>
          </a:xfrm>
          <a:prstGeom prst="rect">
            <a:avLst/>
          </a:prstGeom>
        </p:spPr>
      </p:pic>
    </p:spTree>
    <p:extLst>
      <p:ext uri="{BB962C8B-B14F-4D97-AF65-F5344CB8AC3E}">
        <p14:creationId xmlns:p14="http://schemas.microsoft.com/office/powerpoint/2010/main" val="404926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dirty="0"/>
              <a:t>Outline</a:t>
            </a:r>
            <a:endParaRPr lang="en-GB" dirty="0"/>
          </a:p>
        </p:txBody>
      </p:sp>
      <p:sp>
        <p:nvSpPr>
          <p:cNvPr id="3" name="Espace réservé du contenu 2"/>
          <p:cNvSpPr>
            <a:spLocks noGrp="1"/>
          </p:cNvSpPr>
          <p:nvPr>
            <p:ph idx="1"/>
          </p:nvPr>
        </p:nvSpPr>
        <p:spPr>
          <a:xfrm>
            <a:off x="612000" y="1316989"/>
            <a:ext cx="7920000" cy="4965011"/>
          </a:xfrm>
        </p:spPr>
        <p:txBody>
          <a:bodyPr>
            <a:noAutofit/>
          </a:bodyPr>
          <a:lstStyle/>
          <a:p>
            <a:r>
              <a:rPr lang="it-IT" b="1" dirty="0">
                <a:solidFill>
                  <a:srgbClr val="5A5A5A"/>
                </a:solidFill>
              </a:rPr>
              <a:t>Description of the issue:</a:t>
            </a:r>
          </a:p>
          <a:p>
            <a:pPr lvl="1"/>
            <a:r>
              <a:rPr lang="it-IT" b="1" dirty="0">
                <a:solidFill>
                  <a:srgbClr val="5A5A5A"/>
                </a:solidFill>
              </a:rPr>
              <a:t>Localisation</a:t>
            </a:r>
          </a:p>
          <a:p>
            <a:pPr lvl="1"/>
            <a:r>
              <a:rPr lang="it-IT" dirty="0">
                <a:solidFill>
                  <a:srgbClr val="5A5A5A"/>
                </a:solidFill>
              </a:rPr>
              <a:t>Microscopic analysis</a:t>
            </a:r>
          </a:p>
          <a:p>
            <a:r>
              <a:rPr lang="it-IT" dirty="0">
                <a:solidFill>
                  <a:srgbClr val="5A5A5A"/>
                </a:solidFill>
              </a:rPr>
              <a:t>Repair process</a:t>
            </a:r>
          </a:p>
          <a:p>
            <a:r>
              <a:rPr lang="it-IT" dirty="0">
                <a:solidFill>
                  <a:srgbClr val="5A5A5A"/>
                </a:solidFill>
              </a:rPr>
              <a:t>Conclusion</a:t>
            </a:r>
          </a:p>
          <a:p>
            <a:endParaRPr lang="it-IT" dirty="0">
              <a:solidFill>
                <a:srgbClr val="5A5A5A"/>
              </a:solidFill>
            </a:endParaRPr>
          </a:p>
          <a:p>
            <a:endParaRPr lang="en-GB" sz="1600" dirty="0">
              <a:solidFill>
                <a:srgbClr val="5A5A5A"/>
              </a:solidFill>
            </a:endParaRP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2</a:t>
            </a:fld>
            <a:endParaRPr lang="fr-FR"/>
          </a:p>
        </p:txBody>
      </p:sp>
      <p:pic>
        <p:nvPicPr>
          <p:cNvPr id="6" name="Image 5" descr="CERN-logo_outline.jpg"/>
          <p:cNvPicPr>
            <a:picLocks noChangeAspect="1"/>
          </p:cNvPicPr>
          <p:nvPr/>
        </p:nvPicPr>
        <p:blipFill>
          <a:blip r:embed="rId2"/>
          <a:stretch>
            <a:fillRect/>
          </a:stretch>
        </p:blipFill>
        <p:spPr>
          <a:xfrm>
            <a:off x="1422000" y="6282000"/>
            <a:ext cx="494185" cy="486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dirty="0"/>
              <a:t>Description of the issue: localisation</a:t>
            </a:r>
            <a:endParaRPr lang="en-GB" dirty="0"/>
          </a:p>
        </p:txBody>
      </p:sp>
      <p:sp>
        <p:nvSpPr>
          <p:cNvPr id="3" name="Espace réservé du contenu 2"/>
          <p:cNvSpPr>
            <a:spLocks noGrp="1"/>
          </p:cNvSpPr>
          <p:nvPr>
            <p:ph idx="1"/>
          </p:nvPr>
        </p:nvSpPr>
        <p:spPr>
          <a:xfrm>
            <a:off x="612000" y="1122950"/>
            <a:ext cx="8074800" cy="4906963"/>
          </a:xfrm>
        </p:spPr>
        <p:txBody>
          <a:bodyPr>
            <a:noAutofit/>
          </a:bodyPr>
          <a:lstStyle/>
          <a:p>
            <a:pPr marL="342900" lvl="1" indent="-342900" algn="just"/>
            <a:r>
              <a:rPr lang="it-IT" sz="1600" dirty="0">
                <a:solidFill>
                  <a:srgbClr val="5A5A5A"/>
                </a:solidFill>
              </a:rPr>
              <a:t>During the acceptance electrical test of the coil, an electrical weakness was detected: low insulation resistance between quench heater circuit QH213 and MQXFB coil CR114 (all details about the non-conformity can be found on EDMS, document n° 2377455).</a:t>
            </a:r>
          </a:p>
          <a:p>
            <a:pPr marL="342900" lvl="1" indent="-342900" algn="just"/>
            <a:r>
              <a:rPr lang="en-GB" sz="1600" dirty="0">
                <a:solidFill>
                  <a:srgbClr val="5A5A5A"/>
                </a:solidFill>
              </a:rPr>
              <a:t>The default was localized using an ohmmeter connected between the coil and QH213, and by applying a finger pressure along the QH213 strip until a change in resistance was detected (localization at 485mm from LS).</a:t>
            </a:r>
          </a:p>
          <a:p>
            <a:pPr marL="342900" lvl="1" indent="-342900" algn="just"/>
            <a:endParaRPr lang="it-IT" sz="1600" dirty="0">
              <a:solidFill>
                <a:srgbClr val="5A5A5A"/>
              </a:solidFill>
            </a:endParaRPr>
          </a:p>
          <a:p>
            <a:pPr marL="342900" lvl="1" indent="-342900" algn="just"/>
            <a:endParaRPr lang="en-GB" sz="1800" dirty="0">
              <a:solidFill>
                <a:srgbClr val="5A5A5A"/>
              </a:solidFill>
            </a:endParaRP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3</a:t>
            </a:fld>
            <a:endParaRPr lang="fr-FR"/>
          </a:p>
        </p:txBody>
      </p:sp>
      <p:pic>
        <p:nvPicPr>
          <p:cNvPr id="6" name="Image 5" descr="CERN-logo_outline.jpg"/>
          <p:cNvPicPr>
            <a:picLocks noChangeAspect="1"/>
          </p:cNvPicPr>
          <p:nvPr/>
        </p:nvPicPr>
        <p:blipFill>
          <a:blip r:embed="rId2"/>
          <a:stretch>
            <a:fillRect/>
          </a:stretch>
        </p:blipFill>
        <p:spPr>
          <a:xfrm>
            <a:off x="1422000" y="6282000"/>
            <a:ext cx="494185" cy="486000"/>
          </a:xfrm>
          <a:prstGeom prst="rect">
            <a:avLst/>
          </a:prstGeom>
        </p:spPr>
      </p:pic>
      <p:pic>
        <p:nvPicPr>
          <p:cNvPr id="7" name="Picture 6">
            <a:extLst>
              <a:ext uri="{FF2B5EF4-FFF2-40B4-BE49-F238E27FC236}">
                <a16:creationId xmlns:a16="http://schemas.microsoft.com/office/drawing/2014/main" id="{403E707D-18FC-4F38-925D-B560116CA9D4}"/>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757368" y="3124316"/>
            <a:ext cx="3287719" cy="3027649"/>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26DD6BC6-FB09-49E1-96B5-CB71D1D8A6CF}"/>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rot="5400000">
            <a:off x="5333119" y="3057980"/>
            <a:ext cx="3287717" cy="3110044"/>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A79A8CC8-8DF5-489A-97AA-089BD0FA88AD}"/>
              </a:ext>
            </a:extLst>
          </p:cNvPr>
          <p:cNvPicPr/>
          <p:nvPr/>
        </p:nvPicPr>
        <p:blipFill rotWithShape="1">
          <a:blip r:embed="rId5" cstate="print">
            <a:extLst>
              <a:ext uri="{28A0092B-C50C-407E-A947-70E740481C1C}">
                <a14:useLocalDpi xmlns:a14="http://schemas.microsoft.com/office/drawing/2010/main" val="0"/>
              </a:ext>
            </a:extLst>
          </a:blip>
          <a:srcRect/>
          <a:stretch/>
        </p:blipFill>
        <p:spPr bwMode="auto">
          <a:xfrm rot="5400000">
            <a:off x="3617652" y="3475610"/>
            <a:ext cx="1429305" cy="17932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cxnSp>
        <p:nvCxnSpPr>
          <p:cNvPr id="10" name="Straight Connector 9">
            <a:extLst>
              <a:ext uri="{FF2B5EF4-FFF2-40B4-BE49-F238E27FC236}">
                <a16:creationId xmlns:a16="http://schemas.microsoft.com/office/drawing/2014/main" id="{0D43E230-E150-4BFE-8FDC-0B5106646B13}"/>
              </a:ext>
            </a:extLst>
          </p:cNvPr>
          <p:cNvCxnSpPr>
            <a:cxnSpLocks/>
          </p:cNvCxnSpPr>
          <p:nvPr/>
        </p:nvCxnSpPr>
        <p:spPr>
          <a:xfrm flipV="1">
            <a:off x="2663301" y="4012707"/>
            <a:ext cx="878889" cy="1439025"/>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A9EFB6E4-04EB-4EA6-969E-92FA478EDA24}"/>
              </a:ext>
            </a:extLst>
          </p:cNvPr>
          <p:cNvCxnSpPr>
            <a:cxnSpLocks/>
          </p:cNvCxnSpPr>
          <p:nvPr/>
        </p:nvCxnSpPr>
        <p:spPr>
          <a:xfrm flipV="1">
            <a:off x="2951730" y="5042940"/>
            <a:ext cx="1620270" cy="496727"/>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96717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dirty="0"/>
              <a:t>Outline</a:t>
            </a:r>
            <a:endParaRPr lang="en-GB" dirty="0"/>
          </a:p>
        </p:txBody>
      </p:sp>
      <p:sp>
        <p:nvSpPr>
          <p:cNvPr id="3" name="Espace réservé du contenu 2"/>
          <p:cNvSpPr>
            <a:spLocks noGrp="1"/>
          </p:cNvSpPr>
          <p:nvPr>
            <p:ph idx="1"/>
          </p:nvPr>
        </p:nvSpPr>
        <p:spPr>
          <a:xfrm>
            <a:off x="612000" y="1316989"/>
            <a:ext cx="7920000" cy="4965011"/>
          </a:xfrm>
        </p:spPr>
        <p:txBody>
          <a:bodyPr>
            <a:noAutofit/>
          </a:bodyPr>
          <a:lstStyle/>
          <a:p>
            <a:r>
              <a:rPr lang="it-IT" b="1" dirty="0">
                <a:solidFill>
                  <a:srgbClr val="5A5A5A"/>
                </a:solidFill>
              </a:rPr>
              <a:t>Description of the issue:</a:t>
            </a:r>
          </a:p>
          <a:p>
            <a:pPr lvl="1"/>
            <a:r>
              <a:rPr lang="it-IT" dirty="0">
                <a:solidFill>
                  <a:srgbClr val="5A5A5A"/>
                </a:solidFill>
              </a:rPr>
              <a:t>Localisation</a:t>
            </a:r>
          </a:p>
          <a:p>
            <a:pPr lvl="1"/>
            <a:r>
              <a:rPr lang="it-IT" b="1" dirty="0">
                <a:solidFill>
                  <a:srgbClr val="5A5A5A"/>
                </a:solidFill>
              </a:rPr>
              <a:t>Microscopic analysis</a:t>
            </a:r>
          </a:p>
          <a:p>
            <a:r>
              <a:rPr lang="it-IT" dirty="0">
                <a:solidFill>
                  <a:srgbClr val="5A5A5A"/>
                </a:solidFill>
              </a:rPr>
              <a:t>Repair process</a:t>
            </a:r>
          </a:p>
          <a:p>
            <a:r>
              <a:rPr lang="it-IT" dirty="0">
                <a:solidFill>
                  <a:srgbClr val="5A5A5A"/>
                </a:solidFill>
              </a:rPr>
              <a:t>Conclusion</a:t>
            </a:r>
          </a:p>
          <a:p>
            <a:endParaRPr lang="it-IT" dirty="0">
              <a:solidFill>
                <a:srgbClr val="5A5A5A"/>
              </a:solidFill>
            </a:endParaRPr>
          </a:p>
          <a:p>
            <a:endParaRPr lang="en-GB" sz="1600" dirty="0">
              <a:solidFill>
                <a:srgbClr val="5A5A5A"/>
              </a:solidFill>
            </a:endParaRP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4</a:t>
            </a:fld>
            <a:endParaRPr lang="fr-FR"/>
          </a:p>
        </p:txBody>
      </p:sp>
      <p:pic>
        <p:nvPicPr>
          <p:cNvPr id="6" name="Image 5" descr="CERN-logo_outline.jpg"/>
          <p:cNvPicPr>
            <a:picLocks noChangeAspect="1"/>
          </p:cNvPicPr>
          <p:nvPr/>
        </p:nvPicPr>
        <p:blipFill>
          <a:blip r:embed="rId2"/>
          <a:stretch>
            <a:fillRect/>
          </a:stretch>
        </p:blipFill>
        <p:spPr>
          <a:xfrm>
            <a:off x="1422000" y="6282000"/>
            <a:ext cx="494185" cy="486000"/>
          </a:xfrm>
          <a:prstGeom prst="rect">
            <a:avLst/>
          </a:prstGeom>
        </p:spPr>
      </p:pic>
    </p:spTree>
    <p:extLst>
      <p:ext uri="{BB962C8B-B14F-4D97-AF65-F5344CB8AC3E}">
        <p14:creationId xmlns:p14="http://schemas.microsoft.com/office/powerpoint/2010/main" val="361595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dirty="0"/>
              <a:t>Description of the issue: microscopy analysis</a:t>
            </a:r>
            <a:endParaRPr lang="en-GB" dirty="0"/>
          </a:p>
        </p:txBody>
      </p:sp>
      <p:sp>
        <p:nvSpPr>
          <p:cNvPr id="3" name="Espace réservé du contenu 2"/>
          <p:cNvSpPr>
            <a:spLocks noGrp="1"/>
          </p:cNvSpPr>
          <p:nvPr>
            <p:ph idx="1"/>
          </p:nvPr>
        </p:nvSpPr>
        <p:spPr>
          <a:xfrm>
            <a:off x="612000" y="1122950"/>
            <a:ext cx="7920000" cy="4906963"/>
          </a:xfrm>
        </p:spPr>
        <p:txBody>
          <a:bodyPr>
            <a:noAutofit/>
          </a:bodyPr>
          <a:lstStyle/>
          <a:p>
            <a:pPr marL="342900" lvl="2" indent="-342900" algn="just"/>
            <a:r>
              <a:rPr lang="en-GB" sz="1600" dirty="0"/>
              <a:t>An analysis of the quench heater area where the insulation weakness was localised with a microscope has been performed, but unfortunately the examination of the surface could not bring much more information.</a:t>
            </a:r>
          </a:p>
          <a:p>
            <a:pPr marL="342900" lvl="2" indent="-342900"/>
            <a:endParaRPr lang="en-GB" sz="2400" dirty="0">
              <a:solidFill>
                <a:srgbClr val="FF0000"/>
              </a:solidFill>
            </a:endParaRPr>
          </a:p>
          <a:p>
            <a:pPr marL="742950" lvl="2" indent="-342900"/>
            <a:endParaRPr lang="en-GB" dirty="0"/>
          </a:p>
          <a:p>
            <a:pPr lvl="1"/>
            <a:endParaRPr lang="en-GB" sz="1600" dirty="0">
              <a:solidFill>
                <a:srgbClr val="5A5A5A"/>
              </a:solidFill>
            </a:endParaRP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5</a:t>
            </a:fld>
            <a:endParaRPr lang="fr-FR"/>
          </a:p>
        </p:txBody>
      </p:sp>
      <p:pic>
        <p:nvPicPr>
          <p:cNvPr id="6" name="Image 5" descr="CERN-logo_outline.jpg"/>
          <p:cNvPicPr>
            <a:picLocks noChangeAspect="1"/>
          </p:cNvPicPr>
          <p:nvPr/>
        </p:nvPicPr>
        <p:blipFill>
          <a:blip r:embed="rId2"/>
          <a:stretch>
            <a:fillRect/>
          </a:stretch>
        </p:blipFill>
        <p:spPr>
          <a:xfrm>
            <a:off x="1422000" y="6282000"/>
            <a:ext cx="494185" cy="486000"/>
          </a:xfrm>
          <a:prstGeom prst="rect">
            <a:avLst/>
          </a:prstGeom>
        </p:spPr>
      </p:pic>
      <p:pic>
        <p:nvPicPr>
          <p:cNvPr id="7" name="Picture 6">
            <a:extLst>
              <a:ext uri="{FF2B5EF4-FFF2-40B4-BE49-F238E27FC236}">
                <a16:creationId xmlns:a16="http://schemas.microsoft.com/office/drawing/2014/main" id="{53D8B562-82C0-4A4F-8EED-0308A3DC751F}"/>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2000" y="1984375"/>
            <a:ext cx="2789555" cy="2092325"/>
          </a:xfrm>
          <a:prstGeom prst="rect">
            <a:avLst/>
          </a:prstGeom>
          <a:noFill/>
          <a:ln>
            <a:noFill/>
          </a:ln>
        </p:spPr>
      </p:pic>
      <p:pic>
        <p:nvPicPr>
          <p:cNvPr id="8" name="Picture 7">
            <a:extLst>
              <a:ext uri="{FF2B5EF4-FFF2-40B4-BE49-F238E27FC236}">
                <a16:creationId xmlns:a16="http://schemas.microsoft.com/office/drawing/2014/main" id="{417DAC3E-4D25-41B1-8377-E041CDBC253F}"/>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74115" y="1984375"/>
            <a:ext cx="2776855" cy="2082800"/>
          </a:xfrm>
          <a:prstGeom prst="rect">
            <a:avLst/>
          </a:prstGeom>
          <a:noFill/>
          <a:ln>
            <a:noFill/>
          </a:ln>
        </p:spPr>
      </p:pic>
      <p:pic>
        <p:nvPicPr>
          <p:cNvPr id="9" name="Picture 8">
            <a:extLst>
              <a:ext uri="{FF2B5EF4-FFF2-40B4-BE49-F238E27FC236}">
                <a16:creationId xmlns:a16="http://schemas.microsoft.com/office/drawing/2014/main" id="{835165A7-B91B-41AC-B72C-A69ED69E31FB}"/>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92037" y="4203645"/>
            <a:ext cx="2770505" cy="2078355"/>
          </a:xfrm>
          <a:prstGeom prst="rect">
            <a:avLst/>
          </a:prstGeom>
          <a:noFill/>
          <a:ln>
            <a:noFill/>
          </a:ln>
        </p:spPr>
      </p:pic>
    </p:spTree>
    <p:extLst>
      <p:ext uri="{BB962C8B-B14F-4D97-AF65-F5344CB8AC3E}">
        <p14:creationId xmlns:p14="http://schemas.microsoft.com/office/powerpoint/2010/main" val="10740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dirty="0"/>
              <a:t>Outline</a:t>
            </a:r>
            <a:endParaRPr lang="en-GB" dirty="0"/>
          </a:p>
        </p:txBody>
      </p:sp>
      <p:sp>
        <p:nvSpPr>
          <p:cNvPr id="3" name="Espace réservé du contenu 2"/>
          <p:cNvSpPr>
            <a:spLocks noGrp="1"/>
          </p:cNvSpPr>
          <p:nvPr>
            <p:ph idx="1"/>
          </p:nvPr>
        </p:nvSpPr>
        <p:spPr>
          <a:xfrm>
            <a:off x="612000" y="1316989"/>
            <a:ext cx="7920000" cy="4965011"/>
          </a:xfrm>
        </p:spPr>
        <p:txBody>
          <a:bodyPr>
            <a:noAutofit/>
          </a:bodyPr>
          <a:lstStyle/>
          <a:p>
            <a:r>
              <a:rPr lang="it-IT" dirty="0">
                <a:solidFill>
                  <a:srgbClr val="5A5A5A"/>
                </a:solidFill>
              </a:rPr>
              <a:t>Description of the issue:</a:t>
            </a:r>
          </a:p>
          <a:p>
            <a:pPr lvl="1"/>
            <a:r>
              <a:rPr lang="it-IT" dirty="0">
                <a:solidFill>
                  <a:srgbClr val="5A5A5A"/>
                </a:solidFill>
              </a:rPr>
              <a:t>Localisation</a:t>
            </a:r>
          </a:p>
          <a:p>
            <a:pPr lvl="1"/>
            <a:r>
              <a:rPr lang="it-IT" dirty="0">
                <a:solidFill>
                  <a:srgbClr val="5A5A5A"/>
                </a:solidFill>
              </a:rPr>
              <a:t>Microscopic analysis</a:t>
            </a:r>
          </a:p>
          <a:p>
            <a:r>
              <a:rPr lang="it-IT" b="1" dirty="0">
                <a:solidFill>
                  <a:srgbClr val="5A5A5A"/>
                </a:solidFill>
              </a:rPr>
              <a:t>Repair process</a:t>
            </a:r>
          </a:p>
          <a:p>
            <a:r>
              <a:rPr lang="it-IT" dirty="0">
                <a:solidFill>
                  <a:srgbClr val="5A5A5A"/>
                </a:solidFill>
              </a:rPr>
              <a:t>Conclusion</a:t>
            </a:r>
          </a:p>
          <a:p>
            <a:endParaRPr lang="it-IT" dirty="0">
              <a:solidFill>
                <a:srgbClr val="5A5A5A"/>
              </a:solidFill>
            </a:endParaRPr>
          </a:p>
          <a:p>
            <a:endParaRPr lang="en-GB" sz="1600" dirty="0">
              <a:solidFill>
                <a:srgbClr val="5A5A5A"/>
              </a:solidFill>
            </a:endParaRP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6</a:t>
            </a:fld>
            <a:endParaRPr lang="fr-FR"/>
          </a:p>
        </p:txBody>
      </p:sp>
      <p:pic>
        <p:nvPicPr>
          <p:cNvPr id="6" name="Image 5" descr="CERN-logo_outline.jpg"/>
          <p:cNvPicPr>
            <a:picLocks noChangeAspect="1"/>
          </p:cNvPicPr>
          <p:nvPr/>
        </p:nvPicPr>
        <p:blipFill>
          <a:blip r:embed="rId2"/>
          <a:stretch>
            <a:fillRect/>
          </a:stretch>
        </p:blipFill>
        <p:spPr>
          <a:xfrm>
            <a:off x="1422000" y="6282000"/>
            <a:ext cx="494185" cy="486000"/>
          </a:xfrm>
          <a:prstGeom prst="rect">
            <a:avLst/>
          </a:prstGeom>
        </p:spPr>
      </p:pic>
    </p:spTree>
    <p:extLst>
      <p:ext uri="{BB962C8B-B14F-4D97-AF65-F5344CB8AC3E}">
        <p14:creationId xmlns:p14="http://schemas.microsoft.com/office/powerpoint/2010/main" val="2174995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dirty="0"/>
              <a:t>Repair process</a:t>
            </a:r>
            <a:endParaRPr lang="en-GB" dirty="0"/>
          </a:p>
        </p:txBody>
      </p:sp>
      <p:sp>
        <p:nvSpPr>
          <p:cNvPr id="3" name="Espace réservé du contenu 2"/>
          <p:cNvSpPr>
            <a:spLocks noGrp="1"/>
          </p:cNvSpPr>
          <p:nvPr>
            <p:ph idx="1"/>
          </p:nvPr>
        </p:nvSpPr>
        <p:spPr>
          <a:xfrm>
            <a:off x="612000" y="1122950"/>
            <a:ext cx="7920000" cy="4906963"/>
          </a:xfrm>
        </p:spPr>
        <p:txBody>
          <a:bodyPr>
            <a:noAutofit/>
          </a:bodyPr>
          <a:lstStyle/>
          <a:p>
            <a:pPr marL="342900" lvl="2" indent="-342900" algn="just"/>
            <a:r>
              <a:rPr lang="en-GB" sz="1600" dirty="0"/>
              <a:t>The insulation weakness was possibly caused by a hard particle (if any) between coil and quench heater circuit that may have damaged the polyimide insulation under external pressure, so the assumption is figured here below:</a:t>
            </a:r>
          </a:p>
          <a:p>
            <a:pPr marL="342900" lvl="2" indent="-342900"/>
            <a:endParaRPr lang="en-GB" sz="2400" dirty="0">
              <a:solidFill>
                <a:srgbClr val="FF0000"/>
              </a:solidFill>
            </a:endParaRPr>
          </a:p>
          <a:p>
            <a:pPr marL="742950" lvl="2" indent="-342900"/>
            <a:endParaRPr lang="en-GB" dirty="0"/>
          </a:p>
          <a:p>
            <a:pPr lvl="1"/>
            <a:endParaRPr lang="en-GB" sz="1600" dirty="0">
              <a:solidFill>
                <a:srgbClr val="5A5A5A"/>
              </a:solidFill>
            </a:endParaRPr>
          </a:p>
          <a:p>
            <a:pPr lvl="1"/>
            <a:endParaRPr lang="en-GB" sz="1600" dirty="0">
              <a:solidFill>
                <a:srgbClr val="5A5A5A"/>
              </a:solidFill>
            </a:endParaRPr>
          </a:p>
          <a:p>
            <a:pPr marL="457200" lvl="1" indent="0">
              <a:buNone/>
            </a:pPr>
            <a:endParaRPr lang="en-GB" sz="1600" dirty="0">
              <a:solidFill>
                <a:srgbClr val="5A5A5A"/>
              </a:solidFill>
            </a:endParaRPr>
          </a:p>
          <a:p>
            <a:pPr marL="457200" lvl="1" indent="0">
              <a:buNone/>
            </a:pPr>
            <a:endParaRPr lang="en-GB" sz="1600" dirty="0">
              <a:solidFill>
                <a:srgbClr val="5A5A5A"/>
              </a:solidFill>
            </a:endParaRPr>
          </a:p>
          <a:p>
            <a:pPr marL="457200" lvl="1" indent="0">
              <a:buNone/>
            </a:pPr>
            <a:endParaRPr lang="en-GB" sz="1600" dirty="0">
              <a:solidFill>
                <a:srgbClr val="5A5A5A"/>
              </a:solidFill>
            </a:endParaRPr>
          </a:p>
          <a:p>
            <a:pPr marL="342000" lvl="1" algn="just"/>
            <a:r>
              <a:rPr lang="en-GB" sz="1600" dirty="0">
                <a:solidFill>
                  <a:srgbClr val="5A5A5A"/>
                </a:solidFill>
              </a:rPr>
              <a:t>Different solutions have been tested and finally the one decided was the local chemical etching of the heater circuit around the defective area using ferric perchloride to chemically attach the metallic strip of the QH after having scratched the surface till the copper of the QH. </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7</a:t>
            </a:fld>
            <a:endParaRPr lang="fr-FR"/>
          </a:p>
        </p:txBody>
      </p:sp>
      <p:pic>
        <p:nvPicPr>
          <p:cNvPr id="6" name="Image 5" descr="CERN-logo_outline.jpg"/>
          <p:cNvPicPr>
            <a:picLocks noChangeAspect="1"/>
          </p:cNvPicPr>
          <p:nvPr/>
        </p:nvPicPr>
        <p:blipFill>
          <a:blip r:embed="rId2"/>
          <a:stretch>
            <a:fillRect/>
          </a:stretch>
        </p:blipFill>
        <p:spPr>
          <a:xfrm>
            <a:off x="1422000" y="6282000"/>
            <a:ext cx="494185" cy="486000"/>
          </a:xfrm>
          <a:prstGeom prst="rect">
            <a:avLst/>
          </a:prstGeom>
        </p:spPr>
      </p:pic>
      <p:sp>
        <p:nvSpPr>
          <p:cNvPr id="13" name="Rectangle 12">
            <a:extLst>
              <a:ext uri="{FF2B5EF4-FFF2-40B4-BE49-F238E27FC236}">
                <a16:creationId xmlns:a16="http://schemas.microsoft.com/office/drawing/2014/main" id="{59DD3DD5-CDB4-4DE9-9E63-558C2D73BB51}"/>
              </a:ext>
            </a:extLst>
          </p:cNvPr>
          <p:cNvSpPr/>
          <p:nvPr/>
        </p:nvSpPr>
        <p:spPr>
          <a:xfrm>
            <a:off x="2529840" y="2332355"/>
            <a:ext cx="3314700" cy="450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ectangle 13">
            <a:extLst>
              <a:ext uri="{FF2B5EF4-FFF2-40B4-BE49-F238E27FC236}">
                <a16:creationId xmlns:a16="http://schemas.microsoft.com/office/drawing/2014/main" id="{C9F26FBE-88E1-43CC-87D0-5052F3FFEAA0}"/>
              </a:ext>
            </a:extLst>
          </p:cNvPr>
          <p:cNvSpPr/>
          <p:nvPr/>
        </p:nvSpPr>
        <p:spPr>
          <a:xfrm>
            <a:off x="2537460" y="2431415"/>
            <a:ext cx="3314700" cy="2133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Rectangle 14">
            <a:extLst>
              <a:ext uri="{FF2B5EF4-FFF2-40B4-BE49-F238E27FC236}">
                <a16:creationId xmlns:a16="http://schemas.microsoft.com/office/drawing/2014/main" id="{24658B92-2045-4CE3-B656-9B2C1D7D79DA}"/>
              </a:ext>
            </a:extLst>
          </p:cNvPr>
          <p:cNvSpPr/>
          <p:nvPr/>
        </p:nvSpPr>
        <p:spPr>
          <a:xfrm>
            <a:off x="2537460" y="2690495"/>
            <a:ext cx="3314700" cy="450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Rectangle 15">
            <a:extLst>
              <a:ext uri="{FF2B5EF4-FFF2-40B4-BE49-F238E27FC236}">
                <a16:creationId xmlns:a16="http://schemas.microsoft.com/office/drawing/2014/main" id="{52AD4E8D-EC81-4373-AE2C-6E46724AB77A}"/>
              </a:ext>
            </a:extLst>
          </p:cNvPr>
          <p:cNvSpPr/>
          <p:nvPr/>
        </p:nvSpPr>
        <p:spPr>
          <a:xfrm>
            <a:off x="2537460" y="2911475"/>
            <a:ext cx="3314700" cy="4648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Oval 16">
            <a:extLst>
              <a:ext uri="{FF2B5EF4-FFF2-40B4-BE49-F238E27FC236}">
                <a16:creationId xmlns:a16="http://schemas.microsoft.com/office/drawing/2014/main" id="{FC36A739-1ED8-406C-A999-AF3B0435AA2B}"/>
              </a:ext>
            </a:extLst>
          </p:cNvPr>
          <p:cNvSpPr/>
          <p:nvPr/>
        </p:nvSpPr>
        <p:spPr>
          <a:xfrm>
            <a:off x="4030980" y="2781935"/>
            <a:ext cx="6858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Text Box 2">
            <a:extLst>
              <a:ext uri="{FF2B5EF4-FFF2-40B4-BE49-F238E27FC236}">
                <a16:creationId xmlns:a16="http://schemas.microsoft.com/office/drawing/2014/main" id="{B072A1FB-D99B-42B4-87AC-CF51C3992FAE}"/>
              </a:ext>
            </a:extLst>
          </p:cNvPr>
          <p:cNvSpPr txBox="1">
            <a:spLocks noChangeArrowheads="1"/>
          </p:cNvSpPr>
          <p:nvPr/>
        </p:nvSpPr>
        <p:spPr bwMode="auto">
          <a:xfrm>
            <a:off x="1691640" y="2522855"/>
            <a:ext cx="754380" cy="3886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it-IT" sz="1600" b="1">
                <a:effectLst/>
                <a:latin typeface="Times New Roman" panose="02020603050405020304" pitchFamily="18" charset="0"/>
                <a:ea typeface="Times New Roman" panose="02020603050405020304" pitchFamily="18" charset="0"/>
              </a:rPr>
              <a:t>CC</a:t>
            </a:r>
            <a:endParaRPr lang="en-GB" sz="1200">
              <a:effectLst/>
              <a:latin typeface="Times New Roman" panose="02020603050405020304" pitchFamily="18" charset="0"/>
              <a:ea typeface="Times New Roman" panose="02020603050405020304" pitchFamily="18" charset="0"/>
            </a:endParaRPr>
          </a:p>
        </p:txBody>
      </p:sp>
      <p:sp>
        <p:nvSpPr>
          <p:cNvPr id="19" name="Text Box 2">
            <a:extLst>
              <a:ext uri="{FF2B5EF4-FFF2-40B4-BE49-F238E27FC236}">
                <a16:creationId xmlns:a16="http://schemas.microsoft.com/office/drawing/2014/main" id="{AE99925F-257F-4958-A891-5D86C79EA20C}"/>
              </a:ext>
            </a:extLst>
          </p:cNvPr>
          <p:cNvSpPr txBox="1">
            <a:spLocks noChangeArrowheads="1"/>
          </p:cNvSpPr>
          <p:nvPr/>
        </p:nvSpPr>
        <p:spPr bwMode="auto">
          <a:xfrm>
            <a:off x="6703060" y="2501900"/>
            <a:ext cx="754380" cy="3886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it-IT" sz="1600" b="1">
                <a:effectLst/>
                <a:latin typeface="Times New Roman" panose="02020603050405020304" pitchFamily="18" charset="0"/>
                <a:ea typeface="Times New Roman" panose="02020603050405020304" pitchFamily="18" charset="0"/>
              </a:rPr>
              <a:t>COC</a:t>
            </a:r>
            <a:endParaRPr lang="en-GB" sz="1200">
              <a:effectLst/>
              <a:latin typeface="Times New Roman" panose="02020603050405020304" pitchFamily="18" charset="0"/>
              <a:ea typeface="Times New Roman" panose="02020603050405020304" pitchFamily="18" charset="0"/>
            </a:endParaRPr>
          </a:p>
        </p:txBody>
      </p:sp>
      <p:sp>
        <p:nvSpPr>
          <p:cNvPr id="20" name="Text Box 2">
            <a:extLst>
              <a:ext uri="{FF2B5EF4-FFF2-40B4-BE49-F238E27FC236}">
                <a16:creationId xmlns:a16="http://schemas.microsoft.com/office/drawing/2014/main" id="{E51A2EA9-B0D5-478F-B43E-BEFC17FDFB0F}"/>
              </a:ext>
            </a:extLst>
          </p:cNvPr>
          <p:cNvSpPr txBox="1">
            <a:spLocks noChangeArrowheads="1"/>
          </p:cNvSpPr>
          <p:nvPr/>
        </p:nvSpPr>
        <p:spPr bwMode="auto">
          <a:xfrm>
            <a:off x="3147060" y="3018155"/>
            <a:ext cx="746760" cy="2819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it-IT" sz="1200">
                <a:effectLst/>
                <a:latin typeface="Times New Roman" panose="02020603050405020304" pitchFamily="18" charset="0"/>
                <a:ea typeface="Times New Roman" panose="02020603050405020304" pitchFamily="18" charset="0"/>
              </a:rPr>
              <a:t>CABLE</a:t>
            </a:r>
            <a:endParaRPr lang="en-GB" sz="1200">
              <a:effectLst/>
              <a:latin typeface="Times New Roman" panose="02020603050405020304" pitchFamily="18" charset="0"/>
              <a:ea typeface="Times New Roman" panose="02020603050405020304" pitchFamily="18" charset="0"/>
            </a:endParaRPr>
          </a:p>
        </p:txBody>
      </p:sp>
      <p:cxnSp>
        <p:nvCxnSpPr>
          <p:cNvPr id="21" name="Connector: Elbow 20">
            <a:extLst>
              <a:ext uri="{FF2B5EF4-FFF2-40B4-BE49-F238E27FC236}">
                <a16:creationId xmlns:a16="http://schemas.microsoft.com/office/drawing/2014/main" id="{A980F9FA-9F0A-4C84-8B2E-B16E258C20AB}"/>
              </a:ext>
            </a:extLst>
          </p:cNvPr>
          <p:cNvCxnSpPr/>
          <p:nvPr/>
        </p:nvCxnSpPr>
        <p:spPr>
          <a:xfrm flipH="1">
            <a:off x="5890260" y="2141220"/>
            <a:ext cx="502920" cy="2133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0F8E1320-8582-4F88-823B-734C8A28731F}"/>
              </a:ext>
            </a:extLst>
          </p:cNvPr>
          <p:cNvCxnSpPr/>
          <p:nvPr/>
        </p:nvCxnSpPr>
        <p:spPr>
          <a:xfrm flipH="1" flipV="1">
            <a:off x="5928360" y="2523490"/>
            <a:ext cx="426720" cy="7086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EF7271FF-7192-4AD4-959C-DC25D27BE8A8}"/>
              </a:ext>
            </a:extLst>
          </p:cNvPr>
          <p:cNvCxnSpPr/>
          <p:nvPr/>
        </p:nvCxnSpPr>
        <p:spPr>
          <a:xfrm flipH="1" flipV="1">
            <a:off x="5905500" y="2721610"/>
            <a:ext cx="297180" cy="94488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 Box 2">
            <a:extLst>
              <a:ext uri="{FF2B5EF4-FFF2-40B4-BE49-F238E27FC236}">
                <a16:creationId xmlns:a16="http://schemas.microsoft.com/office/drawing/2014/main" id="{0B747642-FF35-4542-B9D5-185DF3ACB797}"/>
              </a:ext>
            </a:extLst>
          </p:cNvPr>
          <p:cNvSpPr txBox="1">
            <a:spLocks noChangeArrowheads="1"/>
          </p:cNvSpPr>
          <p:nvPr/>
        </p:nvSpPr>
        <p:spPr bwMode="auto">
          <a:xfrm>
            <a:off x="6469380" y="1997075"/>
            <a:ext cx="1135380" cy="3505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it-IT" sz="800">
                <a:effectLst/>
                <a:latin typeface="Times New Roman" panose="02020603050405020304" pitchFamily="18" charset="0"/>
                <a:ea typeface="Times New Roman" panose="02020603050405020304" pitchFamily="18" charset="0"/>
              </a:rPr>
              <a:t>OUTER DIMENSION OF COIL</a:t>
            </a:r>
            <a:endParaRPr lang="en-GB" sz="1200">
              <a:effectLst/>
              <a:latin typeface="Times New Roman" panose="02020603050405020304" pitchFamily="18" charset="0"/>
              <a:ea typeface="Times New Roman" panose="02020603050405020304" pitchFamily="18" charset="0"/>
            </a:endParaRPr>
          </a:p>
        </p:txBody>
      </p:sp>
      <p:sp>
        <p:nvSpPr>
          <p:cNvPr id="25" name="Text Box 2">
            <a:extLst>
              <a:ext uri="{FF2B5EF4-FFF2-40B4-BE49-F238E27FC236}">
                <a16:creationId xmlns:a16="http://schemas.microsoft.com/office/drawing/2014/main" id="{5CA48A3F-7163-430E-9260-56B7B9738FDA}"/>
              </a:ext>
            </a:extLst>
          </p:cNvPr>
          <p:cNvSpPr txBox="1">
            <a:spLocks noChangeArrowheads="1"/>
          </p:cNvSpPr>
          <p:nvPr/>
        </p:nvSpPr>
        <p:spPr bwMode="auto">
          <a:xfrm>
            <a:off x="6416040" y="3071495"/>
            <a:ext cx="1135380" cy="3581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it-IT" sz="800">
                <a:effectLst/>
                <a:latin typeface="Times New Roman" panose="02020603050405020304" pitchFamily="18" charset="0"/>
                <a:ea typeface="Times New Roman" panose="02020603050405020304" pitchFamily="18" charset="0"/>
              </a:rPr>
              <a:t>3 LAYERS FIBRE GLASS + EPOXY</a:t>
            </a:r>
            <a:endParaRPr lang="en-GB" sz="1200">
              <a:effectLst/>
              <a:latin typeface="Times New Roman" panose="02020603050405020304" pitchFamily="18" charset="0"/>
              <a:ea typeface="Times New Roman" panose="02020603050405020304" pitchFamily="18" charset="0"/>
            </a:endParaRPr>
          </a:p>
        </p:txBody>
      </p:sp>
      <p:sp>
        <p:nvSpPr>
          <p:cNvPr id="26" name="Text Box 2">
            <a:extLst>
              <a:ext uri="{FF2B5EF4-FFF2-40B4-BE49-F238E27FC236}">
                <a16:creationId xmlns:a16="http://schemas.microsoft.com/office/drawing/2014/main" id="{E5D553FF-C6DC-42A6-AE90-A0434D4EC41E}"/>
              </a:ext>
            </a:extLst>
          </p:cNvPr>
          <p:cNvSpPr txBox="1">
            <a:spLocks noChangeArrowheads="1"/>
          </p:cNvSpPr>
          <p:nvPr/>
        </p:nvSpPr>
        <p:spPr bwMode="auto">
          <a:xfrm>
            <a:off x="6271260" y="3551555"/>
            <a:ext cx="411480" cy="2667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it-IT" sz="800">
                <a:effectLst/>
                <a:latin typeface="Times New Roman" panose="02020603050405020304" pitchFamily="18" charset="0"/>
                <a:ea typeface="Times New Roman" panose="02020603050405020304" pitchFamily="18" charset="0"/>
              </a:rPr>
              <a:t>QH</a:t>
            </a:r>
            <a:endParaRPr lang="en-GB" sz="1200">
              <a:effectLst/>
              <a:latin typeface="Times New Roman" panose="02020603050405020304" pitchFamily="18" charset="0"/>
              <a:ea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8EF825EE-D2F6-447E-BAE7-2DBE62C6DEED}"/>
              </a:ext>
            </a:extLst>
          </p:cNvPr>
          <p:cNvCxnSpPr/>
          <p:nvPr/>
        </p:nvCxnSpPr>
        <p:spPr>
          <a:xfrm flipH="1" flipV="1">
            <a:off x="4114800" y="2888615"/>
            <a:ext cx="914400" cy="647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 Box 2">
            <a:extLst>
              <a:ext uri="{FF2B5EF4-FFF2-40B4-BE49-F238E27FC236}">
                <a16:creationId xmlns:a16="http://schemas.microsoft.com/office/drawing/2014/main" id="{0967B5AF-9BF5-4332-9C75-FFE9F45A8233}"/>
              </a:ext>
            </a:extLst>
          </p:cNvPr>
          <p:cNvSpPr txBox="1">
            <a:spLocks noChangeArrowheads="1"/>
          </p:cNvSpPr>
          <p:nvPr/>
        </p:nvSpPr>
        <p:spPr bwMode="auto">
          <a:xfrm>
            <a:off x="5097780" y="3521075"/>
            <a:ext cx="685800" cy="2667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it-IT" sz="800">
                <a:effectLst/>
                <a:latin typeface="Times New Roman" panose="02020603050405020304" pitchFamily="18" charset="0"/>
                <a:ea typeface="Times New Roman" panose="02020603050405020304" pitchFamily="18" charset="0"/>
              </a:rPr>
              <a:t>PARTICLE</a:t>
            </a:r>
            <a:endParaRPr lang="en-GB"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5607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dirty="0"/>
              <a:t>Repair process</a:t>
            </a:r>
            <a:endParaRPr lang="en-GB" dirty="0"/>
          </a:p>
        </p:txBody>
      </p:sp>
      <p:sp>
        <p:nvSpPr>
          <p:cNvPr id="3" name="Espace réservé du contenu 2"/>
          <p:cNvSpPr>
            <a:spLocks noGrp="1"/>
          </p:cNvSpPr>
          <p:nvPr>
            <p:ph idx="1"/>
          </p:nvPr>
        </p:nvSpPr>
        <p:spPr>
          <a:xfrm>
            <a:off x="612000" y="1122950"/>
            <a:ext cx="7920000" cy="4906963"/>
          </a:xfrm>
        </p:spPr>
        <p:txBody>
          <a:bodyPr>
            <a:noAutofit/>
          </a:bodyPr>
          <a:lstStyle/>
          <a:p>
            <a:pPr marL="342900" lvl="2" indent="-342900" algn="just"/>
            <a:r>
              <a:rPr lang="it-IT" sz="1600" dirty="0">
                <a:solidFill>
                  <a:srgbClr val="5A5A5A"/>
                </a:solidFill>
              </a:rPr>
              <a:t>After having set the working place and protect the coil, starting from the surface, the external fiber glass layers mixed with epoxy were manually scraped until the copper of the QH with the constant use of a microscope.</a:t>
            </a:r>
            <a:endParaRPr lang="en-GB" sz="1600" dirty="0">
              <a:solidFill>
                <a:srgbClr val="5A5A5A"/>
              </a:solidFill>
            </a:endParaRP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8</a:t>
            </a:fld>
            <a:endParaRPr lang="fr-FR"/>
          </a:p>
        </p:txBody>
      </p:sp>
      <p:pic>
        <p:nvPicPr>
          <p:cNvPr id="6" name="Image 5" descr="CERN-logo_outline.jpg"/>
          <p:cNvPicPr>
            <a:picLocks noChangeAspect="1"/>
          </p:cNvPicPr>
          <p:nvPr/>
        </p:nvPicPr>
        <p:blipFill>
          <a:blip r:embed="rId2"/>
          <a:stretch>
            <a:fillRect/>
          </a:stretch>
        </p:blipFill>
        <p:spPr>
          <a:xfrm>
            <a:off x="1422000" y="6282000"/>
            <a:ext cx="494185" cy="486000"/>
          </a:xfrm>
          <a:prstGeom prst="rect">
            <a:avLst/>
          </a:prstGeom>
        </p:spPr>
      </p:pic>
      <p:pic>
        <p:nvPicPr>
          <p:cNvPr id="29" name="Picture 28">
            <a:extLst>
              <a:ext uri="{FF2B5EF4-FFF2-40B4-BE49-F238E27FC236}">
                <a16:creationId xmlns:a16="http://schemas.microsoft.com/office/drawing/2014/main" id="{E2079498-2403-44AD-8313-82B323193059}"/>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19260" y="1931761"/>
            <a:ext cx="2931451" cy="2103120"/>
          </a:xfrm>
          <a:prstGeom prst="rect">
            <a:avLst/>
          </a:prstGeom>
          <a:noFill/>
          <a:ln>
            <a:noFill/>
          </a:ln>
        </p:spPr>
      </p:pic>
      <p:pic>
        <p:nvPicPr>
          <p:cNvPr id="30" name="Picture 29">
            <a:extLst>
              <a:ext uri="{FF2B5EF4-FFF2-40B4-BE49-F238E27FC236}">
                <a16:creationId xmlns:a16="http://schemas.microsoft.com/office/drawing/2014/main" id="{F087B656-366D-4E76-A75B-E7E6793099DC}"/>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1396946" y="1931760"/>
            <a:ext cx="2803525" cy="2103120"/>
          </a:xfrm>
          <a:prstGeom prst="rect">
            <a:avLst/>
          </a:prstGeom>
          <a:noFill/>
          <a:ln>
            <a:noFill/>
          </a:ln>
          <a:extLst>
            <a:ext uri="{53640926-AAD7-44D8-BBD7-CCE9431645EC}">
              <a14:shadowObscured xmlns:a14="http://schemas.microsoft.com/office/drawing/2010/main"/>
            </a:ext>
          </a:extLst>
        </p:spPr>
      </p:pic>
      <p:pic>
        <p:nvPicPr>
          <p:cNvPr id="31" name="Picture 30">
            <a:extLst>
              <a:ext uri="{FF2B5EF4-FFF2-40B4-BE49-F238E27FC236}">
                <a16:creationId xmlns:a16="http://schemas.microsoft.com/office/drawing/2014/main" id="{642AD348-B693-467D-A93B-69A68C523372}"/>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86735" y="4134503"/>
            <a:ext cx="2803525" cy="2103120"/>
          </a:xfrm>
          <a:prstGeom prst="rect">
            <a:avLst/>
          </a:prstGeom>
          <a:noFill/>
          <a:ln>
            <a:noFill/>
          </a:ln>
        </p:spPr>
      </p:pic>
      <p:pic>
        <p:nvPicPr>
          <p:cNvPr id="32" name="Picture 31">
            <a:extLst>
              <a:ext uri="{FF2B5EF4-FFF2-40B4-BE49-F238E27FC236}">
                <a16:creationId xmlns:a16="http://schemas.microsoft.com/office/drawing/2014/main" id="{B939FC3F-F18A-45A8-BD24-8A46375CED2F}"/>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19260" y="4142123"/>
            <a:ext cx="2931451" cy="2103120"/>
          </a:xfrm>
          <a:prstGeom prst="rect">
            <a:avLst/>
          </a:prstGeom>
          <a:noFill/>
          <a:ln>
            <a:noFill/>
          </a:ln>
        </p:spPr>
      </p:pic>
    </p:spTree>
    <p:extLst>
      <p:ext uri="{BB962C8B-B14F-4D97-AF65-F5344CB8AC3E}">
        <p14:creationId xmlns:p14="http://schemas.microsoft.com/office/powerpoint/2010/main" val="1275977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dirty="0"/>
              <a:t>Repair process</a:t>
            </a:r>
            <a:endParaRPr lang="en-GB" dirty="0"/>
          </a:p>
        </p:txBody>
      </p:sp>
      <p:sp>
        <p:nvSpPr>
          <p:cNvPr id="3" name="Espace réservé du contenu 2"/>
          <p:cNvSpPr>
            <a:spLocks noGrp="1"/>
          </p:cNvSpPr>
          <p:nvPr>
            <p:ph idx="1"/>
          </p:nvPr>
        </p:nvSpPr>
        <p:spPr>
          <a:xfrm>
            <a:off x="612000" y="975518"/>
            <a:ext cx="7920000" cy="4906963"/>
          </a:xfrm>
        </p:spPr>
        <p:txBody>
          <a:bodyPr>
            <a:noAutofit/>
          </a:bodyPr>
          <a:lstStyle/>
          <a:p>
            <a:pPr marL="342900" lvl="2" indent="-342900" algn="just"/>
            <a:r>
              <a:rPr lang="it-IT" sz="1600" dirty="0">
                <a:solidFill>
                  <a:srgbClr val="5A5A5A"/>
                </a:solidFill>
              </a:rPr>
              <a:t>With the copper exposed, it has begun the chemical etching of the strip with the use of ferric perchloride.</a:t>
            </a:r>
          </a:p>
          <a:p>
            <a:pPr marL="342900" lvl="2" indent="-342900" algn="just"/>
            <a:r>
              <a:rPr lang="it-IT" sz="1600" dirty="0">
                <a:solidFill>
                  <a:srgbClr val="5A5A5A"/>
                </a:solidFill>
              </a:rPr>
              <a:t>This step required the frequent refreshing of </a:t>
            </a:r>
          </a:p>
          <a:p>
            <a:pPr marL="342000" lvl="2" indent="0" algn="just">
              <a:buNone/>
            </a:pPr>
            <a:r>
              <a:rPr lang="it-IT" sz="1600" dirty="0">
                <a:solidFill>
                  <a:srgbClr val="5A5A5A"/>
                </a:solidFill>
              </a:rPr>
              <a:t>the chemical and the cleaning of the area </a:t>
            </a:r>
          </a:p>
          <a:p>
            <a:pPr marL="342000" lvl="2" indent="0" algn="just">
              <a:buNone/>
            </a:pPr>
            <a:r>
              <a:rPr lang="it-IT" sz="1600" dirty="0">
                <a:solidFill>
                  <a:srgbClr val="5A5A5A"/>
                </a:solidFill>
              </a:rPr>
              <a:t>with distilled water and iso-propylic alcohol </a:t>
            </a:r>
          </a:p>
          <a:p>
            <a:pPr marL="342000" lvl="2" indent="0" algn="just">
              <a:buNone/>
            </a:pPr>
            <a:r>
              <a:rPr lang="it-IT" sz="1600" dirty="0">
                <a:solidFill>
                  <a:srgbClr val="5A5A5A"/>
                </a:solidFill>
              </a:rPr>
              <a:t>in order to neautralize the action of the etchant.</a:t>
            </a:r>
          </a:p>
          <a:p>
            <a:pPr marL="342000" lvl="2" indent="0" algn="just">
              <a:buNone/>
            </a:pPr>
            <a:endParaRPr lang="it-IT" sz="1600" dirty="0">
              <a:solidFill>
                <a:srgbClr val="5A5A5A"/>
              </a:solidFill>
            </a:endParaRPr>
          </a:p>
          <a:p>
            <a:pPr marL="342000" lvl="2" indent="0" algn="just">
              <a:buNone/>
            </a:pPr>
            <a:endParaRPr lang="it-IT" sz="1600" dirty="0">
              <a:solidFill>
                <a:srgbClr val="5A5A5A"/>
              </a:solidFill>
            </a:endParaRPr>
          </a:p>
          <a:p>
            <a:pPr marL="342000" lvl="2" indent="0" algn="just">
              <a:buNone/>
            </a:pPr>
            <a:endParaRPr lang="en-GB" sz="1600" dirty="0">
              <a:solidFill>
                <a:srgbClr val="5A5A5A"/>
              </a:solidFill>
            </a:endParaRPr>
          </a:p>
          <a:p>
            <a:pPr marL="285750" lvl="2" indent="-285750" algn="just"/>
            <a:r>
              <a:rPr lang="en-US" sz="1600" dirty="0">
                <a:solidFill>
                  <a:srgbClr val="5A5A5A"/>
                </a:solidFill>
              </a:rPr>
              <a:t>A few minutes after the application of the chemical product, a small hole located in correspondence of the “bump” observed during preliminary control was found.</a:t>
            </a:r>
          </a:p>
          <a:p>
            <a:pPr marL="285750" lvl="2" indent="-285750" algn="just"/>
            <a:r>
              <a:rPr lang="en-US" sz="1600" dirty="0">
                <a:solidFill>
                  <a:srgbClr val="5A5A5A"/>
                </a:solidFill>
              </a:rPr>
              <a:t>This hole is exactly on </a:t>
            </a:r>
            <a:r>
              <a:rPr lang="en-GB" sz="1600" dirty="0">
                <a:solidFill>
                  <a:srgbClr val="5A5A5A"/>
                </a:solidFill>
              </a:rPr>
              <a:t>a turn of the coil.</a:t>
            </a:r>
          </a:p>
          <a:p>
            <a:pPr marL="285750" lvl="2" indent="-285750" algn="just"/>
            <a:endParaRPr lang="it-IT" sz="1600" dirty="0">
              <a:solidFill>
                <a:srgbClr val="5A5A5A"/>
              </a:solidFill>
            </a:endParaRP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9</a:t>
            </a:fld>
            <a:endParaRPr lang="fr-FR"/>
          </a:p>
        </p:txBody>
      </p:sp>
      <p:pic>
        <p:nvPicPr>
          <p:cNvPr id="6" name="Image 5" descr="CERN-logo_outline.jpg"/>
          <p:cNvPicPr>
            <a:picLocks noChangeAspect="1"/>
          </p:cNvPicPr>
          <p:nvPr/>
        </p:nvPicPr>
        <p:blipFill>
          <a:blip r:embed="rId2"/>
          <a:stretch>
            <a:fillRect/>
          </a:stretch>
        </p:blipFill>
        <p:spPr>
          <a:xfrm>
            <a:off x="1422000" y="6282000"/>
            <a:ext cx="494185" cy="486000"/>
          </a:xfrm>
          <a:prstGeom prst="rect">
            <a:avLst/>
          </a:prstGeom>
        </p:spPr>
      </p:pic>
      <p:pic>
        <p:nvPicPr>
          <p:cNvPr id="10" name="Picture 9">
            <a:extLst>
              <a:ext uri="{FF2B5EF4-FFF2-40B4-BE49-F238E27FC236}">
                <a16:creationId xmlns:a16="http://schemas.microsoft.com/office/drawing/2014/main" id="{58914587-C9D8-484D-AFB0-E04A8BF9D988}"/>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42923" y="1310639"/>
            <a:ext cx="2768922" cy="2084119"/>
          </a:xfrm>
          <a:prstGeom prst="rect">
            <a:avLst/>
          </a:prstGeom>
          <a:noFill/>
          <a:ln>
            <a:noFill/>
          </a:ln>
        </p:spPr>
      </p:pic>
      <p:pic>
        <p:nvPicPr>
          <p:cNvPr id="12" name="Picture 11">
            <a:extLst>
              <a:ext uri="{FF2B5EF4-FFF2-40B4-BE49-F238E27FC236}">
                <a16:creationId xmlns:a16="http://schemas.microsoft.com/office/drawing/2014/main" id="{789513A8-58B2-45A0-B132-B1780C7BE42C}"/>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4666990" y="4104483"/>
            <a:ext cx="3055009" cy="2611867"/>
          </a:xfrm>
          <a:prstGeom prst="rect">
            <a:avLst/>
          </a:prstGeom>
          <a:noFill/>
          <a:ln>
            <a:noFill/>
          </a:ln>
          <a:extLst>
            <a:ext uri="{53640926-AAD7-44D8-BBD7-CCE9431645EC}">
              <a14:shadowObscured xmlns:a14="http://schemas.microsoft.com/office/drawing/2010/main"/>
            </a:ext>
          </a:extLst>
        </p:spPr>
      </p:pic>
      <p:sp>
        <p:nvSpPr>
          <p:cNvPr id="13" name="Text Box 2">
            <a:extLst>
              <a:ext uri="{FF2B5EF4-FFF2-40B4-BE49-F238E27FC236}">
                <a16:creationId xmlns:a16="http://schemas.microsoft.com/office/drawing/2014/main" id="{20F5D41E-94C0-47B2-8E05-A5F011C60376}"/>
              </a:ext>
            </a:extLst>
          </p:cNvPr>
          <p:cNvSpPr txBox="1">
            <a:spLocks noChangeArrowheads="1"/>
          </p:cNvSpPr>
          <p:nvPr/>
        </p:nvSpPr>
        <p:spPr bwMode="auto">
          <a:xfrm>
            <a:off x="1611889" y="5023010"/>
            <a:ext cx="2461260" cy="2609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spcAft>
                <a:spcPts val="0"/>
              </a:spcAft>
            </a:pPr>
            <a:r>
              <a:rPr lang="en-GB" sz="1100">
                <a:effectLst/>
                <a:latin typeface="Times New Roman" panose="02020603050405020304" pitchFamily="18" charset="0"/>
                <a:ea typeface="Times New Roman" panose="02020603050405020304" pitchFamily="18" charset="0"/>
              </a:rPr>
              <a:t>Revealed hole in the stainless-steel strip</a:t>
            </a:r>
            <a:endParaRPr lang="en-GB" sz="1200">
              <a:effectLst/>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91B5D54-5779-473D-8BE7-1E6295F88D78}"/>
              </a:ext>
            </a:extLst>
          </p:cNvPr>
          <p:cNvCxnSpPr>
            <a:cxnSpLocks/>
          </p:cNvCxnSpPr>
          <p:nvPr/>
        </p:nvCxnSpPr>
        <p:spPr>
          <a:xfrm>
            <a:off x="4163627" y="5153502"/>
            <a:ext cx="1944210" cy="492696"/>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13227480"/>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iLumi-Pres-Template-4-3-CSR2016.pptx" id="{37610B82-38C5-4A79-9AD6-9055ADFB9289}" vid="{B895EA73-40B8-4DB4-B376-5DB62EC8AB97}"/>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HiLumi-Pres-Template-4-3-CSR2016</Template>
  <TotalTime>9693</TotalTime>
  <Words>1086</Words>
  <Application>Microsoft Office PowerPoint</Application>
  <PresentationFormat>On-screen Show (4:3)</PresentationFormat>
  <Paragraphs>137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Thème Office</vt:lpstr>
      <vt:lpstr>Issue and autopsy on coil CR114</vt:lpstr>
      <vt:lpstr>Outline</vt:lpstr>
      <vt:lpstr>Description of the issue: localisation</vt:lpstr>
      <vt:lpstr>Outline</vt:lpstr>
      <vt:lpstr>Description of the issue: microscopy analysis</vt:lpstr>
      <vt:lpstr>Outline</vt:lpstr>
      <vt:lpstr>Repair process</vt:lpstr>
      <vt:lpstr>Repair process</vt:lpstr>
      <vt:lpstr>Repair process</vt:lpstr>
      <vt:lpstr>Repair process</vt:lpstr>
      <vt:lpstr>Repair process</vt:lpstr>
      <vt:lpstr>Repair process</vt:lpstr>
      <vt:lpstr>Repair process</vt:lpstr>
      <vt:lpstr>Repair process</vt:lpstr>
      <vt:lpstr>Outline</vt:lpstr>
      <vt:lpstr>Conclusion</vt:lpstr>
      <vt:lpstr>Conclusion</vt:lpstr>
      <vt:lpstr>PowerPoint Presentation</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HL-LHC Cost and Schedule Review 2016 WPxxx – Equipment / System</dc:title>
  <dc:creator>Cecile Noels</dc:creator>
  <cp:lastModifiedBy>Nicholas Lusa</cp:lastModifiedBy>
  <cp:revision>337</cp:revision>
  <cp:lastPrinted>2019-06-26T05:38:07Z</cp:lastPrinted>
  <dcterms:created xsi:type="dcterms:W3CDTF">2016-08-24T12:27:25Z</dcterms:created>
  <dcterms:modified xsi:type="dcterms:W3CDTF">2020-06-18T05:45:32Z</dcterms:modified>
</cp:coreProperties>
</file>