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handoutMasterIdLst>
    <p:handoutMasterId r:id="rId15"/>
  </p:handoutMasterIdLst>
  <p:sldIdLst>
    <p:sldId id="263" r:id="rId5"/>
    <p:sldId id="352" r:id="rId6"/>
    <p:sldId id="353" r:id="rId7"/>
    <p:sldId id="351" r:id="rId8"/>
    <p:sldId id="346" r:id="rId9"/>
    <p:sldId id="354" r:id="rId10"/>
    <p:sldId id="355" r:id="rId11"/>
    <p:sldId id="356" r:id="rId12"/>
    <p:sldId id="348" r:id="rId1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E699"/>
    <a:srgbClr val="5F5F5F"/>
    <a:srgbClr val="009900"/>
    <a:srgbClr val="000000"/>
    <a:srgbClr val="80000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37" autoAdjust="0"/>
    <p:restoredTop sz="96110" autoAdjust="0"/>
  </p:normalViewPr>
  <p:slideViewPr>
    <p:cSldViewPr snapToObjects="1" showGuides="1">
      <p:cViewPr>
        <p:scale>
          <a:sx n="147" d="100"/>
          <a:sy n="147" d="100"/>
        </p:scale>
        <p:origin x="1608" y="312"/>
      </p:cViewPr>
      <p:guideLst>
        <p:guide orient="horz" pos="4080"/>
        <p:guide pos="240"/>
      </p:guideLst>
    </p:cSldViewPr>
  </p:slideViewPr>
  <p:notesTextViewPr>
    <p:cViewPr>
      <p:scale>
        <a:sx n="3" d="2"/>
        <a:sy n="3" d="2"/>
      </p:scale>
      <p:origin x="0" y="0"/>
    </p:cViewPr>
  </p:notesTextViewPr>
  <p:sorterViewPr>
    <p:cViewPr>
      <p:scale>
        <a:sx n="87" d="100"/>
        <a:sy n="87" d="100"/>
      </p:scale>
      <p:origin x="0" y="-213"/>
    </p:cViewPr>
  </p:sorterViewPr>
  <p:notesViewPr>
    <p:cSldViewPr snapToObjects="1">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16/06/2020</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solidFill>
                  <a:schemeClr val="bg1"/>
                </a:solidFill>
              </a:rPr>
              <a:pPr/>
              <a:t>‹#›</a:t>
            </a:fld>
            <a:endParaRPr lang="fr-FR" dirty="0">
              <a:solidFill>
                <a:schemeClr val="bg1"/>
              </a:solidFill>
            </a:endParaRP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16/06/2020</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dirty="0"/>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dirty="0"/>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chemeClr val="bg1"/>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July 11, 2019</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July 11, 2019</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July 11, 2019</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July 11, 2019</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July 11, 2019</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July 11, 2019</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July 11, 2019</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8915" y="2634656"/>
            <a:ext cx="7200000" cy="1658439"/>
          </a:xfrm>
        </p:spPr>
        <p:txBody>
          <a:bodyPr/>
          <a:lstStyle/>
          <a:p>
            <a:r>
              <a:rPr lang="en-GB" sz="3600" dirty="0"/>
              <a:t>QXFA Trace Hipot Procedure</a:t>
            </a:r>
          </a:p>
        </p:txBody>
      </p:sp>
      <p:sp>
        <p:nvSpPr>
          <p:cNvPr id="3" name="Sous-titre 2"/>
          <p:cNvSpPr>
            <a:spLocks noGrp="1"/>
          </p:cNvSpPr>
          <p:nvPr>
            <p:ph type="subTitle" idx="1"/>
          </p:nvPr>
        </p:nvSpPr>
        <p:spPr/>
        <p:txBody>
          <a:bodyPr>
            <a:normAutofit/>
          </a:bodyPr>
          <a:lstStyle/>
          <a:p>
            <a:r>
              <a:rPr lang="en-GB" dirty="0"/>
              <a:t>Marcellus Parker</a:t>
            </a:r>
          </a:p>
          <a:p>
            <a:r>
              <a:rPr lang="en-GB" dirty="0"/>
              <a:t>HL-LHC AUP</a:t>
            </a:r>
          </a:p>
        </p:txBody>
      </p:sp>
      <p:sp>
        <p:nvSpPr>
          <p:cNvPr id="4" name="Espace réservé du texte 3"/>
          <p:cNvSpPr>
            <a:spLocks noGrp="1"/>
          </p:cNvSpPr>
          <p:nvPr>
            <p:ph type="body" sz="quarter" idx="14"/>
          </p:nvPr>
        </p:nvSpPr>
        <p:spPr>
          <a:xfrm>
            <a:off x="1371600" y="5877272"/>
            <a:ext cx="6480000" cy="349250"/>
          </a:xfrm>
        </p:spPr>
        <p:txBody>
          <a:bodyPr>
            <a:normAutofit/>
          </a:bodyPr>
          <a:lstStyle/>
          <a:p>
            <a:r>
              <a:rPr lang="en-US" dirty="0"/>
              <a:t>June 18, 2020</a:t>
            </a:r>
            <a:endParaRPr lang="en-GB"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8771F-C937-564D-AFCD-8FB969A4AD00}"/>
              </a:ext>
            </a:extLst>
          </p:cNvPr>
          <p:cNvSpPr>
            <a:spLocks noGrp="1"/>
          </p:cNvSpPr>
          <p:nvPr>
            <p:ph type="title"/>
          </p:nvPr>
        </p:nvSpPr>
        <p:spPr/>
        <p:txBody>
          <a:bodyPr/>
          <a:lstStyle/>
          <a:p>
            <a:r>
              <a:rPr lang="en-US" dirty="0"/>
              <a:t>QXFA Trace Hipot Procedure </a:t>
            </a:r>
          </a:p>
        </p:txBody>
      </p:sp>
      <p:sp>
        <p:nvSpPr>
          <p:cNvPr id="3" name="Content Placeholder 2">
            <a:extLst>
              <a:ext uri="{FF2B5EF4-FFF2-40B4-BE49-F238E27FC236}">
                <a16:creationId xmlns:a16="http://schemas.microsoft.com/office/drawing/2014/main" id="{F05A0321-5D6A-CF41-B495-7B3C4CEACEF6}"/>
              </a:ext>
            </a:extLst>
          </p:cNvPr>
          <p:cNvSpPr>
            <a:spLocks noGrp="1"/>
          </p:cNvSpPr>
          <p:nvPr>
            <p:ph idx="1"/>
          </p:nvPr>
        </p:nvSpPr>
        <p:spPr/>
        <p:txBody>
          <a:bodyPr>
            <a:normAutofit fontScale="62500" lnSpcReduction="20000"/>
          </a:bodyPr>
          <a:lstStyle/>
          <a:p>
            <a:r>
              <a:rPr lang="en-US" dirty="0"/>
              <a:t>Clean granite table with using isopropyl alcohol using wipes</a:t>
            </a:r>
          </a:p>
          <a:p>
            <a:r>
              <a:rPr lang="en-US" dirty="0"/>
              <a:t>Place 2 layers of 5 mil Kapton (15.5’ x 1.5’) atop the table for electrical insulation. Clean with isopropyl alcohol. </a:t>
            </a:r>
          </a:p>
          <a:p>
            <a:r>
              <a:rPr lang="en-US" dirty="0"/>
              <a:t>Remove trace from packaging – place on table and clean thoroughly with isopropyl alcohol (both faces) using chem wipes.</a:t>
            </a:r>
          </a:p>
          <a:p>
            <a:pPr marL="457200" lvl="1" indent="0" algn="ctr">
              <a:buNone/>
            </a:pPr>
            <a:r>
              <a:rPr lang="en-US" dirty="0">
                <a:solidFill>
                  <a:schemeClr val="tx2"/>
                </a:solidFill>
              </a:rPr>
              <a:t>*</a:t>
            </a:r>
            <a:r>
              <a:rPr lang="en-US" i="1" dirty="0">
                <a:solidFill>
                  <a:schemeClr val="tx2"/>
                </a:solidFill>
              </a:rPr>
              <a:t>* Prior QC Steps include an inspection of trace VT flags, heater build quality, and electrical resistance. (Discussed in extra slides)</a:t>
            </a:r>
          </a:p>
          <a:p>
            <a:r>
              <a:rPr lang="en-US" dirty="0"/>
              <a:t> Place trace, heater facing down (smooth Kapton facing up), onto of the two layers of 5 mil Kapton.</a:t>
            </a:r>
          </a:p>
          <a:p>
            <a:r>
              <a:rPr lang="en-US" dirty="0"/>
              <a:t> Lay a small cut-out of SS foil (1 mil thick &amp; approximately the same width as the trace) between the LE edge of the trace and Kapton-insulated granite table. Repeat this process on the RE</a:t>
            </a:r>
          </a:p>
          <a:p>
            <a:r>
              <a:rPr lang="en-US" dirty="0"/>
              <a:t>Use a Kapton insulated flat weight (A Steel Block is used at FNAL) to ensure contact between foil, trace, and voltage flags on the LE and RE. Allow for small section of foil to extrude from trace material on the LE only.</a:t>
            </a:r>
          </a:p>
          <a:p>
            <a:r>
              <a:rPr lang="en-US" dirty="0"/>
              <a:t>Using alligator connection, connect the SS foil (LE only) to the HV port (red) wire that connects to the red HV terminal on the </a:t>
            </a:r>
            <a:r>
              <a:rPr lang="en-US" dirty="0" err="1"/>
              <a:t>Hypot</a:t>
            </a:r>
            <a:r>
              <a:rPr lang="en-US" dirty="0"/>
              <a:t> Ultra 7850.</a:t>
            </a:r>
          </a:p>
          <a:p>
            <a:r>
              <a:rPr lang="en-US" dirty="0"/>
              <a:t>Connect the grounding brush to the grounding terminal (black) of the Hipot machine.</a:t>
            </a:r>
          </a:p>
          <a:p>
            <a:r>
              <a:rPr lang="en-US" dirty="0"/>
              <a:t> Using the program labeled “QXFA Trace”</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E522F67-8359-0943-B5D9-FF551A015DE5}"/>
              </a:ext>
            </a:extLst>
          </p:cNvPr>
          <p:cNvSpPr>
            <a:spLocks noGrp="1"/>
          </p:cNvSpPr>
          <p:nvPr>
            <p:ph type="sldNum" sz="quarter" idx="12"/>
          </p:nvPr>
        </p:nvSpPr>
        <p:spPr/>
        <p:txBody>
          <a:bodyPr/>
          <a:lstStyle/>
          <a:p>
            <a:fld id="{BFDCA1C4-9514-7B4F-976F-D92F7E296653}" type="slidenum">
              <a:rPr lang="fr-FR" smtClean="0"/>
              <a:pPr/>
              <a:t>2</a:t>
            </a:fld>
            <a:endParaRPr lang="fr-FR" dirty="0"/>
          </a:p>
        </p:txBody>
      </p:sp>
      <p:sp>
        <p:nvSpPr>
          <p:cNvPr id="6" name="Footer Placeholder 4">
            <a:extLst>
              <a:ext uri="{FF2B5EF4-FFF2-40B4-BE49-F238E27FC236}">
                <a16:creationId xmlns:a16="http://schemas.microsoft.com/office/drawing/2014/main" id="{0532FB56-CD51-7D4B-BDBA-63E926E5011E}"/>
              </a:ext>
            </a:extLst>
          </p:cNvPr>
          <p:cNvSpPr>
            <a:spLocks noGrp="1"/>
          </p:cNvSpPr>
          <p:nvPr>
            <p:ph type="ftr" sz="quarter" idx="3"/>
          </p:nvPr>
        </p:nvSpPr>
        <p:spPr>
          <a:xfrm>
            <a:off x="1981200" y="6356350"/>
            <a:ext cx="6550800" cy="360000"/>
          </a:xfrm>
        </p:spPr>
        <p:txBody>
          <a:bodyPr/>
          <a:lstStyle/>
          <a:p>
            <a:r>
              <a:rPr lang="en-US" dirty="0"/>
              <a:t>June 18, 2020</a:t>
            </a:r>
            <a:endParaRPr lang="en-GB" dirty="0"/>
          </a:p>
        </p:txBody>
      </p:sp>
    </p:spTree>
    <p:extLst>
      <p:ext uri="{BB962C8B-B14F-4D97-AF65-F5344CB8AC3E}">
        <p14:creationId xmlns:p14="http://schemas.microsoft.com/office/powerpoint/2010/main" val="3452525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8771F-C937-564D-AFCD-8FB969A4AD00}"/>
              </a:ext>
            </a:extLst>
          </p:cNvPr>
          <p:cNvSpPr>
            <a:spLocks noGrp="1"/>
          </p:cNvSpPr>
          <p:nvPr>
            <p:ph type="title"/>
          </p:nvPr>
        </p:nvSpPr>
        <p:spPr/>
        <p:txBody>
          <a:bodyPr/>
          <a:lstStyle/>
          <a:p>
            <a:r>
              <a:rPr lang="en-US" dirty="0"/>
              <a:t>QXFA Trace Hipot Procedure </a:t>
            </a:r>
          </a:p>
        </p:txBody>
      </p:sp>
      <p:sp>
        <p:nvSpPr>
          <p:cNvPr id="3" name="Content Placeholder 2">
            <a:extLst>
              <a:ext uri="{FF2B5EF4-FFF2-40B4-BE49-F238E27FC236}">
                <a16:creationId xmlns:a16="http://schemas.microsoft.com/office/drawing/2014/main" id="{F05A0321-5D6A-CF41-B495-7B3C4CEACEF6}"/>
              </a:ext>
            </a:extLst>
          </p:cNvPr>
          <p:cNvSpPr>
            <a:spLocks noGrp="1"/>
          </p:cNvSpPr>
          <p:nvPr>
            <p:ph idx="1"/>
          </p:nvPr>
        </p:nvSpPr>
        <p:spPr>
          <a:xfrm>
            <a:off x="612000" y="975518"/>
            <a:ext cx="7920000" cy="5117778"/>
          </a:xfrm>
        </p:spPr>
        <p:txBody>
          <a:bodyPr>
            <a:normAutofit fontScale="70000" lnSpcReduction="20000"/>
          </a:bodyPr>
          <a:lstStyle/>
          <a:p>
            <a:r>
              <a:rPr lang="en-US" dirty="0"/>
              <a:t>Load the program labeled “QXFA Trace” on the </a:t>
            </a:r>
            <a:r>
              <a:rPr lang="en-US" dirty="0" err="1"/>
              <a:t>Hypot</a:t>
            </a:r>
            <a:r>
              <a:rPr lang="en-US" dirty="0"/>
              <a:t> Ultra. Check to unsure the following setting are established: </a:t>
            </a:r>
          </a:p>
          <a:p>
            <a:pPr marL="0" indent="0">
              <a:buNone/>
            </a:pPr>
            <a:endParaRPr lang="en-US" dirty="0"/>
          </a:p>
          <a:p>
            <a:pPr lvl="1"/>
            <a:r>
              <a:rPr lang="en-US" dirty="0"/>
              <a:t>Voltage type:  DCW (DC Withstand)</a:t>
            </a:r>
          </a:p>
          <a:p>
            <a:pPr lvl="1"/>
            <a:r>
              <a:rPr lang="en-US" dirty="0"/>
              <a:t>Voltage: 3700 V</a:t>
            </a:r>
          </a:p>
          <a:p>
            <a:pPr lvl="1"/>
            <a:r>
              <a:rPr lang="en-US" dirty="0"/>
              <a:t>HI-Limit: 10 µA </a:t>
            </a:r>
          </a:p>
          <a:p>
            <a:pPr lvl="1"/>
            <a:r>
              <a:rPr lang="en-US" dirty="0"/>
              <a:t>LO-Limit: 0</a:t>
            </a:r>
          </a:p>
          <a:p>
            <a:pPr lvl="1"/>
            <a:r>
              <a:rPr lang="en-US" dirty="0"/>
              <a:t>Ramp Up: 4.0 s</a:t>
            </a:r>
          </a:p>
          <a:p>
            <a:pPr lvl="1"/>
            <a:r>
              <a:rPr lang="en-US" dirty="0"/>
              <a:t>Dwell Time: 0.0 s</a:t>
            </a:r>
          </a:p>
          <a:p>
            <a:pPr lvl="1"/>
            <a:r>
              <a:rPr lang="en-US" dirty="0"/>
              <a:t>Ramp Down: 0.02</a:t>
            </a:r>
          </a:p>
          <a:p>
            <a:pPr lvl="1"/>
            <a:r>
              <a:rPr lang="en-US" dirty="0"/>
              <a:t>Charge Lo: 0.0 µA</a:t>
            </a:r>
          </a:p>
          <a:p>
            <a:pPr lvl="1"/>
            <a:r>
              <a:rPr lang="en-US" dirty="0"/>
              <a:t>Arc Detection: Off</a:t>
            </a:r>
          </a:p>
          <a:p>
            <a:pPr lvl="1"/>
            <a:r>
              <a:rPr lang="en-US" dirty="0"/>
              <a:t>Arc Sense: 5</a:t>
            </a:r>
          </a:p>
          <a:p>
            <a:pPr lvl="1"/>
            <a:r>
              <a:rPr lang="en-US" dirty="0"/>
              <a:t>Ramp Hi: 0.0 µA</a:t>
            </a:r>
          </a:p>
          <a:p>
            <a:pPr lvl="1"/>
            <a:r>
              <a:rPr lang="en-US" dirty="0"/>
              <a:t>Offset: 0.0µA</a:t>
            </a:r>
          </a:p>
          <a:p>
            <a:pPr lvl="1"/>
            <a:r>
              <a:rPr lang="en-US" dirty="0"/>
              <a:t>Continuity:  Off </a:t>
            </a:r>
          </a:p>
          <a:p>
            <a:pPr lvl="1"/>
            <a:r>
              <a:rPr lang="en-US" dirty="0"/>
              <a:t>Range: Auto</a:t>
            </a:r>
          </a:p>
          <a:p>
            <a:pPr lvl="1"/>
            <a:r>
              <a:rPr lang="en-US" dirty="0"/>
              <a:t>Low Range: Off</a:t>
            </a:r>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E522F67-8359-0943-B5D9-FF551A015DE5}"/>
              </a:ext>
            </a:extLst>
          </p:cNvPr>
          <p:cNvSpPr>
            <a:spLocks noGrp="1"/>
          </p:cNvSpPr>
          <p:nvPr>
            <p:ph type="sldNum" sz="quarter" idx="12"/>
          </p:nvPr>
        </p:nvSpPr>
        <p:spPr/>
        <p:txBody>
          <a:bodyPr/>
          <a:lstStyle/>
          <a:p>
            <a:fld id="{BFDCA1C4-9514-7B4F-976F-D92F7E296653}" type="slidenum">
              <a:rPr lang="fr-FR" smtClean="0"/>
              <a:pPr/>
              <a:t>3</a:t>
            </a:fld>
            <a:endParaRPr lang="fr-FR" dirty="0"/>
          </a:p>
        </p:txBody>
      </p:sp>
      <p:sp>
        <p:nvSpPr>
          <p:cNvPr id="6" name="Footer Placeholder 4">
            <a:extLst>
              <a:ext uri="{FF2B5EF4-FFF2-40B4-BE49-F238E27FC236}">
                <a16:creationId xmlns:a16="http://schemas.microsoft.com/office/drawing/2014/main" id="{0532FB56-CD51-7D4B-BDBA-63E926E5011E}"/>
              </a:ext>
            </a:extLst>
          </p:cNvPr>
          <p:cNvSpPr>
            <a:spLocks noGrp="1"/>
          </p:cNvSpPr>
          <p:nvPr>
            <p:ph type="ftr" sz="quarter" idx="3"/>
          </p:nvPr>
        </p:nvSpPr>
        <p:spPr>
          <a:xfrm>
            <a:off x="1981200" y="6356350"/>
            <a:ext cx="6550800" cy="360000"/>
          </a:xfrm>
        </p:spPr>
        <p:txBody>
          <a:bodyPr/>
          <a:lstStyle/>
          <a:p>
            <a:r>
              <a:rPr lang="en-US" dirty="0"/>
              <a:t>June 18, 2020</a:t>
            </a:r>
            <a:endParaRPr lang="en-GB" dirty="0"/>
          </a:p>
        </p:txBody>
      </p:sp>
    </p:spTree>
    <p:extLst>
      <p:ext uri="{BB962C8B-B14F-4D97-AF65-F5344CB8AC3E}">
        <p14:creationId xmlns:p14="http://schemas.microsoft.com/office/powerpoint/2010/main" val="4083132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BEB4-C9AF-4C10-B2FD-C46E9830B6AC}"/>
              </a:ext>
            </a:extLst>
          </p:cNvPr>
          <p:cNvSpPr>
            <a:spLocks noGrp="1"/>
          </p:cNvSpPr>
          <p:nvPr>
            <p:ph type="title"/>
          </p:nvPr>
        </p:nvSpPr>
        <p:spPr>
          <a:xfrm>
            <a:off x="612000" y="266486"/>
            <a:ext cx="7920000" cy="720000"/>
          </a:xfrm>
        </p:spPr>
        <p:txBody>
          <a:bodyPr/>
          <a:lstStyle/>
          <a:p>
            <a:r>
              <a:rPr lang="en-US" dirty="0"/>
              <a:t>QXFA Trace Hipot Procedure </a:t>
            </a:r>
          </a:p>
        </p:txBody>
      </p:sp>
      <p:sp>
        <p:nvSpPr>
          <p:cNvPr id="3" name="Content Placeholder 2">
            <a:extLst>
              <a:ext uri="{FF2B5EF4-FFF2-40B4-BE49-F238E27FC236}">
                <a16:creationId xmlns:a16="http://schemas.microsoft.com/office/drawing/2014/main" id="{C41A6810-A3B6-45DC-ABCC-F2639D13B28B}"/>
              </a:ext>
            </a:extLst>
          </p:cNvPr>
          <p:cNvSpPr>
            <a:spLocks noGrp="1"/>
          </p:cNvSpPr>
          <p:nvPr>
            <p:ph idx="1"/>
          </p:nvPr>
        </p:nvSpPr>
        <p:spPr>
          <a:xfrm>
            <a:off x="612000" y="1219201"/>
            <a:ext cx="7920000" cy="4228857"/>
          </a:xfrm>
        </p:spPr>
        <p:txBody>
          <a:bodyPr>
            <a:normAutofit/>
          </a:bodyPr>
          <a:lstStyle/>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4" name="Slide Number Placeholder 3">
            <a:extLst>
              <a:ext uri="{FF2B5EF4-FFF2-40B4-BE49-F238E27FC236}">
                <a16:creationId xmlns:a16="http://schemas.microsoft.com/office/drawing/2014/main" id="{9AE569D4-A153-497E-ACCF-80F8A066DDBD}"/>
              </a:ext>
            </a:extLst>
          </p:cNvPr>
          <p:cNvSpPr>
            <a:spLocks noGrp="1"/>
          </p:cNvSpPr>
          <p:nvPr>
            <p:ph type="sldNum" sz="quarter" idx="12"/>
          </p:nvPr>
        </p:nvSpPr>
        <p:spPr/>
        <p:txBody>
          <a:bodyPr/>
          <a:lstStyle/>
          <a:p>
            <a:fld id="{BFDCA1C4-9514-7B4F-976F-D92F7E296653}" type="slidenum">
              <a:rPr lang="fr-FR" smtClean="0"/>
              <a:pPr/>
              <a:t>4</a:t>
            </a:fld>
            <a:endParaRPr lang="fr-FR" dirty="0"/>
          </a:p>
        </p:txBody>
      </p:sp>
      <p:sp>
        <p:nvSpPr>
          <p:cNvPr id="5" name="Footer Placeholder 4">
            <a:extLst>
              <a:ext uri="{FF2B5EF4-FFF2-40B4-BE49-F238E27FC236}">
                <a16:creationId xmlns:a16="http://schemas.microsoft.com/office/drawing/2014/main" id="{04D89E23-1BE4-4FAA-B9A1-361DA4469273}"/>
              </a:ext>
            </a:extLst>
          </p:cNvPr>
          <p:cNvSpPr>
            <a:spLocks noGrp="1"/>
          </p:cNvSpPr>
          <p:nvPr>
            <p:ph type="ftr" sz="quarter" idx="3"/>
          </p:nvPr>
        </p:nvSpPr>
        <p:spPr/>
        <p:txBody>
          <a:bodyPr/>
          <a:lstStyle/>
          <a:p>
            <a:r>
              <a:rPr lang="en-US" dirty="0"/>
              <a:t>June 18, 2020</a:t>
            </a:r>
            <a:endParaRPr lang="en-GB" dirty="0"/>
          </a:p>
        </p:txBody>
      </p:sp>
      <p:sp>
        <p:nvSpPr>
          <p:cNvPr id="12" name="Content Placeholder 2">
            <a:extLst>
              <a:ext uri="{FF2B5EF4-FFF2-40B4-BE49-F238E27FC236}">
                <a16:creationId xmlns:a16="http://schemas.microsoft.com/office/drawing/2014/main" id="{FC22939E-2F88-6747-924D-40149DCF8219}"/>
              </a:ext>
            </a:extLst>
          </p:cNvPr>
          <p:cNvSpPr txBox="1">
            <a:spLocks/>
          </p:cNvSpPr>
          <p:nvPr/>
        </p:nvSpPr>
        <p:spPr>
          <a:xfrm>
            <a:off x="612000" y="1219200"/>
            <a:ext cx="7920000" cy="4906963"/>
          </a:xfrm>
          <a:prstGeom prst="rect">
            <a:avLst/>
          </a:prstGeom>
        </p:spPr>
        <p:txBody>
          <a:bodyPr vert="horz" lIns="0" tIns="0" rIns="0" bIns="0" rtlCol="0">
            <a:normAutofit fontScale="92500"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Using the proper PPE (Gloves rated to &gt; 7.5 kV) turn on the </a:t>
            </a:r>
            <a:r>
              <a:rPr lang="en-US" dirty="0" err="1"/>
              <a:t>Hypot</a:t>
            </a:r>
            <a:r>
              <a:rPr lang="en-US" dirty="0"/>
              <a:t> Ultra, and slowly sweep the grounding brush along the heaters and LE voltage taps. </a:t>
            </a:r>
          </a:p>
          <a:p>
            <a:r>
              <a:rPr lang="en-US" dirty="0"/>
              <a:t>Continue down the span of the trace going over  each of the 4 heaters. (The “Brush” used at FNAL spans the width of the trace requiring only one sweep)</a:t>
            </a:r>
          </a:p>
          <a:p>
            <a:r>
              <a:rPr lang="en-US" dirty="0"/>
              <a:t>In the event of a Breakdown failure due to a pinhole in the Kapton, record its location, capture an image of it, and place a 1 mil layer of Kapton tape atop the pinhole. Perform the </a:t>
            </a:r>
            <a:r>
              <a:rPr lang="en-US" dirty="0" err="1"/>
              <a:t>hipot</a:t>
            </a:r>
            <a:r>
              <a:rPr lang="en-US" dirty="0"/>
              <a:t> again to affirm the troubled area has been repaired.   </a:t>
            </a:r>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1564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30BBEB-F099-44C5-A21B-9FA0663DF3D6}"/>
              </a:ext>
            </a:extLst>
          </p:cNvPr>
          <p:cNvSpPr>
            <a:spLocks noGrp="1"/>
          </p:cNvSpPr>
          <p:nvPr>
            <p:ph type="sldNum" sz="quarter" idx="12"/>
          </p:nvPr>
        </p:nvSpPr>
        <p:spPr/>
        <p:txBody>
          <a:bodyPr/>
          <a:lstStyle/>
          <a:p>
            <a:fld id="{BFDCA1C4-9514-7B4F-976F-D92F7E296653}" type="slidenum">
              <a:rPr lang="fr-FR" smtClean="0"/>
              <a:pPr/>
              <a:t>5</a:t>
            </a:fld>
            <a:endParaRPr lang="fr-FR" dirty="0"/>
          </a:p>
        </p:txBody>
      </p:sp>
      <p:sp>
        <p:nvSpPr>
          <p:cNvPr id="27" name="Footer Placeholder 4">
            <a:extLst>
              <a:ext uri="{FF2B5EF4-FFF2-40B4-BE49-F238E27FC236}">
                <a16:creationId xmlns:a16="http://schemas.microsoft.com/office/drawing/2014/main" id="{21F21EA3-31BE-A144-A94B-E9D4605F6A06}"/>
              </a:ext>
            </a:extLst>
          </p:cNvPr>
          <p:cNvSpPr>
            <a:spLocks noGrp="1"/>
          </p:cNvSpPr>
          <p:nvPr>
            <p:ph type="ftr" sz="quarter" idx="3"/>
          </p:nvPr>
        </p:nvSpPr>
        <p:spPr>
          <a:xfrm>
            <a:off x="1981200" y="6356350"/>
            <a:ext cx="6550800" cy="360000"/>
          </a:xfrm>
        </p:spPr>
        <p:txBody>
          <a:bodyPr/>
          <a:lstStyle/>
          <a:p>
            <a:r>
              <a:rPr lang="en-US" dirty="0"/>
              <a:t>June 18, 2020</a:t>
            </a:r>
            <a:endParaRPr lang="en-GB" dirty="0"/>
          </a:p>
        </p:txBody>
      </p:sp>
      <p:sp>
        <p:nvSpPr>
          <p:cNvPr id="6" name="Title 5">
            <a:extLst>
              <a:ext uri="{FF2B5EF4-FFF2-40B4-BE49-F238E27FC236}">
                <a16:creationId xmlns:a16="http://schemas.microsoft.com/office/drawing/2014/main" id="{D6FD449A-2C47-224F-8984-F2A6E9C5421E}"/>
              </a:ext>
            </a:extLst>
          </p:cNvPr>
          <p:cNvSpPr>
            <a:spLocks noGrp="1"/>
          </p:cNvSpPr>
          <p:nvPr>
            <p:ph type="title"/>
          </p:nvPr>
        </p:nvSpPr>
        <p:spPr>
          <a:xfrm>
            <a:off x="612000" y="221472"/>
            <a:ext cx="7920000" cy="720000"/>
          </a:xfrm>
        </p:spPr>
        <p:txBody>
          <a:bodyPr/>
          <a:lstStyle/>
          <a:p>
            <a:r>
              <a:rPr lang="en-US" dirty="0"/>
              <a:t>QXFA Trace Hipot Procedure </a:t>
            </a:r>
          </a:p>
        </p:txBody>
      </p:sp>
      <p:cxnSp>
        <p:nvCxnSpPr>
          <p:cNvPr id="26" name="Straight Connector 25">
            <a:extLst>
              <a:ext uri="{FF2B5EF4-FFF2-40B4-BE49-F238E27FC236}">
                <a16:creationId xmlns:a16="http://schemas.microsoft.com/office/drawing/2014/main" id="{23B153E6-EBED-564C-A66B-5714614BA21E}"/>
              </a:ext>
            </a:extLst>
          </p:cNvPr>
          <p:cNvCxnSpPr>
            <a:cxnSpLocks/>
          </p:cNvCxnSpPr>
          <p:nvPr/>
        </p:nvCxnSpPr>
        <p:spPr>
          <a:xfrm>
            <a:off x="1007082" y="2348880"/>
            <a:ext cx="6768752"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F943CE7E-4D78-2B48-8619-9B5B8955FAEF}"/>
              </a:ext>
            </a:extLst>
          </p:cNvPr>
          <p:cNvSpPr/>
          <p:nvPr/>
        </p:nvSpPr>
        <p:spPr>
          <a:xfrm>
            <a:off x="773749" y="2454087"/>
            <a:ext cx="7993311" cy="762723"/>
          </a:xfrm>
          <a:prstGeom prst="rect">
            <a:avLst/>
          </a:prstGeom>
          <a:solidFill>
            <a:schemeClr val="bg1">
              <a:lumMod val="85000"/>
            </a:schemeClr>
          </a:solidFill>
          <a:ln w="6350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7AADB7DB-A6C4-C84F-A151-6F37F7BFE3FD}"/>
              </a:ext>
            </a:extLst>
          </p:cNvPr>
          <p:cNvCxnSpPr>
            <a:cxnSpLocks/>
          </p:cNvCxnSpPr>
          <p:nvPr/>
        </p:nvCxnSpPr>
        <p:spPr>
          <a:xfrm>
            <a:off x="1295636" y="2276872"/>
            <a:ext cx="6048672"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2E1824A-3F40-464F-AEBE-56FC0E86DFCC}"/>
              </a:ext>
            </a:extLst>
          </p:cNvPr>
          <p:cNvSpPr txBox="1"/>
          <p:nvPr/>
        </p:nvSpPr>
        <p:spPr>
          <a:xfrm>
            <a:off x="3583031" y="2662814"/>
            <a:ext cx="1616853" cy="369332"/>
          </a:xfrm>
          <a:prstGeom prst="rect">
            <a:avLst/>
          </a:prstGeom>
          <a:noFill/>
        </p:spPr>
        <p:txBody>
          <a:bodyPr wrap="none" rtlCol="0">
            <a:spAutoFit/>
          </a:bodyPr>
          <a:lstStyle/>
          <a:p>
            <a:r>
              <a:rPr lang="en-US" dirty="0"/>
              <a:t>Granite Table </a:t>
            </a:r>
          </a:p>
        </p:txBody>
      </p:sp>
      <p:sp>
        <p:nvSpPr>
          <p:cNvPr id="34" name="TextBox 33">
            <a:extLst>
              <a:ext uri="{FF2B5EF4-FFF2-40B4-BE49-F238E27FC236}">
                <a16:creationId xmlns:a16="http://schemas.microsoft.com/office/drawing/2014/main" id="{77721C2F-DFE4-A54B-A06C-A00F159452F4}"/>
              </a:ext>
            </a:extLst>
          </p:cNvPr>
          <p:cNvSpPr txBox="1"/>
          <p:nvPr/>
        </p:nvSpPr>
        <p:spPr>
          <a:xfrm>
            <a:off x="5530354" y="1275844"/>
            <a:ext cx="1296144" cy="369332"/>
          </a:xfrm>
          <a:prstGeom prst="rect">
            <a:avLst/>
          </a:prstGeom>
          <a:noFill/>
        </p:spPr>
        <p:txBody>
          <a:bodyPr wrap="square" rtlCol="0">
            <a:spAutoFit/>
          </a:bodyPr>
          <a:lstStyle/>
          <a:p>
            <a:pPr algn="ctr"/>
            <a:r>
              <a:rPr lang="en-US" dirty="0"/>
              <a:t>Trace</a:t>
            </a:r>
          </a:p>
        </p:txBody>
      </p:sp>
      <p:sp>
        <p:nvSpPr>
          <p:cNvPr id="35" name="TextBox 34">
            <a:extLst>
              <a:ext uri="{FF2B5EF4-FFF2-40B4-BE49-F238E27FC236}">
                <a16:creationId xmlns:a16="http://schemas.microsoft.com/office/drawing/2014/main" id="{04838426-3D92-5340-A632-C4847829F142}"/>
              </a:ext>
            </a:extLst>
          </p:cNvPr>
          <p:cNvSpPr txBox="1"/>
          <p:nvPr/>
        </p:nvSpPr>
        <p:spPr>
          <a:xfrm>
            <a:off x="4058926" y="1029244"/>
            <a:ext cx="972108" cy="369332"/>
          </a:xfrm>
          <a:prstGeom prst="rect">
            <a:avLst/>
          </a:prstGeom>
          <a:noFill/>
        </p:spPr>
        <p:txBody>
          <a:bodyPr wrap="square" rtlCol="0">
            <a:spAutoFit/>
          </a:bodyPr>
          <a:lstStyle/>
          <a:p>
            <a:pPr algn="ctr"/>
            <a:r>
              <a:rPr lang="en-US" dirty="0"/>
              <a:t>Kapton</a:t>
            </a:r>
          </a:p>
        </p:txBody>
      </p:sp>
      <p:cxnSp>
        <p:nvCxnSpPr>
          <p:cNvPr id="51" name="Straight Arrow Connector 50">
            <a:extLst>
              <a:ext uri="{FF2B5EF4-FFF2-40B4-BE49-F238E27FC236}">
                <a16:creationId xmlns:a16="http://schemas.microsoft.com/office/drawing/2014/main" id="{C2C23D5A-A3F3-8A4F-B27D-B8BE92D739B2}"/>
              </a:ext>
            </a:extLst>
          </p:cNvPr>
          <p:cNvCxnSpPr>
            <a:cxnSpLocks/>
          </p:cNvCxnSpPr>
          <p:nvPr/>
        </p:nvCxnSpPr>
        <p:spPr>
          <a:xfrm flipH="1">
            <a:off x="5854912" y="1647324"/>
            <a:ext cx="323514" cy="6023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7FAD75C1-9771-344F-9922-D4DB03DF194C}"/>
              </a:ext>
            </a:extLst>
          </p:cNvPr>
          <p:cNvSpPr/>
          <p:nvPr/>
        </p:nvSpPr>
        <p:spPr>
          <a:xfrm>
            <a:off x="1259632" y="1944267"/>
            <a:ext cx="216024" cy="207171"/>
          </a:xfrm>
          <a:prstGeom prst="rect">
            <a:avLst/>
          </a:prstGeom>
          <a:solidFill>
            <a:schemeClr val="bg1">
              <a:lumMod val="8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DC408637-57CE-724A-AD01-99DD25596EE9}"/>
              </a:ext>
            </a:extLst>
          </p:cNvPr>
          <p:cNvCxnSpPr/>
          <p:nvPr/>
        </p:nvCxnSpPr>
        <p:spPr>
          <a:xfrm>
            <a:off x="1187624" y="2222431"/>
            <a:ext cx="288032"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0610378C-C3D7-4344-89F6-E72BD921467C}"/>
              </a:ext>
            </a:extLst>
          </p:cNvPr>
          <p:cNvCxnSpPr/>
          <p:nvPr/>
        </p:nvCxnSpPr>
        <p:spPr>
          <a:xfrm>
            <a:off x="7142584" y="2217209"/>
            <a:ext cx="288032"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21AC8966-B55F-274A-9785-A593A9A63066}"/>
              </a:ext>
            </a:extLst>
          </p:cNvPr>
          <p:cNvCxnSpPr>
            <a:cxnSpLocks/>
          </p:cNvCxnSpPr>
          <p:nvPr/>
        </p:nvCxnSpPr>
        <p:spPr>
          <a:xfrm flipH="1">
            <a:off x="4058926" y="1403511"/>
            <a:ext cx="522092" cy="96156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41D9E1AC-31B3-464A-B6DD-1DC7BDF68EB9}"/>
              </a:ext>
            </a:extLst>
          </p:cNvPr>
          <p:cNvSpPr txBox="1"/>
          <p:nvPr/>
        </p:nvSpPr>
        <p:spPr>
          <a:xfrm>
            <a:off x="2427412" y="3427239"/>
            <a:ext cx="1008112" cy="369332"/>
          </a:xfrm>
          <a:prstGeom prst="rect">
            <a:avLst/>
          </a:prstGeom>
          <a:noFill/>
        </p:spPr>
        <p:txBody>
          <a:bodyPr wrap="square" rtlCol="0">
            <a:spAutoFit/>
          </a:bodyPr>
          <a:lstStyle/>
          <a:p>
            <a:pPr algn="ctr"/>
            <a:r>
              <a:rPr lang="en-US" dirty="0"/>
              <a:t>RE</a:t>
            </a:r>
          </a:p>
        </p:txBody>
      </p:sp>
      <p:sp>
        <p:nvSpPr>
          <p:cNvPr id="65" name="TextBox 64">
            <a:extLst>
              <a:ext uri="{FF2B5EF4-FFF2-40B4-BE49-F238E27FC236}">
                <a16:creationId xmlns:a16="http://schemas.microsoft.com/office/drawing/2014/main" id="{A9011341-B65F-CD49-A254-261161511AC4}"/>
              </a:ext>
            </a:extLst>
          </p:cNvPr>
          <p:cNvSpPr txBox="1"/>
          <p:nvPr/>
        </p:nvSpPr>
        <p:spPr>
          <a:xfrm>
            <a:off x="5674370" y="3427239"/>
            <a:ext cx="1008112" cy="369332"/>
          </a:xfrm>
          <a:prstGeom prst="rect">
            <a:avLst/>
          </a:prstGeom>
          <a:noFill/>
        </p:spPr>
        <p:txBody>
          <a:bodyPr wrap="square" rtlCol="0">
            <a:spAutoFit/>
          </a:bodyPr>
          <a:lstStyle/>
          <a:p>
            <a:pPr algn="ctr"/>
            <a:r>
              <a:rPr lang="en-US" dirty="0"/>
              <a:t>LE</a:t>
            </a:r>
          </a:p>
        </p:txBody>
      </p:sp>
      <p:sp>
        <p:nvSpPr>
          <p:cNvPr id="68" name="TextBox 67">
            <a:extLst>
              <a:ext uri="{FF2B5EF4-FFF2-40B4-BE49-F238E27FC236}">
                <a16:creationId xmlns:a16="http://schemas.microsoft.com/office/drawing/2014/main" id="{D9F679B4-1475-664E-8DC9-6E203CF41BE7}"/>
              </a:ext>
            </a:extLst>
          </p:cNvPr>
          <p:cNvSpPr txBox="1"/>
          <p:nvPr/>
        </p:nvSpPr>
        <p:spPr>
          <a:xfrm>
            <a:off x="773749" y="1591692"/>
            <a:ext cx="1008112" cy="369332"/>
          </a:xfrm>
          <a:prstGeom prst="rect">
            <a:avLst/>
          </a:prstGeom>
          <a:noFill/>
        </p:spPr>
        <p:txBody>
          <a:bodyPr wrap="square" rtlCol="0">
            <a:spAutoFit/>
          </a:bodyPr>
          <a:lstStyle/>
          <a:p>
            <a:pPr algn="ctr"/>
            <a:r>
              <a:rPr lang="en-US" dirty="0"/>
              <a:t>RE</a:t>
            </a:r>
          </a:p>
        </p:txBody>
      </p:sp>
      <p:sp>
        <p:nvSpPr>
          <p:cNvPr id="69" name="TextBox 68">
            <a:extLst>
              <a:ext uri="{FF2B5EF4-FFF2-40B4-BE49-F238E27FC236}">
                <a16:creationId xmlns:a16="http://schemas.microsoft.com/office/drawing/2014/main" id="{637A5C0A-654F-E240-9764-69FA8329EED9}"/>
              </a:ext>
            </a:extLst>
          </p:cNvPr>
          <p:cNvSpPr txBox="1"/>
          <p:nvPr/>
        </p:nvSpPr>
        <p:spPr>
          <a:xfrm>
            <a:off x="6728709" y="1584664"/>
            <a:ext cx="1008112" cy="369332"/>
          </a:xfrm>
          <a:prstGeom prst="rect">
            <a:avLst/>
          </a:prstGeom>
          <a:noFill/>
        </p:spPr>
        <p:txBody>
          <a:bodyPr wrap="square" rtlCol="0">
            <a:spAutoFit/>
          </a:bodyPr>
          <a:lstStyle/>
          <a:p>
            <a:pPr algn="ctr"/>
            <a:r>
              <a:rPr lang="en-US" dirty="0"/>
              <a:t>LE</a:t>
            </a:r>
          </a:p>
        </p:txBody>
      </p:sp>
      <p:grpSp>
        <p:nvGrpSpPr>
          <p:cNvPr id="71" name="Group 70">
            <a:extLst>
              <a:ext uri="{FF2B5EF4-FFF2-40B4-BE49-F238E27FC236}">
                <a16:creationId xmlns:a16="http://schemas.microsoft.com/office/drawing/2014/main" id="{6B843A17-8ECF-B942-8E4F-39F96D3DDA74}"/>
              </a:ext>
            </a:extLst>
          </p:cNvPr>
          <p:cNvGrpSpPr/>
          <p:nvPr/>
        </p:nvGrpSpPr>
        <p:grpSpPr>
          <a:xfrm>
            <a:off x="7457143" y="1310673"/>
            <a:ext cx="1411906" cy="1027693"/>
            <a:chOff x="7438808" y="1179863"/>
            <a:chExt cx="1411906" cy="1027693"/>
          </a:xfrm>
        </p:grpSpPr>
        <p:sp>
          <p:nvSpPr>
            <p:cNvPr id="70" name="TextBox 69">
              <a:extLst>
                <a:ext uri="{FF2B5EF4-FFF2-40B4-BE49-F238E27FC236}">
                  <a16:creationId xmlns:a16="http://schemas.microsoft.com/office/drawing/2014/main" id="{4DCC4C78-B985-6F40-974B-3364801DE32A}"/>
                </a:ext>
              </a:extLst>
            </p:cNvPr>
            <p:cNvSpPr txBox="1"/>
            <p:nvPr/>
          </p:nvSpPr>
          <p:spPr>
            <a:xfrm>
              <a:off x="7438808" y="1179863"/>
              <a:ext cx="1411906" cy="646331"/>
            </a:xfrm>
            <a:prstGeom prst="rect">
              <a:avLst/>
            </a:prstGeom>
            <a:noFill/>
          </p:spPr>
          <p:txBody>
            <a:bodyPr wrap="square" rtlCol="0">
              <a:spAutoFit/>
            </a:bodyPr>
            <a:lstStyle/>
            <a:p>
              <a:pPr algn="ctr"/>
              <a:r>
                <a:rPr lang="en-US" dirty="0" err="1"/>
                <a:t>Hypot</a:t>
              </a:r>
              <a:r>
                <a:rPr lang="en-US" dirty="0"/>
                <a:t> ultra 7850</a:t>
              </a:r>
            </a:p>
          </p:txBody>
        </p:sp>
        <p:pic>
          <p:nvPicPr>
            <p:cNvPr id="64" name="Picture 63">
              <a:extLst>
                <a:ext uri="{FF2B5EF4-FFF2-40B4-BE49-F238E27FC236}">
                  <a16:creationId xmlns:a16="http://schemas.microsoft.com/office/drawing/2014/main" id="{FDC5D543-AA04-2E45-81F1-1BFED248C709}"/>
                </a:ext>
              </a:extLst>
            </p:cNvPr>
            <p:cNvPicPr>
              <a:picLocks noChangeAspect="1"/>
            </p:cNvPicPr>
            <p:nvPr/>
          </p:nvPicPr>
          <p:blipFill>
            <a:blip r:embed="rId2"/>
            <a:stretch>
              <a:fillRect/>
            </a:stretch>
          </p:blipFill>
          <p:spPr>
            <a:xfrm>
              <a:off x="7510565" y="1737656"/>
              <a:ext cx="1244600" cy="469900"/>
            </a:xfrm>
            <a:prstGeom prst="rect">
              <a:avLst/>
            </a:prstGeom>
          </p:spPr>
        </p:pic>
      </p:grpSp>
      <p:grpSp>
        <p:nvGrpSpPr>
          <p:cNvPr id="73" name="Group 72">
            <a:extLst>
              <a:ext uri="{FF2B5EF4-FFF2-40B4-BE49-F238E27FC236}">
                <a16:creationId xmlns:a16="http://schemas.microsoft.com/office/drawing/2014/main" id="{241BAC96-D486-8648-B54B-5BEB36CAE89A}"/>
              </a:ext>
            </a:extLst>
          </p:cNvPr>
          <p:cNvGrpSpPr/>
          <p:nvPr/>
        </p:nvGrpSpPr>
        <p:grpSpPr>
          <a:xfrm>
            <a:off x="1412956" y="3841852"/>
            <a:ext cx="6264048" cy="2517423"/>
            <a:chOff x="351487" y="3693189"/>
            <a:chExt cx="6657600" cy="2514911"/>
          </a:xfrm>
        </p:grpSpPr>
        <p:pic>
          <p:nvPicPr>
            <p:cNvPr id="74" name="Picture 73" descr="A picture containing indoor, table, sitting, food&#10;&#10;Description automatically generated">
              <a:extLst>
                <a:ext uri="{FF2B5EF4-FFF2-40B4-BE49-F238E27FC236}">
                  <a16:creationId xmlns:a16="http://schemas.microsoft.com/office/drawing/2014/main" id="{D827C0B6-4819-3C45-AC91-1516962954BC}"/>
                </a:ext>
              </a:extLst>
            </p:cNvPr>
            <p:cNvPicPr>
              <a:picLocks noChangeAspect="1"/>
            </p:cNvPicPr>
            <p:nvPr/>
          </p:nvPicPr>
          <p:blipFill rotWithShape="1">
            <a:blip r:embed="rId3"/>
            <a:srcRect l="8924" t="5387"/>
            <a:stretch/>
          </p:blipFill>
          <p:spPr>
            <a:xfrm>
              <a:off x="351487" y="3693190"/>
              <a:ext cx="3227832" cy="2514910"/>
            </a:xfrm>
            <a:prstGeom prst="rect">
              <a:avLst/>
            </a:prstGeom>
          </p:spPr>
        </p:pic>
        <p:pic>
          <p:nvPicPr>
            <p:cNvPr id="75" name="Picture 74" descr="A picture containing table, food, sitting, hot&#10;&#10;Description automatically generated">
              <a:extLst>
                <a:ext uri="{FF2B5EF4-FFF2-40B4-BE49-F238E27FC236}">
                  <a16:creationId xmlns:a16="http://schemas.microsoft.com/office/drawing/2014/main" id="{22E934DF-0833-4740-84C4-DE1B32BD4EE3}"/>
                </a:ext>
              </a:extLst>
            </p:cNvPr>
            <p:cNvPicPr>
              <a:picLocks noChangeAspect="1"/>
            </p:cNvPicPr>
            <p:nvPr/>
          </p:nvPicPr>
          <p:blipFill rotWithShape="1">
            <a:blip r:embed="rId4"/>
            <a:srcRect r="22798" b="19799"/>
            <a:stretch/>
          </p:blipFill>
          <p:spPr>
            <a:xfrm>
              <a:off x="3781255" y="3693189"/>
              <a:ext cx="3227832" cy="2514911"/>
            </a:xfrm>
            <a:prstGeom prst="rect">
              <a:avLst/>
            </a:prstGeom>
          </p:spPr>
        </p:pic>
      </p:grpSp>
      <p:sp>
        <p:nvSpPr>
          <p:cNvPr id="76" name="Rectangle 75">
            <a:extLst>
              <a:ext uri="{FF2B5EF4-FFF2-40B4-BE49-F238E27FC236}">
                <a16:creationId xmlns:a16="http://schemas.microsoft.com/office/drawing/2014/main" id="{2B34E3C9-B739-2348-95A4-139CE9020F5C}"/>
              </a:ext>
            </a:extLst>
          </p:cNvPr>
          <p:cNvSpPr/>
          <p:nvPr/>
        </p:nvSpPr>
        <p:spPr>
          <a:xfrm>
            <a:off x="7142584" y="1950376"/>
            <a:ext cx="216024" cy="207171"/>
          </a:xfrm>
          <a:prstGeom prst="rect">
            <a:avLst/>
          </a:prstGeom>
          <a:solidFill>
            <a:schemeClr val="bg1">
              <a:lumMod val="8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733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1604-BFA4-CF4B-AC9E-AEAD1A2F4CB5}"/>
              </a:ext>
            </a:extLst>
          </p:cNvPr>
          <p:cNvSpPr>
            <a:spLocks noGrp="1"/>
          </p:cNvSpPr>
          <p:nvPr>
            <p:ph type="title"/>
          </p:nvPr>
        </p:nvSpPr>
        <p:spPr/>
        <p:txBody>
          <a:bodyPr/>
          <a:lstStyle/>
          <a:p>
            <a:r>
              <a:rPr lang="en-US" dirty="0"/>
              <a:t>Hipot Procedure</a:t>
            </a:r>
          </a:p>
        </p:txBody>
      </p:sp>
      <p:sp>
        <p:nvSpPr>
          <p:cNvPr id="4" name="Slide Number Placeholder 3">
            <a:extLst>
              <a:ext uri="{FF2B5EF4-FFF2-40B4-BE49-F238E27FC236}">
                <a16:creationId xmlns:a16="http://schemas.microsoft.com/office/drawing/2014/main" id="{6D6DCA2B-813D-304C-B5E6-284D032309CF}"/>
              </a:ext>
            </a:extLst>
          </p:cNvPr>
          <p:cNvSpPr>
            <a:spLocks noGrp="1"/>
          </p:cNvSpPr>
          <p:nvPr>
            <p:ph type="sldNum" sz="quarter" idx="12"/>
          </p:nvPr>
        </p:nvSpPr>
        <p:spPr/>
        <p:txBody>
          <a:bodyPr/>
          <a:lstStyle/>
          <a:p>
            <a:fld id="{BFDCA1C4-9514-7B4F-976F-D92F7E296653}" type="slidenum">
              <a:rPr lang="fr-FR" smtClean="0"/>
              <a:pPr/>
              <a:t>6</a:t>
            </a:fld>
            <a:endParaRPr lang="fr-FR" dirty="0"/>
          </a:p>
        </p:txBody>
      </p:sp>
      <p:sp>
        <p:nvSpPr>
          <p:cNvPr id="5" name="Footer Placeholder 4">
            <a:extLst>
              <a:ext uri="{FF2B5EF4-FFF2-40B4-BE49-F238E27FC236}">
                <a16:creationId xmlns:a16="http://schemas.microsoft.com/office/drawing/2014/main" id="{17435D21-73F0-A14A-B4AE-D8126CB05B1A}"/>
              </a:ext>
            </a:extLst>
          </p:cNvPr>
          <p:cNvSpPr>
            <a:spLocks noGrp="1"/>
          </p:cNvSpPr>
          <p:nvPr>
            <p:ph type="ftr" sz="quarter" idx="3"/>
          </p:nvPr>
        </p:nvSpPr>
        <p:spPr/>
        <p:txBody>
          <a:bodyPr/>
          <a:lstStyle/>
          <a:p>
            <a:r>
              <a:rPr lang="en-US"/>
              <a:t>July 11, 2019</a:t>
            </a:r>
            <a:endParaRPr lang="en-GB" dirty="0"/>
          </a:p>
        </p:txBody>
      </p:sp>
      <p:pic>
        <p:nvPicPr>
          <p:cNvPr id="7" name="Content Placeholder 6" descr="A picture containing indoor, table, sitting, cake&#10;&#10;Description automatically generated">
            <a:extLst>
              <a:ext uri="{FF2B5EF4-FFF2-40B4-BE49-F238E27FC236}">
                <a16:creationId xmlns:a16="http://schemas.microsoft.com/office/drawing/2014/main" id="{68F57D52-B431-634E-9A7D-F109EC5282EE}"/>
              </a:ext>
            </a:extLst>
          </p:cNvPr>
          <p:cNvPicPr>
            <a:picLocks noGrp="1" noChangeAspect="1"/>
          </p:cNvPicPr>
          <p:nvPr>
            <p:ph idx="1"/>
          </p:nvPr>
        </p:nvPicPr>
        <p:blipFill>
          <a:blip r:embed="rId2"/>
          <a:stretch>
            <a:fillRect/>
          </a:stretch>
        </p:blipFill>
        <p:spPr>
          <a:xfrm rot="5400000">
            <a:off x="2731780" y="2071488"/>
            <a:ext cx="3604153" cy="2715023"/>
          </a:xfrm>
        </p:spPr>
      </p:pic>
      <p:pic>
        <p:nvPicPr>
          <p:cNvPr id="9" name="Picture 8" descr="A picture containing person, indoor, man, table&#10;&#10;Description automatically generated">
            <a:extLst>
              <a:ext uri="{FF2B5EF4-FFF2-40B4-BE49-F238E27FC236}">
                <a16:creationId xmlns:a16="http://schemas.microsoft.com/office/drawing/2014/main" id="{82F466C0-46A3-E146-B3C1-B4F94B4E14A3}"/>
              </a:ext>
            </a:extLst>
          </p:cNvPr>
          <p:cNvPicPr>
            <a:picLocks noChangeAspect="1"/>
          </p:cNvPicPr>
          <p:nvPr/>
        </p:nvPicPr>
        <p:blipFill rotWithShape="1">
          <a:blip r:embed="rId3"/>
          <a:srcRect l="469" r="-938" b="-939"/>
          <a:stretch/>
        </p:blipFill>
        <p:spPr>
          <a:xfrm rot="5400000">
            <a:off x="-86287" y="2071127"/>
            <a:ext cx="3604152" cy="2715746"/>
          </a:xfrm>
          <a:prstGeom prst="rect">
            <a:avLst/>
          </a:prstGeom>
        </p:spPr>
      </p:pic>
      <p:pic>
        <p:nvPicPr>
          <p:cNvPr id="10" name="Picture 9" descr="A picture containing indoor, sitting, table, filled&#10;&#10;Description automatically generated">
            <a:extLst>
              <a:ext uri="{FF2B5EF4-FFF2-40B4-BE49-F238E27FC236}">
                <a16:creationId xmlns:a16="http://schemas.microsoft.com/office/drawing/2014/main" id="{E0F1D427-E425-EF42-BE77-C24947637876}"/>
              </a:ext>
            </a:extLst>
          </p:cNvPr>
          <p:cNvPicPr>
            <a:picLocks/>
          </p:cNvPicPr>
          <p:nvPr/>
        </p:nvPicPr>
        <p:blipFill rotWithShape="1">
          <a:blip r:embed="rId4"/>
          <a:srcRect l="2136" t="23" r="21347" b="-23"/>
          <a:stretch/>
        </p:blipFill>
        <p:spPr>
          <a:xfrm rot="5400000">
            <a:off x="5550567" y="2071824"/>
            <a:ext cx="3602736" cy="2715768"/>
          </a:xfrm>
          <a:prstGeom prst="rect">
            <a:avLst/>
          </a:prstGeom>
        </p:spPr>
      </p:pic>
    </p:spTree>
    <p:extLst>
      <p:ext uri="{BB962C8B-B14F-4D97-AF65-F5344CB8AC3E}">
        <p14:creationId xmlns:p14="http://schemas.microsoft.com/office/powerpoint/2010/main" val="3351180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49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370BF-2C50-5C4A-B83A-38A0539B1BFF}"/>
              </a:ext>
            </a:extLst>
          </p:cNvPr>
          <p:cNvSpPr>
            <a:spLocks noGrp="1"/>
          </p:cNvSpPr>
          <p:nvPr>
            <p:ph type="title"/>
          </p:nvPr>
        </p:nvSpPr>
        <p:spPr/>
        <p:txBody>
          <a:bodyPr/>
          <a:lstStyle/>
          <a:p>
            <a:r>
              <a:rPr lang="en-US" dirty="0"/>
              <a:t>Extra Slides</a:t>
            </a:r>
          </a:p>
        </p:txBody>
      </p:sp>
      <p:pic>
        <p:nvPicPr>
          <p:cNvPr id="7" name="Content Placeholder 6" descr="A picture containing indoor, doughnut, food, donut&#10;&#10;Description automatically generated">
            <a:extLst>
              <a:ext uri="{FF2B5EF4-FFF2-40B4-BE49-F238E27FC236}">
                <a16:creationId xmlns:a16="http://schemas.microsoft.com/office/drawing/2014/main" id="{B476E05C-FB7C-6C41-9806-888AB027C4DA}"/>
              </a:ext>
            </a:extLst>
          </p:cNvPr>
          <p:cNvPicPr>
            <a:picLocks noGrp="1" noChangeAspect="1"/>
          </p:cNvPicPr>
          <p:nvPr>
            <p:ph idx="1"/>
          </p:nvPr>
        </p:nvPicPr>
        <p:blipFill>
          <a:blip r:embed="rId2"/>
          <a:stretch>
            <a:fillRect/>
          </a:stretch>
        </p:blipFill>
        <p:spPr>
          <a:xfrm>
            <a:off x="960761" y="1159094"/>
            <a:ext cx="3611239" cy="2708429"/>
          </a:xfrm>
        </p:spPr>
      </p:pic>
      <p:sp>
        <p:nvSpPr>
          <p:cNvPr id="4" name="Slide Number Placeholder 3">
            <a:extLst>
              <a:ext uri="{FF2B5EF4-FFF2-40B4-BE49-F238E27FC236}">
                <a16:creationId xmlns:a16="http://schemas.microsoft.com/office/drawing/2014/main" id="{92663A2B-DACE-EC4C-93CD-EC0DAD07E494}"/>
              </a:ext>
            </a:extLst>
          </p:cNvPr>
          <p:cNvSpPr>
            <a:spLocks noGrp="1"/>
          </p:cNvSpPr>
          <p:nvPr>
            <p:ph type="sldNum" sz="quarter" idx="12"/>
          </p:nvPr>
        </p:nvSpPr>
        <p:spPr/>
        <p:txBody>
          <a:bodyPr/>
          <a:lstStyle/>
          <a:p>
            <a:fld id="{BFDCA1C4-9514-7B4F-976F-D92F7E296653}" type="slidenum">
              <a:rPr lang="fr-FR" smtClean="0"/>
              <a:pPr/>
              <a:t>8</a:t>
            </a:fld>
            <a:endParaRPr lang="fr-FR" dirty="0"/>
          </a:p>
        </p:txBody>
      </p:sp>
      <p:sp>
        <p:nvSpPr>
          <p:cNvPr id="5" name="Footer Placeholder 4">
            <a:extLst>
              <a:ext uri="{FF2B5EF4-FFF2-40B4-BE49-F238E27FC236}">
                <a16:creationId xmlns:a16="http://schemas.microsoft.com/office/drawing/2014/main" id="{E9D7165B-2D30-DF44-A7DF-358FCCC0FDAB}"/>
              </a:ext>
            </a:extLst>
          </p:cNvPr>
          <p:cNvSpPr>
            <a:spLocks noGrp="1"/>
          </p:cNvSpPr>
          <p:nvPr>
            <p:ph type="ftr" sz="quarter" idx="3"/>
          </p:nvPr>
        </p:nvSpPr>
        <p:spPr/>
        <p:txBody>
          <a:bodyPr/>
          <a:lstStyle/>
          <a:p>
            <a:r>
              <a:rPr lang="en-US"/>
              <a:t>July 11, 2019</a:t>
            </a:r>
            <a:endParaRPr lang="en-GB" dirty="0"/>
          </a:p>
        </p:txBody>
      </p:sp>
      <p:pic>
        <p:nvPicPr>
          <p:cNvPr id="9" name="Picture 8" descr="A picture containing indoor, person, table, cake&#10;&#10;Description automatically generated">
            <a:extLst>
              <a:ext uri="{FF2B5EF4-FFF2-40B4-BE49-F238E27FC236}">
                <a16:creationId xmlns:a16="http://schemas.microsoft.com/office/drawing/2014/main" id="{E5E56A03-C201-0E4E-B09D-1A95DC635812}"/>
              </a:ext>
            </a:extLst>
          </p:cNvPr>
          <p:cNvPicPr>
            <a:picLocks noChangeAspect="1"/>
          </p:cNvPicPr>
          <p:nvPr/>
        </p:nvPicPr>
        <p:blipFill>
          <a:blip r:embed="rId3"/>
          <a:stretch>
            <a:fillRect/>
          </a:stretch>
        </p:blipFill>
        <p:spPr>
          <a:xfrm rot="5400000">
            <a:off x="5125160" y="1399845"/>
            <a:ext cx="2990123" cy="2242592"/>
          </a:xfrm>
          <a:prstGeom prst="rect">
            <a:avLst/>
          </a:prstGeom>
        </p:spPr>
      </p:pic>
      <p:pic>
        <p:nvPicPr>
          <p:cNvPr id="11" name="Picture 10" descr="A picture containing indoor, food, table, sitting&#10;&#10;Description automatically generated">
            <a:extLst>
              <a:ext uri="{FF2B5EF4-FFF2-40B4-BE49-F238E27FC236}">
                <a16:creationId xmlns:a16="http://schemas.microsoft.com/office/drawing/2014/main" id="{757B3AF4-1CED-684E-A0DF-AE68331F8E9F}"/>
              </a:ext>
            </a:extLst>
          </p:cNvPr>
          <p:cNvPicPr>
            <a:picLocks noChangeAspect="1"/>
          </p:cNvPicPr>
          <p:nvPr/>
        </p:nvPicPr>
        <p:blipFill>
          <a:blip r:embed="rId4"/>
          <a:stretch>
            <a:fillRect/>
          </a:stretch>
        </p:blipFill>
        <p:spPr>
          <a:xfrm>
            <a:off x="1063386" y="4126618"/>
            <a:ext cx="3212976" cy="2409732"/>
          </a:xfrm>
          <a:prstGeom prst="rect">
            <a:avLst/>
          </a:prstGeom>
        </p:spPr>
      </p:pic>
      <p:pic>
        <p:nvPicPr>
          <p:cNvPr id="13" name="Picture 12" descr="A picture containing table, food, sitting, hot&#10;&#10;Description automatically generated">
            <a:extLst>
              <a:ext uri="{FF2B5EF4-FFF2-40B4-BE49-F238E27FC236}">
                <a16:creationId xmlns:a16="http://schemas.microsoft.com/office/drawing/2014/main" id="{DA9F388B-5C9A-5E43-B1B9-B862072CDE0A}"/>
              </a:ext>
            </a:extLst>
          </p:cNvPr>
          <p:cNvPicPr>
            <a:picLocks noChangeAspect="1"/>
          </p:cNvPicPr>
          <p:nvPr/>
        </p:nvPicPr>
        <p:blipFill>
          <a:blip r:embed="rId5"/>
          <a:stretch>
            <a:fillRect/>
          </a:stretch>
        </p:blipFill>
        <p:spPr>
          <a:xfrm>
            <a:off x="4866472" y="4268268"/>
            <a:ext cx="3212976" cy="2409732"/>
          </a:xfrm>
          <a:prstGeom prst="rect">
            <a:avLst/>
          </a:prstGeom>
        </p:spPr>
      </p:pic>
    </p:spTree>
    <p:extLst>
      <p:ext uri="{BB962C8B-B14F-4D97-AF65-F5344CB8AC3E}">
        <p14:creationId xmlns:p14="http://schemas.microsoft.com/office/powerpoint/2010/main" val="322285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272B72-DECD-47F2-8725-E642A87BF741}"/>
              </a:ext>
            </a:extLst>
          </p:cNvPr>
          <p:cNvSpPr>
            <a:spLocks noGrp="1"/>
          </p:cNvSpPr>
          <p:nvPr>
            <p:ph type="sldNum" sz="quarter" idx="12"/>
          </p:nvPr>
        </p:nvSpPr>
        <p:spPr/>
        <p:txBody>
          <a:bodyPr/>
          <a:lstStyle/>
          <a:p>
            <a:fld id="{BFDCA1C4-9514-7B4F-976F-D92F7E296653}" type="slidenum">
              <a:rPr lang="fr-FR" smtClean="0"/>
              <a:pPr/>
              <a:t>9</a:t>
            </a:fld>
            <a:endParaRPr lang="fr-FR" dirty="0"/>
          </a:p>
        </p:txBody>
      </p:sp>
      <p:sp>
        <p:nvSpPr>
          <p:cNvPr id="15" name="Footer Placeholder 4">
            <a:extLst>
              <a:ext uri="{FF2B5EF4-FFF2-40B4-BE49-F238E27FC236}">
                <a16:creationId xmlns:a16="http://schemas.microsoft.com/office/drawing/2014/main" id="{BD47A4B0-2963-FE4A-BE86-903E8BA96232}"/>
              </a:ext>
            </a:extLst>
          </p:cNvPr>
          <p:cNvSpPr>
            <a:spLocks noGrp="1"/>
          </p:cNvSpPr>
          <p:nvPr>
            <p:ph type="ftr" sz="quarter" idx="3"/>
          </p:nvPr>
        </p:nvSpPr>
        <p:spPr>
          <a:xfrm>
            <a:off x="1981200" y="6356350"/>
            <a:ext cx="6550800" cy="360000"/>
          </a:xfrm>
        </p:spPr>
        <p:txBody>
          <a:bodyPr/>
          <a:lstStyle/>
          <a:p>
            <a:r>
              <a:rPr lang="en-US" dirty="0"/>
              <a:t>June 18, 2020</a:t>
            </a:r>
            <a:endParaRPr lang="en-GB" dirty="0"/>
          </a:p>
        </p:txBody>
      </p:sp>
      <p:sp>
        <p:nvSpPr>
          <p:cNvPr id="6" name="Title 5">
            <a:extLst>
              <a:ext uri="{FF2B5EF4-FFF2-40B4-BE49-F238E27FC236}">
                <a16:creationId xmlns:a16="http://schemas.microsoft.com/office/drawing/2014/main" id="{97D681BA-EDE2-5341-831E-B71C2948F7A2}"/>
              </a:ext>
            </a:extLst>
          </p:cNvPr>
          <p:cNvSpPr>
            <a:spLocks noGrp="1"/>
          </p:cNvSpPr>
          <p:nvPr>
            <p:ph type="title"/>
          </p:nvPr>
        </p:nvSpPr>
        <p:spPr/>
        <p:txBody>
          <a:bodyPr/>
          <a:lstStyle/>
          <a:p>
            <a:r>
              <a:rPr lang="en-US" dirty="0"/>
              <a:t>Extra Slides – Trace QC Procedure </a:t>
            </a:r>
          </a:p>
        </p:txBody>
      </p:sp>
      <p:sp>
        <p:nvSpPr>
          <p:cNvPr id="19" name="Content Placeholder 2">
            <a:extLst>
              <a:ext uri="{FF2B5EF4-FFF2-40B4-BE49-F238E27FC236}">
                <a16:creationId xmlns:a16="http://schemas.microsoft.com/office/drawing/2014/main" id="{B21576C9-5671-A044-932A-F039E98EA1EC}"/>
              </a:ext>
            </a:extLst>
          </p:cNvPr>
          <p:cNvSpPr>
            <a:spLocks noGrp="1"/>
          </p:cNvSpPr>
          <p:nvPr>
            <p:ph idx="1"/>
          </p:nvPr>
        </p:nvSpPr>
        <p:spPr>
          <a:xfrm>
            <a:off x="612000" y="1219200"/>
            <a:ext cx="7920000" cy="4906963"/>
          </a:xfrm>
        </p:spPr>
        <p:txBody>
          <a:bodyPr>
            <a:normAutofit fontScale="92500" lnSpcReduction="20000"/>
          </a:bodyPr>
          <a:lstStyle/>
          <a:p>
            <a:r>
              <a:rPr lang="en-US" dirty="0"/>
              <a:t>Wipe clean all surfaces with isopropyl </a:t>
            </a:r>
          </a:p>
          <a:p>
            <a:r>
              <a:rPr lang="en-US" dirty="0"/>
              <a:t>Using non-black permanent marker, write trace Serial Number on copper window (shown below)</a:t>
            </a:r>
          </a:p>
          <a:p>
            <a:r>
              <a:rPr lang="en-US" dirty="0"/>
              <a:t>Visually inspect both faces of the trace for obvious imperfections and report in Traveler</a:t>
            </a:r>
          </a:p>
          <a:p>
            <a:r>
              <a:rPr lang="en-US" dirty="0"/>
              <a:t>Measure trace W + Circuit L &amp; W </a:t>
            </a:r>
          </a:p>
          <a:p>
            <a:r>
              <a:rPr lang="en-US" dirty="0"/>
              <a:t>Measure Hole to hole distance, Hole diameter, and Heater to hole or edge distance </a:t>
            </a:r>
          </a:p>
          <a:p>
            <a:r>
              <a:rPr lang="en-US" dirty="0"/>
              <a:t>Measure distance between inner and outer heaters. </a:t>
            </a:r>
          </a:p>
          <a:p>
            <a:r>
              <a:rPr lang="en-US" dirty="0"/>
              <a:t>Choosing three points at random Measure Kapton, </a:t>
            </a:r>
            <a:r>
              <a:rPr lang="en-US" dirty="0" err="1"/>
              <a:t>Kap</a:t>
            </a:r>
            <a:r>
              <a:rPr lang="en-US" dirty="0"/>
              <a:t> + SS, and </a:t>
            </a:r>
            <a:r>
              <a:rPr lang="en-US" dirty="0" err="1"/>
              <a:t>Kap</a:t>
            </a:r>
            <a:r>
              <a:rPr lang="en-US" dirty="0"/>
              <a:t> + SS + Cu thicknesses at LE, Mid, and RE</a:t>
            </a:r>
          </a:p>
          <a:p>
            <a:r>
              <a:rPr lang="en-US" dirty="0"/>
              <a:t>Conduct a 4-wire Measurement to all four heaters</a:t>
            </a:r>
          </a:p>
          <a:p>
            <a:endParaRPr lang="en-US" dirty="0"/>
          </a:p>
        </p:txBody>
      </p:sp>
    </p:spTree>
    <p:extLst>
      <p:ext uri="{BB962C8B-B14F-4D97-AF65-F5344CB8AC3E}">
        <p14:creationId xmlns:p14="http://schemas.microsoft.com/office/powerpoint/2010/main" val="3178152545"/>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BF8EF391-2BAD-45F4-B22E-736040720C99}">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946e33d-fd2f-4ae4-8ee9-d90c129cdf9e"/>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48170</TotalTime>
  <Words>640</Words>
  <Application>Microsoft Macintosh PowerPoint</Application>
  <PresentationFormat>On-screen Show (4:3)</PresentationFormat>
  <Paragraphs>106</Paragraphs>
  <Slides>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Wingdings</vt:lpstr>
      <vt:lpstr>Thème Office</vt:lpstr>
      <vt:lpstr>QXFA Trace Hipot Procedure</vt:lpstr>
      <vt:lpstr>QXFA Trace Hipot Procedure </vt:lpstr>
      <vt:lpstr>QXFA Trace Hipot Procedure </vt:lpstr>
      <vt:lpstr>QXFA Trace Hipot Procedure </vt:lpstr>
      <vt:lpstr>QXFA Trace Hipot Procedure </vt:lpstr>
      <vt:lpstr>Hipot Procedure</vt:lpstr>
      <vt:lpstr>PowerPoint Presentation</vt:lpstr>
      <vt:lpstr>Extra Slides</vt:lpstr>
      <vt:lpstr>Extra Slides – Trace QC Procedure </vt:lpstr>
    </vt:vector>
  </TitlesOfParts>
  <Manager>nobrega@fnal.gov</Manager>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nobrega@fnal.gov</dc:creator>
  <cp:lastModifiedBy>Marcellus E. Parker</cp:lastModifiedBy>
  <cp:revision>1392</cp:revision>
  <cp:lastPrinted>2019-07-11T20:23:15Z</cp:lastPrinted>
  <dcterms:created xsi:type="dcterms:W3CDTF">2016-03-23T12:58:39Z</dcterms:created>
  <dcterms:modified xsi:type="dcterms:W3CDTF">2020-06-18T15:19:24Z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