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1" r:id="rId2"/>
  </p:sldMasterIdLst>
  <p:notesMasterIdLst>
    <p:notesMasterId r:id="rId14"/>
  </p:notesMasterIdLst>
  <p:handoutMasterIdLst>
    <p:handoutMasterId r:id="rId15"/>
  </p:handoutMasterIdLst>
  <p:sldIdLst>
    <p:sldId id="263" r:id="rId3"/>
    <p:sldId id="273" r:id="rId4"/>
    <p:sldId id="285" r:id="rId5"/>
    <p:sldId id="289" r:id="rId6"/>
    <p:sldId id="283" r:id="rId7"/>
    <p:sldId id="284" r:id="rId8"/>
    <p:sldId id="286" r:id="rId9"/>
    <p:sldId id="288" r:id="rId10"/>
    <p:sldId id="292" r:id="rId11"/>
    <p:sldId id="287" r:id="rId12"/>
    <p:sldId id="290" r:id="rId13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988">
          <p15:clr>
            <a:srgbClr val="A4A3A4"/>
          </p15:clr>
        </p15:guide>
        <p15:guide id="2" orient="horz" pos="4186">
          <p15:clr>
            <a:srgbClr val="A4A3A4"/>
          </p15:clr>
        </p15:guide>
        <p15:guide id="3" orient="horz" pos="3394">
          <p15:clr>
            <a:srgbClr val="A4A3A4"/>
          </p15:clr>
        </p15:guide>
        <p15:guide id="4" orient="horz" pos="777">
          <p15:clr>
            <a:srgbClr val="A4A3A4"/>
          </p15:clr>
        </p15:guide>
        <p15:guide id="5" orient="horz" pos="1749">
          <p15:clr>
            <a:srgbClr val="A4A3A4"/>
          </p15:clr>
        </p15:guide>
        <p15:guide id="6" orient="horz" pos="457">
          <p15:clr>
            <a:srgbClr val="A4A3A4"/>
          </p15:clr>
        </p15:guide>
        <p15:guide id="7" pos="285">
          <p15:clr>
            <a:srgbClr val="A4A3A4"/>
          </p15:clr>
        </p15:guide>
        <p15:guide id="8" pos="551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C97"/>
    <a:srgbClr val="00B5E2"/>
    <a:srgbClr val="63666A"/>
    <a:srgbClr val="5A5A5A"/>
    <a:srgbClr val="676767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567" autoAdjust="0"/>
    <p:restoredTop sz="98464" autoAdjust="0"/>
  </p:normalViewPr>
  <p:slideViewPr>
    <p:cSldViewPr snapToGrid="0" snapToObjects="1">
      <p:cViewPr varScale="1">
        <p:scale>
          <a:sx n="114" d="100"/>
          <a:sy n="114" d="100"/>
        </p:scale>
        <p:origin x="1584" y="102"/>
      </p:cViewPr>
      <p:guideLst>
        <p:guide orient="horz" pos="988"/>
        <p:guide orient="horz" pos="4186"/>
        <p:guide orient="horz" pos="3394"/>
        <p:guide orient="horz" pos="777"/>
        <p:guide orient="horz" pos="1749"/>
        <p:guide orient="horz" pos="457"/>
        <p:guide pos="285"/>
        <p:guide pos="551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B589245-636E-234E-BFAD-9607949806CA}" type="datetimeFigureOut">
              <a:rPr lang="en-US"/>
              <a:pPr>
                <a:defRPr/>
              </a:pPr>
              <a:t>6/23/2020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2F3B233-32CA-1B4D-AFEE-D703F5CA5C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28637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29BCED8-DCF3-A94B-99F8-D2FB79A8911E}" type="datetimeFigureOut">
              <a:rPr lang="en-US"/>
              <a:pPr>
                <a:defRPr/>
              </a:pPr>
              <a:t>6/23/2020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EA82294-BF3E-954A-9E49-35D72A5F00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74185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Geneva" charset="0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11746"/>
            <a:ext cx="8293100" cy="1143000"/>
          </a:xfrm>
          <a:prstGeom prst="rect">
            <a:avLst/>
          </a:prstGeom>
        </p:spPr>
        <p:txBody>
          <a:bodyPr vert="horz" lIns="0" tIns="0" rIns="0" bIns="0" anchor="b" anchorCtr="0"/>
          <a:lstStyle>
            <a:lvl1pPr algn="l">
              <a:defRPr sz="3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4025" y="3209907"/>
            <a:ext cx="8296275" cy="1721069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FontTx/>
              <a:buNone/>
              <a:defRPr sz="2200" baseline="0">
                <a:solidFill>
                  <a:srgbClr val="004C97"/>
                </a:solidFill>
                <a:latin typeface="Helvetica"/>
              </a:defRPr>
            </a:lvl1pPr>
            <a:lvl2pPr marL="0" indent="0">
              <a:buFontTx/>
              <a:buNone/>
              <a:defRPr sz="1800" baseline="0">
                <a:solidFill>
                  <a:srgbClr val="004C97"/>
                </a:solidFill>
                <a:latin typeface="Helvetica"/>
              </a:defRPr>
            </a:lvl2pPr>
            <a:lvl3pPr marL="0" indent="0">
              <a:buFontTx/>
              <a:buNone/>
              <a:defRPr sz="1800" baseline="0">
                <a:solidFill>
                  <a:srgbClr val="004C97"/>
                </a:solidFill>
                <a:latin typeface="Helvetica"/>
              </a:defRPr>
            </a:lvl3pPr>
            <a:lvl4pPr marL="0" indent="0">
              <a:buFontTx/>
              <a:buNone/>
              <a:defRPr sz="1800" baseline="0">
                <a:solidFill>
                  <a:srgbClr val="004C97"/>
                </a:solidFill>
                <a:latin typeface="Helvetica"/>
              </a:defRPr>
            </a:lvl4pPr>
            <a:lvl5pPr marL="0" indent="0">
              <a:buFontTx/>
              <a:buNone/>
              <a:defRPr sz="1800" baseline="0">
                <a:solidFill>
                  <a:srgbClr val="004C97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22023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2610"/>
            <a:ext cx="8293100" cy="569268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6/25/2020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A. Deshpande | LBNF Hadron Absorber Pre Design Review: Absorber Overview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457200" y="1238250"/>
            <a:ext cx="8293100" cy="4846638"/>
          </a:xfrm>
          <a:prstGeom prst="rect">
            <a:avLst/>
          </a:prstGeom>
        </p:spPr>
        <p:txBody>
          <a:bodyPr lIns="0" rIns="0"/>
          <a:lstStyle>
            <a:lvl1pPr marL="256032" indent="-26517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63666A"/>
                </a:solidFill>
                <a:latin typeface="Helvetica"/>
              </a:defRPr>
            </a:lvl1pPr>
            <a:lvl2pPr marL="320040" indent="256032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63666A"/>
                </a:solidFill>
                <a:latin typeface="Helvetica"/>
              </a:defRPr>
            </a:lvl2pPr>
            <a:lvl3pPr marL="64008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63666A"/>
                </a:solidFill>
                <a:latin typeface="Helvetica"/>
              </a:defRPr>
            </a:lvl3pPr>
            <a:lvl4pPr marL="91440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63666A"/>
                </a:solidFill>
                <a:latin typeface="Helvetica"/>
              </a:defRPr>
            </a:lvl4pPr>
            <a:lvl5pPr marL="1143000" indent="192024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63666A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796845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432609"/>
            <a:ext cx="8293100" cy="548785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6/25/2020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A. Deshpande | LBNF Hadron Absorber Pre Design Review: Absorber Overview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AA3EDC-84CE-5D44-955B-22A59AD2752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6"/>
          </p:nvPr>
        </p:nvSpPr>
        <p:spPr>
          <a:xfrm>
            <a:off x="457200" y="1238250"/>
            <a:ext cx="3998846" cy="4846638"/>
          </a:xfrm>
          <a:prstGeom prst="rect">
            <a:avLst/>
          </a:prstGeom>
        </p:spPr>
        <p:txBody>
          <a:bodyPr lIns="0" rIns="0"/>
          <a:lstStyle>
            <a:lvl1pPr marL="256032" indent="-26517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63666A"/>
                </a:solidFill>
                <a:latin typeface="Helvetica"/>
              </a:defRPr>
            </a:lvl1pPr>
            <a:lvl2pPr marL="320040" indent="256032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63666A"/>
                </a:solidFill>
                <a:latin typeface="Helvetica"/>
              </a:defRPr>
            </a:lvl2pPr>
            <a:lvl3pPr marL="64008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63666A"/>
                </a:solidFill>
                <a:latin typeface="Helvetica"/>
              </a:defRPr>
            </a:lvl3pPr>
            <a:lvl4pPr marL="91440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63666A"/>
                </a:solidFill>
                <a:latin typeface="Helvetica"/>
              </a:defRPr>
            </a:lvl4pPr>
            <a:lvl5pPr marL="1143000" indent="192024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63666A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7"/>
          </p:nvPr>
        </p:nvSpPr>
        <p:spPr>
          <a:xfrm>
            <a:off x="4751454" y="1238250"/>
            <a:ext cx="3998846" cy="4846638"/>
          </a:xfrm>
          <a:prstGeom prst="rect">
            <a:avLst/>
          </a:prstGeom>
        </p:spPr>
        <p:txBody>
          <a:bodyPr lIns="0" rIns="0"/>
          <a:lstStyle>
            <a:lvl1pPr marL="256032" indent="-26517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63666A"/>
                </a:solidFill>
                <a:latin typeface="Helvetica"/>
              </a:defRPr>
            </a:lvl1pPr>
            <a:lvl2pPr marL="320040" indent="256032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63666A"/>
                </a:solidFill>
                <a:latin typeface="Helvetica"/>
              </a:defRPr>
            </a:lvl2pPr>
            <a:lvl3pPr marL="64008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63666A"/>
                </a:solidFill>
                <a:latin typeface="Helvetica"/>
              </a:defRPr>
            </a:lvl3pPr>
            <a:lvl4pPr marL="91440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63666A"/>
                </a:solidFill>
                <a:latin typeface="Helvetica"/>
              </a:defRPr>
            </a:lvl4pPr>
            <a:lvl5pPr marL="1143000" indent="192024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63666A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820635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4" y="5347368"/>
            <a:ext cx="4003605" cy="737519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600" b="0" i="0" baseline="0">
                <a:solidFill>
                  <a:srgbClr val="00B5E2"/>
                </a:solidFill>
                <a:latin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46058" y="432610"/>
            <a:ext cx="8304267" cy="579507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4683195" y="5347368"/>
            <a:ext cx="4067130" cy="737519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600" b="0" i="0" baseline="0">
                <a:solidFill>
                  <a:srgbClr val="00B5E2"/>
                </a:solidFill>
                <a:latin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6/25/2020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A. Deshpande | LBNF Hadron Absorber Pre Design Review: Absorber Overview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139268-D729-4C4B-81BB-35603E7F3BD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9"/>
          </p:nvPr>
        </p:nvSpPr>
        <p:spPr>
          <a:xfrm>
            <a:off x="457200" y="1238250"/>
            <a:ext cx="3998846" cy="3892550"/>
          </a:xfrm>
          <a:prstGeom prst="rect">
            <a:avLst/>
          </a:prstGeom>
        </p:spPr>
        <p:txBody>
          <a:bodyPr lIns="0" rIns="0"/>
          <a:lstStyle>
            <a:lvl1pPr marL="256032" indent="-26517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63666A"/>
                </a:solidFill>
                <a:latin typeface="Helvetica"/>
              </a:defRPr>
            </a:lvl1pPr>
            <a:lvl2pPr marL="320040" indent="256032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63666A"/>
                </a:solidFill>
                <a:latin typeface="Helvetica"/>
              </a:defRPr>
            </a:lvl2pPr>
            <a:lvl3pPr marL="64008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63666A"/>
                </a:solidFill>
                <a:latin typeface="Helvetica"/>
              </a:defRPr>
            </a:lvl3pPr>
            <a:lvl4pPr marL="91440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63666A"/>
                </a:solidFill>
                <a:latin typeface="Helvetica"/>
              </a:defRPr>
            </a:lvl4pPr>
            <a:lvl5pPr marL="1143000" indent="192024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63666A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20"/>
          </p:nvPr>
        </p:nvSpPr>
        <p:spPr>
          <a:xfrm>
            <a:off x="4751454" y="1238250"/>
            <a:ext cx="3998846" cy="3892550"/>
          </a:xfrm>
          <a:prstGeom prst="rect">
            <a:avLst/>
          </a:prstGeom>
        </p:spPr>
        <p:txBody>
          <a:bodyPr lIns="0" rIns="0"/>
          <a:lstStyle>
            <a:lvl1pPr marL="256032" indent="-26517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63666A"/>
                </a:solidFill>
                <a:latin typeface="Helvetica"/>
              </a:defRPr>
            </a:lvl1pPr>
            <a:lvl2pPr marL="320040" indent="256032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63666A"/>
                </a:solidFill>
                <a:latin typeface="Helvetica"/>
              </a:defRPr>
            </a:lvl2pPr>
            <a:lvl3pPr marL="64008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63666A"/>
                </a:solidFill>
                <a:latin typeface="Helvetica"/>
              </a:defRPr>
            </a:lvl3pPr>
            <a:lvl4pPr marL="91440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63666A"/>
                </a:solidFill>
                <a:latin typeface="Helvetica"/>
              </a:defRPr>
            </a:lvl4pPr>
            <a:lvl5pPr marL="1143000" indent="192024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63666A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19620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432609"/>
            <a:ext cx="8293100" cy="646957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457200" y="1238250"/>
            <a:ext cx="8293100" cy="4846639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>
                <a:solidFill>
                  <a:srgbClr val="63666A"/>
                </a:solidFill>
                <a:latin typeface="Helvetica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6/25/2020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A. Deshpande | LBNF Hadron Absorber Pre Design Review: Absorber Overview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63080B-B7DD-F94E-BF93-E5AF96AB217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07826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099175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>
                <a:solidFill>
                  <a:srgbClr val="63666A"/>
                </a:solidFill>
                <a:latin typeface="Helvetica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6/25/2020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A. Deshpande | LBNF Hadron Absorber Pre Design Review: Absorber Overview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F71154-E60D-9942-9C7E-C9963561CB3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80887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2"/>
          <p:cNvSpPr>
            <a:spLocks noGrp="1"/>
          </p:cNvSpPr>
          <p:nvPr>
            <p:ph type="body" idx="11"/>
          </p:nvPr>
        </p:nvSpPr>
        <p:spPr>
          <a:xfrm>
            <a:off x="457204" y="5175906"/>
            <a:ext cx="3017520" cy="915332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600" b="0" i="0" baseline="0">
                <a:solidFill>
                  <a:srgbClr val="00B5E2"/>
                </a:solidFill>
                <a:latin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3716338" y="1238250"/>
            <a:ext cx="5033962" cy="4852988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>
                <a:solidFill>
                  <a:srgbClr val="63666A"/>
                </a:solidFill>
                <a:latin typeface="Helvetica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 sz="1200" baseline="0" smtClean="0">
                <a:solidFill>
                  <a:srgbClr val="004C97"/>
                </a:solidFill>
                <a:latin typeface="Helvetica"/>
              </a:defRPr>
            </a:lvl1pPr>
          </a:lstStyle>
          <a:p>
            <a:pPr>
              <a:defRPr/>
            </a:pPr>
            <a:r>
              <a:rPr lang="en-US"/>
              <a:t>6/25/2020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 sz="1200" baseline="0" dirty="0">
                <a:solidFill>
                  <a:srgbClr val="004C97"/>
                </a:solidFill>
                <a:latin typeface="Helvetica"/>
              </a:defRPr>
            </a:lvl1pPr>
          </a:lstStyle>
          <a:p>
            <a:pPr>
              <a:defRPr/>
            </a:pPr>
            <a:r>
              <a:rPr lang="en-US"/>
              <a:t>A. Deshpande | LBNF Hadron Absorber Pre Design Review: Absorber Overview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b="1" i="0" baseline="0" smtClean="0">
                <a:solidFill>
                  <a:srgbClr val="004C97"/>
                </a:solidFill>
                <a:latin typeface="Helvetica"/>
              </a:defRPr>
            </a:lvl1pPr>
          </a:lstStyle>
          <a:p>
            <a:pPr>
              <a:defRPr/>
            </a:pPr>
            <a:fld id="{609735B5-E0F8-D44A-A3DE-E2CD0DCDE7C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9098"/>
            <a:ext cx="8293100" cy="647102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9"/>
          </p:nvPr>
        </p:nvSpPr>
        <p:spPr>
          <a:xfrm>
            <a:off x="457200" y="1238250"/>
            <a:ext cx="3017524" cy="3722688"/>
          </a:xfrm>
          <a:prstGeom prst="rect">
            <a:avLst/>
          </a:prstGeom>
        </p:spPr>
        <p:txBody>
          <a:bodyPr lIns="0" rIns="0"/>
          <a:lstStyle>
            <a:lvl1pPr marL="256032" indent="-26517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63666A"/>
                </a:solidFill>
                <a:latin typeface="Helvetica"/>
              </a:defRPr>
            </a:lvl1pPr>
            <a:lvl2pPr marL="320040" indent="256032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63666A"/>
                </a:solidFill>
                <a:latin typeface="Helvetica"/>
              </a:defRPr>
            </a:lvl2pPr>
            <a:lvl3pPr marL="64008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63666A"/>
                </a:solidFill>
                <a:latin typeface="Helvetica"/>
              </a:defRPr>
            </a:lvl3pPr>
            <a:lvl4pPr marL="91440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63666A"/>
                </a:solidFill>
                <a:latin typeface="Helvetica"/>
              </a:defRPr>
            </a:lvl4pPr>
            <a:lvl5pPr marL="1143000" indent="192024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63666A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454805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4024" y="1227137"/>
            <a:ext cx="8296275" cy="42418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rgbClr val="63666A"/>
                </a:solidFill>
                <a:latin typeface="Helvetica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1"/>
          </p:nvPr>
        </p:nvSpPr>
        <p:spPr>
          <a:xfrm>
            <a:off x="457203" y="5686118"/>
            <a:ext cx="8293095" cy="439738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600" b="0" i="0" baseline="0">
                <a:solidFill>
                  <a:srgbClr val="00B5E2"/>
                </a:solidFill>
                <a:latin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 sz="1200" baseline="0" smtClean="0">
                <a:solidFill>
                  <a:srgbClr val="004C97"/>
                </a:solidFill>
                <a:latin typeface="Helvetica"/>
              </a:defRPr>
            </a:lvl1pPr>
          </a:lstStyle>
          <a:p>
            <a:pPr>
              <a:defRPr/>
            </a:pPr>
            <a:r>
              <a:rPr lang="en-US"/>
              <a:t>6/25/2020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 sz="1200" baseline="0" dirty="0">
                <a:solidFill>
                  <a:srgbClr val="004C97"/>
                </a:solidFill>
                <a:latin typeface="Helvetica"/>
              </a:defRPr>
            </a:lvl1pPr>
          </a:lstStyle>
          <a:p>
            <a:pPr>
              <a:defRPr/>
            </a:pPr>
            <a:r>
              <a:rPr lang="en-US"/>
              <a:t>A. Deshpande | LBNF Hadron Absorber Pre Design Review: Absorber Overview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 sz="1200" b="1" i="0" baseline="0" smtClean="0">
                <a:solidFill>
                  <a:srgbClr val="004C97"/>
                </a:solidFill>
                <a:latin typeface="Helvetica"/>
              </a:defRPr>
            </a:lvl1pPr>
          </a:lstStyle>
          <a:p>
            <a:pPr>
              <a:defRPr/>
            </a:pPr>
            <a:fld id="{D7C6703C-D516-5C41-9D7B-DB72F4B68AE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425568"/>
            <a:ext cx="8293096" cy="603767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124122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7"/>
          <p:cNvSpPr txBox="1">
            <a:spLocks/>
          </p:cNvSpPr>
          <p:nvPr/>
        </p:nvSpPr>
        <p:spPr>
          <a:xfrm>
            <a:off x="985866" y="195263"/>
            <a:ext cx="4381500" cy="247650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spcBef>
                <a:spcPts val="0"/>
              </a:spcBef>
              <a:buFontTx/>
              <a:buNone/>
              <a:defRPr sz="1400" b="0" kern="1200" baseline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dirty="0"/>
              <a:t>Long-Baseline Neutrino Facility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457200" y="475760"/>
            <a:ext cx="8302625" cy="0"/>
          </a:xfrm>
          <a:prstGeom prst="line">
            <a:avLst/>
          </a:prstGeom>
          <a:ln w="19050" cmpd="sng">
            <a:solidFill>
              <a:srgbClr val="004C97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 Placeholder 7"/>
          <p:cNvSpPr txBox="1">
            <a:spLocks/>
          </p:cNvSpPr>
          <p:nvPr/>
        </p:nvSpPr>
        <p:spPr>
          <a:xfrm>
            <a:off x="457200" y="196850"/>
            <a:ext cx="506413" cy="24606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spcBef>
                <a:spcPts val="0"/>
              </a:spcBef>
              <a:buFontTx/>
              <a:buNone/>
              <a:defRPr sz="1400" b="1" kern="1200" baseline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dirty="0"/>
              <a:t>LBNF</a:t>
            </a:r>
          </a:p>
        </p:txBody>
      </p:sp>
      <p:pic>
        <p:nvPicPr>
          <p:cNvPr id="1029" name="Picture 6" descr="FermiLogo_RGB_NALBlu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25" y="6154906"/>
            <a:ext cx="1594477" cy="288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>
            <a:off x="457200" y="5728951"/>
            <a:ext cx="8302625" cy="0"/>
          </a:xfrm>
          <a:prstGeom prst="line">
            <a:avLst/>
          </a:prstGeom>
          <a:ln>
            <a:solidFill>
              <a:srgbClr val="004C9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31" name="Picture 13" descr="CERN-logo_outline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7456" y="6003296"/>
            <a:ext cx="654050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16" descr="SanfordSURF-horiz-logo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2024" y="5916605"/>
            <a:ext cx="1857669" cy="69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 descr="Color-Seal_Green-Mark_SC_Horizontal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2209" y="6083428"/>
            <a:ext cx="2202053" cy="36802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hf hdr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Geneva" charset="0"/>
          <a:cs typeface="Geneva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Geneva" charset="0"/>
          <a:cs typeface="Geneva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Geneva" charset="0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Geneva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Geneva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Geneva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7"/>
          <p:cNvSpPr txBox="1">
            <a:spLocks/>
          </p:cNvSpPr>
          <p:nvPr/>
        </p:nvSpPr>
        <p:spPr>
          <a:xfrm>
            <a:off x="8337550" y="6483731"/>
            <a:ext cx="419100" cy="192024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l" defTabSz="457200" rtl="0" eaLnBrk="1" latinLnBrk="0" hangingPunct="1">
              <a:spcBef>
                <a:spcPts val="0"/>
              </a:spcBef>
              <a:buFontTx/>
              <a:buNone/>
              <a:defRPr sz="1400" b="1" kern="1200" baseline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sz="1200" dirty="0"/>
              <a:t>LBNF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457200" y="6357938"/>
            <a:ext cx="8293100" cy="0"/>
          </a:xfrm>
          <a:prstGeom prst="line">
            <a:avLst/>
          </a:prstGeom>
          <a:ln>
            <a:solidFill>
              <a:srgbClr val="004C9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9488" y="6488430"/>
            <a:ext cx="1136650" cy="187325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aseline="0" smtClean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6/25/2020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16138" y="6488430"/>
            <a:ext cx="5616575" cy="187325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aseline="0" dirty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A. Deshpande | LBNF Hadron Absorber Pre Design Review: Absorber Overview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4025" y="6488430"/>
            <a:ext cx="525463" cy="187325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fld id="{0C39C72E-2A13-EB4D-AD45-6D4E6ACAED8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0" r:id="rId2"/>
    <p:sldLayoutId id="2147483681" r:id="rId3"/>
    <p:sldLayoutId id="2147483682" r:id="rId4"/>
    <p:sldLayoutId id="2147483683" r:id="rId5"/>
    <p:sldLayoutId id="2147483685" r:id="rId6"/>
    <p:sldLayoutId id="2147483686" r:id="rId7"/>
  </p:sldLayoutIdLst>
  <p:hf hdr="0"/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Geneva" charset="0"/>
          <a:cs typeface="Geneva" charset="0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Geneva" charset="0"/>
          <a:cs typeface="Geneva" charset="0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Geneva" charset="0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Geneva" charset="0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Geneva" charset="0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Geneva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docs.dunescience.org/cgi-bin/private/RetrieveFile?docid=19734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edms.cern.ch/document/2322285/2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itle 1"/>
          <p:cNvSpPr>
            <a:spLocks noGrp="1"/>
          </p:cNvSpPr>
          <p:nvPr>
            <p:ph type="title"/>
          </p:nvPr>
        </p:nvSpPr>
        <p:spPr bwMode="auto">
          <a:xfrm>
            <a:off x="460375" y="1796205"/>
            <a:ext cx="8218488" cy="172085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/>
          <a:p>
            <a:r>
              <a:rPr lang="en-US" dirty="0">
                <a:latin typeface="Helvetica" charset="0"/>
              </a:rPr>
              <a:t>LBNF Hadron Absorber</a:t>
            </a:r>
            <a:br>
              <a:rPr lang="en-US" dirty="0">
                <a:latin typeface="Helvetica" charset="0"/>
              </a:rPr>
            </a:br>
            <a:br>
              <a:rPr lang="en-US" dirty="0">
                <a:latin typeface="Helvetica" charset="0"/>
              </a:rPr>
            </a:br>
            <a:r>
              <a:rPr lang="en-US" dirty="0">
                <a:latin typeface="Helvetica" charset="0"/>
              </a:rPr>
              <a:t>Preliminary Design Review</a:t>
            </a:r>
            <a:br>
              <a:rPr lang="en-US" dirty="0">
                <a:latin typeface="Helvetica" charset="0"/>
              </a:rPr>
            </a:br>
            <a:br>
              <a:rPr lang="en-US" dirty="0">
                <a:latin typeface="Helvetica" charset="0"/>
              </a:rPr>
            </a:br>
            <a:r>
              <a:rPr lang="en-US" dirty="0">
                <a:latin typeface="Helvetica" charset="0"/>
              </a:rPr>
              <a:t>LBNF Hadron Absorber Overview</a:t>
            </a:r>
          </a:p>
        </p:txBody>
      </p:sp>
      <p:sp>
        <p:nvSpPr>
          <p:cNvPr id="6146" name="Text Placeholder 2"/>
          <p:cNvSpPr>
            <a:spLocks noGrp="1"/>
          </p:cNvSpPr>
          <p:nvPr>
            <p:ph type="body" sz="quarter" idx="10"/>
          </p:nvPr>
        </p:nvSpPr>
        <p:spPr bwMode="auto">
          <a:xfrm>
            <a:off x="457200" y="3736136"/>
            <a:ext cx="8221663" cy="172085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z="2800" dirty="0">
              <a:latin typeface="Helvetica" charset="0"/>
            </a:endParaRPr>
          </a:p>
          <a:p>
            <a:endParaRPr lang="en-US" sz="2800" dirty="0">
              <a:latin typeface="Helvetica" charset="0"/>
            </a:endParaRPr>
          </a:p>
          <a:p>
            <a:r>
              <a:rPr lang="en-US" dirty="0">
                <a:latin typeface="Helvetica" charset="0"/>
              </a:rPr>
              <a:t>Abhishek Deshpande</a:t>
            </a:r>
          </a:p>
          <a:p>
            <a:r>
              <a:rPr lang="en-US" dirty="0">
                <a:latin typeface="Helvetica" charset="0"/>
              </a:rPr>
              <a:t>June 25 , 2020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0166"/>
            <a:ext cx="8293100" cy="751712"/>
          </a:xfrm>
        </p:spPr>
        <p:txBody>
          <a:bodyPr/>
          <a:lstStyle/>
          <a:p>
            <a:r>
              <a:rPr lang="en-US" dirty="0"/>
              <a:t>Supporting documentation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6/25/2020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A. Deshpande | LBNF Hadron Absorber Pre Design Review: Absorber Overview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3"/>
          </p:nvPr>
        </p:nvSpPr>
        <p:spPr>
          <a:xfrm>
            <a:off x="457200" y="639648"/>
            <a:ext cx="4181911" cy="4846638"/>
          </a:xfrm>
          <a:prstGeom prst="rect">
            <a:avLst/>
          </a:prstGeom>
        </p:spPr>
        <p:txBody>
          <a:bodyPr lIns="0" rIns="0"/>
          <a:lstStyle/>
          <a:p>
            <a:pPr marL="0" indent="0">
              <a:buNone/>
            </a:pPr>
            <a:endParaRPr lang="en-US" sz="2400" dirty="0">
              <a:solidFill>
                <a:srgbClr val="004C97"/>
              </a:solidFill>
            </a:endParaRPr>
          </a:p>
          <a:p>
            <a:pPr marL="342900" indent="-342900"/>
            <a:r>
              <a:rPr lang="en-US" sz="2400" dirty="0">
                <a:solidFill>
                  <a:srgbClr val="004C97"/>
                </a:solidFill>
              </a:rPr>
              <a:t>The supporting documentation for the design review has been assembled at: </a:t>
            </a:r>
            <a:r>
              <a:rPr lang="en-US" sz="2400" dirty="0">
                <a:solidFill>
                  <a:srgbClr val="004C97"/>
                </a:solidFill>
                <a:hlinkClick r:id="rId2"/>
              </a:rPr>
              <a:t>DUNE-doc-19734-v1</a:t>
            </a:r>
            <a:r>
              <a:rPr lang="en-US" sz="2400" dirty="0">
                <a:solidFill>
                  <a:srgbClr val="004C97"/>
                </a:solidFill>
              </a:rPr>
              <a:t>.</a:t>
            </a:r>
          </a:p>
          <a:p>
            <a:pPr marL="342900" indent="-342900"/>
            <a:endParaRPr lang="en-US" sz="2400" dirty="0">
              <a:solidFill>
                <a:srgbClr val="004C97"/>
              </a:solidFill>
            </a:endParaRPr>
          </a:p>
          <a:p>
            <a:pPr marL="342900" indent="-342900"/>
            <a:r>
              <a:rPr lang="en-US" sz="2400" dirty="0">
                <a:solidFill>
                  <a:srgbClr val="004C97"/>
                </a:solidFill>
              </a:rPr>
              <a:t>During this review, we will show that the design meets the requirements.</a:t>
            </a:r>
          </a:p>
          <a:p>
            <a:pPr marL="0" indent="0">
              <a:buNone/>
            </a:pPr>
            <a:endParaRPr lang="en-US" sz="2400" dirty="0">
              <a:solidFill>
                <a:srgbClr val="004C97"/>
              </a:solidFill>
            </a:endParaRPr>
          </a:p>
          <a:p>
            <a:pPr marL="342900" indent="-342900"/>
            <a:r>
              <a:rPr lang="en-US" sz="2400" dirty="0">
                <a:solidFill>
                  <a:srgbClr val="004C97"/>
                </a:solidFill>
              </a:rPr>
              <a:t>Also, that previous review recommendations have been addressed.</a:t>
            </a:r>
          </a:p>
          <a:p>
            <a:pPr marL="0" indent="0">
              <a:buNone/>
            </a:pPr>
            <a:endParaRPr lang="en-US" sz="2400" dirty="0">
              <a:solidFill>
                <a:srgbClr val="004C97"/>
              </a:solidFill>
            </a:endParaRPr>
          </a:p>
          <a:p>
            <a:pPr marL="342900" indent="-342900"/>
            <a:endParaRPr lang="en-US" sz="2400" dirty="0">
              <a:solidFill>
                <a:srgbClr val="004C97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5DABFA7-612E-4A4C-BF42-CCA9986EC7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639648"/>
            <a:ext cx="4481962" cy="5451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2108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3111" y="3236647"/>
            <a:ext cx="4492306" cy="751712"/>
          </a:xfrm>
        </p:spPr>
        <p:txBody>
          <a:bodyPr/>
          <a:lstStyle/>
          <a:p>
            <a:pPr marL="342900" indent="-342900" algn="ctr"/>
            <a:r>
              <a:rPr lang="en-US" sz="2000" dirty="0"/>
              <a:t>Questions and discussion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6/25/2020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A. Deshpande | LBNF Hadron Absorber Pre Design Review: Absorber Overview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93575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0166"/>
            <a:ext cx="8293100" cy="751712"/>
          </a:xfrm>
        </p:spPr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6/25/2020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A. Deshpande | LBNF Hadron Absorber Pre Design Review: Absorber Overview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3"/>
          </p:nvPr>
        </p:nvSpPr>
        <p:spPr>
          <a:xfrm>
            <a:off x="454025" y="881199"/>
            <a:ext cx="8293100" cy="4846638"/>
          </a:xfrm>
          <a:prstGeom prst="rect">
            <a:avLst/>
          </a:prstGeom>
        </p:spPr>
        <p:txBody>
          <a:bodyPr/>
          <a:lstStyle/>
          <a:p>
            <a:pPr marL="342900" indent="-342900"/>
            <a:r>
              <a:rPr lang="en-US" sz="2400" dirty="0">
                <a:solidFill>
                  <a:srgbClr val="004C97"/>
                </a:solidFill>
              </a:rPr>
              <a:t>Introduction</a:t>
            </a:r>
          </a:p>
          <a:p>
            <a:pPr marL="0" indent="0">
              <a:buNone/>
            </a:pPr>
            <a:endParaRPr lang="en-US" sz="2400" dirty="0">
              <a:solidFill>
                <a:srgbClr val="004C97"/>
              </a:solidFill>
            </a:endParaRPr>
          </a:p>
          <a:p>
            <a:pPr marL="342900" indent="-342900"/>
            <a:r>
              <a:rPr lang="en-US" sz="2400" dirty="0">
                <a:solidFill>
                  <a:srgbClr val="004C97"/>
                </a:solidFill>
              </a:rPr>
              <a:t>Scope of the Absorber</a:t>
            </a:r>
          </a:p>
          <a:p>
            <a:pPr marL="0" indent="0">
              <a:buNone/>
            </a:pPr>
            <a:endParaRPr lang="en-US" sz="2400" dirty="0">
              <a:solidFill>
                <a:srgbClr val="004C97"/>
              </a:solidFill>
            </a:endParaRPr>
          </a:p>
          <a:p>
            <a:pPr marL="342900" indent="-342900"/>
            <a:r>
              <a:rPr lang="en-US" sz="2400" dirty="0">
                <a:solidFill>
                  <a:srgbClr val="004C97"/>
                </a:solidFill>
              </a:rPr>
              <a:t>Requirements, specifications, and recommendations</a:t>
            </a:r>
          </a:p>
          <a:p>
            <a:pPr marL="0" indent="0">
              <a:buNone/>
            </a:pPr>
            <a:endParaRPr lang="en-US" sz="2400" dirty="0">
              <a:solidFill>
                <a:srgbClr val="004C97"/>
              </a:solidFill>
            </a:endParaRPr>
          </a:p>
          <a:p>
            <a:pPr marL="342900" indent="-342900"/>
            <a:r>
              <a:rPr lang="en-US" sz="2400" dirty="0">
                <a:solidFill>
                  <a:srgbClr val="004C97"/>
                </a:solidFill>
              </a:rPr>
              <a:t>Supporting documentation</a:t>
            </a:r>
          </a:p>
          <a:p>
            <a:pPr marL="0" indent="0">
              <a:buNone/>
            </a:pPr>
            <a:endParaRPr lang="en-US" sz="2400" dirty="0">
              <a:solidFill>
                <a:srgbClr val="004C97"/>
              </a:solidFill>
            </a:endParaRPr>
          </a:p>
          <a:p>
            <a:pPr marL="342900" indent="-342900"/>
            <a:r>
              <a:rPr lang="en-US" sz="2400" dirty="0">
                <a:solidFill>
                  <a:srgbClr val="004C97"/>
                </a:solidFill>
              </a:rPr>
              <a:t>Questions and discussion</a:t>
            </a:r>
          </a:p>
          <a:p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45966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0166"/>
            <a:ext cx="8293100" cy="751712"/>
          </a:xfrm>
        </p:spPr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6/25/2020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A. Deshpande | LBNF Hadron Absorber Pre Design Review: Absorber Overview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9" name="Content Placeholder 9">
            <a:extLst>
              <a:ext uri="{FF2B5EF4-FFF2-40B4-BE49-F238E27FC236}">
                <a16:creationId xmlns:a16="http://schemas.microsoft.com/office/drawing/2014/main" id="{402AFFE6-C1FF-4372-A2AD-ECBE51989C81}"/>
              </a:ext>
            </a:extLst>
          </p:cNvPr>
          <p:cNvPicPr>
            <a:picLocks noGrp="1" noChangeAspect="1"/>
          </p:cNvPicPr>
          <p:nvPr/>
        </p:nvPicPr>
        <p:blipFill rotWithShape="1">
          <a:blip r:embed="rId2"/>
          <a:srcRect t="8274" b="11817"/>
          <a:stretch/>
        </p:blipFill>
        <p:spPr>
          <a:xfrm>
            <a:off x="83890" y="1065402"/>
            <a:ext cx="8976220" cy="5184396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393BF63-841C-4E10-8C91-1F83C366A72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25450" y="688252"/>
            <a:ext cx="8293100" cy="359311"/>
          </a:xfrm>
          <a:prstGeom prst="rect">
            <a:avLst/>
          </a:prstGeom>
        </p:spPr>
        <p:txBody>
          <a:bodyPr/>
          <a:lstStyle/>
          <a:p>
            <a:pPr marL="0" indent="0" algn="ctr">
              <a:buNone/>
            </a:pPr>
            <a:r>
              <a:rPr lang="en-US" sz="2000" dirty="0">
                <a:solidFill>
                  <a:srgbClr val="004C97"/>
                </a:solidFill>
              </a:rPr>
              <a:t>Long-Baseline Neutrino Facility at Fermilab</a:t>
            </a:r>
          </a:p>
          <a:p>
            <a:pPr marL="0" indent="0" algn="ctr">
              <a:buNone/>
            </a:pPr>
            <a:endParaRPr lang="en-US" sz="2000" dirty="0">
              <a:solidFill>
                <a:srgbClr val="004C97"/>
              </a:solidFill>
            </a:endParaRPr>
          </a:p>
          <a:p>
            <a:pPr algn="ctr"/>
            <a:endParaRPr lang="en-US" sz="2000" dirty="0"/>
          </a:p>
          <a:p>
            <a:pPr algn="ctr"/>
            <a:endParaRPr lang="en-US" sz="20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B63C9C0-81CA-4BA9-8234-D79779FE86BE}"/>
              </a:ext>
            </a:extLst>
          </p:cNvPr>
          <p:cNvSpPr txBox="1"/>
          <p:nvPr/>
        </p:nvSpPr>
        <p:spPr>
          <a:xfrm>
            <a:off x="2987652" y="4917999"/>
            <a:ext cx="15256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Hadron Absorber located in Absorber Hall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900397EF-004F-49CE-A31D-6DC81A75B108}"/>
              </a:ext>
            </a:extLst>
          </p:cNvPr>
          <p:cNvCxnSpPr>
            <a:cxnSpLocks/>
          </p:cNvCxnSpPr>
          <p:nvPr/>
        </p:nvCxnSpPr>
        <p:spPr>
          <a:xfrm flipV="1">
            <a:off x="3372374" y="4244830"/>
            <a:ext cx="478173" cy="65533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11553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0166"/>
            <a:ext cx="8293100" cy="751712"/>
          </a:xfrm>
        </p:spPr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6/25/2020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A. Deshpande | LBNF Hadron Absorber Pre Design Review: Absorber Overview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393BF63-841C-4E10-8C91-1F83C366A72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393700" y="561352"/>
            <a:ext cx="8293100" cy="359311"/>
          </a:xfrm>
          <a:prstGeom prst="rect">
            <a:avLst/>
          </a:prstGeom>
        </p:spPr>
        <p:txBody>
          <a:bodyPr/>
          <a:lstStyle/>
          <a:p>
            <a:pPr marL="0" indent="0" algn="ctr">
              <a:buNone/>
            </a:pPr>
            <a:r>
              <a:rPr lang="en-US" sz="2000" dirty="0">
                <a:solidFill>
                  <a:srgbClr val="004C97"/>
                </a:solidFill>
              </a:rPr>
              <a:t>Long-Baseline Neutrino Facility at Fermilab</a:t>
            </a:r>
          </a:p>
          <a:p>
            <a:pPr marL="0" indent="0" algn="ctr">
              <a:buNone/>
            </a:pPr>
            <a:endParaRPr lang="en-US" sz="2000" dirty="0">
              <a:solidFill>
                <a:srgbClr val="004C97"/>
              </a:solidFill>
            </a:endParaRPr>
          </a:p>
          <a:p>
            <a:pPr algn="ctr"/>
            <a:endParaRPr lang="en-US" sz="2000" dirty="0"/>
          </a:p>
          <a:p>
            <a:pPr algn="ctr"/>
            <a:endParaRPr lang="en-US" sz="2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35E2BBA-9BDD-4040-A3D3-ABB363115D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4811" y="3267195"/>
            <a:ext cx="5616575" cy="2887017"/>
          </a:xfrm>
          <a:prstGeom prst="rect">
            <a:avLst/>
          </a:prstGeom>
        </p:spPr>
      </p:pic>
      <p:pic>
        <p:nvPicPr>
          <p:cNvPr id="11" name="Content Placeholder 9">
            <a:extLst>
              <a:ext uri="{FF2B5EF4-FFF2-40B4-BE49-F238E27FC236}">
                <a16:creationId xmlns:a16="http://schemas.microsoft.com/office/drawing/2014/main" id="{2C87A177-9486-4EB2-8C61-2F80F913AAC1}"/>
              </a:ext>
            </a:extLst>
          </p:cNvPr>
          <p:cNvPicPr>
            <a:picLocks noGrp="1" noChangeAspect="1"/>
          </p:cNvPicPr>
          <p:nvPr/>
        </p:nvPicPr>
        <p:blipFill rotWithShape="1">
          <a:blip r:embed="rId3"/>
          <a:srcRect t="8274" b="11817"/>
          <a:stretch/>
        </p:blipFill>
        <p:spPr>
          <a:xfrm>
            <a:off x="142613" y="1001878"/>
            <a:ext cx="8674215" cy="256520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8D57719-26FD-4BAE-B515-977011CF5957}"/>
              </a:ext>
            </a:extLst>
          </p:cNvPr>
          <p:cNvSpPr/>
          <p:nvPr/>
        </p:nvSpPr>
        <p:spPr>
          <a:xfrm>
            <a:off x="6576969" y="5027055"/>
            <a:ext cx="888853" cy="40267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7598584-FAF1-4483-AC17-9DC0DCAF758B}"/>
              </a:ext>
            </a:extLst>
          </p:cNvPr>
          <p:cNvSpPr txBox="1"/>
          <p:nvPr/>
        </p:nvSpPr>
        <p:spPr>
          <a:xfrm>
            <a:off x="3078125" y="5834983"/>
            <a:ext cx="15256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Muon shielding steel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BF0E580D-1222-42E6-B668-3073FB820A97}"/>
              </a:ext>
            </a:extLst>
          </p:cNvPr>
          <p:cNvCxnSpPr>
            <a:cxnSpLocks/>
          </p:cNvCxnSpPr>
          <p:nvPr/>
        </p:nvCxnSpPr>
        <p:spPr>
          <a:xfrm flipV="1">
            <a:off x="4345497" y="5674990"/>
            <a:ext cx="713064" cy="32316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CFA91322-FC1D-4E5E-814D-91956371AAE0}"/>
              </a:ext>
            </a:extLst>
          </p:cNvPr>
          <p:cNvSpPr txBox="1"/>
          <p:nvPr/>
        </p:nvSpPr>
        <p:spPr>
          <a:xfrm>
            <a:off x="4933490" y="5834983"/>
            <a:ext cx="1525625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Muon monitor alcove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F77509A9-F05F-4511-93C6-874AD44CA97D}"/>
              </a:ext>
            </a:extLst>
          </p:cNvPr>
          <p:cNvCxnSpPr>
            <a:cxnSpLocks/>
          </p:cNvCxnSpPr>
          <p:nvPr/>
        </p:nvCxnSpPr>
        <p:spPr>
          <a:xfrm flipV="1">
            <a:off x="5972962" y="5368954"/>
            <a:ext cx="221927" cy="54187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E61C19E3-5416-4FBE-9B77-84E81E547C85}"/>
              </a:ext>
            </a:extLst>
          </p:cNvPr>
          <p:cNvSpPr txBox="1"/>
          <p:nvPr/>
        </p:nvSpPr>
        <p:spPr>
          <a:xfrm>
            <a:off x="6117067" y="5932323"/>
            <a:ext cx="1525625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Hadron Absorber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744F9F26-0879-4C8E-8251-EB6BC15333D9}"/>
              </a:ext>
            </a:extLst>
          </p:cNvPr>
          <p:cNvCxnSpPr>
            <a:cxnSpLocks/>
            <a:stCxn id="22" idx="0"/>
          </p:cNvCxnSpPr>
          <p:nvPr/>
        </p:nvCxnSpPr>
        <p:spPr>
          <a:xfrm flipV="1">
            <a:off x="6879880" y="5529653"/>
            <a:ext cx="221927" cy="40267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3BE93055-F52E-4490-9CA0-8CAD76AD3AFF}"/>
              </a:ext>
            </a:extLst>
          </p:cNvPr>
          <p:cNvSpPr txBox="1"/>
          <p:nvPr/>
        </p:nvSpPr>
        <p:spPr>
          <a:xfrm>
            <a:off x="7476507" y="5981487"/>
            <a:ext cx="1525625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Decay Pipe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83F2454C-AFCA-47E4-B518-F09063838812}"/>
              </a:ext>
            </a:extLst>
          </p:cNvPr>
          <p:cNvCxnSpPr>
            <a:cxnSpLocks/>
            <a:stCxn id="29" idx="0"/>
          </p:cNvCxnSpPr>
          <p:nvPr/>
        </p:nvCxnSpPr>
        <p:spPr>
          <a:xfrm flipH="1" flipV="1">
            <a:off x="8063458" y="5301843"/>
            <a:ext cx="175862" cy="67964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Rectangle 31">
            <a:extLst>
              <a:ext uri="{FF2B5EF4-FFF2-40B4-BE49-F238E27FC236}">
                <a16:creationId xmlns:a16="http://schemas.microsoft.com/office/drawing/2014/main" id="{F472B273-CDEE-48A3-9CDC-B3E842763222}"/>
              </a:ext>
            </a:extLst>
          </p:cNvPr>
          <p:cNvSpPr/>
          <p:nvPr/>
        </p:nvSpPr>
        <p:spPr>
          <a:xfrm>
            <a:off x="3858936" y="2676088"/>
            <a:ext cx="855677" cy="352486"/>
          </a:xfrm>
          <a:prstGeom prst="rect">
            <a:avLst/>
          </a:prstGeom>
          <a:noFill/>
          <a:ln w="38100"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1FFB031A-184F-4ADE-93D1-5AA02A838868}"/>
              </a:ext>
            </a:extLst>
          </p:cNvPr>
          <p:cNvCxnSpPr>
            <a:cxnSpLocks/>
          </p:cNvCxnSpPr>
          <p:nvPr/>
        </p:nvCxnSpPr>
        <p:spPr>
          <a:xfrm>
            <a:off x="4412609" y="3025616"/>
            <a:ext cx="880844" cy="62267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6" name="Picture 35">
            <a:extLst>
              <a:ext uri="{FF2B5EF4-FFF2-40B4-BE49-F238E27FC236}">
                <a16:creationId xmlns:a16="http://schemas.microsoft.com/office/drawing/2014/main" id="{6BC0526A-34ED-43D6-9074-8F42DE4B0F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701" y="4007880"/>
            <a:ext cx="2354684" cy="2038350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90BD8C24-F725-483D-A134-0300133656F5}"/>
              </a:ext>
            </a:extLst>
          </p:cNvPr>
          <p:cNvSpPr txBox="1"/>
          <p:nvPr/>
        </p:nvSpPr>
        <p:spPr>
          <a:xfrm>
            <a:off x="211055" y="3697960"/>
            <a:ext cx="25723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Hadron Absorber Cross-section</a:t>
            </a: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3568B2CF-3460-4397-9351-6468A80DB8A9}"/>
              </a:ext>
            </a:extLst>
          </p:cNvPr>
          <p:cNvCxnSpPr/>
          <p:nvPr/>
        </p:nvCxnSpPr>
        <p:spPr>
          <a:xfrm>
            <a:off x="318782" y="5429726"/>
            <a:ext cx="2377263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2A994D97-A3A0-419D-989F-3F5C94FDAD59}"/>
              </a:ext>
            </a:extLst>
          </p:cNvPr>
          <p:cNvSpPr txBox="1"/>
          <p:nvPr/>
        </p:nvSpPr>
        <p:spPr>
          <a:xfrm>
            <a:off x="193060" y="6046230"/>
            <a:ext cx="1525625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Decay Pipe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0EFCDC42-A539-4344-B16F-AF87AE3C6C74}"/>
              </a:ext>
            </a:extLst>
          </p:cNvPr>
          <p:cNvCxnSpPr>
            <a:cxnSpLocks/>
          </p:cNvCxnSpPr>
          <p:nvPr/>
        </p:nvCxnSpPr>
        <p:spPr>
          <a:xfrm flipH="1" flipV="1">
            <a:off x="587229" y="5674990"/>
            <a:ext cx="106985" cy="37124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32946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0166"/>
            <a:ext cx="8293100" cy="751712"/>
          </a:xfrm>
        </p:spPr>
        <p:txBody>
          <a:bodyPr/>
          <a:lstStyle/>
          <a:p>
            <a:r>
              <a:rPr lang="en-US" dirty="0"/>
              <a:t>Introduction: Hadron Absorber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6/25/2020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A. Deshpande | LBNF Hadron Absorber Pre Design Review: Absorber Overview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3"/>
          </p:nvPr>
        </p:nvSpPr>
        <p:spPr>
          <a:xfrm>
            <a:off x="457200" y="449854"/>
            <a:ext cx="8293100" cy="4846638"/>
          </a:xfrm>
          <a:prstGeom prst="rect">
            <a:avLst/>
          </a:prstGeom>
        </p:spPr>
        <p:txBody>
          <a:bodyPr lIns="0" rIns="0"/>
          <a:lstStyle/>
          <a:p>
            <a:pPr marL="342900" indent="-342900"/>
            <a:endParaRPr lang="en-US" sz="2400" dirty="0">
              <a:solidFill>
                <a:srgbClr val="004C97"/>
              </a:solidFill>
            </a:endParaRPr>
          </a:p>
          <a:p>
            <a:pPr marL="342900" indent="-342900"/>
            <a:r>
              <a:rPr lang="en-US" sz="2400" dirty="0">
                <a:solidFill>
                  <a:srgbClr val="004C97"/>
                </a:solidFill>
              </a:rPr>
              <a:t>Located directly downstream of the decay pipe –made up of actively cooled Aluminum and Steel blocks surrounded by concrete.</a:t>
            </a:r>
          </a:p>
          <a:p>
            <a:pPr marL="342900" indent="-342900"/>
            <a:r>
              <a:rPr lang="en-US" sz="2400" dirty="0">
                <a:solidFill>
                  <a:srgbClr val="004C97"/>
                </a:solidFill>
              </a:rPr>
              <a:t>Provides radiation protection to people and keeps soil/groundwater activation levels to below allowable limits.</a:t>
            </a:r>
          </a:p>
          <a:p>
            <a:pPr marL="342900" indent="-342900"/>
            <a:r>
              <a:rPr lang="en-US" sz="2400" dirty="0">
                <a:solidFill>
                  <a:srgbClr val="004C97"/>
                </a:solidFill>
              </a:rPr>
              <a:t>Designed for the worst case condition at 2.4 MW operation:</a:t>
            </a:r>
          </a:p>
          <a:p>
            <a:pPr marL="726948" lvl="2" indent="-342900"/>
            <a:r>
              <a:rPr lang="en-US" dirty="0">
                <a:solidFill>
                  <a:srgbClr val="004C97"/>
                </a:solidFill>
              </a:rPr>
              <a:t>Shortest possible decay distance [221m from </a:t>
            </a:r>
            <a:r>
              <a:rPr lang="en-US" dirty="0" err="1">
                <a:solidFill>
                  <a:srgbClr val="004C97"/>
                </a:solidFill>
              </a:rPr>
              <a:t>MCZero</a:t>
            </a:r>
            <a:r>
              <a:rPr lang="en-US" dirty="0">
                <a:solidFill>
                  <a:srgbClr val="004C97"/>
                </a:solidFill>
              </a:rPr>
              <a:t> to end of decay pipe].</a:t>
            </a:r>
          </a:p>
          <a:p>
            <a:pPr marL="726948" lvl="2" indent="-342900"/>
            <a:r>
              <a:rPr lang="en-US" dirty="0">
                <a:solidFill>
                  <a:srgbClr val="004C97"/>
                </a:solidFill>
              </a:rPr>
              <a:t>Helium filled decay pipe.</a:t>
            </a:r>
          </a:p>
          <a:p>
            <a:pPr marL="726948" lvl="2" indent="-342900"/>
            <a:r>
              <a:rPr lang="en-US" dirty="0">
                <a:solidFill>
                  <a:srgbClr val="004C97"/>
                </a:solidFill>
              </a:rPr>
              <a:t>For a 1.5-m RAL style target.</a:t>
            </a:r>
          </a:p>
          <a:p>
            <a:pPr marL="726948" lvl="2" indent="-342900"/>
            <a:r>
              <a:rPr lang="en-US" dirty="0">
                <a:solidFill>
                  <a:srgbClr val="004C97"/>
                </a:solidFill>
              </a:rPr>
              <a:t>Designed to sustain 2 successive beam accident pulses –interlock system limits the accident pulses to 1.</a:t>
            </a:r>
          </a:p>
          <a:p>
            <a:pPr marL="0" indent="0">
              <a:buNone/>
            </a:pPr>
            <a:endParaRPr lang="en-US" sz="2400" dirty="0">
              <a:solidFill>
                <a:srgbClr val="004C9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27894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0166"/>
            <a:ext cx="8293100" cy="751712"/>
          </a:xfrm>
        </p:spPr>
        <p:txBody>
          <a:bodyPr/>
          <a:lstStyle/>
          <a:p>
            <a:r>
              <a:rPr lang="en-US" dirty="0"/>
              <a:t>Scope of the Hadron Absorber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6/25/2020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A. Deshpande | LBNF Hadron Absorber Pre Design Review: Absorber Overview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3"/>
          </p:nvPr>
        </p:nvSpPr>
        <p:spPr>
          <a:xfrm>
            <a:off x="454025" y="869303"/>
            <a:ext cx="8293100" cy="4846638"/>
          </a:xfrm>
          <a:prstGeom prst="rect">
            <a:avLst/>
          </a:prstGeom>
        </p:spPr>
        <p:txBody>
          <a:bodyPr lIns="0" rIns="0"/>
          <a:lstStyle/>
          <a:p>
            <a:pPr marL="342900" indent="-342900"/>
            <a:endParaRPr lang="en-US" sz="2400" dirty="0">
              <a:solidFill>
                <a:srgbClr val="004C97"/>
              </a:solidFill>
            </a:endParaRPr>
          </a:p>
          <a:p>
            <a:pPr marL="342900" indent="-342900"/>
            <a:r>
              <a:rPr lang="en-US" sz="2400" dirty="0">
                <a:solidFill>
                  <a:srgbClr val="004C97"/>
                </a:solidFill>
              </a:rPr>
              <a:t>The scope includes the Absorber core and surrounding supporting steel structure.</a:t>
            </a:r>
          </a:p>
          <a:p>
            <a:pPr marL="0" indent="0">
              <a:buNone/>
            </a:pPr>
            <a:endParaRPr lang="en-US" sz="2400" dirty="0">
              <a:solidFill>
                <a:srgbClr val="004C97"/>
              </a:solidFill>
            </a:endParaRPr>
          </a:p>
          <a:p>
            <a:pPr marL="342900" indent="-342900"/>
            <a:r>
              <a:rPr lang="en-US" sz="2400" dirty="0">
                <a:solidFill>
                  <a:srgbClr val="004C97"/>
                </a:solidFill>
              </a:rPr>
              <a:t>Surrounding steel shielding.</a:t>
            </a:r>
          </a:p>
          <a:p>
            <a:pPr marL="0" indent="0">
              <a:buNone/>
            </a:pPr>
            <a:endParaRPr lang="en-US" sz="2400" dirty="0">
              <a:solidFill>
                <a:srgbClr val="004C97"/>
              </a:solidFill>
            </a:endParaRPr>
          </a:p>
          <a:p>
            <a:pPr marL="342900" indent="-342900"/>
            <a:r>
              <a:rPr lang="en-US" sz="2400" dirty="0">
                <a:solidFill>
                  <a:srgbClr val="004C97"/>
                </a:solidFill>
              </a:rPr>
              <a:t>Accident condition beam interlock system.</a:t>
            </a:r>
          </a:p>
          <a:p>
            <a:pPr marL="0" indent="0">
              <a:buNone/>
            </a:pPr>
            <a:endParaRPr lang="en-US" sz="2400" dirty="0">
              <a:solidFill>
                <a:srgbClr val="004C97"/>
              </a:solidFill>
            </a:endParaRPr>
          </a:p>
          <a:p>
            <a:pPr marL="342900" indent="-342900"/>
            <a:r>
              <a:rPr lang="en-US" sz="2400" dirty="0">
                <a:solidFill>
                  <a:srgbClr val="004C97"/>
                </a:solidFill>
              </a:rPr>
              <a:t>Remote handling system.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D62BD4A-032A-498C-8D61-4C15BFF1A4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0172" y="3563263"/>
            <a:ext cx="3394338" cy="2527143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369359F-BC60-45F3-A86C-1CE2083C991B}"/>
              </a:ext>
            </a:extLst>
          </p:cNvPr>
          <p:cNvCxnSpPr/>
          <p:nvPr/>
        </p:nvCxnSpPr>
        <p:spPr>
          <a:xfrm>
            <a:off x="5696125" y="4261607"/>
            <a:ext cx="0" cy="1702965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4B4B3D7-6FEB-456D-B614-57A8D88D240A}"/>
              </a:ext>
            </a:extLst>
          </p:cNvPr>
          <p:cNvCxnSpPr>
            <a:cxnSpLocks/>
          </p:cNvCxnSpPr>
          <p:nvPr/>
        </p:nvCxnSpPr>
        <p:spPr>
          <a:xfrm flipH="1">
            <a:off x="5679349" y="5702658"/>
            <a:ext cx="2374082" cy="276715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34A9A4E-D051-492C-A266-2364F77FA77D}"/>
              </a:ext>
            </a:extLst>
          </p:cNvPr>
          <p:cNvCxnSpPr>
            <a:cxnSpLocks/>
          </p:cNvCxnSpPr>
          <p:nvPr/>
        </p:nvCxnSpPr>
        <p:spPr>
          <a:xfrm>
            <a:off x="8053431" y="4261607"/>
            <a:ext cx="0" cy="1454334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B2230E4-35BC-40C1-A34F-354D4544FA13}"/>
              </a:ext>
            </a:extLst>
          </p:cNvPr>
          <p:cNvCxnSpPr>
            <a:cxnSpLocks/>
          </p:cNvCxnSpPr>
          <p:nvPr/>
        </p:nvCxnSpPr>
        <p:spPr>
          <a:xfrm>
            <a:off x="7592037" y="4060272"/>
            <a:ext cx="461394" cy="201335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6E36045-2CF8-4563-A4A1-B5C9DD09C563}"/>
              </a:ext>
            </a:extLst>
          </p:cNvPr>
          <p:cNvCxnSpPr>
            <a:cxnSpLocks/>
          </p:cNvCxnSpPr>
          <p:nvPr/>
        </p:nvCxnSpPr>
        <p:spPr>
          <a:xfrm flipH="1">
            <a:off x="5687738" y="4060272"/>
            <a:ext cx="1951736" cy="201335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455A3AF3-0EB9-4B5F-ACA1-8468D58A5FD2}"/>
              </a:ext>
            </a:extLst>
          </p:cNvPr>
          <p:cNvSpPr txBox="1"/>
          <p:nvPr/>
        </p:nvSpPr>
        <p:spPr>
          <a:xfrm>
            <a:off x="2116138" y="4920583"/>
            <a:ext cx="26314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Hadron Absorber review scope excluding the Hadron Monitor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FAFDF25C-2C63-4F0A-8E6E-E6D27B51EC0E}"/>
              </a:ext>
            </a:extLst>
          </p:cNvPr>
          <p:cNvCxnSpPr>
            <a:cxnSpLocks/>
          </p:cNvCxnSpPr>
          <p:nvPr/>
        </p:nvCxnSpPr>
        <p:spPr>
          <a:xfrm flipV="1">
            <a:off x="4489304" y="4412610"/>
            <a:ext cx="1055819" cy="67114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49584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0166"/>
            <a:ext cx="8293100" cy="751712"/>
          </a:xfrm>
        </p:spPr>
        <p:txBody>
          <a:bodyPr vert="horz" lIns="0" tIns="0" rIns="0" bIns="0"/>
          <a:lstStyle/>
          <a:p>
            <a:r>
              <a:rPr lang="en-US" dirty="0"/>
              <a:t>Requirements, specifications, and recommendations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6/25/2020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A. Deshpande | LBNF Hadron Absorber Pre Design Review: Absorber Overview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3"/>
          </p:nvPr>
        </p:nvSpPr>
        <p:spPr>
          <a:xfrm>
            <a:off x="454025" y="626022"/>
            <a:ext cx="8293100" cy="4846638"/>
          </a:xfrm>
          <a:prstGeom prst="rect">
            <a:avLst/>
          </a:prstGeom>
        </p:spPr>
        <p:txBody>
          <a:bodyPr lIns="0" rIns="0"/>
          <a:lstStyle/>
          <a:p>
            <a:pPr marL="342900" indent="-342900"/>
            <a:r>
              <a:rPr lang="en-US" sz="2400" dirty="0">
                <a:solidFill>
                  <a:srgbClr val="004C97"/>
                </a:solidFill>
              </a:rPr>
              <a:t>The requirements/specifications of the Absorber are highlighted in: </a:t>
            </a:r>
            <a:r>
              <a:rPr lang="en-US" u="sng" dirty="0">
                <a:hlinkClick r:id="rId2"/>
              </a:rPr>
              <a:t>https://edms.cern.ch/document/2322285/2</a:t>
            </a:r>
            <a:endParaRPr lang="en-US" u="sng" dirty="0"/>
          </a:p>
          <a:p>
            <a:pPr marL="342900" indent="-342900"/>
            <a:r>
              <a:rPr lang="en-US" sz="2400" dirty="0">
                <a:solidFill>
                  <a:srgbClr val="004C97"/>
                </a:solidFill>
              </a:rPr>
              <a:t>They are:</a:t>
            </a:r>
          </a:p>
          <a:p>
            <a:pPr marL="406908" lvl="1" indent="-342900"/>
            <a:endParaRPr lang="en-US" sz="2200" dirty="0">
              <a:solidFill>
                <a:srgbClr val="004C97"/>
              </a:solidFill>
            </a:endParaRPr>
          </a:p>
          <a:p>
            <a:pPr marL="406908" lvl="1" indent="-342900"/>
            <a:endParaRPr lang="en-US" sz="2200" dirty="0">
              <a:solidFill>
                <a:srgbClr val="004C97"/>
              </a:solidFill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375AB8EF-0A79-4D01-B44A-80DC1FFFCD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3812457"/>
              </p:ext>
            </p:extLst>
          </p:nvPr>
        </p:nvGraphicFramePr>
        <p:xfrm>
          <a:off x="587229" y="1857679"/>
          <a:ext cx="7835318" cy="445290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68232">
                  <a:extLst>
                    <a:ext uri="{9D8B030D-6E8A-4147-A177-3AD203B41FA5}">
                      <a16:colId xmlns:a16="http://schemas.microsoft.com/office/drawing/2014/main" val="3065767470"/>
                    </a:ext>
                  </a:extLst>
                </a:gridCol>
                <a:gridCol w="4467086">
                  <a:extLst>
                    <a:ext uri="{9D8B030D-6E8A-4147-A177-3AD203B41FA5}">
                      <a16:colId xmlns:a16="http://schemas.microsoft.com/office/drawing/2014/main" val="2974535154"/>
                    </a:ext>
                  </a:extLst>
                </a:gridCol>
              </a:tblGrid>
              <a:tr h="336562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Requirement</a:t>
                      </a:r>
                    </a:p>
                  </a:txBody>
                  <a:tcPr marL="7325" marR="7325" marT="73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Description</a:t>
                      </a:r>
                    </a:p>
                  </a:txBody>
                  <a:tcPr marL="7325" marR="7325" marT="7325" marB="0"/>
                </a:tc>
                <a:extLst>
                  <a:ext uri="{0D108BD9-81ED-4DB2-BD59-A6C34878D82A}">
                    <a16:rowId xmlns:a16="http://schemas.microsoft.com/office/drawing/2014/main" val="1220963630"/>
                  </a:ext>
                </a:extLst>
              </a:tr>
              <a:tr h="515057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Absorber - radiation protection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7325" marR="7325" marT="73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The absorber shall provide radiation protection to people, in compliance with the FRCM.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7325" marR="7325" marT="7325" marB="0"/>
                </a:tc>
                <a:extLst>
                  <a:ext uri="{0D108BD9-81ED-4DB2-BD59-A6C34878D82A}">
                    <a16:rowId xmlns:a16="http://schemas.microsoft.com/office/drawing/2014/main" val="1650773087"/>
                  </a:ext>
                </a:extLst>
              </a:tr>
              <a:tr h="885254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Absorber - energy absorption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7325" marR="7325" marT="73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The absorber shall absorb the energy of the particles exiting the decay pipe and transfer this energy away using an active cooling system.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7325" marR="7325" marT="7325" marB="0"/>
                </a:tc>
                <a:extLst>
                  <a:ext uri="{0D108BD9-81ED-4DB2-BD59-A6C34878D82A}">
                    <a16:rowId xmlns:a16="http://schemas.microsoft.com/office/drawing/2014/main" val="2963946152"/>
                  </a:ext>
                </a:extLst>
              </a:tr>
              <a:tr h="667964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Absorber - lifetime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7325" marR="7325" marT="73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The absorber shall keep its operational ability for the life of the LBNF experiment. Near Site Conventional Facility (NSCF or CF) life is 30-years. And, the LBNF/DUNE experiment life is 20-years.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7325" marR="7325" marT="7325" marB="0"/>
                </a:tc>
                <a:extLst>
                  <a:ext uri="{0D108BD9-81ED-4DB2-BD59-A6C34878D82A}">
                    <a16:rowId xmlns:a16="http://schemas.microsoft.com/office/drawing/2014/main" val="526696309"/>
                  </a:ext>
                </a:extLst>
              </a:tr>
              <a:tr h="927632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Absorber - accident conditions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7325" marR="7325" marT="73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The absorber shall sustain the beam energy deposition under all accident situations that may occur with some reasonable probability.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7325" marR="7325" marT="7325" marB="0"/>
                </a:tc>
                <a:extLst>
                  <a:ext uri="{0D108BD9-81ED-4DB2-BD59-A6C34878D82A}">
                    <a16:rowId xmlns:a16="http://schemas.microsoft.com/office/drawing/2014/main" val="2347902470"/>
                  </a:ext>
                </a:extLst>
              </a:tr>
              <a:tr h="927632">
                <a:tc>
                  <a:txBody>
                    <a:bodyPr/>
                    <a:lstStyle/>
                    <a:p>
                      <a:pPr marL="0" algn="l" defTabSz="457200" rtl="0" eaLnBrk="1" fontAlgn="t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AC - Absorber Bunker Liner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marL="0" algn="l" defTabSz="457200" rtl="0" eaLnBrk="1" fontAlgn="t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Beamline shall provide a 24 inch high, leak tight stainless steel pan liner at the bottom of the Absorber bunker</a:t>
                      </a: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22283863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295380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0166"/>
            <a:ext cx="8293100" cy="751712"/>
          </a:xfrm>
        </p:spPr>
        <p:txBody>
          <a:bodyPr/>
          <a:lstStyle/>
          <a:p>
            <a:r>
              <a:rPr lang="en-US" dirty="0"/>
              <a:t>Requirements, specifications, and recommendations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6/25/2020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A. Deshpande | LBNF Hadron Absorber Pre Design Review: Absorber Overview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3"/>
          </p:nvPr>
        </p:nvSpPr>
        <p:spPr>
          <a:xfrm>
            <a:off x="454025" y="626022"/>
            <a:ext cx="8293100" cy="682661"/>
          </a:xfrm>
          <a:prstGeom prst="rect">
            <a:avLst/>
          </a:prstGeom>
        </p:spPr>
        <p:txBody>
          <a:bodyPr lIns="0" rIns="0"/>
          <a:lstStyle/>
          <a:p>
            <a:pPr marL="342900" indent="-342900"/>
            <a:r>
              <a:rPr lang="en-US" sz="2400" dirty="0">
                <a:solidFill>
                  <a:srgbClr val="004C97"/>
                </a:solidFill>
              </a:rPr>
              <a:t>…continued</a:t>
            </a:r>
          </a:p>
          <a:p>
            <a:pPr marL="406908" lvl="1" indent="-342900"/>
            <a:endParaRPr lang="en-US" sz="2200" dirty="0">
              <a:solidFill>
                <a:srgbClr val="004C97"/>
              </a:solidFill>
            </a:endParaRPr>
          </a:p>
          <a:p>
            <a:pPr marL="406908" lvl="1" indent="-342900"/>
            <a:endParaRPr lang="en-US" sz="2200" dirty="0">
              <a:solidFill>
                <a:srgbClr val="004C97"/>
              </a:solidFill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375AB8EF-0A79-4D01-B44A-80DC1FFFCD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9204204"/>
              </p:ext>
            </p:extLst>
          </p:nvPr>
        </p:nvGraphicFramePr>
        <p:xfrm>
          <a:off x="519039" y="1390393"/>
          <a:ext cx="8163071" cy="407721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09126">
                  <a:extLst>
                    <a:ext uri="{9D8B030D-6E8A-4147-A177-3AD203B41FA5}">
                      <a16:colId xmlns:a16="http://schemas.microsoft.com/office/drawing/2014/main" val="3065767470"/>
                    </a:ext>
                  </a:extLst>
                </a:gridCol>
                <a:gridCol w="4653945">
                  <a:extLst>
                    <a:ext uri="{9D8B030D-6E8A-4147-A177-3AD203B41FA5}">
                      <a16:colId xmlns:a16="http://schemas.microsoft.com/office/drawing/2014/main" val="2974535154"/>
                    </a:ext>
                  </a:extLst>
                </a:gridCol>
              </a:tblGrid>
              <a:tr h="350698"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Specification</a:t>
                      </a:r>
                    </a:p>
                  </a:txBody>
                  <a:tcPr marL="7325" marR="7325" marT="73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Description</a:t>
                      </a:r>
                    </a:p>
                  </a:txBody>
                  <a:tcPr marL="7325" marR="7325" marT="7325" marB="0"/>
                </a:tc>
                <a:extLst>
                  <a:ext uri="{0D108BD9-81ED-4DB2-BD59-A6C34878D82A}">
                    <a16:rowId xmlns:a16="http://schemas.microsoft.com/office/drawing/2014/main" val="1220963630"/>
                  </a:ext>
                </a:extLst>
              </a:tr>
              <a:tr h="770184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Absorber - accident pulses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The absorber shall sustain at least 2 successive accident beam pulses without damage to components or loss of functional ability.</a:t>
                      </a: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1650773087"/>
                  </a:ext>
                </a:extLst>
              </a:tr>
              <a:tr h="653719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Absorber - accident pulses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The absorber shall include an interlock system that limits the accident pulses to 1.</a:t>
                      </a: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2963946152"/>
                  </a:ext>
                </a:extLst>
              </a:tr>
              <a:tr h="1024266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Absorber - dose rate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The absorber shall have a residual dose at 1 foot (measured from outside the absorber shielding) after 100 day irradiation and 4 hr. cooling that does not exceed 20 mrem/hr.</a:t>
                      </a: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526696309"/>
                  </a:ext>
                </a:extLst>
              </a:tr>
              <a:tr h="1278347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Cooling System - heat removal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The cooling system shall remove 473 kW of dissipated heat during normal operation. 233 kW using water cooling and 240 kW using forced air/gas ventilation system. This assumes a 1.5-m RAL Target at 2.4-MW beam operations.</a:t>
                      </a: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23479024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16416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0166"/>
            <a:ext cx="8293100" cy="751712"/>
          </a:xfrm>
        </p:spPr>
        <p:txBody>
          <a:bodyPr/>
          <a:lstStyle/>
          <a:p>
            <a:r>
              <a:rPr lang="en-US" dirty="0"/>
              <a:t>Requirements, specifications, and recommendations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6/25/2020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A. Deshpande | LBNF Hadron Absorber Pre Design Review: Absorber Overview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3"/>
          </p:nvPr>
        </p:nvSpPr>
        <p:spPr>
          <a:xfrm>
            <a:off x="454025" y="626022"/>
            <a:ext cx="3044184" cy="682661"/>
          </a:xfrm>
          <a:prstGeom prst="rect">
            <a:avLst/>
          </a:prstGeom>
        </p:spPr>
        <p:txBody>
          <a:bodyPr lIns="0" rIns="0"/>
          <a:lstStyle/>
          <a:p>
            <a:pPr marL="342900" indent="-342900"/>
            <a:endParaRPr lang="en-US" sz="2400" dirty="0">
              <a:solidFill>
                <a:srgbClr val="004C97"/>
              </a:solidFill>
            </a:endParaRPr>
          </a:p>
          <a:p>
            <a:pPr marL="342900" indent="-342900"/>
            <a:r>
              <a:rPr lang="en-US" sz="2400" dirty="0">
                <a:solidFill>
                  <a:srgbClr val="004C97"/>
                </a:solidFill>
              </a:rPr>
              <a:t>Recommendations from the 2015 advanced conceptual review:</a:t>
            </a:r>
          </a:p>
          <a:p>
            <a:pPr marL="406908" lvl="1" indent="-342900"/>
            <a:endParaRPr lang="en-US" sz="2200" dirty="0">
              <a:solidFill>
                <a:srgbClr val="004C97"/>
              </a:solidFill>
            </a:endParaRPr>
          </a:p>
          <a:p>
            <a:pPr marL="406908" lvl="1" indent="-342900"/>
            <a:endParaRPr lang="en-US" sz="2200" dirty="0">
              <a:solidFill>
                <a:srgbClr val="004C97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5664782-33E2-4164-8D64-FA70B6122C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1828" y="616013"/>
            <a:ext cx="4840448" cy="215226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BC6F032-FBA3-45F1-AABE-B8B2A193A1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391" y="2756064"/>
            <a:ext cx="4748170" cy="342556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4DD0D21-41E5-4A52-9D27-47CFF6457E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5805" y="3075085"/>
            <a:ext cx="3948806" cy="316690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23B89E6-13D2-41D3-8983-715687C09C95}"/>
              </a:ext>
            </a:extLst>
          </p:cNvPr>
          <p:cNvSpPr txBox="1"/>
          <p:nvPr/>
        </p:nvSpPr>
        <p:spPr>
          <a:xfrm>
            <a:off x="6142052" y="1807649"/>
            <a:ext cx="24202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dirty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Lbne-doc-10279</a:t>
            </a:r>
          </a:p>
        </p:txBody>
      </p:sp>
    </p:spTree>
    <p:extLst>
      <p:ext uri="{BB962C8B-B14F-4D97-AF65-F5344CB8AC3E}">
        <p14:creationId xmlns:p14="http://schemas.microsoft.com/office/powerpoint/2010/main" val="755732654"/>
      </p:ext>
    </p:extLst>
  </p:cSld>
  <p:clrMapOvr>
    <a:masterClrMapping/>
  </p:clrMapOvr>
</p:sld>
</file>

<file path=ppt/theme/theme1.xml><?xml version="1.0" encoding="utf-8"?>
<a:theme xmlns:a="http://schemas.openxmlformats.org/drawingml/2006/main" name="LBNF Template_051215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LBNF Content-Footer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6967</TotalTime>
  <Words>715</Words>
  <Application>Microsoft Office PowerPoint</Application>
  <PresentationFormat>On-screen Show (4:3)</PresentationFormat>
  <Paragraphs>116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Helvetica</vt:lpstr>
      <vt:lpstr>Lucida Grande</vt:lpstr>
      <vt:lpstr>LBNF Template_051215</vt:lpstr>
      <vt:lpstr>LBNF Content-Footer Theme</vt:lpstr>
      <vt:lpstr>LBNF Hadron Absorber  Preliminary Design Review  LBNF Hadron Absorber Overview</vt:lpstr>
      <vt:lpstr>Overview</vt:lpstr>
      <vt:lpstr>Introduction</vt:lpstr>
      <vt:lpstr>Introduction</vt:lpstr>
      <vt:lpstr>Introduction: Hadron Absorber</vt:lpstr>
      <vt:lpstr>Scope of the Hadron Absorber</vt:lpstr>
      <vt:lpstr>Requirements, specifications, and recommendations</vt:lpstr>
      <vt:lpstr>Requirements, specifications, and recommendations</vt:lpstr>
      <vt:lpstr>Requirements, specifications, and recommendations</vt:lpstr>
      <vt:lpstr>Supporting documentation</vt:lpstr>
      <vt:lpstr>Questions and discussion</vt:lpstr>
    </vt:vector>
  </TitlesOfParts>
  <Company>Sandbox Studio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Sandbox Studio</dc:creator>
  <cp:lastModifiedBy>Abhishek Deshpande</cp:lastModifiedBy>
  <cp:revision>112</cp:revision>
  <dcterms:created xsi:type="dcterms:W3CDTF">2015-04-30T14:29:22Z</dcterms:created>
  <dcterms:modified xsi:type="dcterms:W3CDTF">2020-06-23T18:33:07Z</dcterms:modified>
</cp:coreProperties>
</file>