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65" r:id="rId2"/>
    <p:sldId id="1133" r:id="rId3"/>
    <p:sldId id="1134" r:id="rId4"/>
    <p:sldId id="1135" r:id="rId5"/>
    <p:sldId id="1136" r:id="rId6"/>
    <p:sldId id="1138" r:id="rId7"/>
    <p:sldId id="1137" r:id="rId8"/>
    <p:sldId id="1140" r:id="rId9"/>
    <p:sldId id="1127" r:id="rId10"/>
    <p:sldId id="1128" r:id="rId11"/>
    <p:sldId id="1132" r:id="rId12"/>
    <p:sldId id="1143" r:id="rId13"/>
    <p:sldId id="1130" r:id="rId14"/>
    <p:sldId id="257" r:id="rId15"/>
    <p:sldId id="268" r:id="rId16"/>
    <p:sldId id="269" r:id="rId17"/>
    <p:sldId id="273" r:id="rId18"/>
    <p:sldId id="271" r:id="rId19"/>
    <p:sldId id="272" r:id="rId20"/>
    <p:sldId id="274" r:id="rId21"/>
    <p:sldId id="275" r:id="rId22"/>
    <p:sldId id="276" r:id="rId23"/>
    <p:sldId id="309" r:id="rId24"/>
    <p:sldId id="277" r:id="rId25"/>
    <p:sldId id="310" r:id="rId26"/>
    <p:sldId id="278" r:id="rId27"/>
    <p:sldId id="280" r:id="rId28"/>
    <p:sldId id="281" r:id="rId29"/>
    <p:sldId id="282" r:id="rId30"/>
    <p:sldId id="311" r:id="rId31"/>
    <p:sldId id="315" r:id="rId32"/>
    <p:sldId id="283" r:id="rId33"/>
    <p:sldId id="288" r:id="rId34"/>
    <p:sldId id="287" r:id="rId35"/>
    <p:sldId id="306" r:id="rId36"/>
    <p:sldId id="286" r:id="rId37"/>
    <p:sldId id="307" r:id="rId38"/>
    <p:sldId id="1141" r:id="rId39"/>
    <p:sldId id="1142" r:id="rId40"/>
    <p:sldId id="284"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14" d="100"/>
          <a:sy n="114" d="100"/>
        </p:scale>
        <p:origin x="13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FE651-21A2-4743-A78D-650873202DED}" type="datetimeFigureOut">
              <a:rPr lang="en-US" smtClean="0"/>
              <a:t>6/23/2020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9A841-504E-4A8A-B8C2-72002669EC24}" type="slidenum">
              <a:rPr lang="en-US" smtClean="0"/>
              <a:t>‹#›</a:t>
            </a:fld>
            <a:endParaRPr lang="en-US" dirty="0"/>
          </a:p>
        </p:txBody>
      </p:sp>
    </p:spTree>
    <p:extLst>
      <p:ext uri="{BB962C8B-B14F-4D97-AF65-F5344CB8AC3E}">
        <p14:creationId xmlns:p14="http://schemas.microsoft.com/office/powerpoint/2010/main" val="2741239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6/26/2020</a:t>
            </a:r>
            <a:endParaRPr lang="en-US" dirty="0"/>
          </a:p>
        </p:txBody>
      </p:sp>
      <p:sp>
        <p:nvSpPr>
          <p:cNvPr id="5" name="Footer Placeholder 4"/>
          <p:cNvSpPr>
            <a:spLocks noGrp="1"/>
          </p:cNvSpPr>
          <p:nvPr>
            <p:ph type="ftr" sz="quarter" idx="11"/>
          </p:nvPr>
        </p:nvSpPr>
        <p:spPr/>
        <p:txBody>
          <a:bodyPr/>
          <a:lstStyle/>
          <a:p>
            <a:r>
              <a:rPr lang="en-US"/>
              <a:t>LBNF Hadron Absorber Plan for Final Design, Procurement and Assembly</a:t>
            </a:r>
            <a:endParaRPr lang="en-US" dirty="0"/>
          </a:p>
        </p:txBody>
      </p:sp>
      <p:sp>
        <p:nvSpPr>
          <p:cNvPr id="6" name="Slide Number Placeholder 5"/>
          <p:cNvSpPr>
            <a:spLocks noGrp="1"/>
          </p:cNvSpPr>
          <p:nvPr>
            <p:ph type="sldNum" sz="quarter" idx="12"/>
          </p:nvPr>
        </p:nvSpPr>
        <p:spPr/>
        <p:txBody>
          <a:bodyPr/>
          <a:lstStyle/>
          <a:p>
            <a:fld id="{E2BA4613-F97B-4173-A7DB-AA33085A69D9}" type="slidenum">
              <a:rPr lang="en-US" smtClean="0"/>
              <a:t>‹#›</a:t>
            </a:fld>
            <a:endParaRPr lang="en-US" dirty="0"/>
          </a:p>
        </p:txBody>
      </p:sp>
    </p:spTree>
    <p:extLst>
      <p:ext uri="{BB962C8B-B14F-4D97-AF65-F5344CB8AC3E}">
        <p14:creationId xmlns:p14="http://schemas.microsoft.com/office/powerpoint/2010/main" val="4041881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6/26/2020</a:t>
            </a:r>
            <a:endParaRPr lang="en-US" dirty="0"/>
          </a:p>
        </p:txBody>
      </p:sp>
      <p:sp>
        <p:nvSpPr>
          <p:cNvPr id="5" name="Footer Placeholder 4"/>
          <p:cNvSpPr>
            <a:spLocks noGrp="1"/>
          </p:cNvSpPr>
          <p:nvPr>
            <p:ph type="ftr" sz="quarter" idx="11"/>
          </p:nvPr>
        </p:nvSpPr>
        <p:spPr/>
        <p:txBody>
          <a:bodyPr/>
          <a:lstStyle/>
          <a:p>
            <a:r>
              <a:rPr lang="en-US"/>
              <a:t>LBNF Hadron Absorber Plan for Final Design, Procurement and Assembly</a:t>
            </a:r>
            <a:endParaRPr lang="en-US" dirty="0"/>
          </a:p>
        </p:txBody>
      </p:sp>
      <p:sp>
        <p:nvSpPr>
          <p:cNvPr id="6" name="Slide Number Placeholder 5"/>
          <p:cNvSpPr>
            <a:spLocks noGrp="1"/>
          </p:cNvSpPr>
          <p:nvPr>
            <p:ph type="sldNum" sz="quarter" idx="12"/>
          </p:nvPr>
        </p:nvSpPr>
        <p:spPr/>
        <p:txBody>
          <a:bodyPr/>
          <a:lstStyle/>
          <a:p>
            <a:fld id="{E2BA4613-F97B-4173-A7DB-AA33085A69D9}" type="slidenum">
              <a:rPr lang="en-US" smtClean="0"/>
              <a:t>‹#›</a:t>
            </a:fld>
            <a:endParaRPr lang="en-US" dirty="0"/>
          </a:p>
        </p:txBody>
      </p:sp>
    </p:spTree>
    <p:extLst>
      <p:ext uri="{BB962C8B-B14F-4D97-AF65-F5344CB8AC3E}">
        <p14:creationId xmlns:p14="http://schemas.microsoft.com/office/powerpoint/2010/main" val="2766233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6/26/2020</a:t>
            </a:r>
            <a:endParaRPr lang="en-US" dirty="0"/>
          </a:p>
        </p:txBody>
      </p:sp>
      <p:sp>
        <p:nvSpPr>
          <p:cNvPr id="5" name="Footer Placeholder 4"/>
          <p:cNvSpPr>
            <a:spLocks noGrp="1"/>
          </p:cNvSpPr>
          <p:nvPr>
            <p:ph type="ftr" sz="quarter" idx="11"/>
          </p:nvPr>
        </p:nvSpPr>
        <p:spPr/>
        <p:txBody>
          <a:bodyPr/>
          <a:lstStyle/>
          <a:p>
            <a:r>
              <a:rPr lang="en-US"/>
              <a:t>LBNF Hadron Absorber Plan for Final Design, Procurement and Assembly</a:t>
            </a:r>
            <a:endParaRPr lang="en-US" dirty="0"/>
          </a:p>
        </p:txBody>
      </p:sp>
      <p:sp>
        <p:nvSpPr>
          <p:cNvPr id="6" name="Slide Number Placeholder 5"/>
          <p:cNvSpPr>
            <a:spLocks noGrp="1"/>
          </p:cNvSpPr>
          <p:nvPr>
            <p:ph type="sldNum" sz="quarter" idx="12"/>
          </p:nvPr>
        </p:nvSpPr>
        <p:spPr/>
        <p:txBody>
          <a:bodyPr/>
          <a:lstStyle/>
          <a:p>
            <a:fld id="{E2BA4613-F97B-4173-A7DB-AA33085A69D9}" type="slidenum">
              <a:rPr lang="en-US" smtClean="0"/>
              <a:t>‹#›</a:t>
            </a:fld>
            <a:endParaRPr lang="en-US" dirty="0"/>
          </a:p>
        </p:txBody>
      </p:sp>
    </p:spTree>
    <p:extLst>
      <p:ext uri="{BB962C8B-B14F-4D97-AF65-F5344CB8AC3E}">
        <p14:creationId xmlns:p14="http://schemas.microsoft.com/office/powerpoint/2010/main" val="19684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Tree>
    <p:extLst>
      <p:ext uri="{BB962C8B-B14F-4D97-AF65-F5344CB8AC3E}">
        <p14:creationId xmlns:p14="http://schemas.microsoft.com/office/powerpoint/2010/main" val="362935567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r>
              <a:rPr lang="en-US" altLang="en-US"/>
              <a:t>6/26/2020</a:t>
            </a:r>
            <a:endParaRPr lang="en-US" altLang="en-US" dirty="0"/>
          </a:p>
        </p:txBody>
      </p:sp>
      <p:sp>
        <p:nvSpPr>
          <p:cNvPr id="4" name="Footer Placeholder 4"/>
          <p:cNvSpPr>
            <a:spLocks noGrp="1"/>
          </p:cNvSpPr>
          <p:nvPr>
            <p:ph type="ftr" sz="quarter" idx="1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LBNF Hadron Absorber Plan for Final Design, Procurement and Assembly</a:t>
            </a:r>
            <a:endParaRPr lang="en-US" b="1" dirty="0"/>
          </a:p>
        </p:txBody>
      </p:sp>
      <p:sp>
        <p:nvSpPr>
          <p:cNvPr id="5" name="Slide Number Placeholder 5"/>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B71519E6-F709-4990-B973-B339820CA70B}" type="slidenum">
              <a:rPr lang="en-US" altLang="en-US"/>
              <a:pPr/>
              <a:t>‹#›</a:t>
            </a:fld>
            <a:endParaRPr lang="en-US" altLang="en-US" dirty="0"/>
          </a:p>
        </p:txBody>
      </p:sp>
    </p:spTree>
    <p:extLst>
      <p:ext uri="{BB962C8B-B14F-4D97-AF65-F5344CB8AC3E}">
        <p14:creationId xmlns:p14="http://schemas.microsoft.com/office/powerpoint/2010/main" val="1736924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6/26/2020</a:t>
            </a:r>
            <a:endParaRPr lang="en-US" dirty="0"/>
          </a:p>
        </p:txBody>
      </p:sp>
      <p:sp>
        <p:nvSpPr>
          <p:cNvPr id="5" name="Footer Placeholder 4"/>
          <p:cNvSpPr>
            <a:spLocks noGrp="1"/>
          </p:cNvSpPr>
          <p:nvPr>
            <p:ph type="ftr" sz="quarter" idx="11"/>
          </p:nvPr>
        </p:nvSpPr>
        <p:spPr/>
        <p:txBody>
          <a:bodyPr/>
          <a:lstStyle/>
          <a:p>
            <a:r>
              <a:rPr lang="en-US"/>
              <a:t>LBNF Hadron Absorber Plan for Final Design, Procurement and Assembly</a:t>
            </a:r>
            <a:endParaRPr lang="en-US" dirty="0"/>
          </a:p>
        </p:txBody>
      </p:sp>
      <p:sp>
        <p:nvSpPr>
          <p:cNvPr id="6" name="Slide Number Placeholder 5"/>
          <p:cNvSpPr>
            <a:spLocks noGrp="1"/>
          </p:cNvSpPr>
          <p:nvPr>
            <p:ph type="sldNum" sz="quarter" idx="12"/>
          </p:nvPr>
        </p:nvSpPr>
        <p:spPr/>
        <p:txBody>
          <a:bodyPr/>
          <a:lstStyle/>
          <a:p>
            <a:fld id="{E2BA4613-F97B-4173-A7DB-AA33085A69D9}" type="slidenum">
              <a:rPr lang="en-US" smtClean="0"/>
              <a:t>‹#›</a:t>
            </a:fld>
            <a:endParaRPr lang="en-US" dirty="0"/>
          </a:p>
        </p:txBody>
      </p:sp>
    </p:spTree>
    <p:extLst>
      <p:ext uri="{BB962C8B-B14F-4D97-AF65-F5344CB8AC3E}">
        <p14:creationId xmlns:p14="http://schemas.microsoft.com/office/powerpoint/2010/main" val="3623671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6/26/2020</a:t>
            </a:r>
            <a:endParaRPr lang="en-US" dirty="0"/>
          </a:p>
        </p:txBody>
      </p:sp>
      <p:sp>
        <p:nvSpPr>
          <p:cNvPr id="5" name="Footer Placeholder 4"/>
          <p:cNvSpPr>
            <a:spLocks noGrp="1"/>
          </p:cNvSpPr>
          <p:nvPr>
            <p:ph type="ftr" sz="quarter" idx="11"/>
          </p:nvPr>
        </p:nvSpPr>
        <p:spPr/>
        <p:txBody>
          <a:bodyPr/>
          <a:lstStyle/>
          <a:p>
            <a:r>
              <a:rPr lang="en-US"/>
              <a:t>LBNF Hadron Absorber Plan for Final Design, Procurement and Assembly</a:t>
            </a:r>
            <a:endParaRPr lang="en-US" dirty="0"/>
          </a:p>
        </p:txBody>
      </p:sp>
      <p:sp>
        <p:nvSpPr>
          <p:cNvPr id="6" name="Slide Number Placeholder 5"/>
          <p:cNvSpPr>
            <a:spLocks noGrp="1"/>
          </p:cNvSpPr>
          <p:nvPr>
            <p:ph type="sldNum" sz="quarter" idx="12"/>
          </p:nvPr>
        </p:nvSpPr>
        <p:spPr/>
        <p:txBody>
          <a:bodyPr/>
          <a:lstStyle/>
          <a:p>
            <a:fld id="{E2BA4613-F97B-4173-A7DB-AA33085A69D9}" type="slidenum">
              <a:rPr lang="en-US" smtClean="0"/>
              <a:t>‹#›</a:t>
            </a:fld>
            <a:endParaRPr lang="en-US" dirty="0"/>
          </a:p>
        </p:txBody>
      </p:sp>
    </p:spTree>
    <p:extLst>
      <p:ext uri="{BB962C8B-B14F-4D97-AF65-F5344CB8AC3E}">
        <p14:creationId xmlns:p14="http://schemas.microsoft.com/office/powerpoint/2010/main" val="2923144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6/26/2020</a:t>
            </a:r>
            <a:endParaRPr lang="en-US" dirty="0"/>
          </a:p>
        </p:txBody>
      </p:sp>
      <p:sp>
        <p:nvSpPr>
          <p:cNvPr id="6" name="Footer Placeholder 5"/>
          <p:cNvSpPr>
            <a:spLocks noGrp="1"/>
          </p:cNvSpPr>
          <p:nvPr>
            <p:ph type="ftr" sz="quarter" idx="11"/>
          </p:nvPr>
        </p:nvSpPr>
        <p:spPr/>
        <p:txBody>
          <a:bodyPr/>
          <a:lstStyle/>
          <a:p>
            <a:r>
              <a:rPr lang="en-US"/>
              <a:t>LBNF Hadron Absorber Plan for Final Design, Procurement and Assembly</a:t>
            </a:r>
            <a:endParaRPr lang="en-US" dirty="0"/>
          </a:p>
        </p:txBody>
      </p:sp>
      <p:sp>
        <p:nvSpPr>
          <p:cNvPr id="7" name="Slide Number Placeholder 6"/>
          <p:cNvSpPr>
            <a:spLocks noGrp="1"/>
          </p:cNvSpPr>
          <p:nvPr>
            <p:ph type="sldNum" sz="quarter" idx="12"/>
          </p:nvPr>
        </p:nvSpPr>
        <p:spPr/>
        <p:txBody>
          <a:bodyPr/>
          <a:lstStyle/>
          <a:p>
            <a:fld id="{E2BA4613-F97B-4173-A7DB-AA33085A69D9}" type="slidenum">
              <a:rPr lang="en-US" smtClean="0"/>
              <a:t>‹#›</a:t>
            </a:fld>
            <a:endParaRPr lang="en-US" dirty="0"/>
          </a:p>
        </p:txBody>
      </p:sp>
    </p:spTree>
    <p:extLst>
      <p:ext uri="{BB962C8B-B14F-4D97-AF65-F5344CB8AC3E}">
        <p14:creationId xmlns:p14="http://schemas.microsoft.com/office/powerpoint/2010/main" val="4035783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6/26/2020</a:t>
            </a:r>
            <a:endParaRPr lang="en-US" dirty="0"/>
          </a:p>
        </p:txBody>
      </p:sp>
      <p:sp>
        <p:nvSpPr>
          <p:cNvPr id="8" name="Footer Placeholder 7"/>
          <p:cNvSpPr>
            <a:spLocks noGrp="1"/>
          </p:cNvSpPr>
          <p:nvPr>
            <p:ph type="ftr" sz="quarter" idx="11"/>
          </p:nvPr>
        </p:nvSpPr>
        <p:spPr/>
        <p:txBody>
          <a:bodyPr/>
          <a:lstStyle/>
          <a:p>
            <a:r>
              <a:rPr lang="en-US"/>
              <a:t>LBNF Hadron Absorber Plan for Final Design, Procurement and Assembly</a:t>
            </a:r>
            <a:endParaRPr lang="en-US" dirty="0"/>
          </a:p>
        </p:txBody>
      </p:sp>
      <p:sp>
        <p:nvSpPr>
          <p:cNvPr id="9" name="Slide Number Placeholder 8"/>
          <p:cNvSpPr>
            <a:spLocks noGrp="1"/>
          </p:cNvSpPr>
          <p:nvPr>
            <p:ph type="sldNum" sz="quarter" idx="12"/>
          </p:nvPr>
        </p:nvSpPr>
        <p:spPr/>
        <p:txBody>
          <a:bodyPr/>
          <a:lstStyle/>
          <a:p>
            <a:fld id="{E2BA4613-F97B-4173-A7DB-AA33085A69D9}" type="slidenum">
              <a:rPr lang="en-US" smtClean="0"/>
              <a:t>‹#›</a:t>
            </a:fld>
            <a:endParaRPr lang="en-US" dirty="0"/>
          </a:p>
        </p:txBody>
      </p:sp>
    </p:spTree>
    <p:extLst>
      <p:ext uri="{BB962C8B-B14F-4D97-AF65-F5344CB8AC3E}">
        <p14:creationId xmlns:p14="http://schemas.microsoft.com/office/powerpoint/2010/main" val="2061134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6/26/2020</a:t>
            </a:r>
            <a:endParaRPr lang="en-US" dirty="0"/>
          </a:p>
        </p:txBody>
      </p:sp>
      <p:sp>
        <p:nvSpPr>
          <p:cNvPr id="4" name="Footer Placeholder 3"/>
          <p:cNvSpPr>
            <a:spLocks noGrp="1"/>
          </p:cNvSpPr>
          <p:nvPr>
            <p:ph type="ftr" sz="quarter" idx="11"/>
          </p:nvPr>
        </p:nvSpPr>
        <p:spPr/>
        <p:txBody>
          <a:bodyPr/>
          <a:lstStyle/>
          <a:p>
            <a:r>
              <a:rPr lang="en-US"/>
              <a:t>LBNF Hadron Absorber Plan for Final Design, Procurement and Assembly</a:t>
            </a:r>
            <a:endParaRPr lang="en-US" dirty="0"/>
          </a:p>
        </p:txBody>
      </p:sp>
      <p:sp>
        <p:nvSpPr>
          <p:cNvPr id="5" name="Slide Number Placeholder 4"/>
          <p:cNvSpPr>
            <a:spLocks noGrp="1"/>
          </p:cNvSpPr>
          <p:nvPr>
            <p:ph type="sldNum" sz="quarter" idx="12"/>
          </p:nvPr>
        </p:nvSpPr>
        <p:spPr/>
        <p:txBody>
          <a:bodyPr/>
          <a:lstStyle/>
          <a:p>
            <a:fld id="{E2BA4613-F97B-4173-A7DB-AA33085A69D9}" type="slidenum">
              <a:rPr lang="en-US" smtClean="0"/>
              <a:t>‹#›</a:t>
            </a:fld>
            <a:endParaRPr lang="en-US" dirty="0"/>
          </a:p>
        </p:txBody>
      </p:sp>
    </p:spTree>
    <p:extLst>
      <p:ext uri="{BB962C8B-B14F-4D97-AF65-F5344CB8AC3E}">
        <p14:creationId xmlns:p14="http://schemas.microsoft.com/office/powerpoint/2010/main" val="2046606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6/26/2020</a:t>
            </a:r>
            <a:endParaRPr lang="en-US" dirty="0"/>
          </a:p>
        </p:txBody>
      </p:sp>
      <p:sp>
        <p:nvSpPr>
          <p:cNvPr id="3" name="Footer Placeholder 2"/>
          <p:cNvSpPr>
            <a:spLocks noGrp="1"/>
          </p:cNvSpPr>
          <p:nvPr>
            <p:ph type="ftr" sz="quarter" idx="11"/>
          </p:nvPr>
        </p:nvSpPr>
        <p:spPr/>
        <p:txBody>
          <a:bodyPr/>
          <a:lstStyle/>
          <a:p>
            <a:r>
              <a:rPr lang="en-US"/>
              <a:t>LBNF Hadron Absorber Plan for Final Design, Procurement and Assembly</a:t>
            </a:r>
            <a:endParaRPr lang="en-US" dirty="0"/>
          </a:p>
        </p:txBody>
      </p:sp>
      <p:sp>
        <p:nvSpPr>
          <p:cNvPr id="4" name="Slide Number Placeholder 3"/>
          <p:cNvSpPr>
            <a:spLocks noGrp="1"/>
          </p:cNvSpPr>
          <p:nvPr>
            <p:ph type="sldNum" sz="quarter" idx="12"/>
          </p:nvPr>
        </p:nvSpPr>
        <p:spPr/>
        <p:txBody>
          <a:bodyPr/>
          <a:lstStyle/>
          <a:p>
            <a:fld id="{E2BA4613-F97B-4173-A7DB-AA33085A69D9}" type="slidenum">
              <a:rPr lang="en-US" smtClean="0"/>
              <a:t>‹#›</a:t>
            </a:fld>
            <a:endParaRPr lang="en-US" dirty="0"/>
          </a:p>
        </p:txBody>
      </p:sp>
    </p:spTree>
    <p:extLst>
      <p:ext uri="{BB962C8B-B14F-4D97-AF65-F5344CB8AC3E}">
        <p14:creationId xmlns:p14="http://schemas.microsoft.com/office/powerpoint/2010/main" val="1492466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6/26/2020</a:t>
            </a:r>
            <a:endParaRPr lang="en-US" dirty="0"/>
          </a:p>
        </p:txBody>
      </p:sp>
      <p:sp>
        <p:nvSpPr>
          <p:cNvPr id="6" name="Footer Placeholder 5"/>
          <p:cNvSpPr>
            <a:spLocks noGrp="1"/>
          </p:cNvSpPr>
          <p:nvPr>
            <p:ph type="ftr" sz="quarter" idx="11"/>
          </p:nvPr>
        </p:nvSpPr>
        <p:spPr/>
        <p:txBody>
          <a:bodyPr/>
          <a:lstStyle/>
          <a:p>
            <a:r>
              <a:rPr lang="en-US"/>
              <a:t>LBNF Hadron Absorber Plan for Final Design, Procurement and Assembly</a:t>
            </a:r>
            <a:endParaRPr lang="en-US" dirty="0"/>
          </a:p>
        </p:txBody>
      </p:sp>
      <p:sp>
        <p:nvSpPr>
          <p:cNvPr id="7" name="Slide Number Placeholder 6"/>
          <p:cNvSpPr>
            <a:spLocks noGrp="1"/>
          </p:cNvSpPr>
          <p:nvPr>
            <p:ph type="sldNum" sz="quarter" idx="12"/>
          </p:nvPr>
        </p:nvSpPr>
        <p:spPr/>
        <p:txBody>
          <a:bodyPr/>
          <a:lstStyle/>
          <a:p>
            <a:fld id="{E2BA4613-F97B-4173-A7DB-AA33085A69D9}" type="slidenum">
              <a:rPr lang="en-US" smtClean="0"/>
              <a:t>‹#›</a:t>
            </a:fld>
            <a:endParaRPr lang="en-US" dirty="0"/>
          </a:p>
        </p:txBody>
      </p:sp>
    </p:spTree>
    <p:extLst>
      <p:ext uri="{BB962C8B-B14F-4D97-AF65-F5344CB8AC3E}">
        <p14:creationId xmlns:p14="http://schemas.microsoft.com/office/powerpoint/2010/main" val="1032552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6/26/2020</a:t>
            </a:r>
            <a:endParaRPr lang="en-US" dirty="0"/>
          </a:p>
        </p:txBody>
      </p:sp>
      <p:sp>
        <p:nvSpPr>
          <p:cNvPr id="6" name="Footer Placeholder 5"/>
          <p:cNvSpPr>
            <a:spLocks noGrp="1"/>
          </p:cNvSpPr>
          <p:nvPr>
            <p:ph type="ftr" sz="quarter" idx="11"/>
          </p:nvPr>
        </p:nvSpPr>
        <p:spPr/>
        <p:txBody>
          <a:bodyPr/>
          <a:lstStyle/>
          <a:p>
            <a:r>
              <a:rPr lang="en-US"/>
              <a:t>LBNF Hadron Absorber Plan for Final Design, Procurement and Assembly</a:t>
            </a:r>
            <a:endParaRPr lang="en-US" dirty="0"/>
          </a:p>
        </p:txBody>
      </p:sp>
      <p:sp>
        <p:nvSpPr>
          <p:cNvPr id="7" name="Slide Number Placeholder 6"/>
          <p:cNvSpPr>
            <a:spLocks noGrp="1"/>
          </p:cNvSpPr>
          <p:nvPr>
            <p:ph type="sldNum" sz="quarter" idx="12"/>
          </p:nvPr>
        </p:nvSpPr>
        <p:spPr/>
        <p:txBody>
          <a:bodyPr/>
          <a:lstStyle/>
          <a:p>
            <a:fld id="{E2BA4613-F97B-4173-A7DB-AA33085A69D9}" type="slidenum">
              <a:rPr lang="en-US" smtClean="0"/>
              <a:t>‹#›</a:t>
            </a:fld>
            <a:endParaRPr lang="en-US" dirty="0"/>
          </a:p>
        </p:txBody>
      </p:sp>
    </p:spTree>
    <p:extLst>
      <p:ext uri="{BB962C8B-B14F-4D97-AF65-F5344CB8AC3E}">
        <p14:creationId xmlns:p14="http://schemas.microsoft.com/office/powerpoint/2010/main" val="1989200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6/26/2020</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LBNF Hadron Absorber Plan for Final Design, Procurement and Assembly</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A4613-F97B-4173-A7DB-AA33085A69D9}" type="slidenum">
              <a:rPr lang="en-US" smtClean="0"/>
              <a:t>‹#›</a:t>
            </a:fld>
            <a:endParaRPr lang="en-US" dirty="0"/>
          </a:p>
        </p:txBody>
      </p:sp>
    </p:spTree>
    <p:extLst>
      <p:ext uri="{BB962C8B-B14F-4D97-AF65-F5344CB8AC3E}">
        <p14:creationId xmlns:p14="http://schemas.microsoft.com/office/powerpoint/2010/main" val="981104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image" Target="../media/image62.jpg"/><Relationship Id="rId1" Type="http://schemas.openxmlformats.org/officeDocument/2006/relationships/slideLayout" Target="../slideLayouts/slideLayout6.xml"/><Relationship Id="rId4" Type="http://schemas.openxmlformats.org/officeDocument/2006/relationships/image" Target="../media/image64.tmp"/></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2807008"/>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normAutofit fontScale="90000"/>
          </a:bodyPr>
          <a:lstStyle/>
          <a:p>
            <a:r>
              <a:rPr lang="en-US" dirty="0"/>
              <a:t>LBNF Hadron Absorber Plan for Final Design, Procurement, and Assembly</a:t>
            </a:r>
            <a:br>
              <a:rPr lang="en-US" dirty="0"/>
            </a:br>
            <a:endParaRPr lang="en-US" altLang="en-US" dirty="0">
              <a:latin typeface="Helvetica" panose="020B0604020202020204" pitchFamily="34" charset="0"/>
              <a:ea typeface="Geneva" pitchFamily="121" charset="-128"/>
            </a:endParaRPr>
          </a:p>
        </p:txBody>
      </p:sp>
      <p:sp>
        <p:nvSpPr>
          <p:cNvPr id="14338" name="Text Placeholder 2"/>
          <p:cNvSpPr>
            <a:spLocks noGrp="1"/>
          </p:cNvSpPr>
          <p:nvPr>
            <p:ph type="body" sz="quarter" idx="10"/>
          </p:nvPr>
        </p:nvSpPr>
        <p:spPr bwMode="auto">
          <a:xfrm>
            <a:off x="806450" y="3946833"/>
            <a:ext cx="7526338"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a:latin typeface="Helvetica" panose="020B0604020202020204" pitchFamily="34" charset="0"/>
                <a:ea typeface="Geneva" pitchFamily="121" charset="-128"/>
              </a:rPr>
              <a:t>Hadron Absorber Preliminary design review</a:t>
            </a:r>
          </a:p>
          <a:p>
            <a:endParaRPr lang="en-US" altLang="en-US" dirty="0">
              <a:latin typeface="Helvetica" panose="020B0604020202020204" pitchFamily="34" charset="0"/>
              <a:ea typeface="Geneva" pitchFamily="121" charset="-128"/>
            </a:endParaRPr>
          </a:p>
          <a:p>
            <a:r>
              <a:rPr lang="en-US" altLang="en-US" dirty="0">
                <a:latin typeface="Helvetica" panose="020B0604020202020204" pitchFamily="34" charset="0"/>
                <a:ea typeface="Geneva" pitchFamily="121" charset="-128"/>
              </a:rPr>
              <a:t>Vladimir Sidorov</a:t>
            </a:r>
            <a:r>
              <a:rPr lang="en-US" dirty="0">
                <a:latin typeface="Helvetica" charset="0"/>
              </a:rPr>
              <a:t> and Abhishek Deshpande</a:t>
            </a:r>
            <a:endParaRPr lang="en-US" altLang="en-US" dirty="0">
              <a:latin typeface="Helvetica" panose="020B0604020202020204" pitchFamily="34" charset="0"/>
              <a:ea typeface="Geneva" pitchFamily="121" charset="-128"/>
            </a:endParaRPr>
          </a:p>
          <a:p>
            <a:r>
              <a:rPr lang="en-US" altLang="en-US" dirty="0">
                <a:latin typeface="Helvetica" panose="020B0604020202020204" pitchFamily="34" charset="0"/>
                <a:ea typeface="Geneva" pitchFamily="121" charset="-128"/>
              </a:rPr>
              <a:t>26 June 2020</a:t>
            </a:r>
          </a:p>
          <a:p>
            <a:pPr eaLnBrk="1" hangingPunct="1"/>
            <a:endParaRPr lang="en-US" altLang="en-US" dirty="0">
              <a:latin typeface="Helvetica" panose="020B0604020202020204" pitchFamily="34" charset="0"/>
              <a:ea typeface="Geneva" pitchFamily="121" charset="-128"/>
            </a:endParaRPr>
          </a:p>
        </p:txBody>
      </p:sp>
      <p:pic>
        <p:nvPicPr>
          <p:cNvPr id="2" name="Picture 1">
            <a:extLst>
              <a:ext uri="{FF2B5EF4-FFF2-40B4-BE49-F238E27FC236}">
                <a16:creationId xmlns:a16="http://schemas.microsoft.com/office/drawing/2014/main" id="{2E2F1418-DE74-4DF1-B4C2-39DE7DA66D14}"/>
              </a:ext>
            </a:extLst>
          </p:cNvPr>
          <p:cNvPicPr>
            <a:picLocks noChangeAspect="1"/>
          </p:cNvPicPr>
          <p:nvPr/>
        </p:nvPicPr>
        <p:blipFill>
          <a:blip r:embed="rId2"/>
          <a:stretch>
            <a:fillRect/>
          </a:stretch>
        </p:blipFill>
        <p:spPr>
          <a:xfrm>
            <a:off x="0" y="25685"/>
            <a:ext cx="9144000" cy="68066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brication Specification-2 - Word">
            <a:extLst>
              <a:ext uri="{FF2B5EF4-FFF2-40B4-BE49-F238E27FC236}">
                <a16:creationId xmlns:a16="http://schemas.microsoft.com/office/drawing/2014/main" id="{3D23AA1B-0CE6-4E54-BF9C-B3DAB412A78C}"/>
              </a:ext>
            </a:extLst>
          </p:cNvPr>
          <p:cNvPicPr>
            <a:picLocks noChangeAspect="1"/>
          </p:cNvPicPr>
          <p:nvPr/>
        </p:nvPicPr>
        <p:blipFill rotWithShape="1">
          <a:blip r:embed="rId2">
            <a:extLst>
              <a:ext uri="{28A0092B-C50C-407E-A947-70E740481C1C}">
                <a14:useLocalDpi xmlns:a14="http://schemas.microsoft.com/office/drawing/2010/main" val="0"/>
              </a:ext>
            </a:extLst>
          </a:blip>
          <a:srcRect l="28548" t="14950" r="29839" b="2869"/>
          <a:stretch/>
        </p:blipFill>
        <p:spPr>
          <a:xfrm>
            <a:off x="110612" y="471950"/>
            <a:ext cx="4561181" cy="5471650"/>
          </a:xfrm>
          <a:prstGeom prst="rect">
            <a:avLst/>
          </a:prstGeom>
        </p:spPr>
      </p:pic>
      <p:pic>
        <p:nvPicPr>
          <p:cNvPr id="5" name="Picture 4" descr="Fabrication Specification-2 - Word">
            <a:extLst>
              <a:ext uri="{FF2B5EF4-FFF2-40B4-BE49-F238E27FC236}">
                <a16:creationId xmlns:a16="http://schemas.microsoft.com/office/drawing/2014/main" id="{9F2DE3A3-081B-43AC-AA74-85AC080B4DD9}"/>
              </a:ext>
            </a:extLst>
          </p:cNvPr>
          <p:cNvPicPr>
            <a:picLocks noChangeAspect="1"/>
          </p:cNvPicPr>
          <p:nvPr/>
        </p:nvPicPr>
        <p:blipFill rotWithShape="1">
          <a:blip r:embed="rId3">
            <a:extLst>
              <a:ext uri="{28A0092B-C50C-407E-A947-70E740481C1C}">
                <a14:useLocalDpi xmlns:a14="http://schemas.microsoft.com/office/drawing/2010/main" val="0"/>
              </a:ext>
            </a:extLst>
          </a:blip>
          <a:srcRect l="28629" t="15083" r="29597" b="2604"/>
          <a:stretch/>
        </p:blipFill>
        <p:spPr>
          <a:xfrm>
            <a:off x="4372683" y="484273"/>
            <a:ext cx="4561180" cy="5459328"/>
          </a:xfrm>
          <a:prstGeom prst="rect">
            <a:avLst/>
          </a:prstGeom>
        </p:spPr>
      </p:pic>
      <p:sp>
        <p:nvSpPr>
          <p:cNvPr id="2" name="Footer Placeholder 1">
            <a:extLst>
              <a:ext uri="{FF2B5EF4-FFF2-40B4-BE49-F238E27FC236}">
                <a16:creationId xmlns:a16="http://schemas.microsoft.com/office/drawing/2014/main" id="{C2209AF8-B343-49E4-BB6B-2FB74813CB18}"/>
              </a:ext>
            </a:extLst>
          </p:cNvPr>
          <p:cNvSpPr>
            <a:spLocks noGrp="1"/>
          </p:cNvSpPr>
          <p:nvPr>
            <p:ph type="ftr" sz="quarter" idx="11"/>
          </p:nvPr>
        </p:nvSpPr>
        <p:spPr>
          <a:xfrm>
            <a:off x="1784555" y="6356351"/>
            <a:ext cx="5884605" cy="365125"/>
          </a:xfrm>
        </p:spPr>
        <p:txBody>
          <a:bodyPr/>
          <a:lstStyle/>
          <a:p>
            <a:r>
              <a:rPr lang="en-US"/>
              <a:t>LBNF Hadron Absorber Plan for Final Design, Procurement and Assembly</a:t>
            </a:r>
            <a:endParaRPr lang="en-US" dirty="0"/>
          </a:p>
        </p:txBody>
      </p:sp>
      <p:sp>
        <p:nvSpPr>
          <p:cNvPr id="4" name="Date Placeholder 3">
            <a:extLst>
              <a:ext uri="{FF2B5EF4-FFF2-40B4-BE49-F238E27FC236}">
                <a16:creationId xmlns:a16="http://schemas.microsoft.com/office/drawing/2014/main" id="{794194A1-2685-4590-A388-41022B85ACAF}"/>
              </a:ext>
            </a:extLst>
          </p:cNvPr>
          <p:cNvSpPr>
            <a:spLocks noGrp="1"/>
          </p:cNvSpPr>
          <p:nvPr>
            <p:ph type="dt" sz="half" idx="10"/>
          </p:nvPr>
        </p:nvSpPr>
        <p:spPr/>
        <p:txBody>
          <a:bodyPr/>
          <a:lstStyle/>
          <a:p>
            <a:r>
              <a:rPr lang="en-US"/>
              <a:t>6/26/2020</a:t>
            </a:r>
            <a:endParaRPr lang="en-US" dirty="0"/>
          </a:p>
        </p:txBody>
      </p:sp>
      <p:sp>
        <p:nvSpPr>
          <p:cNvPr id="6" name="Slide Number Placeholder 5">
            <a:extLst>
              <a:ext uri="{FF2B5EF4-FFF2-40B4-BE49-F238E27FC236}">
                <a16:creationId xmlns:a16="http://schemas.microsoft.com/office/drawing/2014/main" id="{3293DAD9-2059-4B7E-A8A5-33D65003AB8C}"/>
              </a:ext>
            </a:extLst>
          </p:cNvPr>
          <p:cNvSpPr>
            <a:spLocks noGrp="1"/>
          </p:cNvSpPr>
          <p:nvPr>
            <p:ph type="sldNum" sz="quarter" idx="12"/>
          </p:nvPr>
        </p:nvSpPr>
        <p:spPr/>
        <p:txBody>
          <a:bodyPr/>
          <a:lstStyle/>
          <a:p>
            <a:fld id="{E2BA4613-F97B-4173-A7DB-AA33085A69D9}" type="slidenum">
              <a:rPr lang="en-US" smtClean="0"/>
              <a:t>10</a:t>
            </a:fld>
            <a:endParaRPr lang="en-US" dirty="0"/>
          </a:p>
        </p:txBody>
      </p:sp>
    </p:spTree>
    <p:extLst>
      <p:ext uri="{BB962C8B-B14F-4D97-AF65-F5344CB8AC3E}">
        <p14:creationId xmlns:p14="http://schemas.microsoft.com/office/powerpoint/2010/main" val="2832950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7AF974D-E588-432F-8C09-CA0E5CCAB954}"/>
              </a:ext>
            </a:extLst>
          </p:cNvPr>
          <p:cNvSpPr>
            <a:spLocks noGrp="1"/>
          </p:cNvSpPr>
          <p:nvPr>
            <p:ph type="ftr" sz="quarter" idx="11"/>
          </p:nvPr>
        </p:nvSpPr>
        <p:spPr>
          <a:xfrm>
            <a:off x="1799303" y="6356351"/>
            <a:ext cx="6024716" cy="365125"/>
          </a:xfrm>
        </p:spPr>
        <p:txBody>
          <a:bodyPr/>
          <a:lstStyle/>
          <a:p>
            <a:r>
              <a:rPr lang="en-US"/>
              <a:t>LBNF Hadron Absorber Plan for Final Design, Procurement and Assembly</a:t>
            </a:r>
            <a:endParaRPr lang="en-US" dirty="0"/>
          </a:p>
        </p:txBody>
      </p:sp>
      <p:pic>
        <p:nvPicPr>
          <p:cNvPr id="5" name="Picture 4" descr="Drawings Vol 1.pdf - Adobe Acrobat Reader DC">
            <a:extLst>
              <a:ext uri="{FF2B5EF4-FFF2-40B4-BE49-F238E27FC236}">
                <a16:creationId xmlns:a16="http://schemas.microsoft.com/office/drawing/2014/main" id="{B7D54F26-D6EB-4644-BEB2-067F8AF60CC6}"/>
              </a:ext>
            </a:extLst>
          </p:cNvPr>
          <p:cNvPicPr>
            <a:picLocks noChangeAspect="1"/>
          </p:cNvPicPr>
          <p:nvPr/>
        </p:nvPicPr>
        <p:blipFill rotWithShape="1">
          <a:blip r:embed="rId2">
            <a:extLst>
              <a:ext uri="{28A0092B-C50C-407E-A947-70E740481C1C}">
                <a14:useLocalDpi xmlns:a14="http://schemas.microsoft.com/office/drawing/2010/main" val="0"/>
              </a:ext>
            </a:extLst>
          </a:blip>
          <a:srcRect l="6694" t="14561" r="16532" b="3349"/>
          <a:stretch/>
        </p:blipFill>
        <p:spPr>
          <a:xfrm>
            <a:off x="329003" y="678222"/>
            <a:ext cx="8485993" cy="5678129"/>
          </a:xfrm>
          <a:prstGeom prst="rect">
            <a:avLst/>
          </a:prstGeom>
        </p:spPr>
      </p:pic>
      <p:sp>
        <p:nvSpPr>
          <p:cNvPr id="6" name="Date Placeholder 5">
            <a:extLst>
              <a:ext uri="{FF2B5EF4-FFF2-40B4-BE49-F238E27FC236}">
                <a16:creationId xmlns:a16="http://schemas.microsoft.com/office/drawing/2014/main" id="{FD8B1993-A5D8-4C27-A3AE-D6888BAD6DDD}"/>
              </a:ext>
            </a:extLst>
          </p:cNvPr>
          <p:cNvSpPr>
            <a:spLocks noGrp="1"/>
          </p:cNvSpPr>
          <p:nvPr>
            <p:ph type="dt" sz="half" idx="10"/>
          </p:nvPr>
        </p:nvSpPr>
        <p:spPr/>
        <p:txBody>
          <a:bodyPr/>
          <a:lstStyle/>
          <a:p>
            <a:r>
              <a:rPr lang="en-US"/>
              <a:t>6/26/2020</a:t>
            </a:r>
            <a:endParaRPr lang="en-US" dirty="0"/>
          </a:p>
        </p:txBody>
      </p:sp>
      <p:sp>
        <p:nvSpPr>
          <p:cNvPr id="7" name="Slide Number Placeholder 6">
            <a:extLst>
              <a:ext uri="{FF2B5EF4-FFF2-40B4-BE49-F238E27FC236}">
                <a16:creationId xmlns:a16="http://schemas.microsoft.com/office/drawing/2014/main" id="{54569B5B-9274-4507-93E0-8334ED1BDE81}"/>
              </a:ext>
            </a:extLst>
          </p:cNvPr>
          <p:cNvSpPr>
            <a:spLocks noGrp="1"/>
          </p:cNvSpPr>
          <p:nvPr>
            <p:ph type="sldNum" sz="quarter" idx="12"/>
          </p:nvPr>
        </p:nvSpPr>
        <p:spPr/>
        <p:txBody>
          <a:bodyPr/>
          <a:lstStyle/>
          <a:p>
            <a:fld id="{E2BA4613-F97B-4173-A7DB-AA33085A69D9}" type="slidenum">
              <a:rPr lang="en-US" smtClean="0"/>
              <a:t>11</a:t>
            </a:fld>
            <a:endParaRPr lang="en-US" dirty="0"/>
          </a:p>
        </p:txBody>
      </p:sp>
      <p:sp>
        <p:nvSpPr>
          <p:cNvPr id="8" name="TextBox 7">
            <a:extLst>
              <a:ext uri="{FF2B5EF4-FFF2-40B4-BE49-F238E27FC236}">
                <a16:creationId xmlns:a16="http://schemas.microsoft.com/office/drawing/2014/main" id="{400DB5F2-AECF-4128-A7F8-7F9CAFF53552}"/>
              </a:ext>
            </a:extLst>
          </p:cNvPr>
          <p:cNvSpPr txBox="1"/>
          <p:nvPr/>
        </p:nvSpPr>
        <p:spPr>
          <a:xfrm>
            <a:off x="2373705" y="22326"/>
            <a:ext cx="3496406" cy="369332"/>
          </a:xfrm>
          <a:prstGeom prst="rect">
            <a:avLst/>
          </a:prstGeom>
          <a:noFill/>
        </p:spPr>
        <p:txBody>
          <a:bodyPr wrap="none" rtlCol="0">
            <a:spAutoFit/>
          </a:bodyPr>
          <a:lstStyle/>
          <a:p>
            <a:r>
              <a:rPr lang="en-US" dirty="0"/>
              <a:t>Hadron Absorber assembly scheme</a:t>
            </a:r>
          </a:p>
        </p:txBody>
      </p:sp>
      <p:sp>
        <p:nvSpPr>
          <p:cNvPr id="9" name="TextBox 8">
            <a:extLst>
              <a:ext uri="{FF2B5EF4-FFF2-40B4-BE49-F238E27FC236}">
                <a16:creationId xmlns:a16="http://schemas.microsoft.com/office/drawing/2014/main" id="{A07C4399-679F-4198-B908-4C6EAB75CB0D}"/>
              </a:ext>
            </a:extLst>
          </p:cNvPr>
          <p:cNvSpPr txBox="1"/>
          <p:nvPr/>
        </p:nvSpPr>
        <p:spPr>
          <a:xfrm>
            <a:off x="7272266" y="1253612"/>
            <a:ext cx="1542730" cy="584775"/>
          </a:xfrm>
          <a:prstGeom prst="rect">
            <a:avLst/>
          </a:prstGeom>
          <a:noFill/>
        </p:spPr>
        <p:txBody>
          <a:bodyPr wrap="none" rtlCol="0">
            <a:spAutoFit/>
          </a:bodyPr>
          <a:lstStyle/>
          <a:p>
            <a:r>
              <a:rPr lang="en-US" sz="1600" dirty="0"/>
              <a:t>Service building </a:t>
            </a:r>
          </a:p>
          <a:p>
            <a:r>
              <a:rPr lang="en-US" sz="1600" dirty="0"/>
              <a:t>crane</a:t>
            </a:r>
          </a:p>
        </p:txBody>
      </p:sp>
      <p:cxnSp>
        <p:nvCxnSpPr>
          <p:cNvPr id="11" name="Straight Arrow Connector 10">
            <a:extLst>
              <a:ext uri="{FF2B5EF4-FFF2-40B4-BE49-F238E27FC236}">
                <a16:creationId xmlns:a16="http://schemas.microsoft.com/office/drawing/2014/main" id="{40881E3F-8DC6-4DEF-B8D4-9BCB8F30DA08}"/>
              </a:ext>
            </a:extLst>
          </p:cNvPr>
          <p:cNvCxnSpPr>
            <a:stCxn id="9" idx="1"/>
          </p:cNvCxnSpPr>
          <p:nvPr/>
        </p:nvCxnSpPr>
        <p:spPr>
          <a:xfrm flipH="1">
            <a:off x="6614652" y="1546000"/>
            <a:ext cx="657614" cy="54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EA380D9-FBCD-4A17-974E-58021DCAC945}"/>
              </a:ext>
            </a:extLst>
          </p:cNvPr>
          <p:cNvSpPr txBox="1"/>
          <p:nvPr/>
        </p:nvSpPr>
        <p:spPr>
          <a:xfrm>
            <a:off x="7272266" y="2844225"/>
            <a:ext cx="1318566" cy="584775"/>
          </a:xfrm>
          <a:prstGeom prst="rect">
            <a:avLst/>
          </a:prstGeom>
          <a:noFill/>
        </p:spPr>
        <p:txBody>
          <a:bodyPr wrap="none" rtlCol="0">
            <a:spAutoFit/>
          </a:bodyPr>
          <a:lstStyle/>
          <a:p>
            <a:r>
              <a:rPr lang="en-US" sz="1600" dirty="0"/>
              <a:t>Absorber Hall</a:t>
            </a:r>
          </a:p>
          <a:p>
            <a:r>
              <a:rPr lang="en-US" sz="1600" dirty="0"/>
              <a:t>crane</a:t>
            </a:r>
          </a:p>
        </p:txBody>
      </p:sp>
      <p:cxnSp>
        <p:nvCxnSpPr>
          <p:cNvPr id="14" name="Straight Arrow Connector 13">
            <a:extLst>
              <a:ext uri="{FF2B5EF4-FFF2-40B4-BE49-F238E27FC236}">
                <a16:creationId xmlns:a16="http://schemas.microsoft.com/office/drawing/2014/main" id="{62F121D8-3E2F-4DF4-986C-D15782139719}"/>
              </a:ext>
            </a:extLst>
          </p:cNvPr>
          <p:cNvCxnSpPr>
            <a:stCxn id="12" idx="1"/>
          </p:cNvCxnSpPr>
          <p:nvPr/>
        </p:nvCxnSpPr>
        <p:spPr>
          <a:xfrm flipH="1" flipV="1">
            <a:off x="5589639" y="2934929"/>
            <a:ext cx="1682627" cy="2016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F96C7C9-9BF1-4928-B417-F52902737746}"/>
              </a:ext>
            </a:extLst>
          </p:cNvPr>
          <p:cNvSpPr txBox="1"/>
          <p:nvPr/>
        </p:nvSpPr>
        <p:spPr>
          <a:xfrm>
            <a:off x="7325417" y="2044445"/>
            <a:ext cx="1162369" cy="338554"/>
          </a:xfrm>
          <a:prstGeom prst="rect">
            <a:avLst/>
          </a:prstGeom>
          <a:noFill/>
        </p:spPr>
        <p:txBody>
          <a:bodyPr wrap="none" rtlCol="0">
            <a:spAutoFit/>
          </a:bodyPr>
          <a:lstStyle/>
          <a:p>
            <a:r>
              <a:rPr lang="en-US" sz="1600" dirty="0"/>
              <a:t>Penetration</a:t>
            </a:r>
          </a:p>
        </p:txBody>
      </p:sp>
      <p:cxnSp>
        <p:nvCxnSpPr>
          <p:cNvPr id="17" name="Straight Arrow Connector 16">
            <a:extLst>
              <a:ext uri="{FF2B5EF4-FFF2-40B4-BE49-F238E27FC236}">
                <a16:creationId xmlns:a16="http://schemas.microsoft.com/office/drawing/2014/main" id="{93A69B86-FD4F-4CCB-B5A7-A3FCE611B64F}"/>
              </a:ext>
            </a:extLst>
          </p:cNvPr>
          <p:cNvCxnSpPr>
            <a:stCxn id="15" idx="1"/>
          </p:cNvCxnSpPr>
          <p:nvPr/>
        </p:nvCxnSpPr>
        <p:spPr>
          <a:xfrm flipH="1">
            <a:off x="5641258" y="2213722"/>
            <a:ext cx="1684159" cy="3377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7470E00-35D3-4B38-9583-46CDA2714747}"/>
              </a:ext>
            </a:extLst>
          </p:cNvPr>
          <p:cNvSpPr txBox="1"/>
          <p:nvPr/>
        </p:nvSpPr>
        <p:spPr>
          <a:xfrm>
            <a:off x="346483" y="308083"/>
            <a:ext cx="8244349" cy="523220"/>
          </a:xfrm>
          <a:prstGeom prst="rect">
            <a:avLst/>
          </a:prstGeom>
          <a:noFill/>
        </p:spPr>
        <p:txBody>
          <a:bodyPr wrap="square" rtlCol="0">
            <a:spAutoFit/>
          </a:bodyPr>
          <a:lstStyle/>
          <a:p>
            <a:r>
              <a:rPr lang="en-US" sz="1400" dirty="0"/>
              <a:t>The absorber components will be installed by two 30 ton the service building  and the absorber hall crane. Components are delivered to the absorber hall by service building crane through  the penetration.</a:t>
            </a:r>
          </a:p>
        </p:txBody>
      </p:sp>
    </p:spTree>
    <p:extLst>
      <p:ext uri="{BB962C8B-B14F-4D97-AF65-F5344CB8AC3E}">
        <p14:creationId xmlns:p14="http://schemas.microsoft.com/office/powerpoint/2010/main" val="856643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7AF974D-E588-432F-8C09-CA0E5CCAB954}"/>
              </a:ext>
            </a:extLst>
          </p:cNvPr>
          <p:cNvSpPr>
            <a:spLocks noGrp="1"/>
          </p:cNvSpPr>
          <p:nvPr>
            <p:ph type="ftr" sz="quarter" idx="11"/>
          </p:nvPr>
        </p:nvSpPr>
        <p:spPr>
          <a:xfrm>
            <a:off x="1799303" y="6356351"/>
            <a:ext cx="6024716" cy="365125"/>
          </a:xfrm>
        </p:spPr>
        <p:txBody>
          <a:bodyPr/>
          <a:lstStyle/>
          <a:p>
            <a:r>
              <a:rPr lang="en-US"/>
              <a:t>LBNF Hadron Absorber Plan for Final Design, Procurement and Assembly</a:t>
            </a:r>
            <a:endParaRPr lang="en-US" dirty="0"/>
          </a:p>
        </p:txBody>
      </p:sp>
      <p:sp>
        <p:nvSpPr>
          <p:cNvPr id="6" name="Date Placeholder 5">
            <a:extLst>
              <a:ext uri="{FF2B5EF4-FFF2-40B4-BE49-F238E27FC236}">
                <a16:creationId xmlns:a16="http://schemas.microsoft.com/office/drawing/2014/main" id="{FD8B1993-A5D8-4C27-A3AE-D6888BAD6DDD}"/>
              </a:ext>
            </a:extLst>
          </p:cNvPr>
          <p:cNvSpPr>
            <a:spLocks noGrp="1"/>
          </p:cNvSpPr>
          <p:nvPr>
            <p:ph type="dt" sz="half" idx="10"/>
          </p:nvPr>
        </p:nvSpPr>
        <p:spPr/>
        <p:txBody>
          <a:bodyPr/>
          <a:lstStyle/>
          <a:p>
            <a:r>
              <a:rPr lang="en-US"/>
              <a:t>6/26/2020</a:t>
            </a:r>
            <a:endParaRPr lang="en-US" dirty="0"/>
          </a:p>
        </p:txBody>
      </p:sp>
      <p:sp>
        <p:nvSpPr>
          <p:cNvPr id="7" name="Slide Number Placeholder 6">
            <a:extLst>
              <a:ext uri="{FF2B5EF4-FFF2-40B4-BE49-F238E27FC236}">
                <a16:creationId xmlns:a16="http://schemas.microsoft.com/office/drawing/2014/main" id="{54569B5B-9274-4507-93E0-8334ED1BDE81}"/>
              </a:ext>
            </a:extLst>
          </p:cNvPr>
          <p:cNvSpPr>
            <a:spLocks noGrp="1"/>
          </p:cNvSpPr>
          <p:nvPr>
            <p:ph type="sldNum" sz="quarter" idx="12"/>
          </p:nvPr>
        </p:nvSpPr>
        <p:spPr/>
        <p:txBody>
          <a:bodyPr/>
          <a:lstStyle/>
          <a:p>
            <a:fld id="{E2BA4613-F97B-4173-A7DB-AA33085A69D9}" type="slidenum">
              <a:rPr lang="en-US" smtClean="0"/>
              <a:t>12</a:t>
            </a:fld>
            <a:endParaRPr lang="en-US" dirty="0"/>
          </a:p>
        </p:txBody>
      </p:sp>
      <p:sp>
        <p:nvSpPr>
          <p:cNvPr id="8" name="TextBox 7">
            <a:extLst>
              <a:ext uri="{FF2B5EF4-FFF2-40B4-BE49-F238E27FC236}">
                <a16:creationId xmlns:a16="http://schemas.microsoft.com/office/drawing/2014/main" id="{400DB5F2-AECF-4128-A7F8-7F9CAFF53552}"/>
              </a:ext>
            </a:extLst>
          </p:cNvPr>
          <p:cNvSpPr txBox="1"/>
          <p:nvPr/>
        </p:nvSpPr>
        <p:spPr>
          <a:xfrm>
            <a:off x="2373705" y="22326"/>
            <a:ext cx="3217227" cy="369332"/>
          </a:xfrm>
          <a:prstGeom prst="rect">
            <a:avLst/>
          </a:prstGeom>
          <a:noFill/>
        </p:spPr>
        <p:txBody>
          <a:bodyPr wrap="none" rtlCol="0">
            <a:spAutoFit/>
          </a:bodyPr>
          <a:lstStyle/>
          <a:p>
            <a:r>
              <a:rPr lang="en-US" dirty="0"/>
              <a:t>Absorber Complex Cross-section</a:t>
            </a:r>
          </a:p>
        </p:txBody>
      </p:sp>
      <p:pic>
        <p:nvPicPr>
          <p:cNvPr id="3" name="Picture 2">
            <a:extLst>
              <a:ext uri="{FF2B5EF4-FFF2-40B4-BE49-F238E27FC236}">
                <a16:creationId xmlns:a16="http://schemas.microsoft.com/office/drawing/2014/main" id="{71649B75-6B09-4661-939F-F27153F98792}"/>
              </a:ext>
            </a:extLst>
          </p:cNvPr>
          <p:cNvPicPr>
            <a:picLocks noChangeAspect="1"/>
          </p:cNvPicPr>
          <p:nvPr/>
        </p:nvPicPr>
        <p:blipFill>
          <a:blip r:embed="rId2"/>
          <a:stretch>
            <a:fillRect/>
          </a:stretch>
        </p:blipFill>
        <p:spPr>
          <a:xfrm>
            <a:off x="177553" y="550416"/>
            <a:ext cx="8788894" cy="5699463"/>
          </a:xfrm>
          <a:prstGeom prst="rect">
            <a:avLst/>
          </a:prstGeom>
        </p:spPr>
      </p:pic>
      <p:sp>
        <p:nvSpPr>
          <p:cNvPr id="4" name="TextBox 3">
            <a:extLst>
              <a:ext uri="{FF2B5EF4-FFF2-40B4-BE49-F238E27FC236}">
                <a16:creationId xmlns:a16="http://schemas.microsoft.com/office/drawing/2014/main" id="{EA6C27D3-FB59-491F-AD94-6FD2799C3FE5}"/>
              </a:ext>
            </a:extLst>
          </p:cNvPr>
          <p:cNvSpPr txBox="1"/>
          <p:nvPr/>
        </p:nvSpPr>
        <p:spPr>
          <a:xfrm>
            <a:off x="239697" y="1065320"/>
            <a:ext cx="2263806" cy="42612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01407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A05E890-1D06-4FA5-BEC7-DC5A2F5A3953}"/>
              </a:ext>
            </a:extLst>
          </p:cNvPr>
          <p:cNvSpPr>
            <a:spLocks noGrp="1"/>
          </p:cNvSpPr>
          <p:nvPr>
            <p:ph type="ftr" sz="quarter" idx="11"/>
          </p:nvPr>
        </p:nvSpPr>
        <p:spPr>
          <a:xfrm>
            <a:off x="1769805" y="6356351"/>
            <a:ext cx="5884607" cy="365125"/>
          </a:xfrm>
        </p:spPr>
        <p:txBody>
          <a:bodyPr/>
          <a:lstStyle/>
          <a:p>
            <a:r>
              <a:rPr lang="en-US"/>
              <a:t>LBNF Hadron Absorber Plan for Final Design, Procurement and Assembly</a:t>
            </a:r>
            <a:endParaRPr lang="en-US" dirty="0"/>
          </a:p>
        </p:txBody>
      </p:sp>
      <p:pic>
        <p:nvPicPr>
          <p:cNvPr id="5" name="Picture 4" descr="Drawings Vol 1.pdf - Adobe Acrobat Reader DC">
            <a:extLst>
              <a:ext uri="{FF2B5EF4-FFF2-40B4-BE49-F238E27FC236}">
                <a16:creationId xmlns:a16="http://schemas.microsoft.com/office/drawing/2014/main" id="{2E83E38A-D9C2-46FA-BC41-8D8BFB9AA555}"/>
              </a:ext>
            </a:extLst>
          </p:cNvPr>
          <p:cNvPicPr>
            <a:picLocks noChangeAspect="1"/>
          </p:cNvPicPr>
          <p:nvPr/>
        </p:nvPicPr>
        <p:blipFill rotWithShape="1">
          <a:blip r:embed="rId2">
            <a:extLst>
              <a:ext uri="{28A0092B-C50C-407E-A947-70E740481C1C}">
                <a14:useLocalDpi xmlns:a14="http://schemas.microsoft.com/office/drawing/2010/main" val="0"/>
              </a:ext>
            </a:extLst>
          </a:blip>
          <a:srcRect l="6371" t="14818" r="16130" b="3480"/>
          <a:stretch/>
        </p:blipFill>
        <p:spPr>
          <a:xfrm>
            <a:off x="290871" y="707719"/>
            <a:ext cx="8562257" cy="5648632"/>
          </a:xfrm>
          <a:prstGeom prst="rect">
            <a:avLst/>
          </a:prstGeom>
        </p:spPr>
      </p:pic>
      <p:sp>
        <p:nvSpPr>
          <p:cNvPr id="13" name="Rectangle 12">
            <a:extLst>
              <a:ext uri="{FF2B5EF4-FFF2-40B4-BE49-F238E27FC236}">
                <a16:creationId xmlns:a16="http://schemas.microsoft.com/office/drawing/2014/main" id="{B99160A9-2812-4ECB-A78D-36D2611804AA}"/>
              </a:ext>
            </a:extLst>
          </p:cNvPr>
          <p:cNvSpPr/>
          <p:nvPr/>
        </p:nvSpPr>
        <p:spPr>
          <a:xfrm>
            <a:off x="6061587" y="2610465"/>
            <a:ext cx="272845" cy="64155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344A49A-E3CA-47F0-B9DB-714E3DC4F51E}"/>
              </a:ext>
            </a:extLst>
          </p:cNvPr>
          <p:cNvSpPr txBox="1"/>
          <p:nvPr/>
        </p:nvSpPr>
        <p:spPr>
          <a:xfrm>
            <a:off x="7654413" y="4454013"/>
            <a:ext cx="881973" cy="584775"/>
          </a:xfrm>
          <a:prstGeom prst="rect">
            <a:avLst/>
          </a:prstGeom>
          <a:noFill/>
        </p:spPr>
        <p:txBody>
          <a:bodyPr wrap="none" rtlCol="0">
            <a:spAutoFit/>
          </a:bodyPr>
          <a:lstStyle/>
          <a:p>
            <a:r>
              <a:rPr lang="en-US" sz="1600" dirty="0"/>
              <a:t>Loading </a:t>
            </a:r>
          </a:p>
          <a:p>
            <a:r>
              <a:rPr lang="en-US" sz="1600" dirty="0"/>
              <a:t>zone</a:t>
            </a:r>
          </a:p>
        </p:txBody>
      </p:sp>
      <p:cxnSp>
        <p:nvCxnSpPr>
          <p:cNvPr id="16" name="Straight Arrow Connector 15">
            <a:extLst>
              <a:ext uri="{FF2B5EF4-FFF2-40B4-BE49-F238E27FC236}">
                <a16:creationId xmlns:a16="http://schemas.microsoft.com/office/drawing/2014/main" id="{C1C36DFC-6159-493C-93CC-7E66BFE06E40}"/>
              </a:ext>
            </a:extLst>
          </p:cNvPr>
          <p:cNvCxnSpPr>
            <a:stCxn id="14" idx="1"/>
            <a:endCxn id="13" idx="2"/>
          </p:cNvCxnSpPr>
          <p:nvPr/>
        </p:nvCxnSpPr>
        <p:spPr>
          <a:xfrm flipH="1" flipV="1">
            <a:off x="6198010" y="3252019"/>
            <a:ext cx="1456403" cy="14943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Date Placeholder 16">
            <a:extLst>
              <a:ext uri="{FF2B5EF4-FFF2-40B4-BE49-F238E27FC236}">
                <a16:creationId xmlns:a16="http://schemas.microsoft.com/office/drawing/2014/main" id="{CD08281B-DD77-4B18-A4EA-7736A1C40845}"/>
              </a:ext>
            </a:extLst>
          </p:cNvPr>
          <p:cNvSpPr>
            <a:spLocks noGrp="1"/>
          </p:cNvSpPr>
          <p:nvPr>
            <p:ph type="dt" sz="half" idx="10"/>
          </p:nvPr>
        </p:nvSpPr>
        <p:spPr/>
        <p:txBody>
          <a:bodyPr/>
          <a:lstStyle/>
          <a:p>
            <a:r>
              <a:rPr lang="en-US"/>
              <a:t>6/26/2020</a:t>
            </a:r>
            <a:endParaRPr lang="en-US" dirty="0"/>
          </a:p>
        </p:txBody>
      </p:sp>
      <p:sp>
        <p:nvSpPr>
          <p:cNvPr id="18" name="Slide Number Placeholder 17">
            <a:extLst>
              <a:ext uri="{FF2B5EF4-FFF2-40B4-BE49-F238E27FC236}">
                <a16:creationId xmlns:a16="http://schemas.microsoft.com/office/drawing/2014/main" id="{9F1BA4E4-9813-416C-92DE-7153700AE839}"/>
              </a:ext>
            </a:extLst>
          </p:cNvPr>
          <p:cNvSpPr>
            <a:spLocks noGrp="1"/>
          </p:cNvSpPr>
          <p:nvPr>
            <p:ph type="sldNum" sz="quarter" idx="12"/>
          </p:nvPr>
        </p:nvSpPr>
        <p:spPr/>
        <p:txBody>
          <a:bodyPr/>
          <a:lstStyle/>
          <a:p>
            <a:fld id="{E2BA4613-F97B-4173-A7DB-AA33085A69D9}" type="slidenum">
              <a:rPr lang="en-US" smtClean="0"/>
              <a:t>13</a:t>
            </a:fld>
            <a:endParaRPr lang="en-US" dirty="0"/>
          </a:p>
        </p:txBody>
      </p:sp>
      <p:sp>
        <p:nvSpPr>
          <p:cNvPr id="19" name="TextBox 18">
            <a:extLst>
              <a:ext uri="{FF2B5EF4-FFF2-40B4-BE49-F238E27FC236}">
                <a16:creationId xmlns:a16="http://schemas.microsoft.com/office/drawing/2014/main" id="{40E85588-7845-4911-9165-199727814ACF}"/>
              </a:ext>
            </a:extLst>
          </p:cNvPr>
          <p:cNvSpPr txBox="1"/>
          <p:nvPr/>
        </p:nvSpPr>
        <p:spPr>
          <a:xfrm>
            <a:off x="2492477" y="235974"/>
            <a:ext cx="3072636" cy="369332"/>
          </a:xfrm>
          <a:prstGeom prst="rect">
            <a:avLst/>
          </a:prstGeom>
          <a:noFill/>
        </p:spPr>
        <p:txBody>
          <a:bodyPr wrap="none" rtlCol="0">
            <a:spAutoFit/>
          </a:bodyPr>
          <a:lstStyle/>
          <a:p>
            <a:r>
              <a:rPr lang="en-US" dirty="0"/>
              <a:t>Absorber lower level plan view</a:t>
            </a:r>
          </a:p>
        </p:txBody>
      </p:sp>
    </p:spTree>
    <p:extLst>
      <p:ext uri="{BB962C8B-B14F-4D97-AF65-F5344CB8AC3E}">
        <p14:creationId xmlns:p14="http://schemas.microsoft.com/office/powerpoint/2010/main" val="2577187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C051BB-A17D-4AD9-92DB-847DC39A28C3}"/>
              </a:ext>
            </a:extLst>
          </p:cNvPr>
          <p:cNvPicPr>
            <a:picLocks noChangeAspect="1"/>
          </p:cNvPicPr>
          <p:nvPr/>
        </p:nvPicPr>
        <p:blipFill rotWithShape="1">
          <a:blip r:embed="rId2">
            <a:extLst>
              <a:ext uri="{28A0092B-C50C-407E-A947-70E740481C1C}">
                <a14:useLocalDpi xmlns:a14="http://schemas.microsoft.com/office/drawing/2010/main" val="0"/>
              </a:ext>
            </a:extLst>
          </a:blip>
          <a:srcRect l="14758" t="14127" r="46371" b="25024"/>
          <a:stretch/>
        </p:blipFill>
        <p:spPr>
          <a:xfrm>
            <a:off x="1489586" y="706840"/>
            <a:ext cx="6017343" cy="5444320"/>
          </a:xfrm>
          <a:prstGeom prst="rect">
            <a:avLst/>
          </a:prstGeom>
        </p:spPr>
      </p:pic>
      <p:cxnSp>
        <p:nvCxnSpPr>
          <p:cNvPr id="9" name="Straight Connector 8">
            <a:extLst>
              <a:ext uri="{FF2B5EF4-FFF2-40B4-BE49-F238E27FC236}">
                <a16:creationId xmlns:a16="http://schemas.microsoft.com/office/drawing/2014/main" id="{0F6F492F-A14E-4C22-8BE0-DB8728E03355}"/>
              </a:ext>
            </a:extLst>
          </p:cNvPr>
          <p:cNvCxnSpPr/>
          <p:nvPr/>
        </p:nvCxnSpPr>
        <p:spPr>
          <a:xfrm>
            <a:off x="5906729" y="1179871"/>
            <a:ext cx="215326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8D3761A-6958-4074-B945-58ED0671A5F0}"/>
              </a:ext>
            </a:extLst>
          </p:cNvPr>
          <p:cNvSpPr txBox="1"/>
          <p:nvPr/>
        </p:nvSpPr>
        <p:spPr>
          <a:xfrm>
            <a:off x="8059994" y="1025982"/>
            <a:ext cx="686406" cy="307777"/>
          </a:xfrm>
          <a:prstGeom prst="rect">
            <a:avLst/>
          </a:prstGeom>
          <a:noFill/>
        </p:spPr>
        <p:txBody>
          <a:bodyPr wrap="none" rtlCol="0">
            <a:spAutoFit/>
          </a:bodyPr>
          <a:lstStyle/>
          <a:p>
            <a:r>
              <a:rPr lang="en-US" sz="1400" dirty="0"/>
              <a:t>693.33</a:t>
            </a:r>
          </a:p>
        </p:txBody>
      </p:sp>
      <p:cxnSp>
        <p:nvCxnSpPr>
          <p:cNvPr id="12" name="Straight Connector 11">
            <a:extLst>
              <a:ext uri="{FF2B5EF4-FFF2-40B4-BE49-F238E27FC236}">
                <a16:creationId xmlns:a16="http://schemas.microsoft.com/office/drawing/2014/main" id="{B7B9203D-301F-4482-BB4C-1539E1F6D6B1}"/>
              </a:ext>
            </a:extLst>
          </p:cNvPr>
          <p:cNvCxnSpPr>
            <a:cxnSpLocks/>
          </p:cNvCxnSpPr>
          <p:nvPr/>
        </p:nvCxnSpPr>
        <p:spPr>
          <a:xfrm>
            <a:off x="5840361" y="5021826"/>
            <a:ext cx="20990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F20DF8F-047F-4F32-B2FC-03D1F11E4FD2}"/>
              </a:ext>
            </a:extLst>
          </p:cNvPr>
          <p:cNvCxnSpPr/>
          <p:nvPr/>
        </p:nvCxnSpPr>
        <p:spPr>
          <a:xfrm flipV="1">
            <a:off x="7794523" y="1179870"/>
            <a:ext cx="0" cy="2064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653137-C3E0-4EB6-BB9D-63E90129622C}"/>
              </a:ext>
            </a:extLst>
          </p:cNvPr>
          <p:cNvCxnSpPr>
            <a:cxnSpLocks/>
          </p:cNvCxnSpPr>
          <p:nvPr/>
        </p:nvCxnSpPr>
        <p:spPr>
          <a:xfrm>
            <a:off x="7809271" y="3583858"/>
            <a:ext cx="0" cy="1710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0074627-1CF5-4C84-81F8-6A5B37AF76FC}"/>
              </a:ext>
            </a:extLst>
          </p:cNvPr>
          <p:cNvSpPr txBox="1"/>
          <p:nvPr/>
        </p:nvSpPr>
        <p:spPr>
          <a:xfrm>
            <a:off x="7506929" y="3244645"/>
            <a:ext cx="761747" cy="307777"/>
          </a:xfrm>
          <a:prstGeom prst="rect">
            <a:avLst/>
          </a:prstGeom>
          <a:noFill/>
        </p:spPr>
        <p:txBody>
          <a:bodyPr wrap="none" rtlCol="0">
            <a:spAutoFit/>
          </a:bodyPr>
          <a:lstStyle/>
          <a:p>
            <a:r>
              <a:rPr lang="en-US" sz="1400" dirty="0"/>
              <a:t>367.48”</a:t>
            </a:r>
          </a:p>
        </p:txBody>
      </p:sp>
      <p:cxnSp>
        <p:nvCxnSpPr>
          <p:cNvPr id="19" name="Straight Connector 18">
            <a:extLst>
              <a:ext uri="{FF2B5EF4-FFF2-40B4-BE49-F238E27FC236}">
                <a16:creationId xmlns:a16="http://schemas.microsoft.com/office/drawing/2014/main" id="{74481EE6-4F8D-4860-84B8-84881F15A053}"/>
              </a:ext>
            </a:extLst>
          </p:cNvPr>
          <p:cNvCxnSpPr>
            <a:cxnSpLocks/>
          </p:cNvCxnSpPr>
          <p:nvPr/>
        </p:nvCxnSpPr>
        <p:spPr>
          <a:xfrm flipV="1">
            <a:off x="1637071" y="5243052"/>
            <a:ext cx="6511413" cy="103239"/>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459F8D5-017E-484C-95D1-F9CDEBA2DE49}"/>
              </a:ext>
            </a:extLst>
          </p:cNvPr>
          <p:cNvSpPr txBox="1"/>
          <p:nvPr/>
        </p:nvSpPr>
        <p:spPr>
          <a:xfrm>
            <a:off x="8167223" y="5089163"/>
            <a:ext cx="686406" cy="307777"/>
          </a:xfrm>
          <a:prstGeom prst="rect">
            <a:avLst/>
          </a:prstGeom>
          <a:noFill/>
        </p:spPr>
        <p:txBody>
          <a:bodyPr wrap="none" rtlCol="0">
            <a:spAutoFit/>
          </a:bodyPr>
          <a:lstStyle/>
          <a:p>
            <a:r>
              <a:rPr lang="en-US" sz="1400" dirty="0"/>
              <a:t>662.75</a:t>
            </a:r>
          </a:p>
        </p:txBody>
      </p:sp>
      <p:cxnSp>
        <p:nvCxnSpPr>
          <p:cNvPr id="24" name="Straight Connector 23">
            <a:extLst>
              <a:ext uri="{FF2B5EF4-FFF2-40B4-BE49-F238E27FC236}">
                <a16:creationId xmlns:a16="http://schemas.microsoft.com/office/drawing/2014/main" id="{BB11E68C-F350-4362-B144-53C2062B31DF}"/>
              </a:ext>
            </a:extLst>
          </p:cNvPr>
          <p:cNvCxnSpPr>
            <a:cxnSpLocks/>
          </p:cNvCxnSpPr>
          <p:nvPr/>
        </p:nvCxnSpPr>
        <p:spPr>
          <a:xfrm flipV="1">
            <a:off x="5840361" y="5294671"/>
            <a:ext cx="2116394" cy="22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140312-0AF9-4402-928E-94B1831A7704}"/>
              </a:ext>
            </a:extLst>
          </p:cNvPr>
          <p:cNvCxnSpPr>
            <a:stCxn id="10" idx="3"/>
          </p:cNvCxnSpPr>
          <p:nvPr/>
        </p:nvCxnSpPr>
        <p:spPr>
          <a:xfrm flipV="1">
            <a:off x="8746400" y="1179870"/>
            <a:ext cx="10722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5035C0B-9821-4C9B-BC07-A94542DBC433}"/>
              </a:ext>
            </a:extLst>
          </p:cNvPr>
          <p:cNvCxnSpPr>
            <a:stCxn id="21" idx="3"/>
          </p:cNvCxnSpPr>
          <p:nvPr/>
        </p:nvCxnSpPr>
        <p:spPr>
          <a:xfrm flipV="1">
            <a:off x="8853629" y="5243051"/>
            <a:ext cx="158241"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A209CB2-6D0A-4B9D-9249-1B6810E0595A}"/>
              </a:ext>
            </a:extLst>
          </p:cNvPr>
          <p:cNvCxnSpPr>
            <a:cxnSpLocks/>
          </p:cNvCxnSpPr>
          <p:nvPr/>
        </p:nvCxnSpPr>
        <p:spPr>
          <a:xfrm flipV="1">
            <a:off x="8853629" y="1179870"/>
            <a:ext cx="0" cy="1873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B61EDC2-40B3-4F71-A0AE-E12CE2F9F443}"/>
              </a:ext>
            </a:extLst>
          </p:cNvPr>
          <p:cNvCxnSpPr>
            <a:endCxn id="21" idx="3"/>
          </p:cNvCxnSpPr>
          <p:nvPr/>
        </p:nvCxnSpPr>
        <p:spPr>
          <a:xfrm>
            <a:off x="8853629" y="3429000"/>
            <a:ext cx="0" cy="1814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83E65D6-8E2E-4F74-8A96-21817ABC4216}"/>
              </a:ext>
            </a:extLst>
          </p:cNvPr>
          <p:cNvSpPr txBox="1"/>
          <p:nvPr/>
        </p:nvSpPr>
        <p:spPr>
          <a:xfrm>
            <a:off x="8556270" y="3006108"/>
            <a:ext cx="628698" cy="369332"/>
          </a:xfrm>
          <a:prstGeom prst="rect">
            <a:avLst/>
          </a:prstGeom>
          <a:noFill/>
        </p:spPr>
        <p:txBody>
          <a:bodyPr wrap="none" rtlCol="0">
            <a:spAutoFit/>
          </a:bodyPr>
          <a:lstStyle/>
          <a:p>
            <a:r>
              <a:rPr lang="en-US" dirty="0"/>
              <a:t>367”</a:t>
            </a:r>
          </a:p>
        </p:txBody>
      </p:sp>
      <p:cxnSp>
        <p:nvCxnSpPr>
          <p:cNvPr id="38" name="Straight Connector 37">
            <a:extLst>
              <a:ext uri="{FF2B5EF4-FFF2-40B4-BE49-F238E27FC236}">
                <a16:creationId xmlns:a16="http://schemas.microsoft.com/office/drawing/2014/main" id="{EE664E33-DFCF-4A44-917E-4BB687CE6D79}"/>
              </a:ext>
            </a:extLst>
          </p:cNvPr>
          <p:cNvCxnSpPr/>
          <p:nvPr/>
        </p:nvCxnSpPr>
        <p:spPr>
          <a:xfrm flipH="1">
            <a:off x="1076631" y="1415843"/>
            <a:ext cx="8259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51D4732-B8C0-435E-8A47-3172B1255F50}"/>
              </a:ext>
            </a:extLst>
          </p:cNvPr>
          <p:cNvCxnSpPr/>
          <p:nvPr/>
        </p:nvCxnSpPr>
        <p:spPr>
          <a:xfrm flipH="1">
            <a:off x="1076632" y="1179870"/>
            <a:ext cx="5604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B6D4E83-5892-4F2C-9AAA-00D882BC8D47}"/>
              </a:ext>
            </a:extLst>
          </p:cNvPr>
          <p:cNvCxnSpPr/>
          <p:nvPr/>
        </p:nvCxnSpPr>
        <p:spPr>
          <a:xfrm>
            <a:off x="1150374" y="706840"/>
            <a:ext cx="0" cy="473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9F75858-3594-47AF-9DC1-CADE1BC5BD2B}"/>
              </a:ext>
            </a:extLst>
          </p:cNvPr>
          <p:cNvCxnSpPr/>
          <p:nvPr/>
        </p:nvCxnSpPr>
        <p:spPr>
          <a:xfrm flipH="1">
            <a:off x="1076631" y="4498258"/>
            <a:ext cx="7669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3241C3D-2609-4558-BEA3-399783392B37}"/>
              </a:ext>
            </a:extLst>
          </p:cNvPr>
          <p:cNvCxnSpPr/>
          <p:nvPr/>
        </p:nvCxnSpPr>
        <p:spPr>
          <a:xfrm flipV="1">
            <a:off x="1150374" y="1415843"/>
            <a:ext cx="0" cy="1120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3CEC59D-53B7-4839-A9DA-9A73836930E9}"/>
              </a:ext>
            </a:extLst>
          </p:cNvPr>
          <p:cNvCxnSpPr/>
          <p:nvPr/>
        </p:nvCxnSpPr>
        <p:spPr>
          <a:xfrm>
            <a:off x="1150374" y="2912806"/>
            <a:ext cx="0" cy="1585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5F9112B-FDAD-45AD-B247-43A4A64027A9}"/>
              </a:ext>
            </a:extLst>
          </p:cNvPr>
          <p:cNvSpPr txBox="1"/>
          <p:nvPr/>
        </p:nvSpPr>
        <p:spPr>
          <a:xfrm>
            <a:off x="848031" y="2536411"/>
            <a:ext cx="534121" cy="307777"/>
          </a:xfrm>
          <a:prstGeom prst="rect">
            <a:avLst/>
          </a:prstGeom>
          <a:noFill/>
        </p:spPr>
        <p:txBody>
          <a:bodyPr wrap="none" rtlCol="0">
            <a:spAutoFit/>
          </a:bodyPr>
          <a:lstStyle/>
          <a:p>
            <a:r>
              <a:rPr lang="en-US" sz="1400" dirty="0"/>
              <a:t>288”</a:t>
            </a:r>
          </a:p>
        </p:txBody>
      </p:sp>
      <p:sp>
        <p:nvSpPr>
          <p:cNvPr id="50" name="TextBox 49">
            <a:extLst>
              <a:ext uri="{FF2B5EF4-FFF2-40B4-BE49-F238E27FC236}">
                <a16:creationId xmlns:a16="http://schemas.microsoft.com/office/drawing/2014/main" id="{38409757-A1C1-471A-9439-ECDBA3A202BE}"/>
              </a:ext>
            </a:extLst>
          </p:cNvPr>
          <p:cNvSpPr txBox="1"/>
          <p:nvPr/>
        </p:nvSpPr>
        <p:spPr>
          <a:xfrm>
            <a:off x="946802" y="1179247"/>
            <a:ext cx="439544" cy="307777"/>
          </a:xfrm>
          <a:prstGeom prst="rect">
            <a:avLst/>
          </a:prstGeom>
          <a:noFill/>
        </p:spPr>
        <p:txBody>
          <a:bodyPr wrap="none" rtlCol="0">
            <a:spAutoFit/>
          </a:bodyPr>
          <a:lstStyle/>
          <a:p>
            <a:r>
              <a:rPr lang="en-US" sz="1400" dirty="0"/>
              <a:t>18”</a:t>
            </a:r>
          </a:p>
        </p:txBody>
      </p:sp>
      <p:cxnSp>
        <p:nvCxnSpPr>
          <p:cNvPr id="52" name="Straight Arrow Connector 51">
            <a:extLst>
              <a:ext uri="{FF2B5EF4-FFF2-40B4-BE49-F238E27FC236}">
                <a16:creationId xmlns:a16="http://schemas.microsoft.com/office/drawing/2014/main" id="{A9F41726-62CF-45D9-8CC6-89F3DEFC380D}"/>
              </a:ext>
            </a:extLst>
          </p:cNvPr>
          <p:cNvCxnSpPr/>
          <p:nvPr/>
        </p:nvCxnSpPr>
        <p:spPr>
          <a:xfrm flipH="1">
            <a:off x="2027903" y="5021826"/>
            <a:ext cx="3023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3384736-CA80-4287-8DAB-FCD02C643A76}"/>
              </a:ext>
            </a:extLst>
          </p:cNvPr>
          <p:cNvCxnSpPr>
            <a:cxnSpLocks/>
          </p:cNvCxnSpPr>
          <p:nvPr/>
        </p:nvCxnSpPr>
        <p:spPr>
          <a:xfrm flipH="1">
            <a:off x="4210665" y="5346291"/>
            <a:ext cx="5678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554F799-37C3-488F-B799-54B5B5787455}"/>
              </a:ext>
            </a:extLst>
          </p:cNvPr>
          <p:cNvCxnSpPr/>
          <p:nvPr/>
        </p:nvCxnSpPr>
        <p:spPr>
          <a:xfrm>
            <a:off x="4321277" y="4955458"/>
            <a:ext cx="0" cy="199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5F34246-B3F7-4887-B10F-96696DA3A375}"/>
              </a:ext>
            </a:extLst>
          </p:cNvPr>
          <p:cNvCxnSpPr/>
          <p:nvPr/>
        </p:nvCxnSpPr>
        <p:spPr>
          <a:xfrm flipV="1">
            <a:off x="4336026" y="5346291"/>
            <a:ext cx="0" cy="235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DFBFC11-E3EB-4C4B-85FA-26F7BE1184A8}"/>
              </a:ext>
            </a:extLst>
          </p:cNvPr>
          <p:cNvSpPr txBox="1"/>
          <p:nvPr/>
        </p:nvSpPr>
        <p:spPr>
          <a:xfrm>
            <a:off x="4055806" y="5464278"/>
            <a:ext cx="667170" cy="307777"/>
          </a:xfrm>
          <a:prstGeom prst="rect">
            <a:avLst/>
          </a:prstGeom>
          <a:noFill/>
        </p:spPr>
        <p:txBody>
          <a:bodyPr wrap="none" rtlCol="0">
            <a:spAutoFit/>
          </a:bodyPr>
          <a:lstStyle/>
          <a:p>
            <a:r>
              <a:rPr lang="en-US" sz="1400" dirty="0"/>
              <a:t>18.23”</a:t>
            </a:r>
          </a:p>
        </p:txBody>
      </p:sp>
      <p:cxnSp>
        <p:nvCxnSpPr>
          <p:cNvPr id="66" name="Straight Arrow Connector 65">
            <a:extLst>
              <a:ext uri="{FF2B5EF4-FFF2-40B4-BE49-F238E27FC236}">
                <a16:creationId xmlns:a16="http://schemas.microsoft.com/office/drawing/2014/main" id="{A3F6F2EC-430A-42EE-B413-651D7EF5191B}"/>
              </a:ext>
            </a:extLst>
          </p:cNvPr>
          <p:cNvCxnSpPr/>
          <p:nvPr/>
        </p:nvCxnSpPr>
        <p:spPr>
          <a:xfrm>
            <a:off x="1268361" y="5021826"/>
            <a:ext cx="3687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7AECE196-794F-40AE-B8F1-63D527EEA942}"/>
              </a:ext>
            </a:extLst>
          </p:cNvPr>
          <p:cNvSpPr txBox="1"/>
          <p:nvPr/>
        </p:nvSpPr>
        <p:spPr>
          <a:xfrm>
            <a:off x="848031" y="4844845"/>
            <a:ext cx="442750" cy="307777"/>
          </a:xfrm>
          <a:prstGeom prst="rect">
            <a:avLst/>
          </a:prstGeom>
          <a:noFill/>
        </p:spPr>
        <p:txBody>
          <a:bodyPr wrap="none" rtlCol="0">
            <a:spAutoFit/>
          </a:bodyPr>
          <a:lstStyle/>
          <a:p>
            <a:r>
              <a:rPr lang="en-US" sz="1400" dirty="0"/>
              <a:t>36”</a:t>
            </a:r>
          </a:p>
        </p:txBody>
      </p:sp>
      <p:sp>
        <p:nvSpPr>
          <p:cNvPr id="68" name="TextBox 67">
            <a:extLst>
              <a:ext uri="{FF2B5EF4-FFF2-40B4-BE49-F238E27FC236}">
                <a16:creationId xmlns:a16="http://schemas.microsoft.com/office/drawing/2014/main" id="{20751F64-1AE6-471A-9F43-3AC27EDF676D}"/>
              </a:ext>
            </a:extLst>
          </p:cNvPr>
          <p:cNvSpPr txBox="1"/>
          <p:nvPr/>
        </p:nvSpPr>
        <p:spPr>
          <a:xfrm>
            <a:off x="3191851" y="125050"/>
            <a:ext cx="2629631" cy="369332"/>
          </a:xfrm>
          <a:prstGeom prst="rect">
            <a:avLst/>
          </a:prstGeom>
          <a:noFill/>
        </p:spPr>
        <p:txBody>
          <a:bodyPr wrap="none" rtlCol="0">
            <a:spAutoFit/>
          </a:bodyPr>
          <a:lstStyle/>
          <a:p>
            <a:r>
              <a:rPr lang="en-US" dirty="0"/>
              <a:t>Absorber concrete bunker</a:t>
            </a:r>
          </a:p>
        </p:txBody>
      </p:sp>
      <p:cxnSp>
        <p:nvCxnSpPr>
          <p:cNvPr id="70" name="Straight Arrow Connector 69">
            <a:extLst>
              <a:ext uri="{FF2B5EF4-FFF2-40B4-BE49-F238E27FC236}">
                <a16:creationId xmlns:a16="http://schemas.microsoft.com/office/drawing/2014/main" id="{168F24DC-AF24-4F72-ACB7-86C3B8C734AC}"/>
              </a:ext>
            </a:extLst>
          </p:cNvPr>
          <p:cNvCxnSpPr/>
          <p:nvPr/>
        </p:nvCxnSpPr>
        <p:spPr>
          <a:xfrm>
            <a:off x="4778478" y="2595716"/>
            <a:ext cx="4645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D7DBDFB-F647-4F32-B5AC-FDA618C848B3}"/>
              </a:ext>
            </a:extLst>
          </p:cNvPr>
          <p:cNvCxnSpPr/>
          <p:nvPr/>
        </p:nvCxnSpPr>
        <p:spPr>
          <a:xfrm flipH="1">
            <a:off x="4210665" y="2610465"/>
            <a:ext cx="3613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DA11AB49-0F0F-489F-9306-371E50A7BD1A}"/>
              </a:ext>
            </a:extLst>
          </p:cNvPr>
          <p:cNvSpPr txBox="1"/>
          <p:nvPr/>
        </p:nvSpPr>
        <p:spPr>
          <a:xfrm>
            <a:off x="4513006" y="2403987"/>
            <a:ext cx="442750" cy="307777"/>
          </a:xfrm>
          <a:prstGeom prst="rect">
            <a:avLst/>
          </a:prstGeom>
          <a:noFill/>
        </p:spPr>
        <p:txBody>
          <a:bodyPr wrap="none" rtlCol="0">
            <a:spAutoFit/>
          </a:bodyPr>
          <a:lstStyle/>
          <a:p>
            <a:r>
              <a:rPr lang="en-US" sz="1400" dirty="0"/>
              <a:t>90”</a:t>
            </a:r>
          </a:p>
        </p:txBody>
      </p:sp>
      <p:cxnSp>
        <p:nvCxnSpPr>
          <p:cNvPr id="75" name="Straight Arrow Connector 74">
            <a:extLst>
              <a:ext uri="{FF2B5EF4-FFF2-40B4-BE49-F238E27FC236}">
                <a16:creationId xmlns:a16="http://schemas.microsoft.com/office/drawing/2014/main" id="{370F7B2B-A9B9-42D2-983C-1AB0107C5F77}"/>
              </a:ext>
            </a:extLst>
          </p:cNvPr>
          <p:cNvCxnSpPr/>
          <p:nvPr/>
        </p:nvCxnSpPr>
        <p:spPr>
          <a:xfrm>
            <a:off x="3982065" y="2912806"/>
            <a:ext cx="2802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185A92A1-224D-49CD-85F7-85FA5F4A20CC}"/>
              </a:ext>
            </a:extLst>
          </p:cNvPr>
          <p:cNvCxnSpPr/>
          <p:nvPr/>
        </p:nvCxnSpPr>
        <p:spPr>
          <a:xfrm flipH="1">
            <a:off x="3200400" y="2912806"/>
            <a:ext cx="3982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2A2AD345-CD2A-4842-8A84-DB4920A5B335}"/>
              </a:ext>
            </a:extLst>
          </p:cNvPr>
          <p:cNvSpPr txBox="1"/>
          <p:nvPr/>
        </p:nvSpPr>
        <p:spPr>
          <a:xfrm>
            <a:off x="3576036" y="2758917"/>
            <a:ext cx="442750" cy="307777"/>
          </a:xfrm>
          <a:prstGeom prst="rect">
            <a:avLst/>
          </a:prstGeom>
          <a:noFill/>
        </p:spPr>
        <p:txBody>
          <a:bodyPr wrap="none" rtlCol="0">
            <a:spAutoFit/>
          </a:bodyPr>
          <a:lstStyle/>
          <a:p>
            <a:r>
              <a:rPr lang="en-US" sz="1400" dirty="0"/>
              <a:t>96”</a:t>
            </a:r>
          </a:p>
        </p:txBody>
      </p:sp>
      <p:sp>
        <p:nvSpPr>
          <p:cNvPr id="79" name="TextBox 78">
            <a:extLst>
              <a:ext uri="{FF2B5EF4-FFF2-40B4-BE49-F238E27FC236}">
                <a16:creationId xmlns:a16="http://schemas.microsoft.com/office/drawing/2014/main" id="{BA6B52AF-0334-4CFF-B3B3-EDE09AD9A9AD}"/>
              </a:ext>
            </a:extLst>
          </p:cNvPr>
          <p:cNvSpPr txBox="1"/>
          <p:nvPr/>
        </p:nvSpPr>
        <p:spPr>
          <a:xfrm>
            <a:off x="5885029" y="5396940"/>
            <a:ext cx="883575" cy="307777"/>
          </a:xfrm>
          <a:prstGeom prst="rect">
            <a:avLst/>
          </a:prstGeom>
          <a:noFill/>
        </p:spPr>
        <p:txBody>
          <a:bodyPr wrap="none" rtlCol="0">
            <a:spAutoFit/>
          </a:bodyPr>
          <a:lstStyle/>
          <a:p>
            <a:r>
              <a:rPr lang="en-US" sz="1400" dirty="0"/>
              <a:t>4x4 angle</a:t>
            </a:r>
          </a:p>
        </p:txBody>
      </p:sp>
      <p:cxnSp>
        <p:nvCxnSpPr>
          <p:cNvPr id="81" name="Straight Arrow Connector 80">
            <a:extLst>
              <a:ext uri="{FF2B5EF4-FFF2-40B4-BE49-F238E27FC236}">
                <a16:creationId xmlns:a16="http://schemas.microsoft.com/office/drawing/2014/main" id="{0EF37484-C9BF-4904-A0E2-DA5AED7F2449}"/>
              </a:ext>
            </a:extLst>
          </p:cNvPr>
          <p:cNvCxnSpPr>
            <a:cxnSpLocks/>
            <a:stCxn id="79" idx="1"/>
          </p:cNvCxnSpPr>
          <p:nvPr/>
        </p:nvCxnSpPr>
        <p:spPr>
          <a:xfrm flipH="1" flipV="1">
            <a:off x="5250235" y="4151671"/>
            <a:ext cx="634794" cy="13991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066D55F2-9F38-4BDF-BDD1-5E949AA55BEB}"/>
              </a:ext>
            </a:extLst>
          </p:cNvPr>
          <p:cNvCxnSpPr/>
          <p:nvPr/>
        </p:nvCxnSpPr>
        <p:spPr>
          <a:xfrm flipV="1">
            <a:off x="2544097" y="4498258"/>
            <a:ext cx="0" cy="169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7056B8E9-28B2-4213-AE7C-71CF4BFFA9D7}"/>
              </a:ext>
            </a:extLst>
          </p:cNvPr>
          <p:cNvCxnSpPr/>
          <p:nvPr/>
        </p:nvCxnSpPr>
        <p:spPr>
          <a:xfrm>
            <a:off x="2544097" y="4844845"/>
            <a:ext cx="0" cy="1106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1116D185-FB2E-4F47-82D3-8180633EC3FA}"/>
              </a:ext>
            </a:extLst>
          </p:cNvPr>
          <p:cNvSpPr txBox="1"/>
          <p:nvPr/>
        </p:nvSpPr>
        <p:spPr>
          <a:xfrm>
            <a:off x="2204989" y="4572660"/>
            <a:ext cx="595035" cy="307777"/>
          </a:xfrm>
          <a:prstGeom prst="rect">
            <a:avLst/>
          </a:prstGeom>
          <a:noFill/>
        </p:spPr>
        <p:txBody>
          <a:bodyPr wrap="none" rtlCol="0">
            <a:spAutoFit/>
          </a:bodyPr>
          <a:lstStyle/>
          <a:p>
            <a:r>
              <a:rPr lang="en-US" sz="1400" dirty="0"/>
              <a:t>41.25</a:t>
            </a:r>
          </a:p>
        </p:txBody>
      </p:sp>
      <p:cxnSp>
        <p:nvCxnSpPr>
          <p:cNvPr id="91" name="Straight Arrow Connector 90">
            <a:extLst>
              <a:ext uri="{FF2B5EF4-FFF2-40B4-BE49-F238E27FC236}">
                <a16:creationId xmlns:a16="http://schemas.microsoft.com/office/drawing/2014/main" id="{11A7026E-60C2-468F-A230-0C8EAFE9C30A}"/>
              </a:ext>
            </a:extLst>
          </p:cNvPr>
          <p:cNvCxnSpPr>
            <a:cxnSpLocks/>
          </p:cNvCxnSpPr>
          <p:nvPr/>
        </p:nvCxnSpPr>
        <p:spPr>
          <a:xfrm flipH="1" flipV="1">
            <a:off x="3303641" y="4439264"/>
            <a:ext cx="457980" cy="1860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A2A1EC85-172E-426A-93E1-9733B3523EEB}"/>
              </a:ext>
            </a:extLst>
          </p:cNvPr>
          <p:cNvCxnSpPr/>
          <p:nvPr/>
        </p:nvCxnSpPr>
        <p:spPr>
          <a:xfrm flipH="1" flipV="1">
            <a:off x="2027903" y="4719484"/>
            <a:ext cx="1733718" cy="1580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BAE5E9A-DD89-4269-A8E5-CEA20793B1AC}"/>
              </a:ext>
            </a:extLst>
          </p:cNvPr>
          <p:cNvCxnSpPr/>
          <p:nvPr/>
        </p:nvCxnSpPr>
        <p:spPr>
          <a:xfrm flipV="1">
            <a:off x="3761621" y="4667865"/>
            <a:ext cx="2145108" cy="1631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Footer Placeholder 1">
            <a:extLst>
              <a:ext uri="{FF2B5EF4-FFF2-40B4-BE49-F238E27FC236}">
                <a16:creationId xmlns:a16="http://schemas.microsoft.com/office/drawing/2014/main" id="{CF8D8C4B-97B1-4C9C-8C93-C8141CAAE4C6}"/>
              </a:ext>
            </a:extLst>
          </p:cNvPr>
          <p:cNvSpPr>
            <a:spLocks noGrp="1"/>
          </p:cNvSpPr>
          <p:nvPr>
            <p:ph type="ftr" sz="quarter" idx="11"/>
          </p:nvPr>
        </p:nvSpPr>
        <p:spPr>
          <a:xfrm>
            <a:off x="1701597" y="6356350"/>
            <a:ext cx="5479547" cy="365125"/>
          </a:xfrm>
        </p:spPr>
        <p:txBody>
          <a:bodyPr/>
          <a:lstStyle/>
          <a:p>
            <a:r>
              <a:rPr lang="en-US"/>
              <a:t>LBNF Hadron Absorber Plan for Final Design, Procurement and Assembly</a:t>
            </a:r>
            <a:endParaRPr lang="en-US" dirty="0"/>
          </a:p>
        </p:txBody>
      </p:sp>
      <p:sp>
        <p:nvSpPr>
          <p:cNvPr id="3" name="Date Placeholder 2">
            <a:extLst>
              <a:ext uri="{FF2B5EF4-FFF2-40B4-BE49-F238E27FC236}">
                <a16:creationId xmlns:a16="http://schemas.microsoft.com/office/drawing/2014/main" id="{B3D8FCEA-924A-4592-BE9C-DA519753FE37}"/>
              </a:ext>
            </a:extLst>
          </p:cNvPr>
          <p:cNvSpPr>
            <a:spLocks noGrp="1"/>
          </p:cNvSpPr>
          <p:nvPr>
            <p:ph type="dt" sz="half" idx="10"/>
          </p:nvPr>
        </p:nvSpPr>
        <p:spPr/>
        <p:txBody>
          <a:bodyPr/>
          <a:lstStyle/>
          <a:p>
            <a:r>
              <a:rPr lang="en-US"/>
              <a:t>6/26/2020</a:t>
            </a:r>
            <a:endParaRPr lang="en-US" dirty="0"/>
          </a:p>
        </p:txBody>
      </p:sp>
      <p:sp>
        <p:nvSpPr>
          <p:cNvPr id="4" name="Slide Number Placeholder 3">
            <a:extLst>
              <a:ext uri="{FF2B5EF4-FFF2-40B4-BE49-F238E27FC236}">
                <a16:creationId xmlns:a16="http://schemas.microsoft.com/office/drawing/2014/main" id="{9F4D9B01-A364-4A24-A3C2-203A6C705620}"/>
              </a:ext>
            </a:extLst>
          </p:cNvPr>
          <p:cNvSpPr>
            <a:spLocks noGrp="1"/>
          </p:cNvSpPr>
          <p:nvPr>
            <p:ph type="sldNum" sz="quarter" idx="12"/>
          </p:nvPr>
        </p:nvSpPr>
        <p:spPr/>
        <p:txBody>
          <a:bodyPr/>
          <a:lstStyle/>
          <a:p>
            <a:fld id="{E2BA4613-F97B-4173-A7DB-AA33085A69D9}" type="slidenum">
              <a:rPr lang="en-US" smtClean="0"/>
              <a:t>14</a:t>
            </a:fld>
            <a:endParaRPr lang="en-US" dirty="0"/>
          </a:p>
        </p:txBody>
      </p:sp>
    </p:spTree>
    <p:extLst>
      <p:ext uri="{BB962C8B-B14F-4D97-AF65-F5344CB8AC3E}">
        <p14:creationId xmlns:p14="http://schemas.microsoft.com/office/powerpoint/2010/main" val="938302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D0FA1F-8603-46CE-8759-417643029F75}"/>
              </a:ext>
            </a:extLst>
          </p:cNvPr>
          <p:cNvSpPr>
            <a:spLocks noGrp="1"/>
          </p:cNvSpPr>
          <p:nvPr>
            <p:ph type="ftr" sz="quarter" idx="11"/>
          </p:nvPr>
        </p:nvSpPr>
        <p:spPr>
          <a:xfrm>
            <a:off x="1781745" y="6328292"/>
            <a:ext cx="5415468" cy="365125"/>
          </a:xfrm>
        </p:spPr>
        <p:txBody>
          <a:bodyPr/>
          <a:lstStyle/>
          <a:p>
            <a:r>
              <a:rPr lang="en-US"/>
              <a:t>LBNF Hadron Absorber Plan for Final Design, Procurement and Assembly</a:t>
            </a:r>
            <a:endParaRPr lang="en-US" dirty="0"/>
          </a:p>
        </p:txBody>
      </p:sp>
      <p:pic>
        <p:nvPicPr>
          <p:cNvPr id="5" name="Picture 4">
            <a:extLst>
              <a:ext uri="{FF2B5EF4-FFF2-40B4-BE49-F238E27FC236}">
                <a16:creationId xmlns:a16="http://schemas.microsoft.com/office/drawing/2014/main" id="{6977E8D9-464A-4E62-80E9-694CB81128B4}"/>
              </a:ext>
            </a:extLst>
          </p:cNvPr>
          <p:cNvPicPr>
            <a:picLocks noChangeAspect="1"/>
          </p:cNvPicPr>
          <p:nvPr/>
        </p:nvPicPr>
        <p:blipFill rotWithShape="1">
          <a:blip r:embed="rId2">
            <a:extLst>
              <a:ext uri="{28A0092B-C50C-407E-A947-70E740481C1C}">
                <a14:useLocalDpi xmlns:a14="http://schemas.microsoft.com/office/drawing/2010/main" val="0"/>
              </a:ext>
            </a:extLst>
          </a:blip>
          <a:srcRect l="17626" t="12085" r="26921" b="8200"/>
          <a:stretch/>
        </p:blipFill>
        <p:spPr>
          <a:xfrm>
            <a:off x="685866" y="1515233"/>
            <a:ext cx="5141927" cy="4547054"/>
          </a:xfrm>
          <a:prstGeom prst="rect">
            <a:avLst/>
          </a:prstGeom>
        </p:spPr>
      </p:pic>
      <p:sp>
        <p:nvSpPr>
          <p:cNvPr id="7" name="TextBox 6">
            <a:extLst>
              <a:ext uri="{FF2B5EF4-FFF2-40B4-BE49-F238E27FC236}">
                <a16:creationId xmlns:a16="http://schemas.microsoft.com/office/drawing/2014/main" id="{1E43E5A2-9BBD-4C2A-8B72-602C5184EFFF}"/>
              </a:ext>
            </a:extLst>
          </p:cNvPr>
          <p:cNvSpPr txBox="1"/>
          <p:nvPr/>
        </p:nvSpPr>
        <p:spPr>
          <a:xfrm>
            <a:off x="1317171" y="106562"/>
            <a:ext cx="5278304" cy="400110"/>
          </a:xfrm>
          <a:prstGeom prst="rect">
            <a:avLst/>
          </a:prstGeom>
          <a:noFill/>
        </p:spPr>
        <p:txBody>
          <a:bodyPr wrap="none" rtlCol="0">
            <a:spAutoFit/>
          </a:bodyPr>
          <a:lstStyle/>
          <a:p>
            <a:r>
              <a:rPr lang="en-US" sz="2000" dirty="0"/>
              <a:t>Bottom Steel shielding Layers 1 and 2 installation</a:t>
            </a:r>
          </a:p>
        </p:txBody>
      </p:sp>
      <p:pic>
        <p:nvPicPr>
          <p:cNvPr id="8" name="Picture 7">
            <a:extLst>
              <a:ext uri="{FF2B5EF4-FFF2-40B4-BE49-F238E27FC236}">
                <a16:creationId xmlns:a16="http://schemas.microsoft.com/office/drawing/2014/main" id="{BEBE52E1-837D-4FF5-A8EB-24D2A22F05A2}"/>
              </a:ext>
            </a:extLst>
          </p:cNvPr>
          <p:cNvPicPr>
            <a:picLocks noChangeAspect="1"/>
          </p:cNvPicPr>
          <p:nvPr/>
        </p:nvPicPr>
        <p:blipFill rotWithShape="1">
          <a:blip r:embed="rId3">
            <a:extLst>
              <a:ext uri="{28A0092B-C50C-407E-A947-70E740481C1C}">
                <a14:useLocalDpi xmlns:a14="http://schemas.microsoft.com/office/drawing/2010/main" val="0"/>
              </a:ext>
            </a:extLst>
          </a:blip>
          <a:srcRect l="2142" t="28519" r="2381" b="27939"/>
          <a:stretch/>
        </p:blipFill>
        <p:spPr>
          <a:xfrm>
            <a:off x="6258168" y="1343407"/>
            <a:ext cx="2383049" cy="668561"/>
          </a:xfrm>
          <a:prstGeom prst="rect">
            <a:avLst/>
          </a:prstGeom>
        </p:spPr>
      </p:pic>
      <p:pic>
        <p:nvPicPr>
          <p:cNvPr id="9" name="Picture 8">
            <a:extLst>
              <a:ext uri="{FF2B5EF4-FFF2-40B4-BE49-F238E27FC236}">
                <a16:creationId xmlns:a16="http://schemas.microsoft.com/office/drawing/2014/main" id="{353F3C7A-A05C-4ABE-B2B1-7741029D7733}"/>
              </a:ext>
            </a:extLst>
          </p:cNvPr>
          <p:cNvPicPr>
            <a:picLocks noChangeAspect="1"/>
          </p:cNvPicPr>
          <p:nvPr/>
        </p:nvPicPr>
        <p:blipFill rotWithShape="1">
          <a:blip r:embed="rId4">
            <a:extLst>
              <a:ext uri="{28A0092B-C50C-407E-A947-70E740481C1C}">
                <a14:useLocalDpi xmlns:a14="http://schemas.microsoft.com/office/drawing/2010/main" val="0"/>
              </a:ext>
            </a:extLst>
          </a:blip>
          <a:srcRect l="13928" t="43228" r="9643" b="17682"/>
          <a:stretch/>
        </p:blipFill>
        <p:spPr>
          <a:xfrm>
            <a:off x="6258168" y="2087896"/>
            <a:ext cx="2481050" cy="780642"/>
          </a:xfrm>
          <a:prstGeom prst="rect">
            <a:avLst/>
          </a:prstGeom>
        </p:spPr>
      </p:pic>
      <p:pic>
        <p:nvPicPr>
          <p:cNvPr id="10" name="Picture 9">
            <a:extLst>
              <a:ext uri="{FF2B5EF4-FFF2-40B4-BE49-F238E27FC236}">
                <a16:creationId xmlns:a16="http://schemas.microsoft.com/office/drawing/2014/main" id="{E6D435D9-EB6E-4952-B991-F17ECB90054F}"/>
              </a:ext>
            </a:extLst>
          </p:cNvPr>
          <p:cNvPicPr>
            <a:picLocks noChangeAspect="1"/>
          </p:cNvPicPr>
          <p:nvPr/>
        </p:nvPicPr>
        <p:blipFill rotWithShape="1">
          <a:blip r:embed="rId5">
            <a:extLst>
              <a:ext uri="{28A0092B-C50C-407E-A947-70E740481C1C}">
                <a14:useLocalDpi xmlns:a14="http://schemas.microsoft.com/office/drawing/2010/main" val="0"/>
              </a:ext>
            </a:extLst>
          </a:blip>
          <a:srcRect l="40714" t="28133" r="23453" b="8974"/>
          <a:stretch/>
        </p:blipFill>
        <p:spPr>
          <a:xfrm>
            <a:off x="6172603" y="2970895"/>
            <a:ext cx="2853160" cy="3080656"/>
          </a:xfrm>
          <a:prstGeom prst="rect">
            <a:avLst/>
          </a:prstGeom>
        </p:spPr>
      </p:pic>
      <p:sp>
        <p:nvSpPr>
          <p:cNvPr id="12" name="TextBox 11">
            <a:extLst>
              <a:ext uri="{FF2B5EF4-FFF2-40B4-BE49-F238E27FC236}">
                <a16:creationId xmlns:a16="http://schemas.microsoft.com/office/drawing/2014/main" id="{56A87A55-E79C-49F9-94D9-665D026F5022}"/>
              </a:ext>
            </a:extLst>
          </p:cNvPr>
          <p:cNvSpPr txBox="1"/>
          <p:nvPr/>
        </p:nvSpPr>
        <p:spPr>
          <a:xfrm>
            <a:off x="502783" y="477989"/>
            <a:ext cx="8459828" cy="923330"/>
          </a:xfrm>
          <a:prstGeom prst="rect">
            <a:avLst/>
          </a:prstGeom>
          <a:noFill/>
        </p:spPr>
        <p:txBody>
          <a:bodyPr wrap="square" rtlCol="0">
            <a:spAutoFit/>
          </a:bodyPr>
          <a:lstStyle/>
          <a:p>
            <a:r>
              <a:rPr lang="en-US" dirty="0"/>
              <a:t>The absorber steel shielding is welded from 9.11” steel plates, 48.75” width.</a:t>
            </a:r>
          </a:p>
          <a:p>
            <a:r>
              <a:rPr lang="en-US" dirty="0"/>
              <a:t>The structure inside the yellow dashed square is the Decay Pipe downstream nitrogen turnaround and window. This will be installed before the absorber installation begins.</a:t>
            </a:r>
          </a:p>
        </p:txBody>
      </p:sp>
      <p:sp>
        <p:nvSpPr>
          <p:cNvPr id="13" name="TextBox 12">
            <a:extLst>
              <a:ext uri="{FF2B5EF4-FFF2-40B4-BE49-F238E27FC236}">
                <a16:creationId xmlns:a16="http://schemas.microsoft.com/office/drawing/2014/main" id="{AE1D3EC9-7478-4CBD-936E-CC84A7E22138}"/>
              </a:ext>
            </a:extLst>
          </p:cNvPr>
          <p:cNvSpPr txBox="1"/>
          <p:nvPr/>
        </p:nvSpPr>
        <p:spPr>
          <a:xfrm>
            <a:off x="6457950" y="6019285"/>
            <a:ext cx="1264385" cy="369332"/>
          </a:xfrm>
          <a:prstGeom prst="rect">
            <a:avLst/>
          </a:prstGeom>
          <a:noFill/>
        </p:spPr>
        <p:txBody>
          <a:bodyPr wrap="none" rtlCol="0">
            <a:spAutoFit/>
          </a:bodyPr>
          <a:lstStyle/>
          <a:p>
            <a:r>
              <a:rPr lang="en-US" dirty="0"/>
              <a:t>Steel plates</a:t>
            </a:r>
          </a:p>
        </p:txBody>
      </p:sp>
      <p:cxnSp>
        <p:nvCxnSpPr>
          <p:cNvPr id="15" name="Straight Arrow Connector 14">
            <a:extLst>
              <a:ext uri="{FF2B5EF4-FFF2-40B4-BE49-F238E27FC236}">
                <a16:creationId xmlns:a16="http://schemas.microsoft.com/office/drawing/2014/main" id="{C00EE1CA-C940-4A42-A6A1-119E5DED2889}"/>
              </a:ext>
            </a:extLst>
          </p:cNvPr>
          <p:cNvCxnSpPr>
            <a:stCxn id="13" idx="3"/>
          </p:cNvCxnSpPr>
          <p:nvPr/>
        </p:nvCxnSpPr>
        <p:spPr>
          <a:xfrm flipV="1">
            <a:off x="7722335" y="5747657"/>
            <a:ext cx="148940" cy="456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929D76-97D6-458B-A649-E64D310F56AF}"/>
              </a:ext>
            </a:extLst>
          </p:cNvPr>
          <p:cNvSpPr txBox="1"/>
          <p:nvPr/>
        </p:nvSpPr>
        <p:spPr>
          <a:xfrm>
            <a:off x="6552584" y="1283852"/>
            <a:ext cx="1002197" cy="646331"/>
          </a:xfrm>
          <a:prstGeom prst="rect">
            <a:avLst/>
          </a:prstGeom>
          <a:noFill/>
        </p:spPr>
        <p:txBody>
          <a:bodyPr wrap="none" rtlCol="0">
            <a:spAutoFit/>
          </a:bodyPr>
          <a:lstStyle/>
          <a:p>
            <a:r>
              <a:rPr lang="en-US" dirty="0"/>
              <a:t>B1</a:t>
            </a:r>
          </a:p>
          <a:p>
            <a:r>
              <a:rPr lang="en-US" dirty="0"/>
              <a:t>74,350lb</a:t>
            </a:r>
          </a:p>
        </p:txBody>
      </p:sp>
      <p:sp>
        <p:nvSpPr>
          <p:cNvPr id="17" name="TextBox 16">
            <a:extLst>
              <a:ext uri="{FF2B5EF4-FFF2-40B4-BE49-F238E27FC236}">
                <a16:creationId xmlns:a16="http://schemas.microsoft.com/office/drawing/2014/main" id="{200F0B46-DEDB-409C-96A0-CFA98073CBF4}"/>
              </a:ext>
            </a:extLst>
          </p:cNvPr>
          <p:cNvSpPr txBox="1"/>
          <p:nvPr/>
        </p:nvSpPr>
        <p:spPr>
          <a:xfrm>
            <a:off x="6338206" y="2045849"/>
            <a:ext cx="1002197" cy="646331"/>
          </a:xfrm>
          <a:prstGeom prst="rect">
            <a:avLst/>
          </a:prstGeom>
          <a:noFill/>
        </p:spPr>
        <p:txBody>
          <a:bodyPr wrap="none" rtlCol="0">
            <a:spAutoFit/>
          </a:bodyPr>
          <a:lstStyle/>
          <a:p>
            <a:r>
              <a:rPr lang="en-US" dirty="0"/>
              <a:t>B2</a:t>
            </a:r>
          </a:p>
          <a:p>
            <a:r>
              <a:rPr lang="en-US" dirty="0"/>
              <a:t>74,350lb</a:t>
            </a:r>
          </a:p>
        </p:txBody>
      </p:sp>
      <p:sp>
        <p:nvSpPr>
          <p:cNvPr id="4" name="Date Placeholder 3">
            <a:extLst>
              <a:ext uri="{FF2B5EF4-FFF2-40B4-BE49-F238E27FC236}">
                <a16:creationId xmlns:a16="http://schemas.microsoft.com/office/drawing/2014/main" id="{085D320D-B905-4884-B5B3-88751199D234}"/>
              </a:ext>
            </a:extLst>
          </p:cNvPr>
          <p:cNvSpPr>
            <a:spLocks noGrp="1"/>
          </p:cNvSpPr>
          <p:nvPr>
            <p:ph type="dt" sz="half" idx="10"/>
          </p:nvPr>
        </p:nvSpPr>
        <p:spPr/>
        <p:txBody>
          <a:bodyPr/>
          <a:lstStyle/>
          <a:p>
            <a:r>
              <a:rPr lang="en-US"/>
              <a:t>6/26/2020</a:t>
            </a:r>
            <a:endParaRPr lang="en-US" dirty="0"/>
          </a:p>
        </p:txBody>
      </p:sp>
      <p:sp>
        <p:nvSpPr>
          <p:cNvPr id="6" name="Slide Number Placeholder 5">
            <a:extLst>
              <a:ext uri="{FF2B5EF4-FFF2-40B4-BE49-F238E27FC236}">
                <a16:creationId xmlns:a16="http://schemas.microsoft.com/office/drawing/2014/main" id="{A1439027-2E5A-4411-AB47-ED5B2C9B8A78}"/>
              </a:ext>
            </a:extLst>
          </p:cNvPr>
          <p:cNvSpPr>
            <a:spLocks noGrp="1"/>
          </p:cNvSpPr>
          <p:nvPr>
            <p:ph type="sldNum" sz="quarter" idx="12"/>
          </p:nvPr>
        </p:nvSpPr>
        <p:spPr/>
        <p:txBody>
          <a:bodyPr/>
          <a:lstStyle/>
          <a:p>
            <a:fld id="{E2BA4613-F97B-4173-A7DB-AA33085A69D9}" type="slidenum">
              <a:rPr lang="en-US" smtClean="0"/>
              <a:t>15</a:t>
            </a:fld>
            <a:endParaRPr lang="en-US" dirty="0"/>
          </a:p>
        </p:txBody>
      </p:sp>
      <p:sp>
        <p:nvSpPr>
          <p:cNvPr id="3" name="Rectangle 2">
            <a:extLst>
              <a:ext uri="{FF2B5EF4-FFF2-40B4-BE49-F238E27FC236}">
                <a16:creationId xmlns:a16="http://schemas.microsoft.com/office/drawing/2014/main" id="{A3415490-406C-45CB-8953-7A85B128BFA3}"/>
              </a:ext>
            </a:extLst>
          </p:cNvPr>
          <p:cNvSpPr/>
          <p:nvPr/>
        </p:nvSpPr>
        <p:spPr>
          <a:xfrm>
            <a:off x="6595475" y="3346882"/>
            <a:ext cx="1919875" cy="1865434"/>
          </a:xfrm>
          <a:prstGeom prst="rect">
            <a:avLst/>
          </a:prstGeom>
          <a:noFill/>
          <a:ln w="762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889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719B8E9-1741-4A1F-856F-1D79B8407980}"/>
              </a:ext>
            </a:extLst>
          </p:cNvPr>
          <p:cNvSpPr>
            <a:spLocks noGrp="1"/>
          </p:cNvSpPr>
          <p:nvPr>
            <p:ph type="ftr" sz="quarter" idx="11"/>
          </p:nvPr>
        </p:nvSpPr>
        <p:spPr>
          <a:xfrm>
            <a:off x="1644926" y="6344556"/>
            <a:ext cx="5679973" cy="365125"/>
          </a:xfrm>
        </p:spPr>
        <p:txBody>
          <a:bodyPr/>
          <a:lstStyle/>
          <a:p>
            <a:r>
              <a:rPr lang="en-US"/>
              <a:t>LBNF Hadron Absorber Plan for Final Design, Procurement and Assembly</a:t>
            </a:r>
            <a:endParaRPr lang="en-US" dirty="0"/>
          </a:p>
        </p:txBody>
      </p:sp>
      <p:pic>
        <p:nvPicPr>
          <p:cNvPr id="5" name="Picture 4">
            <a:extLst>
              <a:ext uri="{FF2B5EF4-FFF2-40B4-BE49-F238E27FC236}">
                <a16:creationId xmlns:a16="http://schemas.microsoft.com/office/drawing/2014/main" id="{6DE44671-C0A3-40AE-827D-9C92D66864BA}"/>
              </a:ext>
            </a:extLst>
          </p:cNvPr>
          <p:cNvPicPr>
            <a:picLocks noChangeAspect="1"/>
          </p:cNvPicPr>
          <p:nvPr/>
        </p:nvPicPr>
        <p:blipFill rotWithShape="1">
          <a:blip r:embed="rId2">
            <a:extLst>
              <a:ext uri="{28A0092B-C50C-407E-A947-70E740481C1C}">
                <a14:useLocalDpi xmlns:a14="http://schemas.microsoft.com/office/drawing/2010/main" val="0"/>
              </a:ext>
            </a:extLst>
          </a:blip>
          <a:srcRect l="26191" r="25833"/>
          <a:stretch/>
        </p:blipFill>
        <p:spPr>
          <a:xfrm>
            <a:off x="97970" y="731180"/>
            <a:ext cx="4386943" cy="5625171"/>
          </a:xfrm>
          <a:prstGeom prst="rect">
            <a:avLst/>
          </a:prstGeom>
        </p:spPr>
      </p:pic>
      <p:pic>
        <p:nvPicPr>
          <p:cNvPr id="7" name="Picture 6">
            <a:extLst>
              <a:ext uri="{FF2B5EF4-FFF2-40B4-BE49-F238E27FC236}">
                <a16:creationId xmlns:a16="http://schemas.microsoft.com/office/drawing/2014/main" id="{66284C5C-02A1-427F-A0AD-CF9E6045C584}"/>
              </a:ext>
            </a:extLst>
          </p:cNvPr>
          <p:cNvPicPr>
            <a:picLocks noChangeAspect="1"/>
          </p:cNvPicPr>
          <p:nvPr/>
        </p:nvPicPr>
        <p:blipFill rotWithShape="1">
          <a:blip r:embed="rId3">
            <a:extLst>
              <a:ext uri="{28A0092B-C50C-407E-A947-70E740481C1C}">
                <a14:useLocalDpi xmlns:a14="http://schemas.microsoft.com/office/drawing/2010/main" val="0"/>
              </a:ext>
            </a:extLst>
          </a:blip>
          <a:srcRect l="28571" t="9942" r="35238" b="15360"/>
          <a:stretch/>
        </p:blipFill>
        <p:spPr>
          <a:xfrm>
            <a:off x="4571999" y="731179"/>
            <a:ext cx="4430187" cy="5625171"/>
          </a:xfrm>
          <a:prstGeom prst="rect">
            <a:avLst/>
          </a:prstGeom>
        </p:spPr>
      </p:pic>
      <p:sp>
        <p:nvSpPr>
          <p:cNvPr id="9" name="TextBox 8">
            <a:extLst>
              <a:ext uri="{FF2B5EF4-FFF2-40B4-BE49-F238E27FC236}">
                <a16:creationId xmlns:a16="http://schemas.microsoft.com/office/drawing/2014/main" id="{6773D661-E911-4779-B37B-776EEC99279A}"/>
              </a:ext>
            </a:extLst>
          </p:cNvPr>
          <p:cNvSpPr txBox="1"/>
          <p:nvPr/>
        </p:nvSpPr>
        <p:spPr>
          <a:xfrm>
            <a:off x="2275114" y="217714"/>
            <a:ext cx="5217967" cy="369332"/>
          </a:xfrm>
          <a:prstGeom prst="rect">
            <a:avLst/>
          </a:prstGeom>
          <a:noFill/>
        </p:spPr>
        <p:txBody>
          <a:bodyPr wrap="none" rtlCol="0">
            <a:spAutoFit/>
          </a:bodyPr>
          <a:lstStyle/>
          <a:p>
            <a:r>
              <a:rPr lang="en-US" dirty="0"/>
              <a:t>Steel shielding Layers 3 and 4, weight 235,670lb each</a:t>
            </a:r>
          </a:p>
        </p:txBody>
      </p:sp>
      <p:cxnSp>
        <p:nvCxnSpPr>
          <p:cNvPr id="11" name="Straight Arrow Connector 10">
            <a:extLst>
              <a:ext uri="{FF2B5EF4-FFF2-40B4-BE49-F238E27FC236}">
                <a16:creationId xmlns:a16="http://schemas.microsoft.com/office/drawing/2014/main" id="{5B00983F-40CC-4053-8B72-21968A985BA9}"/>
              </a:ext>
            </a:extLst>
          </p:cNvPr>
          <p:cNvCxnSpPr/>
          <p:nvPr/>
        </p:nvCxnSpPr>
        <p:spPr>
          <a:xfrm flipV="1">
            <a:off x="1132114" y="838200"/>
            <a:ext cx="0" cy="947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0D39166-2A44-4907-85A2-7F5F2F51DB51}"/>
              </a:ext>
            </a:extLst>
          </p:cNvPr>
          <p:cNvCxnSpPr/>
          <p:nvPr/>
        </p:nvCxnSpPr>
        <p:spPr>
          <a:xfrm>
            <a:off x="1143000" y="2307771"/>
            <a:ext cx="0" cy="979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80E98A5-F837-4607-9FF2-DDDA33FB47D3}"/>
              </a:ext>
            </a:extLst>
          </p:cNvPr>
          <p:cNvCxnSpPr/>
          <p:nvPr/>
        </p:nvCxnSpPr>
        <p:spPr>
          <a:xfrm flipV="1">
            <a:off x="1132114" y="3298371"/>
            <a:ext cx="0" cy="1186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07DBB22-246B-4B9C-B37C-30E153E5F684}"/>
              </a:ext>
            </a:extLst>
          </p:cNvPr>
          <p:cNvCxnSpPr/>
          <p:nvPr/>
        </p:nvCxnSpPr>
        <p:spPr>
          <a:xfrm>
            <a:off x="1143000" y="4931229"/>
            <a:ext cx="0" cy="1328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68A0688-E058-4164-B796-A8C6980632CB}"/>
              </a:ext>
            </a:extLst>
          </p:cNvPr>
          <p:cNvSpPr txBox="1"/>
          <p:nvPr/>
        </p:nvSpPr>
        <p:spPr>
          <a:xfrm>
            <a:off x="805543" y="1830168"/>
            <a:ext cx="827471" cy="646331"/>
          </a:xfrm>
          <a:prstGeom prst="rect">
            <a:avLst/>
          </a:prstGeom>
          <a:noFill/>
        </p:spPr>
        <p:txBody>
          <a:bodyPr wrap="none" rtlCol="0">
            <a:spAutoFit/>
          </a:bodyPr>
          <a:lstStyle/>
          <a:p>
            <a:r>
              <a:rPr lang="en-US" dirty="0"/>
              <a:t>162.25</a:t>
            </a:r>
          </a:p>
          <a:p>
            <a:endParaRPr lang="en-US" dirty="0"/>
          </a:p>
        </p:txBody>
      </p:sp>
      <p:sp>
        <p:nvSpPr>
          <p:cNvPr id="19" name="TextBox 18">
            <a:extLst>
              <a:ext uri="{FF2B5EF4-FFF2-40B4-BE49-F238E27FC236}">
                <a16:creationId xmlns:a16="http://schemas.microsoft.com/office/drawing/2014/main" id="{AD5CC0A0-728E-48FD-8327-DE4BC7D7AC1B}"/>
              </a:ext>
            </a:extLst>
          </p:cNvPr>
          <p:cNvSpPr txBox="1"/>
          <p:nvPr/>
        </p:nvSpPr>
        <p:spPr>
          <a:xfrm>
            <a:off x="875138" y="4522879"/>
            <a:ext cx="535724" cy="369332"/>
          </a:xfrm>
          <a:prstGeom prst="rect">
            <a:avLst/>
          </a:prstGeom>
          <a:noFill/>
        </p:spPr>
        <p:txBody>
          <a:bodyPr wrap="none" rtlCol="0">
            <a:spAutoFit/>
          </a:bodyPr>
          <a:lstStyle/>
          <a:p>
            <a:r>
              <a:rPr lang="en-US" dirty="0"/>
              <a:t>195</a:t>
            </a:r>
          </a:p>
        </p:txBody>
      </p:sp>
      <p:cxnSp>
        <p:nvCxnSpPr>
          <p:cNvPr id="21" name="Straight Arrow Connector 20">
            <a:extLst>
              <a:ext uri="{FF2B5EF4-FFF2-40B4-BE49-F238E27FC236}">
                <a16:creationId xmlns:a16="http://schemas.microsoft.com/office/drawing/2014/main" id="{F4B61D87-D161-423D-A82B-214527867D34}"/>
              </a:ext>
            </a:extLst>
          </p:cNvPr>
          <p:cNvCxnSpPr>
            <a:cxnSpLocks/>
          </p:cNvCxnSpPr>
          <p:nvPr/>
        </p:nvCxnSpPr>
        <p:spPr>
          <a:xfrm flipH="1">
            <a:off x="1491344" y="2939143"/>
            <a:ext cx="7837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1A25357-CD14-4587-8133-7A7988BAC036}"/>
              </a:ext>
            </a:extLst>
          </p:cNvPr>
          <p:cNvCxnSpPr>
            <a:cxnSpLocks/>
          </p:cNvCxnSpPr>
          <p:nvPr/>
        </p:nvCxnSpPr>
        <p:spPr>
          <a:xfrm flipV="1">
            <a:off x="2111831" y="2916463"/>
            <a:ext cx="152400" cy="10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1265B68-F172-462A-8A7D-E08B95EB9E8B}"/>
              </a:ext>
            </a:extLst>
          </p:cNvPr>
          <p:cNvSpPr txBox="1"/>
          <p:nvPr/>
        </p:nvSpPr>
        <p:spPr>
          <a:xfrm>
            <a:off x="1528003" y="2593297"/>
            <a:ext cx="710451" cy="646331"/>
          </a:xfrm>
          <a:prstGeom prst="rect">
            <a:avLst/>
          </a:prstGeom>
          <a:noFill/>
        </p:spPr>
        <p:txBody>
          <a:bodyPr wrap="none" rtlCol="0">
            <a:spAutoFit/>
          </a:bodyPr>
          <a:lstStyle/>
          <a:p>
            <a:r>
              <a:rPr lang="en-US" dirty="0"/>
              <a:t>48.75</a:t>
            </a:r>
          </a:p>
          <a:p>
            <a:endParaRPr lang="en-US" dirty="0"/>
          </a:p>
        </p:txBody>
      </p:sp>
      <p:sp>
        <p:nvSpPr>
          <p:cNvPr id="29" name="TextBox 28">
            <a:extLst>
              <a:ext uri="{FF2B5EF4-FFF2-40B4-BE49-F238E27FC236}">
                <a16:creationId xmlns:a16="http://schemas.microsoft.com/office/drawing/2014/main" id="{E24D4418-6154-4313-9BDF-0B8FC84A5FC8}"/>
              </a:ext>
            </a:extLst>
          </p:cNvPr>
          <p:cNvSpPr txBox="1"/>
          <p:nvPr/>
        </p:nvSpPr>
        <p:spPr>
          <a:xfrm>
            <a:off x="3156857" y="988562"/>
            <a:ext cx="1119217" cy="646331"/>
          </a:xfrm>
          <a:prstGeom prst="rect">
            <a:avLst/>
          </a:prstGeom>
          <a:noFill/>
        </p:spPr>
        <p:txBody>
          <a:bodyPr wrap="none" rtlCol="0">
            <a:spAutoFit/>
          </a:bodyPr>
          <a:lstStyle/>
          <a:p>
            <a:r>
              <a:rPr lang="en-US" dirty="0"/>
              <a:t>B3</a:t>
            </a:r>
          </a:p>
          <a:p>
            <a:r>
              <a:rPr lang="en-US" dirty="0"/>
              <a:t>235,670lb</a:t>
            </a:r>
          </a:p>
        </p:txBody>
      </p:sp>
      <p:sp>
        <p:nvSpPr>
          <p:cNvPr id="30" name="TextBox 29">
            <a:extLst>
              <a:ext uri="{FF2B5EF4-FFF2-40B4-BE49-F238E27FC236}">
                <a16:creationId xmlns:a16="http://schemas.microsoft.com/office/drawing/2014/main" id="{938B65DB-F4C4-4109-8F8A-429751CB68CE}"/>
              </a:ext>
            </a:extLst>
          </p:cNvPr>
          <p:cNvSpPr txBox="1"/>
          <p:nvPr/>
        </p:nvSpPr>
        <p:spPr>
          <a:xfrm>
            <a:off x="7612418" y="1004889"/>
            <a:ext cx="1119217" cy="646331"/>
          </a:xfrm>
          <a:prstGeom prst="rect">
            <a:avLst/>
          </a:prstGeom>
          <a:noFill/>
        </p:spPr>
        <p:txBody>
          <a:bodyPr wrap="none" rtlCol="0">
            <a:spAutoFit/>
          </a:bodyPr>
          <a:lstStyle/>
          <a:p>
            <a:r>
              <a:rPr lang="en-US" dirty="0"/>
              <a:t>B4</a:t>
            </a:r>
          </a:p>
          <a:p>
            <a:r>
              <a:rPr lang="en-US" dirty="0"/>
              <a:t>235,670lb</a:t>
            </a:r>
          </a:p>
        </p:txBody>
      </p:sp>
      <p:sp>
        <p:nvSpPr>
          <p:cNvPr id="4" name="Date Placeholder 3">
            <a:extLst>
              <a:ext uri="{FF2B5EF4-FFF2-40B4-BE49-F238E27FC236}">
                <a16:creationId xmlns:a16="http://schemas.microsoft.com/office/drawing/2014/main" id="{E59F59A3-D23F-4873-A906-EC024A264FBD}"/>
              </a:ext>
            </a:extLst>
          </p:cNvPr>
          <p:cNvSpPr>
            <a:spLocks noGrp="1"/>
          </p:cNvSpPr>
          <p:nvPr>
            <p:ph type="dt" sz="half" idx="10"/>
          </p:nvPr>
        </p:nvSpPr>
        <p:spPr/>
        <p:txBody>
          <a:bodyPr/>
          <a:lstStyle/>
          <a:p>
            <a:r>
              <a:rPr lang="en-US"/>
              <a:t>6/26/2020</a:t>
            </a:r>
            <a:endParaRPr lang="en-US" dirty="0"/>
          </a:p>
        </p:txBody>
      </p:sp>
      <p:sp>
        <p:nvSpPr>
          <p:cNvPr id="6" name="Slide Number Placeholder 5">
            <a:extLst>
              <a:ext uri="{FF2B5EF4-FFF2-40B4-BE49-F238E27FC236}">
                <a16:creationId xmlns:a16="http://schemas.microsoft.com/office/drawing/2014/main" id="{030DD61A-365E-4C2C-97D9-9E41ECFC344C}"/>
              </a:ext>
            </a:extLst>
          </p:cNvPr>
          <p:cNvSpPr>
            <a:spLocks noGrp="1"/>
          </p:cNvSpPr>
          <p:nvPr>
            <p:ph type="sldNum" sz="quarter" idx="12"/>
          </p:nvPr>
        </p:nvSpPr>
        <p:spPr/>
        <p:txBody>
          <a:bodyPr/>
          <a:lstStyle/>
          <a:p>
            <a:fld id="{E2BA4613-F97B-4173-A7DB-AA33085A69D9}" type="slidenum">
              <a:rPr lang="en-US" smtClean="0"/>
              <a:t>16</a:t>
            </a:fld>
            <a:endParaRPr lang="en-US" dirty="0"/>
          </a:p>
        </p:txBody>
      </p:sp>
    </p:spTree>
    <p:extLst>
      <p:ext uri="{BB962C8B-B14F-4D97-AF65-F5344CB8AC3E}">
        <p14:creationId xmlns:p14="http://schemas.microsoft.com/office/powerpoint/2010/main" val="957495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3C8693-6538-40CE-8127-D534B6AA96B7}"/>
              </a:ext>
            </a:extLst>
          </p:cNvPr>
          <p:cNvSpPr>
            <a:spLocks noGrp="1"/>
          </p:cNvSpPr>
          <p:nvPr>
            <p:ph type="ftr" sz="quarter" idx="11"/>
          </p:nvPr>
        </p:nvSpPr>
        <p:spPr>
          <a:xfrm>
            <a:off x="2081366" y="6333141"/>
            <a:ext cx="5486400" cy="365125"/>
          </a:xfrm>
        </p:spPr>
        <p:txBody>
          <a:bodyPr/>
          <a:lstStyle/>
          <a:p>
            <a:r>
              <a:rPr lang="en-US"/>
              <a:t>LBNF Hadron Absorber Plan for Final Design, Procurement and Assembly</a:t>
            </a:r>
            <a:endParaRPr lang="en-US" dirty="0"/>
          </a:p>
        </p:txBody>
      </p:sp>
      <p:pic>
        <p:nvPicPr>
          <p:cNvPr id="4" name="Picture 3">
            <a:extLst>
              <a:ext uri="{FF2B5EF4-FFF2-40B4-BE49-F238E27FC236}">
                <a16:creationId xmlns:a16="http://schemas.microsoft.com/office/drawing/2014/main" id="{40B4534C-612C-47F8-8B62-6BBD8BC14103}"/>
              </a:ext>
            </a:extLst>
          </p:cNvPr>
          <p:cNvPicPr>
            <a:picLocks noChangeAspect="1"/>
          </p:cNvPicPr>
          <p:nvPr/>
        </p:nvPicPr>
        <p:blipFill rotWithShape="1">
          <a:blip r:embed="rId2">
            <a:extLst>
              <a:ext uri="{28A0092B-C50C-407E-A947-70E740481C1C}">
                <a14:useLocalDpi xmlns:a14="http://schemas.microsoft.com/office/drawing/2010/main" val="0"/>
              </a:ext>
            </a:extLst>
          </a:blip>
          <a:srcRect l="15429" t="8065" r="13452" b="8394"/>
          <a:stretch/>
        </p:blipFill>
        <p:spPr>
          <a:xfrm>
            <a:off x="628650" y="779056"/>
            <a:ext cx="7717971" cy="5577295"/>
          </a:xfrm>
          <a:prstGeom prst="rect">
            <a:avLst/>
          </a:prstGeom>
        </p:spPr>
      </p:pic>
      <p:sp>
        <p:nvSpPr>
          <p:cNvPr id="5" name="TextBox 4">
            <a:extLst>
              <a:ext uri="{FF2B5EF4-FFF2-40B4-BE49-F238E27FC236}">
                <a16:creationId xmlns:a16="http://schemas.microsoft.com/office/drawing/2014/main" id="{582EDBEE-6853-46D6-A311-352869817C8F}"/>
              </a:ext>
            </a:extLst>
          </p:cNvPr>
          <p:cNvSpPr txBox="1"/>
          <p:nvPr/>
        </p:nvSpPr>
        <p:spPr>
          <a:xfrm>
            <a:off x="2503714" y="250371"/>
            <a:ext cx="2717154" cy="369332"/>
          </a:xfrm>
          <a:prstGeom prst="rect">
            <a:avLst/>
          </a:prstGeom>
          <a:noFill/>
        </p:spPr>
        <p:txBody>
          <a:bodyPr wrap="none" rtlCol="0">
            <a:spAutoFit/>
          </a:bodyPr>
          <a:lstStyle/>
          <a:p>
            <a:r>
              <a:rPr lang="en-US" dirty="0"/>
              <a:t>Layers 3 and 4 are installed</a:t>
            </a:r>
          </a:p>
        </p:txBody>
      </p:sp>
      <p:sp>
        <p:nvSpPr>
          <p:cNvPr id="6" name="Date Placeholder 5">
            <a:extLst>
              <a:ext uri="{FF2B5EF4-FFF2-40B4-BE49-F238E27FC236}">
                <a16:creationId xmlns:a16="http://schemas.microsoft.com/office/drawing/2014/main" id="{A032A88C-99CB-4D1B-BB45-EFA90E8FB262}"/>
              </a:ext>
            </a:extLst>
          </p:cNvPr>
          <p:cNvSpPr>
            <a:spLocks noGrp="1"/>
          </p:cNvSpPr>
          <p:nvPr>
            <p:ph type="dt" sz="half" idx="10"/>
          </p:nvPr>
        </p:nvSpPr>
        <p:spPr/>
        <p:txBody>
          <a:bodyPr/>
          <a:lstStyle/>
          <a:p>
            <a:r>
              <a:rPr lang="en-US"/>
              <a:t>6/26/2020</a:t>
            </a:r>
            <a:endParaRPr lang="en-US" dirty="0"/>
          </a:p>
        </p:txBody>
      </p:sp>
      <p:sp>
        <p:nvSpPr>
          <p:cNvPr id="7" name="Slide Number Placeholder 6">
            <a:extLst>
              <a:ext uri="{FF2B5EF4-FFF2-40B4-BE49-F238E27FC236}">
                <a16:creationId xmlns:a16="http://schemas.microsoft.com/office/drawing/2014/main" id="{162EC463-76F4-4B6A-8F79-9A68802F0940}"/>
              </a:ext>
            </a:extLst>
          </p:cNvPr>
          <p:cNvSpPr>
            <a:spLocks noGrp="1"/>
          </p:cNvSpPr>
          <p:nvPr>
            <p:ph type="sldNum" sz="quarter" idx="12"/>
          </p:nvPr>
        </p:nvSpPr>
        <p:spPr/>
        <p:txBody>
          <a:bodyPr/>
          <a:lstStyle/>
          <a:p>
            <a:fld id="{E2BA4613-F97B-4173-A7DB-AA33085A69D9}" type="slidenum">
              <a:rPr lang="en-US" smtClean="0"/>
              <a:t>17</a:t>
            </a:fld>
            <a:endParaRPr lang="en-US" dirty="0"/>
          </a:p>
        </p:txBody>
      </p:sp>
    </p:spTree>
    <p:extLst>
      <p:ext uri="{BB962C8B-B14F-4D97-AF65-F5344CB8AC3E}">
        <p14:creationId xmlns:p14="http://schemas.microsoft.com/office/powerpoint/2010/main" val="789913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EF6BCD-1D0E-4E3F-9A13-A10ECE5C0120}"/>
              </a:ext>
            </a:extLst>
          </p:cNvPr>
          <p:cNvSpPr>
            <a:spLocks noGrp="1"/>
          </p:cNvSpPr>
          <p:nvPr>
            <p:ph type="ftr" sz="quarter" idx="11"/>
          </p:nvPr>
        </p:nvSpPr>
        <p:spPr>
          <a:xfrm>
            <a:off x="1225434" y="6359937"/>
            <a:ext cx="6141386" cy="365125"/>
          </a:xfrm>
        </p:spPr>
        <p:txBody>
          <a:bodyPr/>
          <a:lstStyle/>
          <a:p>
            <a:r>
              <a:rPr lang="en-US"/>
              <a:t>LBNF Hadron Absorber Plan for Final Design, Procurement and Assembly</a:t>
            </a:r>
            <a:endParaRPr lang="en-US" dirty="0"/>
          </a:p>
        </p:txBody>
      </p:sp>
      <p:pic>
        <p:nvPicPr>
          <p:cNvPr id="5" name="Picture 4">
            <a:extLst>
              <a:ext uri="{FF2B5EF4-FFF2-40B4-BE49-F238E27FC236}">
                <a16:creationId xmlns:a16="http://schemas.microsoft.com/office/drawing/2014/main" id="{1E26B0C7-C6D2-4C36-B1F0-ABC5DF720260}"/>
              </a:ext>
            </a:extLst>
          </p:cNvPr>
          <p:cNvPicPr>
            <a:picLocks noChangeAspect="1"/>
          </p:cNvPicPr>
          <p:nvPr/>
        </p:nvPicPr>
        <p:blipFill rotWithShape="1">
          <a:blip r:embed="rId2">
            <a:extLst>
              <a:ext uri="{28A0092B-C50C-407E-A947-70E740481C1C}">
                <a14:useLocalDpi xmlns:a14="http://schemas.microsoft.com/office/drawing/2010/main" val="0"/>
              </a:ext>
            </a:extLst>
          </a:blip>
          <a:srcRect l="22738" t="16909" r="23096" b="15941"/>
          <a:stretch/>
        </p:blipFill>
        <p:spPr>
          <a:xfrm>
            <a:off x="938891" y="937316"/>
            <a:ext cx="7105651" cy="5419035"/>
          </a:xfrm>
          <a:prstGeom prst="rect">
            <a:avLst/>
          </a:prstGeom>
        </p:spPr>
      </p:pic>
      <p:sp>
        <p:nvSpPr>
          <p:cNvPr id="7" name="TextBox 6">
            <a:extLst>
              <a:ext uri="{FF2B5EF4-FFF2-40B4-BE49-F238E27FC236}">
                <a16:creationId xmlns:a16="http://schemas.microsoft.com/office/drawing/2014/main" id="{0925D0A9-E5B0-4761-9A6F-264C8AFCD573}"/>
              </a:ext>
            </a:extLst>
          </p:cNvPr>
          <p:cNvSpPr txBox="1"/>
          <p:nvPr/>
        </p:nvSpPr>
        <p:spPr>
          <a:xfrm>
            <a:off x="2184595" y="-10449"/>
            <a:ext cx="3562385" cy="677108"/>
          </a:xfrm>
          <a:prstGeom prst="rect">
            <a:avLst/>
          </a:prstGeom>
          <a:noFill/>
        </p:spPr>
        <p:txBody>
          <a:bodyPr wrap="none" rtlCol="0">
            <a:spAutoFit/>
          </a:bodyPr>
          <a:lstStyle/>
          <a:p>
            <a:r>
              <a:rPr lang="en-US" sz="2000" dirty="0"/>
              <a:t>Radioactive water collecting pan</a:t>
            </a:r>
          </a:p>
          <a:p>
            <a:endParaRPr lang="en-US" dirty="0"/>
          </a:p>
        </p:txBody>
      </p:sp>
      <p:sp>
        <p:nvSpPr>
          <p:cNvPr id="8" name="TextBox 7">
            <a:extLst>
              <a:ext uri="{FF2B5EF4-FFF2-40B4-BE49-F238E27FC236}">
                <a16:creationId xmlns:a16="http://schemas.microsoft.com/office/drawing/2014/main" id="{AC074DF8-56D2-4D65-AB3D-C793897AE42A}"/>
              </a:ext>
            </a:extLst>
          </p:cNvPr>
          <p:cNvSpPr txBox="1"/>
          <p:nvPr/>
        </p:nvSpPr>
        <p:spPr>
          <a:xfrm>
            <a:off x="269706" y="372792"/>
            <a:ext cx="8444019" cy="646331"/>
          </a:xfrm>
          <a:prstGeom prst="rect">
            <a:avLst/>
          </a:prstGeom>
          <a:noFill/>
        </p:spPr>
        <p:txBody>
          <a:bodyPr wrap="square" rtlCol="0">
            <a:spAutoFit/>
          </a:bodyPr>
          <a:lstStyle/>
          <a:p>
            <a:r>
              <a:rPr lang="en-US" sz="1800" dirty="0"/>
              <a:t>The pan is welded from the </a:t>
            </a:r>
            <a:r>
              <a:rPr lang="en-US" dirty="0"/>
              <a:t>48”x120”x ¼” stainless steel base plates and </a:t>
            </a:r>
            <a:r>
              <a:rPr lang="en-US" sz="1800" dirty="0"/>
              <a:t>side plates 24 “ height and 1/8” thickness. The final weld of the pan is made in the absorber hall.</a:t>
            </a:r>
          </a:p>
        </p:txBody>
      </p:sp>
      <p:sp>
        <p:nvSpPr>
          <p:cNvPr id="4" name="Date Placeholder 3">
            <a:extLst>
              <a:ext uri="{FF2B5EF4-FFF2-40B4-BE49-F238E27FC236}">
                <a16:creationId xmlns:a16="http://schemas.microsoft.com/office/drawing/2014/main" id="{71CB84B2-B679-4B48-9EFD-CA8B3D7059C9}"/>
              </a:ext>
            </a:extLst>
          </p:cNvPr>
          <p:cNvSpPr>
            <a:spLocks noGrp="1"/>
          </p:cNvSpPr>
          <p:nvPr>
            <p:ph type="dt" sz="half" idx="10"/>
          </p:nvPr>
        </p:nvSpPr>
        <p:spPr/>
        <p:txBody>
          <a:bodyPr/>
          <a:lstStyle/>
          <a:p>
            <a:r>
              <a:rPr lang="en-US"/>
              <a:t>6/26/2020</a:t>
            </a:r>
            <a:endParaRPr lang="en-US" dirty="0"/>
          </a:p>
        </p:txBody>
      </p:sp>
      <p:sp>
        <p:nvSpPr>
          <p:cNvPr id="6" name="Slide Number Placeholder 5">
            <a:extLst>
              <a:ext uri="{FF2B5EF4-FFF2-40B4-BE49-F238E27FC236}">
                <a16:creationId xmlns:a16="http://schemas.microsoft.com/office/drawing/2014/main" id="{C4B5BF9A-A912-4452-BEE4-86BBD915CA2D}"/>
              </a:ext>
            </a:extLst>
          </p:cNvPr>
          <p:cNvSpPr>
            <a:spLocks noGrp="1"/>
          </p:cNvSpPr>
          <p:nvPr>
            <p:ph type="sldNum" sz="quarter" idx="12"/>
          </p:nvPr>
        </p:nvSpPr>
        <p:spPr/>
        <p:txBody>
          <a:bodyPr/>
          <a:lstStyle/>
          <a:p>
            <a:fld id="{E2BA4613-F97B-4173-A7DB-AA33085A69D9}" type="slidenum">
              <a:rPr lang="en-US" smtClean="0"/>
              <a:t>18</a:t>
            </a:fld>
            <a:endParaRPr lang="en-US" dirty="0"/>
          </a:p>
        </p:txBody>
      </p:sp>
    </p:spTree>
    <p:extLst>
      <p:ext uri="{BB962C8B-B14F-4D97-AF65-F5344CB8AC3E}">
        <p14:creationId xmlns:p14="http://schemas.microsoft.com/office/powerpoint/2010/main" val="1294718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3DF8AF-872B-4D62-B75C-4CBB94CD72E9}"/>
              </a:ext>
            </a:extLst>
          </p:cNvPr>
          <p:cNvSpPr>
            <a:spLocks noGrp="1"/>
          </p:cNvSpPr>
          <p:nvPr>
            <p:ph type="ftr" sz="quarter" idx="11"/>
          </p:nvPr>
        </p:nvSpPr>
        <p:spPr>
          <a:xfrm>
            <a:off x="2071171" y="6369538"/>
            <a:ext cx="5702534" cy="365125"/>
          </a:xfrm>
        </p:spPr>
        <p:txBody>
          <a:bodyPr/>
          <a:lstStyle/>
          <a:p>
            <a:r>
              <a:rPr lang="en-US"/>
              <a:t>LBNF Hadron Absorber Plan for Final Design, Procurement and Assembly</a:t>
            </a:r>
            <a:endParaRPr lang="en-US" dirty="0"/>
          </a:p>
        </p:txBody>
      </p:sp>
      <p:pic>
        <p:nvPicPr>
          <p:cNvPr id="5" name="Picture 4">
            <a:extLst>
              <a:ext uri="{FF2B5EF4-FFF2-40B4-BE49-F238E27FC236}">
                <a16:creationId xmlns:a16="http://schemas.microsoft.com/office/drawing/2014/main" id="{B10A08D5-9BC5-4F7B-8614-38F22DE478D4}"/>
              </a:ext>
            </a:extLst>
          </p:cNvPr>
          <p:cNvPicPr>
            <a:picLocks noChangeAspect="1"/>
          </p:cNvPicPr>
          <p:nvPr/>
        </p:nvPicPr>
        <p:blipFill rotWithShape="1">
          <a:blip r:embed="rId2">
            <a:extLst>
              <a:ext uri="{28A0092B-C50C-407E-A947-70E740481C1C}">
                <a14:useLocalDpi xmlns:a14="http://schemas.microsoft.com/office/drawing/2010/main" val="0"/>
              </a:ext>
            </a:extLst>
          </a:blip>
          <a:srcRect l="18571" t="8587" r="11072" b="8975"/>
          <a:stretch/>
        </p:blipFill>
        <p:spPr>
          <a:xfrm>
            <a:off x="154716" y="604368"/>
            <a:ext cx="5149789" cy="3712029"/>
          </a:xfrm>
          <a:prstGeom prst="rect">
            <a:avLst/>
          </a:prstGeom>
        </p:spPr>
      </p:pic>
      <p:pic>
        <p:nvPicPr>
          <p:cNvPr id="7" name="Picture 6">
            <a:extLst>
              <a:ext uri="{FF2B5EF4-FFF2-40B4-BE49-F238E27FC236}">
                <a16:creationId xmlns:a16="http://schemas.microsoft.com/office/drawing/2014/main" id="{78FB7759-5FDD-4028-95ED-9C9947733BE9}"/>
              </a:ext>
            </a:extLst>
          </p:cNvPr>
          <p:cNvPicPr>
            <a:picLocks noChangeAspect="1"/>
          </p:cNvPicPr>
          <p:nvPr/>
        </p:nvPicPr>
        <p:blipFill rotWithShape="1">
          <a:blip r:embed="rId3">
            <a:extLst>
              <a:ext uri="{28A0092B-C50C-407E-A947-70E740481C1C}">
                <a14:useLocalDpi xmlns:a14="http://schemas.microsoft.com/office/drawing/2010/main" val="0"/>
              </a:ext>
            </a:extLst>
          </a:blip>
          <a:srcRect l="-230" t="9192" r="1139" b="22480"/>
          <a:stretch/>
        </p:blipFill>
        <p:spPr>
          <a:xfrm>
            <a:off x="5440542" y="786309"/>
            <a:ext cx="3548742" cy="1505345"/>
          </a:xfrm>
          <a:prstGeom prst="rect">
            <a:avLst/>
          </a:prstGeom>
        </p:spPr>
      </p:pic>
      <p:pic>
        <p:nvPicPr>
          <p:cNvPr id="9" name="Picture 8">
            <a:extLst>
              <a:ext uri="{FF2B5EF4-FFF2-40B4-BE49-F238E27FC236}">
                <a16:creationId xmlns:a16="http://schemas.microsoft.com/office/drawing/2014/main" id="{778A070C-EB9A-431D-8682-2CA1A298C156}"/>
              </a:ext>
            </a:extLst>
          </p:cNvPr>
          <p:cNvPicPr>
            <a:picLocks noChangeAspect="1"/>
          </p:cNvPicPr>
          <p:nvPr/>
        </p:nvPicPr>
        <p:blipFill rotWithShape="1">
          <a:blip r:embed="rId4">
            <a:extLst>
              <a:ext uri="{28A0092B-C50C-407E-A947-70E740481C1C}">
                <a14:useLocalDpi xmlns:a14="http://schemas.microsoft.com/office/drawing/2010/main" val="0"/>
              </a:ext>
            </a:extLst>
          </a:blip>
          <a:srcRect l="21190" t="31422" r="11190" b="36260"/>
          <a:stretch/>
        </p:blipFill>
        <p:spPr>
          <a:xfrm>
            <a:off x="168764" y="4463143"/>
            <a:ext cx="6439172" cy="1893208"/>
          </a:xfrm>
          <a:prstGeom prst="rect">
            <a:avLst/>
          </a:prstGeom>
        </p:spPr>
      </p:pic>
      <p:pic>
        <p:nvPicPr>
          <p:cNvPr id="8" name="Picture 7">
            <a:extLst>
              <a:ext uri="{FF2B5EF4-FFF2-40B4-BE49-F238E27FC236}">
                <a16:creationId xmlns:a16="http://schemas.microsoft.com/office/drawing/2014/main" id="{98824D4F-4286-4E23-BB59-06A75161AD92}"/>
              </a:ext>
            </a:extLst>
          </p:cNvPr>
          <p:cNvPicPr>
            <a:picLocks noChangeAspect="1"/>
          </p:cNvPicPr>
          <p:nvPr/>
        </p:nvPicPr>
        <p:blipFill rotWithShape="1">
          <a:blip r:embed="rId5"/>
          <a:srcRect l="25714" r="43114"/>
          <a:stretch/>
        </p:blipFill>
        <p:spPr>
          <a:xfrm>
            <a:off x="6883902" y="2327471"/>
            <a:ext cx="2091334" cy="4061343"/>
          </a:xfrm>
          <a:prstGeom prst="rect">
            <a:avLst/>
          </a:prstGeom>
        </p:spPr>
      </p:pic>
      <p:pic>
        <p:nvPicPr>
          <p:cNvPr id="10" name="Picture 9">
            <a:extLst>
              <a:ext uri="{FF2B5EF4-FFF2-40B4-BE49-F238E27FC236}">
                <a16:creationId xmlns:a16="http://schemas.microsoft.com/office/drawing/2014/main" id="{A7B4C9EF-385F-4015-8175-8190FEC587A2}"/>
              </a:ext>
            </a:extLst>
          </p:cNvPr>
          <p:cNvPicPr>
            <a:picLocks noChangeAspect="1"/>
          </p:cNvPicPr>
          <p:nvPr/>
        </p:nvPicPr>
        <p:blipFill rotWithShape="1">
          <a:blip r:embed="rId5"/>
          <a:srcRect l="26562" t="11053" r="64416" b="71438"/>
          <a:stretch/>
        </p:blipFill>
        <p:spPr>
          <a:xfrm>
            <a:off x="5440542" y="2699657"/>
            <a:ext cx="1382602" cy="1624345"/>
          </a:xfrm>
          <a:prstGeom prst="rect">
            <a:avLst/>
          </a:prstGeom>
        </p:spPr>
      </p:pic>
      <p:sp>
        <p:nvSpPr>
          <p:cNvPr id="4" name="TextBox 3">
            <a:extLst>
              <a:ext uri="{FF2B5EF4-FFF2-40B4-BE49-F238E27FC236}">
                <a16:creationId xmlns:a16="http://schemas.microsoft.com/office/drawing/2014/main" id="{3D3C4FFD-BDDF-42F9-A0A9-4C4D1EB242AB}"/>
              </a:ext>
            </a:extLst>
          </p:cNvPr>
          <p:cNvSpPr txBox="1"/>
          <p:nvPr/>
        </p:nvSpPr>
        <p:spPr>
          <a:xfrm>
            <a:off x="230945" y="172341"/>
            <a:ext cx="7493911" cy="369332"/>
          </a:xfrm>
          <a:prstGeom prst="rect">
            <a:avLst/>
          </a:prstGeom>
          <a:noFill/>
        </p:spPr>
        <p:txBody>
          <a:bodyPr wrap="none" rtlCol="0">
            <a:spAutoFit/>
          </a:bodyPr>
          <a:lstStyle/>
          <a:p>
            <a:r>
              <a:rPr lang="en-US" dirty="0"/>
              <a:t>Side plates are welded to the penetrated into the concrete stainless steel strip.</a:t>
            </a:r>
          </a:p>
        </p:txBody>
      </p:sp>
      <p:sp>
        <p:nvSpPr>
          <p:cNvPr id="6" name="TextBox 5">
            <a:extLst>
              <a:ext uri="{FF2B5EF4-FFF2-40B4-BE49-F238E27FC236}">
                <a16:creationId xmlns:a16="http://schemas.microsoft.com/office/drawing/2014/main" id="{AEAC50B0-D374-4D57-AE02-3F12E191FA33}"/>
              </a:ext>
            </a:extLst>
          </p:cNvPr>
          <p:cNvSpPr txBox="1"/>
          <p:nvPr/>
        </p:nvSpPr>
        <p:spPr>
          <a:xfrm>
            <a:off x="5663631" y="2330325"/>
            <a:ext cx="671530" cy="369332"/>
          </a:xfrm>
          <a:prstGeom prst="rect">
            <a:avLst/>
          </a:prstGeom>
          <a:noFill/>
        </p:spPr>
        <p:txBody>
          <a:bodyPr wrap="none" rtlCol="0">
            <a:spAutoFit/>
          </a:bodyPr>
          <a:lstStyle/>
          <a:p>
            <a:r>
              <a:rPr lang="en-US" dirty="0"/>
              <a:t>Weld</a:t>
            </a:r>
          </a:p>
        </p:txBody>
      </p:sp>
      <p:cxnSp>
        <p:nvCxnSpPr>
          <p:cNvPr id="12" name="Straight Arrow Connector 11">
            <a:extLst>
              <a:ext uri="{FF2B5EF4-FFF2-40B4-BE49-F238E27FC236}">
                <a16:creationId xmlns:a16="http://schemas.microsoft.com/office/drawing/2014/main" id="{5653CEC2-F72B-4370-83BD-2346FAEF60C5}"/>
              </a:ext>
            </a:extLst>
          </p:cNvPr>
          <p:cNvCxnSpPr>
            <a:stCxn id="6" idx="3"/>
          </p:cNvCxnSpPr>
          <p:nvPr/>
        </p:nvCxnSpPr>
        <p:spPr>
          <a:xfrm>
            <a:off x="6335161" y="2514991"/>
            <a:ext cx="879752" cy="511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96CDC27-8D5A-40DF-BF76-8EC11F16F48A}"/>
              </a:ext>
            </a:extLst>
          </p:cNvPr>
          <p:cNvCxnSpPr>
            <a:cxnSpLocks/>
            <a:stCxn id="6" idx="3"/>
          </p:cNvCxnSpPr>
          <p:nvPr/>
        </p:nvCxnSpPr>
        <p:spPr>
          <a:xfrm flipV="1">
            <a:off x="6335161" y="1155723"/>
            <a:ext cx="359126" cy="1359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89240CB-11CA-42E8-8094-E1538EC390FF}"/>
              </a:ext>
            </a:extLst>
          </p:cNvPr>
          <p:cNvCxnSpPr>
            <a:stCxn id="6" idx="3"/>
          </p:cNvCxnSpPr>
          <p:nvPr/>
        </p:nvCxnSpPr>
        <p:spPr>
          <a:xfrm>
            <a:off x="6335161" y="2514991"/>
            <a:ext cx="0" cy="641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66BB0C2-B9E6-4C40-89AE-867900852D06}"/>
              </a:ext>
            </a:extLst>
          </p:cNvPr>
          <p:cNvCxnSpPr/>
          <p:nvPr/>
        </p:nvCxnSpPr>
        <p:spPr>
          <a:xfrm flipH="1">
            <a:off x="5889171" y="3156857"/>
            <a:ext cx="1102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FED81E9-C47A-4FD1-AFC6-9DCDEA05E2EC}"/>
              </a:ext>
            </a:extLst>
          </p:cNvPr>
          <p:cNvCxnSpPr>
            <a:cxnSpLocks/>
          </p:cNvCxnSpPr>
          <p:nvPr/>
        </p:nvCxnSpPr>
        <p:spPr>
          <a:xfrm>
            <a:off x="5878286" y="3156857"/>
            <a:ext cx="0" cy="544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A93B56E-473D-4083-BF6B-A84EDBDF57D2}"/>
              </a:ext>
            </a:extLst>
          </p:cNvPr>
          <p:cNvCxnSpPr/>
          <p:nvPr/>
        </p:nvCxnSpPr>
        <p:spPr>
          <a:xfrm>
            <a:off x="5889171" y="3701143"/>
            <a:ext cx="1102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E10A5E5-546E-431F-A2CF-B4E7BC58AAF9}"/>
              </a:ext>
            </a:extLst>
          </p:cNvPr>
          <p:cNvCxnSpPr/>
          <p:nvPr/>
        </p:nvCxnSpPr>
        <p:spPr>
          <a:xfrm flipV="1">
            <a:off x="5999396" y="3156857"/>
            <a:ext cx="0" cy="544286"/>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EA6394B-A467-4887-A2CC-5E5D4F486DD1}"/>
              </a:ext>
            </a:extLst>
          </p:cNvPr>
          <p:cNvSpPr txBox="1"/>
          <p:nvPr/>
        </p:nvSpPr>
        <p:spPr>
          <a:xfrm>
            <a:off x="5116222" y="3747241"/>
            <a:ext cx="1514645" cy="646331"/>
          </a:xfrm>
          <a:prstGeom prst="rect">
            <a:avLst/>
          </a:prstGeom>
          <a:noFill/>
        </p:spPr>
        <p:txBody>
          <a:bodyPr wrap="none" rtlCol="0">
            <a:spAutoFit/>
          </a:bodyPr>
          <a:lstStyle/>
          <a:p>
            <a:r>
              <a:rPr lang="en-US" dirty="0"/>
              <a:t>Stainless Steel</a:t>
            </a:r>
          </a:p>
          <a:p>
            <a:r>
              <a:rPr lang="en-US" dirty="0"/>
              <a:t>strip</a:t>
            </a:r>
          </a:p>
        </p:txBody>
      </p:sp>
      <p:cxnSp>
        <p:nvCxnSpPr>
          <p:cNvPr id="30" name="Straight Arrow Connector 29">
            <a:extLst>
              <a:ext uri="{FF2B5EF4-FFF2-40B4-BE49-F238E27FC236}">
                <a16:creationId xmlns:a16="http://schemas.microsoft.com/office/drawing/2014/main" id="{54AFD920-0EC7-4C3D-9BA6-257DD70ED32B}"/>
              </a:ext>
            </a:extLst>
          </p:cNvPr>
          <p:cNvCxnSpPr>
            <a:stCxn id="28" idx="3"/>
          </p:cNvCxnSpPr>
          <p:nvPr/>
        </p:nvCxnSpPr>
        <p:spPr>
          <a:xfrm flipH="1" flipV="1">
            <a:off x="5889175" y="3701143"/>
            <a:ext cx="741692" cy="369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4230BF6-B4BB-4939-B5AA-E0DEB175532C}"/>
              </a:ext>
            </a:extLst>
          </p:cNvPr>
          <p:cNvCxnSpPr>
            <a:cxnSpLocks/>
            <a:stCxn id="28" idx="1"/>
          </p:cNvCxnSpPr>
          <p:nvPr/>
        </p:nvCxnSpPr>
        <p:spPr>
          <a:xfrm flipH="1">
            <a:off x="4728654" y="4070407"/>
            <a:ext cx="387568" cy="686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Date Placeholder 10">
            <a:extLst>
              <a:ext uri="{FF2B5EF4-FFF2-40B4-BE49-F238E27FC236}">
                <a16:creationId xmlns:a16="http://schemas.microsoft.com/office/drawing/2014/main" id="{6FD8EEFE-E6E6-449D-B99D-03184ED2F391}"/>
              </a:ext>
            </a:extLst>
          </p:cNvPr>
          <p:cNvSpPr>
            <a:spLocks noGrp="1"/>
          </p:cNvSpPr>
          <p:nvPr>
            <p:ph type="dt" sz="half" idx="10"/>
          </p:nvPr>
        </p:nvSpPr>
        <p:spPr/>
        <p:txBody>
          <a:bodyPr/>
          <a:lstStyle/>
          <a:p>
            <a:r>
              <a:rPr lang="en-US"/>
              <a:t>6/26/2020</a:t>
            </a:r>
            <a:endParaRPr lang="en-US" dirty="0"/>
          </a:p>
        </p:txBody>
      </p:sp>
      <p:sp>
        <p:nvSpPr>
          <p:cNvPr id="13" name="Slide Number Placeholder 12">
            <a:extLst>
              <a:ext uri="{FF2B5EF4-FFF2-40B4-BE49-F238E27FC236}">
                <a16:creationId xmlns:a16="http://schemas.microsoft.com/office/drawing/2014/main" id="{B83AB064-F686-412F-9978-63E6C1BE63A5}"/>
              </a:ext>
            </a:extLst>
          </p:cNvPr>
          <p:cNvSpPr>
            <a:spLocks noGrp="1"/>
          </p:cNvSpPr>
          <p:nvPr>
            <p:ph type="sldNum" sz="quarter" idx="12"/>
          </p:nvPr>
        </p:nvSpPr>
        <p:spPr/>
        <p:txBody>
          <a:bodyPr/>
          <a:lstStyle/>
          <a:p>
            <a:fld id="{E2BA4613-F97B-4173-A7DB-AA33085A69D9}" type="slidenum">
              <a:rPr lang="en-US" smtClean="0"/>
              <a:t>19</a:t>
            </a:fld>
            <a:endParaRPr lang="en-US" dirty="0"/>
          </a:p>
        </p:txBody>
      </p:sp>
    </p:spTree>
    <p:extLst>
      <p:ext uri="{BB962C8B-B14F-4D97-AF65-F5344CB8AC3E}">
        <p14:creationId xmlns:p14="http://schemas.microsoft.com/office/powerpoint/2010/main" val="967582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40FCE9-FB4C-416A-A4C3-45EC4F08D506}"/>
              </a:ext>
            </a:extLst>
          </p:cNvPr>
          <p:cNvSpPr>
            <a:spLocks noGrp="1"/>
          </p:cNvSpPr>
          <p:nvPr>
            <p:ph type="ftr" sz="quarter" idx="11"/>
          </p:nvPr>
        </p:nvSpPr>
        <p:spPr>
          <a:xfrm>
            <a:off x="943898" y="6352765"/>
            <a:ext cx="6872748" cy="365125"/>
          </a:xfrm>
        </p:spPr>
        <p:txBody>
          <a:bodyPr/>
          <a:lstStyle/>
          <a:p>
            <a:r>
              <a:rPr lang="en-US" dirty="0"/>
              <a:t>LBNF Hadron Absorber Plan for Final Design, Procurement and Assembly</a:t>
            </a:r>
          </a:p>
        </p:txBody>
      </p:sp>
      <p:pic>
        <p:nvPicPr>
          <p:cNvPr id="9" name="Picture 8" descr="NX 11.0 Fermilab - Modeling - [F10108590--;1-LBNF ABSORBER COR - \\Remote">
            <a:extLst>
              <a:ext uri="{FF2B5EF4-FFF2-40B4-BE49-F238E27FC236}">
                <a16:creationId xmlns:a16="http://schemas.microsoft.com/office/drawing/2014/main" id="{6B648521-AE49-4EC9-A171-545F217541F0}"/>
              </a:ext>
            </a:extLst>
          </p:cNvPr>
          <p:cNvPicPr>
            <a:picLocks noChangeAspect="1"/>
          </p:cNvPicPr>
          <p:nvPr/>
        </p:nvPicPr>
        <p:blipFill rotWithShape="1">
          <a:blip r:embed="rId2">
            <a:extLst>
              <a:ext uri="{28A0092B-C50C-407E-A947-70E740481C1C}">
                <a14:useLocalDpi xmlns:a14="http://schemas.microsoft.com/office/drawing/2010/main" val="0"/>
              </a:ext>
            </a:extLst>
          </a:blip>
          <a:srcRect l="2257" t="15814" r="30807" b="2594"/>
          <a:stretch/>
        </p:blipFill>
        <p:spPr>
          <a:xfrm>
            <a:off x="759541" y="1485266"/>
            <a:ext cx="6144988" cy="4523600"/>
          </a:xfrm>
          <a:prstGeom prst="rect">
            <a:avLst/>
          </a:prstGeom>
        </p:spPr>
      </p:pic>
      <p:sp>
        <p:nvSpPr>
          <p:cNvPr id="10" name="TextBox 9">
            <a:extLst>
              <a:ext uri="{FF2B5EF4-FFF2-40B4-BE49-F238E27FC236}">
                <a16:creationId xmlns:a16="http://schemas.microsoft.com/office/drawing/2014/main" id="{25167AA6-93C7-421C-9BA6-8B24CF5061DC}"/>
              </a:ext>
            </a:extLst>
          </p:cNvPr>
          <p:cNvSpPr txBox="1"/>
          <p:nvPr/>
        </p:nvSpPr>
        <p:spPr>
          <a:xfrm>
            <a:off x="2566219" y="140110"/>
            <a:ext cx="3149067" cy="369332"/>
          </a:xfrm>
          <a:prstGeom prst="rect">
            <a:avLst/>
          </a:prstGeom>
          <a:noFill/>
        </p:spPr>
        <p:txBody>
          <a:bodyPr wrap="none" rtlCol="0">
            <a:spAutoFit/>
          </a:bodyPr>
          <a:lstStyle/>
          <a:p>
            <a:r>
              <a:rPr lang="en-US" dirty="0"/>
              <a:t>Absorber final design planning .</a:t>
            </a:r>
          </a:p>
        </p:txBody>
      </p:sp>
      <p:sp>
        <p:nvSpPr>
          <p:cNvPr id="11" name="TextBox 10">
            <a:extLst>
              <a:ext uri="{FF2B5EF4-FFF2-40B4-BE49-F238E27FC236}">
                <a16:creationId xmlns:a16="http://schemas.microsoft.com/office/drawing/2014/main" id="{C9E84577-0E28-4641-9B3C-6230F423DB9B}"/>
              </a:ext>
            </a:extLst>
          </p:cNvPr>
          <p:cNvSpPr txBox="1"/>
          <p:nvPr/>
        </p:nvSpPr>
        <p:spPr>
          <a:xfrm>
            <a:off x="368710" y="418666"/>
            <a:ext cx="8495072" cy="954107"/>
          </a:xfrm>
          <a:prstGeom prst="rect">
            <a:avLst/>
          </a:prstGeom>
          <a:noFill/>
        </p:spPr>
        <p:txBody>
          <a:bodyPr wrap="square" rtlCol="0">
            <a:spAutoFit/>
          </a:bodyPr>
          <a:lstStyle/>
          <a:p>
            <a:r>
              <a:rPr lang="en-US" sz="1400" dirty="0"/>
              <a:t>All Absorber components models and drawings are located in the Team center.</a:t>
            </a:r>
          </a:p>
          <a:p>
            <a:r>
              <a:rPr lang="en-US" sz="1400" dirty="0"/>
              <a:t>Before the absorber final design beginning the energy deposition in the Absorber Complex MARS calculations, the core blocks and steel shielding thermo and stress analyses, the absorber-decay pipe, the absorber-water cooling system, the absorber- air cooling system, the absorber –Hadron monitor interface have to be completed.</a:t>
            </a:r>
          </a:p>
        </p:txBody>
      </p:sp>
      <p:sp>
        <p:nvSpPr>
          <p:cNvPr id="12" name="TextBox 11">
            <a:extLst>
              <a:ext uri="{FF2B5EF4-FFF2-40B4-BE49-F238E27FC236}">
                <a16:creationId xmlns:a16="http://schemas.microsoft.com/office/drawing/2014/main" id="{CA39EEBD-67DF-44C3-B06E-0A98933AA875}"/>
              </a:ext>
            </a:extLst>
          </p:cNvPr>
          <p:cNvSpPr txBox="1"/>
          <p:nvPr/>
        </p:nvSpPr>
        <p:spPr>
          <a:xfrm>
            <a:off x="7133449" y="1589403"/>
            <a:ext cx="1944763" cy="923330"/>
          </a:xfrm>
          <a:prstGeom prst="rect">
            <a:avLst/>
          </a:prstGeom>
          <a:noFill/>
        </p:spPr>
        <p:txBody>
          <a:bodyPr wrap="none" rtlCol="0">
            <a:spAutoFit/>
          </a:bodyPr>
          <a:lstStyle/>
          <a:p>
            <a:r>
              <a:rPr lang="en-US" dirty="0"/>
              <a:t>Absorber core</a:t>
            </a:r>
          </a:p>
          <a:p>
            <a:r>
              <a:rPr lang="en-US" dirty="0"/>
              <a:t> blocks and </a:t>
            </a:r>
          </a:p>
          <a:p>
            <a:r>
              <a:rPr lang="en-US" dirty="0"/>
              <a:t>shielding assembly</a:t>
            </a:r>
          </a:p>
        </p:txBody>
      </p:sp>
      <p:cxnSp>
        <p:nvCxnSpPr>
          <p:cNvPr id="14" name="Straight Arrow Connector 13">
            <a:extLst>
              <a:ext uri="{FF2B5EF4-FFF2-40B4-BE49-F238E27FC236}">
                <a16:creationId xmlns:a16="http://schemas.microsoft.com/office/drawing/2014/main" id="{45A3CC72-817A-462A-82A3-49E8A043DF4A}"/>
              </a:ext>
            </a:extLst>
          </p:cNvPr>
          <p:cNvCxnSpPr>
            <a:stCxn id="12" idx="1"/>
          </p:cNvCxnSpPr>
          <p:nvPr/>
        </p:nvCxnSpPr>
        <p:spPr>
          <a:xfrm flipH="1">
            <a:off x="5110316" y="2051068"/>
            <a:ext cx="2023133" cy="566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Date Placeholder 14">
            <a:extLst>
              <a:ext uri="{FF2B5EF4-FFF2-40B4-BE49-F238E27FC236}">
                <a16:creationId xmlns:a16="http://schemas.microsoft.com/office/drawing/2014/main" id="{F1BE8474-6E72-480B-A826-078E017251DC}"/>
              </a:ext>
            </a:extLst>
          </p:cNvPr>
          <p:cNvSpPr>
            <a:spLocks noGrp="1"/>
          </p:cNvSpPr>
          <p:nvPr>
            <p:ph type="dt" sz="half" idx="10"/>
          </p:nvPr>
        </p:nvSpPr>
        <p:spPr/>
        <p:txBody>
          <a:bodyPr/>
          <a:lstStyle/>
          <a:p>
            <a:r>
              <a:rPr lang="en-US"/>
              <a:t>6/26/2020</a:t>
            </a:r>
            <a:endParaRPr lang="en-US" dirty="0"/>
          </a:p>
        </p:txBody>
      </p:sp>
      <p:sp>
        <p:nvSpPr>
          <p:cNvPr id="16" name="Slide Number Placeholder 15">
            <a:extLst>
              <a:ext uri="{FF2B5EF4-FFF2-40B4-BE49-F238E27FC236}">
                <a16:creationId xmlns:a16="http://schemas.microsoft.com/office/drawing/2014/main" id="{39FA7474-9355-4D21-9A2C-E02736E3ECBB}"/>
              </a:ext>
            </a:extLst>
          </p:cNvPr>
          <p:cNvSpPr>
            <a:spLocks noGrp="1"/>
          </p:cNvSpPr>
          <p:nvPr>
            <p:ph type="sldNum" sz="quarter" idx="12"/>
          </p:nvPr>
        </p:nvSpPr>
        <p:spPr/>
        <p:txBody>
          <a:bodyPr/>
          <a:lstStyle/>
          <a:p>
            <a:fld id="{E2BA4613-F97B-4173-A7DB-AA33085A69D9}" type="slidenum">
              <a:rPr lang="en-US" smtClean="0"/>
              <a:t>2</a:t>
            </a:fld>
            <a:endParaRPr lang="en-US" dirty="0"/>
          </a:p>
        </p:txBody>
      </p:sp>
    </p:spTree>
    <p:extLst>
      <p:ext uri="{BB962C8B-B14F-4D97-AF65-F5344CB8AC3E}">
        <p14:creationId xmlns:p14="http://schemas.microsoft.com/office/powerpoint/2010/main" val="186328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EBA4C24-944B-4F55-ADE7-CD7C64F9AF7A}"/>
              </a:ext>
            </a:extLst>
          </p:cNvPr>
          <p:cNvSpPr>
            <a:spLocks noGrp="1"/>
          </p:cNvSpPr>
          <p:nvPr>
            <p:ph type="ftr" sz="quarter" idx="11"/>
          </p:nvPr>
        </p:nvSpPr>
        <p:spPr>
          <a:xfrm>
            <a:off x="1701597" y="6356350"/>
            <a:ext cx="5479547" cy="365125"/>
          </a:xfrm>
        </p:spPr>
        <p:txBody>
          <a:bodyPr/>
          <a:lstStyle/>
          <a:p>
            <a:r>
              <a:rPr lang="en-US"/>
              <a:t>LBNF Hadron Absorber Plan for Final Design, Procurement and Assembly</a:t>
            </a:r>
            <a:endParaRPr lang="en-US" dirty="0"/>
          </a:p>
        </p:txBody>
      </p:sp>
      <p:pic>
        <p:nvPicPr>
          <p:cNvPr id="5" name="Picture 4">
            <a:extLst>
              <a:ext uri="{FF2B5EF4-FFF2-40B4-BE49-F238E27FC236}">
                <a16:creationId xmlns:a16="http://schemas.microsoft.com/office/drawing/2014/main" id="{7C190120-DFE4-4E77-90CC-A044A219FC35}"/>
              </a:ext>
            </a:extLst>
          </p:cNvPr>
          <p:cNvPicPr>
            <a:picLocks noChangeAspect="1"/>
          </p:cNvPicPr>
          <p:nvPr/>
        </p:nvPicPr>
        <p:blipFill rotWithShape="1">
          <a:blip r:embed="rId2">
            <a:extLst>
              <a:ext uri="{28A0092B-C50C-407E-A947-70E740481C1C}">
                <a14:useLocalDpi xmlns:a14="http://schemas.microsoft.com/office/drawing/2010/main" val="0"/>
              </a:ext>
            </a:extLst>
          </a:blip>
          <a:srcRect l="19048" r="34523"/>
          <a:stretch/>
        </p:blipFill>
        <p:spPr>
          <a:xfrm>
            <a:off x="195943" y="731179"/>
            <a:ext cx="4245428" cy="5625171"/>
          </a:xfrm>
          <a:prstGeom prst="rect">
            <a:avLst/>
          </a:prstGeom>
        </p:spPr>
      </p:pic>
      <p:pic>
        <p:nvPicPr>
          <p:cNvPr id="7" name="Picture 6">
            <a:extLst>
              <a:ext uri="{FF2B5EF4-FFF2-40B4-BE49-F238E27FC236}">
                <a16:creationId xmlns:a16="http://schemas.microsoft.com/office/drawing/2014/main" id="{D3919CA7-F44A-45E6-9B88-B9D08721DA42}"/>
              </a:ext>
            </a:extLst>
          </p:cNvPr>
          <p:cNvPicPr>
            <a:picLocks noChangeAspect="1"/>
          </p:cNvPicPr>
          <p:nvPr/>
        </p:nvPicPr>
        <p:blipFill rotWithShape="1">
          <a:blip r:embed="rId3">
            <a:extLst>
              <a:ext uri="{28A0092B-C50C-407E-A947-70E740481C1C}">
                <a14:useLocalDpi xmlns:a14="http://schemas.microsoft.com/office/drawing/2010/main" val="0"/>
              </a:ext>
            </a:extLst>
          </a:blip>
          <a:srcRect l="19048" r="40477"/>
          <a:stretch/>
        </p:blipFill>
        <p:spPr>
          <a:xfrm>
            <a:off x="4814207" y="731179"/>
            <a:ext cx="3701143" cy="5625171"/>
          </a:xfrm>
          <a:prstGeom prst="rect">
            <a:avLst/>
          </a:prstGeom>
        </p:spPr>
      </p:pic>
      <p:sp>
        <p:nvSpPr>
          <p:cNvPr id="4" name="TextBox 3">
            <a:extLst>
              <a:ext uri="{FF2B5EF4-FFF2-40B4-BE49-F238E27FC236}">
                <a16:creationId xmlns:a16="http://schemas.microsoft.com/office/drawing/2014/main" id="{BCAEE6A3-82B4-44F3-B059-436DF764E674}"/>
              </a:ext>
            </a:extLst>
          </p:cNvPr>
          <p:cNvSpPr txBox="1"/>
          <p:nvPr/>
        </p:nvSpPr>
        <p:spPr>
          <a:xfrm>
            <a:off x="2209800" y="5032"/>
            <a:ext cx="4870179" cy="400110"/>
          </a:xfrm>
          <a:prstGeom prst="rect">
            <a:avLst/>
          </a:prstGeom>
          <a:noFill/>
        </p:spPr>
        <p:txBody>
          <a:bodyPr wrap="none" rtlCol="0">
            <a:spAutoFit/>
          </a:bodyPr>
          <a:lstStyle/>
          <a:p>
            <a:r>
              <a:rPr lang="en-US" sz="2000" dirty="0"/>
              <a:t>Vertical Right-1 and Left-1 Layers installation </a:t>
            </a:r>
          </a:p>
        </p:txBody>
      </p:sp>
      <p:sp>
        <p:nvSpPr>
          <p:cNvPr id="6" name="TextBox 5">
            <a:extLst>
              <a:ext uri="{FF2B5EF4-FFF2-40B4-BE49-F238E27FC236}">
                <a16:creationId xmlns:a16="http://schemas.microsoft.com/office/drawing/2014/main" id="{EAF72291-5974-4705-941A-789D7A90FD5E}"/>
              </a:ext>
            </a:extLst>
          </p:cNvPr>
          <p:cNvSpPr txBox="1"/>
          <p:nvPr/>
        </p:nvSpPr>
        <p:spPr>
          <a:xfrm>
            <a:off x="170886" y="361847"/>
            <a:ext cx="8842485" cy="369332"/>
          </a:xfrm>
          <a:prstGeom prst="rect">
            <a:avLst/>
          </a:prstGeom>
          <a:noFill/>
        </p:spPr>
        <p:txBody>
          <a:bodyPr wrap="none" rtlCol="0">
            <a:spAutoFit/>
          </a:bodyPr>
          <a:lstStyle/>
          <a:p>
            <a:r>
              <a:rPr lang="en-US" dirty="0"/>
              <a:t>Layers are welded from 9.11” steel plates 48.75” wide. The Right layer isn’t covered by crane.</a:t>
            </a:r>
          </a:p>
        </p:txBody>
      </p:sp>
      <p:sp>
        <p:nvSpPr>
          <p:cNvPr id="8" name="TextBox 7">
            <a:extLst>
              <a:ext uri="{FF2B5EF4-FFF2-40B4-BE49-F238E27FC236}">
                <a16:creationId xmlns:a16="http://schemas.microsoft.com/office/drawing/2014/main" id="{A5EE4E08-7F34-4AED-822A-EB86B204DB0C}"/>
              </a:ext>
            </a:extLst>
          </p:cNvPr>
          <p:cNvSpPr txBox="1"/>
          <p:nvPr/>
        </p:nvSpPr>
        <p:spPr>
          <a:xfrm>
            <a:off x="283028" y="2996025"/>
            <a:ext cx="1002197" cy="646331"/>
          </a:xfrm>
          <a:prstGeom prst="rect">
            <a:avLst/>
          </a:prstGeom>
          <a:noFill/>
        </p:spPr>
        <p:txBody>
          <a:bodyPr wrap="none" rtlCol="0">
            <a:spAutoFit/>
          </a:bodyPr>
          <a:lstStyle/>
          <a:p>
            <a:r>
              <a:rPr lang="en-US" dirty="0"/>
              <a:t>L-1</a:t>
            </a:r>
          </a:p>
          <a:p>
            <a:r>
              <a:rPr lang="en-US" dirty="0"/>
              <a:t>36,680lb</a:t>
            </a:r>
          </a:p>
        </p:txBody>
      </p:sp>
      <p:sp>
        <p:nvSpPr>
          <p:cNvPr id="9" name="TextBox 8">
            <a:extLst>
              <a:ext uri="{FF2B5EF4-FFF2-40B4-BE49-F238E27FC236}">
                <a16:creationId xmlns:a16="http://schemas.microsoft.com/office/drawing/2014/main" id="{220E8AA5-32EA-4C2E-9E49-287AB04C409F}"/>
              </a:ext>
            </a:extLst>
          </p:cNvPr>
          <p:cNvSpPr txBox="1"/>
          <p:nvPr/>
        </p:nvSpPr>
        <p:spPr>
          <a:xfrm>
            <a:off x="7217229" y="3058886"/>
            <a:ext cx="1002197" cy="923330"/>
          </a:xfrm>
          <a:prstGeom prst="rect">
            <a:avLst/>
          </a:prstGeom>
          <a:noFill/>
        </p:spPr>
        <p:txBody>
          <a:bodyPr wrap="none" rtlCol="0">
            <a:spAutoFit/>
          </a:bodyPr>
          <a:lstStyle/>
          <a:p>
            <a:r>
              <a:rPr lang="en-US" dirty="0"/>
              <a:t>R-1</a:t>
            </a:r>
          </a:p>
          <a:p>
            <a:r>
              <a:rPr lang="en-US" dirty="0"/>
              <a:t>65,860lb</a:t>
            </a:r>
          </a:p>
          <a:p>
            <a:endParaRPr lang="en-US" dirty="0"/>
          </a:p>
        </p:txBody>
      </p:sp>
      <p:cxnSp>
        <p:nvCxnSpPr>
          <p:cNvPr id="11" name="Straight Arrow Connector 10">
            <a:extLst>
              <a:ext uri="{FF2B5EF4-FFF2-40B4-BE49-F238E27FC236}">
                <a16:creationId xmlns:a16="http://schemas.microsoft.com/office/drawing/2014/main" id="{0B351458-138A-496E-8512-EB776CC4DA51}"/>
              </a:ext>
            </a:extLst>
          </p:cNvPr>
          <p:cNvCxnSpPr/>
          <p:nvPr/>
        </p:nvCxnSpPr>
        <p:spPr>
          <a:xfrm flipH="1" flipV="1">
            <a:off x="6825343" y="2996025"/>
            <a:ext cx="370114"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9ABA81B-E054-4E0B-8F36-B1628502012D}"/>
              </a:ext>
            </a:extLst>
          </p:cNvPr>
          <p:cNvCxnSpPr>
            <a:stCxn id="8" idx="3"/>
          </p:cNvCxnSpPr>
          <p:nvPr/>
        </p:nvCxnSpPr>
        <p:spPr>
          <a:xfrm flipV="1">
            <a:off x="1285225" y="2884715"/>
            <a:ext cx="510920" cy="434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BB563516-CE4B-4CA4-9CA1-354CD4C80F57}"/>
              </a:ext>
            </a:extLst>
          </p:cNvPr>
          <p:cNvSpPr>
            <a:spLocks noGrp="1"/>
          </p:cNvSpPr>
          <p:nvPr>
            <p:ph type="dt" sz="half" idx="10"/>
          </p:nvPr>
        </p:nvSpPr>
        <p:spPr/>
        <p:txBody>
          <a:bodyPr/>
          <a:lstStyle/>
          <a:p>
            <a:r>
              <a:rPr lang="en-US"/>
              <a:t>6/26/2020</a:t>
            </a:r>
            <a:endParaRPr lang="en-US" dirty="0"/>
          </a:p>
        </p:txBody>
      </p:sp>
      <p:sp>
        <p:nvSpPr>
          <p:cNvPr id="12" name="Slide Number Placeholder 11">
            <a:extLst>
              <a:ext uri="{FF2B5EF4-FFF2-40B4-BE49-F238E27FC236}">
                <a16:creationId xmlns:a16="http://schemas.microsoft.com/office/drawing/2014/main" id="{9261BB8E-639F-4659-BECC-E460CB3DC491}"/>
              </a:ext>
            </a:extLst>
          </p:cNvPr>
          <p:cNvSpPr>
            <a:spLocks noGrp="1"/>
          </p:cNvSpPr>
          <p:nvPr>
            <p:ph type="sldNum" sz="quarter" idx="12"/>
          </p:nvPr>
        </p:nvSpPr>
        <p:spPr/>
        <p:txBody>
          <a:bodyPr/>
          <a:lstStyle/>
          <a:p>
            <a:fld id="{E2BA4613-F97B-4173-A7DB-AA33085A69D9}" type="slidenum">
              <a:rPr lang="en-US" smtClean="0"/>
              <a:t>20</a:t>
            </a:fld>
            <a:endParaRPr lang="en-US" dirty="0"/>
          </a:p>
        </p:txBody>
      </p:sp>
    </p:spTree>
    <p:extLst>
      <p:ext uri="{BB962C8B-B14F-4D97-AF65-F5344CB8AC3E}">
        <p14:creationId xmlns:p14="http://schemas.microsoft.com/office/powerpoint/2010/main" val="2736524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52F7D74-63F6-4AEA-A641-606D95E1D360}"/>
              </a:ext>
            </a:extLst>
          </p:cNvPr>
          <p:cNvSpPr>
            <a:spLocks noGrp="1"/>
          </p:cNvSpPr>
          <p:nvPr>
            <p:ph type="ftr" sz="quarter" idx="11"/>
          </p:nvPr>
        </p:nvSpPr>
        <p:spPr>
          <a:xfrm>
            <a:off x="1828800" y="6348683"/>
            <a:ext cx="5486400" cy="365125"/>
          </a:xfrm>
        </p:spPr>
        <p:txBody>
          <a:bodyPr/>
          <a:lstStyle/>
          <a:p>
            <a:r>
              <a:rPr lang="en-US"/>
              <a:t>LBNF Hadron Absorber Plan for Final Design, Procurement and Assembly</a:t>
            </a:r>
            <a:endParaRPr lang="en-US" dirty="0"/>
          </a:p>
        </p:txBody>
      </p:sp>
      <p:pic>
        <p:nvPicPr>
          <p:cNvPr id="5" name="Picture 4">
            <a:extLst>
              <a:ext uri="{FF2B5EF4-FFF2-40B4-BE49-F238E27FC236}">
                <a16:creationId xmlns:a16="http://schemas.microsoft.com/office/drawing/2014/main" id="{2B13D60D-D18A-4722-A509-21EFD27E9677}"/>
              </a:ext>
            </a:extLst>
          </p:cNvPr>
          <p:cNvPicPr>
            <a:picLocks noChangeAspect="1"/>
          </p:cNvPicPr>
          <p:nvPr/>
        </p:nvPicPr>
        <p:blipFill rotWithShape="1">
          <a:blip r:embed="rId2">
            <a:extLst>
              <a:ext uri="{28A0092B-C50C-407E-A947-70E740481C1C}">
                <a14:useLocalDpi xmlns:a14="http://schemas.microsoft.com/office/drawing/2010/main" val="0"/>
              </a:ext>
            </a:extLst>
          </a:blip>
          <a:srcRect l="22856" t="3063" r="35358"/>
          <a:stretch/>
        </p:blipFill>
        <p:spPr>
          <a:xfrm>
            <a:off x="347328" y="1150628"/>
            <a:ext cx="3647729" cy="5205722"/>
          </a:xfrm>
          <a:prstGeom prst="rect">
            <a:avLst/>
          </a:prstGeom>
        </p:spPr>
      </p:pic>
      <p:pic>
        <p:nvPicPr>
          <p:cNvPr id="9" name="Picture 8">
            <a:extLst>
              <a:ext uri="{FF2B5EF4-FFF2-40B4-BE49-F238E27FC236}">
                <a16:creationId xmlns:a16="http://schemas.microsoft.com/office/drawing/2014/main" id="{82FB3F1F-8271-45BF-84FC-22BA5A93E2AB}"/>
              </a:ext>
            </a:extLst>
          </p:cNvPr>
          <p:cNvPicPr>
            <a:picLocks noChangeAspect="1"/>
          </p:cNvPicPr>
          <p:nvPr/>
        </p:nvPicPr>
        <p:blipFill rotWithShape="1">
          <a:blip r:embed="rId3">
            <a:extLst>
              <a:ext uri="{28A0092B-C50C-407E-A947-70E740481C1C}">
                <a14:useLocalDpi xmlns:a14="http://schemas.microsoft.com/office/drawing/2010/main" val="0"/>
              </a:ext>
            </a:extLst>
          </a:blip>
          <a:srcRect l="18095" t="7426" r="40952"/>
          <a:stretch/>
        </p:blipFill>
        <p:spPr>
          <a:xfrm>
            <a:off x="4452256" y="1158824"/>
            <a:ext cx="3755573" cy="5222583"/>
          </a:xfrm>
          <a:prstGeom prst="rect">
            <a:avLst/>
          </a:prstGeom>
        </p:spPr>
      </p:pic>
      <p:sp>
        <p:nvSpPr>
          <p:cNvPr id="4" name="TextBox 3">
            <a:extLst>
              <a:ext uri="{FF2B5EF4-FFF2-40B4-BE49-F238E27FC236}">
                <a16:creationId xmlns:a16="http://schemas.microsoft.com/office/drawing/2014/main" id="{7F096644-E925-4AF0-8F23-0BF15559A398}"/>
              </a:ext>
            </a:extLst>
          </p:cNvPr>
          <p:cNvSpPr txBox="1"/>
          <p:nvPr/>
        </p:nvSpPr>
        <p:spPr>
          <a:xfrm>
            <a:off x="2394857" y="239486"/>
            <a:ext cx="3063467" cy="400110"/>
          </a:xfrm>
          <a:prstGeom prst="rect">
            <a:avLst/>
          </a:prstGeom>
          <a:noFill/>
        </p:spPr>
        <p:txBody>
          <a:bodyPr wrap="none" rtlCol="0">
            <a:spAutoFit/>
          </a:bodyPr>
          <a:lstStyle/>
          <a:p>
            <a:r>
              <a:rPr lang="en-US" sz="2000" dirty="0"/>
              <a:t>Two front layers installation</a:t>
            </a:r>
          </a:p>
        </p:txBody>
      </p:sp>
      <p:sp>
        <p:nvSpPr>
          <p:cNvPr id="6" name="TextBox 5">
            <a:extLst>
              <a:ext uri="{FF2B5EF4-FFF2-40B4-BE49-F238E27FC236}">
                <a16:creationId xmlns:a16="http://schemas.microsoft.com/office/drawing/2014/main" id="{A4CE6194-B48D-4F9F-95FC-BC98D355187F}"/>
              </a:ext>
            </a:extLst>
          </p:cNvPr>
          <p:cNvSpPr txBox="1"/>
          <p:nvPr/>
        </p:nvSpPr>
        <p:spPr>
          <a:xfrm>
            <a:off x="743160" y="533525"/>
            <a:ext cx="7500195" cy="369332"/>
          </a:xfrm>
          <a:prstGeom prst="rect">
            <a:avLst/>
          </a:prstGeom>
          <a:noFill/>
        </p:spPr>
        <p:txBody>
          <a:bodyPr wrap="none" rtlCol="0">
            <a:spAutoFit/>
          </a:bodyPr>
          <a:lstStyle/>
          <a:p>
            <a:r>
              <a:rPr lang="en-US" dirty="0"/>
              <a:t>Front layers are welded from 9.11” steel. Only top plates are 12” and 6” thick. </a:t>
            </a:r>
          </a:p>
        </p:txBody>
      </p:sp>
      <p:sp>
        <p:nvSpPr>
          <p:cNvPr id="7" name="TextBox 6">
            <a:extLst>
              <a:ext uri="{FF2B5EF4-FFF2-40B4-BE49-F238E27FC236}">
                <a16:creationId xmlns:a16="http://schemas.microsoft.com/office/drawing/2014/main" id="{13BA8919-55F7-4031-803F-F92F2F0312D9}"/>
              </a:ext>
            </a:extLst>
          </p:cNvPr>
          <p:cNvSpPr txBox="1"/>
          <p:nvPr/>
        </p:nvSpPr>
        <p:spPr>
          <a:xfrm>
            <a:off x="1393371" y="2786743"/>
            <a:ext cx="1187889" cy="369332"/>
          </a:xfrm>
          <a:prstGeom prst="rect">
            <a:avLst/>
          </a:prstGeom>
          <a:noFill/>
        </p:spPr>
        <p:txBody>
          <a:bodyPr wrap="none" rtlCol="0">
            <a:spAutoFit/>
          </a:bodyPr>
          <a:lstStyle/>
          <a:p>
            <a:r>
              <a:rPr lang="en-US" dirty="0"/>
              <a:t>9.11” steel</a:t>
            </a:r>
          </a:p>
        </p:txBody>
      </p:sp>
      <p:cxnSp>
        <p:nvCxnSpPr>
          <p:cNvPr id="10" name="Straight Arrow Connector 9">
            <a:extLst>
              <a:ext uri="{FF2B5EF4-FFF2-40B4-BE49-F238E27FC236}">
                <a16:creationId xmlns:a16="http://schemas.microsoft.com/office/drawing/2014/main" id="{CF3931D2-E4C2-45CD-8C44-6E5CA925FEE7}"/>
              </a:ext>
            </a:extLst>
          </p:cNvPr>
          <p:cNvCxnSpPr/>
          <p:nvPr/>
        </p:nvCxnSpPr>
        <p:spPr>
          <a:xfrm>
            <a:off x="2601686" y="2917371"/>
            <a:ext cx="195943" cy="11865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D10A20A-6A75-4062-B48B-690DD6906D48}"/>
              </a:ext>
            </a:extLst>
          </p:cNvPr>
          <p:cNvCxnSpPr/>
          <p:nvPr/>
        </p:nvCxnSpPr>
        <p:spPr>
          <a:xfrm flipH="1">
            <a:off x="2394857" y="2906486"/>
            <a:ext cx="186403" cy="10885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0517B29-8380-4B0B-B0AA-84658FEDAD22}"/>
              </a:ext>
            </a:extLst>
          </p:cNvPr>
          <p:cNvSpPr txBox="1"/>
          <p:nvPr/>
        </p:nvSpPr>
        <p:spPr>
          <a:xfrm>
            <a:off x="5486400" y="2525486"/>
            <a:ext cx="1013162" cy="369332"/>
          </a:xfrm>
          <a:prstGeom prst="rect">
            <a:avLst/>
          </a:prstGeom>
          <a:noFill/>
        </p:spPr>
        <p:txBody>
          <a:bodyPr wrap="none" rtlCol="0">
            <a:spAutoFit/>
          </a:bodyPr>
          <a:lstStyle/>
          <a:p>
            <a:r>
              <a:rPr lang="en-US" dirty="0"/>
              <a:t>12” steel</a:t>
            </a:r>
          </a:p>
        </p:txBody>
      </p:sp>
      <p:cxnSp>
        <p:nvCxnSpPr>
          <p:cNvPr id="15" name="Straight Arrow Connector 14">
            <a:extLst>
              <a:ext uri="{FF2B5EF4-FFF2-40B4-BE49-F238E27FC236}">
                <a16:creationId xmlns:a16="http://schemas.microsoft.com/office/drawing/2014/main" id="{C782A7C0-BEC1-4655-9FD2-E3C5E45802A7}"/>
              </a:ext>
            </a:extLst>
          </p:cNvPr>
          <p:cNvCxnSpPr/>
          <p:nvPr/>
        </p:nvCxnSpPr>
        <p:spPr>
          <a:xfrm flipH="1">
            <a:off x="5486400" y="2906486"/>
            <a:ext cx="468086" cy="7728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357B726-FEF3-425A-8F5E-65A4D0CED663}"/>
              </a:ext>
            </a:extLst>
          </p:cNvPr>
          <p:cNvCxnSpPr>
            <a:stCxn id="13" idx="2"/>
          </p:cNvCxnSpPr>
          <p:nvPr/>
        </p:nvCxnSpPr>
        <p:spPr>
          <a:xfrm>
            <a:off x="5992981" y="2894818"/>
            <a:ext cx="930333" cy="9478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A4186D5-5EF7-4BAB-85F4-0DA128C74980}"/>
              </a:ext>
            </a:extLst>
          </p:cNvPr>
          <p:cNvSpPr txBox="1"/>
          <p:nvPr/>
        </p:nvSpPr>
        <p:spPr>
          <a:xfrm>
            <a:off x="6956761" y="2537154"/>
            <a:ext cx="896143" cy="369332"/>
          </a:xfrm>
          <a:prstGeom prst="rect">
            <a:avLst/>
          </a:prstGeom>
          <a:noFill/>
        </p:spPr>
        <p:txBody>
          <a:bodyPr wrap="none" rtlCol="0">
            <a:spAutoFit/>
          </a:bodyPr>
          <a:lstStyle/>
          <a:p>
            <a:r>
              <a:rPr lang="en-US" dirty="0"/>
              <a:t>6” steel</a:t>
            </a:r>
          </a:p>
        </p:txBody>
      </p:sp>
      <p:cxnSp>
        <p:nvCxnSpPr>
          <p:cNvPr id="20" name="Straight Arrow Connector 19">
            <a:extLst>
              <a:ext uri="{FF2B5EF4-FFF2-40B4-BE49-F238E27FC236}">
                <a16:creationId xmlns:a16="http://schemas.microsoft.com/office/drawing/2014/main" id="{13DA10A2-E4C3-42A3-A0D0-A803A5C005CF}"/>
              </a:ext>
            </a:extLst>
          </p:cNvPr>
          <p:cNvCxnSpPr>
            <a:stCxn id="18" idx="1"/>
          </p:cNvCxnSpPr>
          <p:nvPr/>
        </p:nvCxnSpPr>
        <p:spPr>
          <a:xfrm flipH="1">
            <a:off x="6792686" y="2721820"/>
            <a:ext cx="164075" cy="870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BC15FC1-8AB0-4C6A-BF34-C52050F405F5}"/>
              </a:ext>
            </a:extLst>
          </p:cNvPr>
          <p:cNvSpPr txBox="1"/>
          <p:nvPr/>
        </p:nvSpPr>
        <p:spPr>
          <a:xfrm>
            <a:off x="743160" y="770864"/>
            <a:ext cx="2914772" cy="369332"/>
          </a:xfrm>
          <a:prstGeom prst="rect">
            <a:avLst/>
          </a:prstGeom>
          <a:noFill/>
        </p:spPr>
        <p:txBody>
          <a:bodyPr wrap="none" rtlCol="0">
            <a:spAutoFit/>
          </a:bodyPr>
          <a:lstStyle/>
          <a:p>
            <a:r>
              <a:rPr lang="en-US" dirty="0"/>
              <a:t>Two layers weight -224,123lb</a:t>
            </a:r>
          </a:p>
        </p:txBody>
      </p:sp>
      <p:sp>
        <p:nvSpPr>
          <p:cNvPr id="8" name="Date Placeholder 7">
            <a:extLst>
              <a:ext uri="{FF2B5EF4-FFF2-40B4-BE49-F238E27FC236}">
                <a16:creationId xmlns:a16="http://schemas.microsoft.com/office/drawing/2014/main" id="{48ECA6AD-2BD6-41A6-92DA-0B77951187D0}"/>
              </a:ext>
            </a:extLst>
          </p:cNvPr>
          <p:cNvSpPr>
            <a:spLocks noGrp="1"/>
          </p:cNvSpPr>
          <p:nvPr>
            <p:ph type="dt" sz="half" idx="10"/>
          </p:nvPr>
        </p:nvSpPr>
        <p:spPr/>
        <p:txBody>
          <a:bodyPr/>
          <a:lstStyle/>
          <a:p>
            <a:r>
              <a:rPr lang="en-US"/>
              <a:t>6/26/2020</a:t>
            </a:r>
            <a:endParaRPr lang="en-US" dirty="0"/>
          </a:p>
        </p:txBody>
      </p:sp>
      <p:sp>
        <p:nvSpPr>
          <p:cNvPr id="11" name="Slide Number Placeholder 10">
            <a:extLst>
              <a:ext uri="{FF2B5EF4-FFF2-40B4-BE49-F238E27FC236}">
                <a16:creationId xmlns:a16="http://schemas.microsoft.com/office/drawing/2014/main" id="{424BC5F8-CACA-407E-8266-1ADD3924A32D}"/>
              </a:ext>
            </a:extLst>
          </p:cNvPr>
          <p:cNvSpPr>
            <a:spLocks noGrp="1"/>
          </p:cNvSpPr>
          <p:nvPr>
            <p:ph type="sldNum" sz="quarter" idx="12"/>
          </p:nvPr>
        </p:nvSpPr>
        <p:spPr/>
        <p:txBody>
          <a:bodyPr/>
          <a:lstStyle/>
          <a:p>
            <a:fld id="{E2BA4613-F97B-4173-A7DB-AA33085A69D9}" type="slidenum">
              <a:rPr lang="en-US" smtClean="0"/>
              <a:t>21</a:t>
            </a:fld>
            <a:endParaRPr lang="en-US" dirty="0"/>
          </a:p>
        </p:txBody>
      </p:sp>
    </p:spTree>
    <p:extLst>
      <p:ext uri="{BB962C8B-B14F-4D97-AF65-F5344CB8AC3E}">
        <p14:creationId xmlns:p14="http://schemas.microsoft.com/office/powerpoint/2010/main" val="1584606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3B25F7-9C12-4F4A-A6B5-8F5F3E1CDE03}"/>
              </a:ext>
            </a:extLst>
          </p:cNvPr>
          <p:cNvSpPr>
            <a:spLocks noGrp="1"/>
          </p:cNvSpPr>
          <p:nvPr>
            <p:ph type="ftr" sz="quarter" idx="11"/>
          </p:nvPr>
        </p:nvSpPr>
        <p:spPr>
          <a:xfrm>
            <a:off x="1562580" y="6356351"/>
            <a:ext cx="5607899" cy="365125"/>
          </a:xfrm>
        </p:spPr>
        <p:txBody>
          <a:bodyPr/>
          <a:lstStyle/>
          <a:p>
            <a:r>
              <a:rPr lang="en-US"/>
              <a:t>LBNF Hadron Absorber Plan for Final Design, Procurement and Assembly</a:t>
            </a:r>
            <a:endParaRPr lang="en-US" dirty="0"/>
          </a:p>
        </p:txBody>
      </p:sp>
      <p:pic>
        <p:nvPicPr>
          <p:cNvPr id="5" name="Picture 4">
            <a:extLst>
              <a:ext uri="{FF2B5EF4-FFF2-40B4-BE49-F238E27FC236}">
                <a16:creationId xmlns:a16="http://schemas.microsoft.com/office/drawing/2014/main" id="{83C8A113-DE6F-457C-9A69-2FADE2E3D591}"/>
              </a:ext>
            </a:extLst>
          </p:cNvPr>
          <p:cNvPicPr>
            <a:picLocks noChangeAspect="1"/>
          </p:cNvPicPr>
          <p:nvPr/>
        </p:nvPicPr>
        <p:blipFill rotWithShape="1">
          <a:blip r:embed="rId2">
            <a:extLst>
              <a:ext uri="{28A0092B-C50C-407E-A947-70E740481C1C}">
                <a14:useLocalDpi xmlns:a14="http://schemas.microsoft.com/office/drawing/2010/main" val="0"/>
              </a:ext>
            </a:extLst>
          </a:blip>
          <a:srcRect l="24881" r="33125"/>
          <a:stretch/>
        </p:blipFill>
        <p:spPr>
          <a:xfrm>
            <a:off x="526596" y="731180"/>
            <a:ext cx="3839936" cy="5625171"/>
          </a:xfrm>
          <a:prstGeom prst="rect">
            <a:avLst/>
          </a:prstGeom>
        </p:spPr>
      </p:pic>
      <p:pic>
        <p:nvPicPr>
          <p:cNvPr id="7" name="Picture 6">
            <a:extLst>
              <a:ext uri="{FF2B5EF4-FFF2-40B4-BE49-F238E27FC236}">
                <a16:creationId xmlns:a16="http://schemas.microsoft.com/office/drawing/2014/main" id="{2099C647-84EC-4186-A3F9-F21D2E97FD6B}"/>
              </a:ext>
            </a:extLst>
          </p:cNvPr>
          <p:cNvPicPr>
            <a:picLocks noChangeAspect="1"/>
          </p:cNvPicPr>
          <p:nvPr/>
        </p:nvPicPr>
        <p:blipFill rotWithShape="1">
          <a:blip r:embed="rId3">
            <a:extLst>
              <a:ext uri="{28A0092B-C50C-407E-A947-70E740481C1C}">
                <a14:useLocalDpi xmlns:a14="http://schemas.microsoft.com/office/drawing/2010/main" val="0"/>
              </a:ext>
            </a:extLst>
          </a:blip>
          <a:srcRect l="21905" r="33125"/>
          <a:stretch/>
        </p:blipFill>
        <p:spPr>
          <a:xfrm>
            <a:off x="4777470" y="731180"/>
            <a:ext cx="4112080" cy="5625171"/>
          </a:xfrm>
          <a:prstGeom prst="rect">
            <a:avLst/>
          </a:prstGeom>
        </p:spPr>
      </p:pic>
      <p:sp>
        <p:nvSpPr>
          <p:cNvPr id="4" name="TextBox 3">
            <a:extLst>
              <a:ext uri="{FF2B5EF4-FFF2-40B4-BE49-F238E27FC236}">
                <a16:creationId xmlns:a16="http://schemas.microsoft.com/office/drawing/2014/main" id="{A20CB9EA-D663-48A4-8846-D1CC7D24B218}"/>
              </a:ext>
            </a:extLst>
          </p:cNvPr>
          <p:cNvSpPr txBox="1"/>
          <p:nvPr/>
        </p:nvSpPr>
        <p:spPr>
          <a:xfrm>
            <a:off x="2078543" y="116441"/>
            <a:ext cx="4345677" cy="400110"/>
          </a:xfrm>
          <a:prstGeom prst="rect">
            <a:avLst/>
          </a:prstGeom>
          <a:noFill/>
        </p:spPr>
        <p:txBody>
          <a:bodyPr wrap="none" rtlCol="0">
            <a:spAutoFit/>
          </a:bodyPr>
          <a:lstStyle/>
          <a:p>
            <a:r>
              <a:rPr lang="en-US" sz="2000" dirty="0"/>
              <a:t>Right vertical layers-2 and -3 installation</a:t>
            </a:r>
          </a:p>
        </p:txBody>
      </p:sp>
      <p:sp>
        <p:nvSpPr>
          <p:cNvPr id="6" name="TextBox 5">
            <a:extLst>
              <a:ext uri="{FF2B5EF4-FFF2-40B4-BE49-F238E27FC236}">
                <a16:creationId xmlns:a16="http://schemas.microsoft.com/office/drawing/2014/main" id="{B5AB66ED-AF42-424C-96D7-0051653293FA}"/>
              </a:ext>
            </a:extLst>
          </p:cNvPr>
          <p:cNvSpPr txBox="1"/>
          <p:nvPr/>
        </p:nvSpPr>
        <p:spPr>
          <a:xfrm>
            <a:off x="2024743" y="1219200"/>
            <a:ext cx="923843" cy="369332"/>
          </a:xfrm>
          <a:prstGeom prst="rect">
            <a:avLst/>
          </a:prstGeom>
          <a:noFill/>
        </p:spPr>
        <p:txBody>
          <a:bodyPr wrap="none" rtlCol="0">
            <a:spAutoFit/>
          </a:bodyPr>
          <a:lstStyle/>
          <a:p>
            <a:r>
              <a:rPr lang="en-US" dirty="0"/>
              <a:t>7” plate</a:t>
            </a:r>
          </a:p>
        </p:txBody>
      </p:sp>
      <p:cxnSp>
        <p:nvCxnSpPr>
          <p:cNvPr id="9" name="Straight Arrow Connector 8">
            <a:extLst>
              <a:ext uri="{FF2B5EF4-FFF2-40B4-BE49-F238E27FC236}">
                <a16:creationId xmlns:a16="http://schemas.microsoft.com/office/drawing/2014/main" id="{5331D283-1CA7-4D21-8F63-E753CC0758A3}"/>
              </a:ext>
            </a:extLst>
          </p:cNvPr>
          <p:cNvCxnSpPr>
            <a:stCxn id="6" idx="1"/>
          </p:cNvCxnSpPr>
          <p:nvPr/>
        </p:nvCxnSpPr>
        <p:spPr>
          <a:xfrm flipH="1">
            <a:off x="1643743" y="1403866"/>
            <a:ext cx="381000" cy="740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D6B3FBC-ED5F-4A94-AF11-D80DB716F25B}"/>
              </a:ext>
            </a:extLst>
          </p:cNvPr>
          <p:cNvSpPr txBox="1"/>
          <p:nvPr/>
        </p:nvSpPr>
        <p:spPr>
          <a:xfrm>
            <a:off x="3309257" y="1741714"/>
            <a:ext cx="1098570" cy="369332"/>
          </a:xfrm>
          <a:prstGeom prst="rect">
            <a:avLst/>
          </a:prstGeom>
          <a:noFill/>
        </p:spPr>
        <p:txBody>
          <a:bodyPr wrap="none" rtlCol="0">
            <a:spAutoFit/>
          </a:bodyPr>
          <a:lstStyle/>
          <a:p>
            <a:r>
              <a:rPr lang="en-US" dirty="0"/>
              <a:t>2.5” plate</a:t>
            </a:r>
          </a:p>
        </p:txBody>
      </p:sp>
      <p:cxnSp>
        <p:nvCxnSpPr>
          <p:cNvPr id="12" name="Straight Arrow Connector 11">
            <a:extLst>
              <a:ext uri="{FF2B5EF4-FFF2-40B4-BE49-F238E27FC236}">
                <a16:creationId xmlns:a16="http://schemas.microsoft.com/office/drawing/2014/main" id="{17272A7A-C2BC-488C-8606-D056433D5987}"/>
              </a:ext>
            </a:extLst>
          </p:cNvPr>
          <p:cNvCxnSpPr/>
          <p:nvPr/>
        </p:nvCxnSpPr>
        <p:spPr>
          <a:xfrm flipH="1">
            <a:off x="2710543" y="1937657"/>
            <a:ext cx="576943" cy="631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3DF2FB-C2C1-4B77-A62D-769477F58210}"/>
              </a:ext>
            </a:extLst>
          </p:cNvPr>
          <p:cNvSpPr txBox="1"/>
          <p:nvPr/>
        </p:nvSpPr>
        <p:spPr>
          <a:xfrm>
            <a:off x="526596" y="366055"/>
            <a:ext cx="7986417" cy="369332"/>
          </a:xfrm>
          <a:prstGeom prst="rect">
            <a:avLst/>
          </a:prstGeom>
          <a:noFill/>
        </p:spPr>
        <p:txBody>
          <a:bodyPr wrap="none" rtlCol="0">
            <a:spAutoFit/>
          </a:bodyPr>
          <a:lstStyle/>
          <a:p>
            <a:r>
              <a:rPr lang="en-US" sz="1600" dirty="0"/>
              <a:t>The Layer-2 is has 7” and 2.5” thickness and can be combined from different thickness plates</a:t>
            </a:r>
            <a:r>
              <a:rPr lang="en-US" dirty="0"/>
              <a:t>. </a:t>
            </a:r>
          </a:p>
        </p:txBody>
      </p:sp>
      <p:sp>
        <p:nvSpPr>
          <p:cNvPr id="14" name="TextBox 13">
            <a:extLst>
              <a:ext uri="{FF2B5EF4-FFF2-40B4-BE49-F238E27FC236}">
                <a16:creationId xmlns:a16="http://schemas.microsoft.com/office/drawing/2014/main" id="{331DA9F1-C98D-406F-AA86-60E2C2F05895}"/>
              </a:ext>
            </a:extLst>
          </p:cNvPr>
          <p:cNvSpPr txBox="1"/>
          <p:nvPr/>
        </p:nvSpPr>
        <p:spPr>
          <a:xfrm>
            <a:off x="2209444" y="2857036"/>
            <a:ext cx="1002197" cy="646331"/>
          </a:xfrm>
          <a:prstGeom prst="rect">
            <a:avLst/>
          </a:prstGeom>
          <a:noFill/>
        </p:spPr>
        <p:txBody>
          <a:bodyPr wrap="none" rtlCol="0">
            <a:spAutoFit/>
          </a:bodyPr>
          <a:lstStyle/>
          <a:p>
            <a:r>
              <a:rPr lang="en-US" dirty="0"/>
              <a:t>R2</a:t>
            </a:r>
          </a:p>
          <a:p>
            <a:r>
              <a:rPr lang="en-US" dirty="0"/>
              <a:t>66,573lb</a:t>
            </a:r>
          </a:p>
        </p:txBody>
      </p:sp>
      <p:sp>
        <p:nvSpPr>
          <p:cNvPr id="15" name="TextBox 14">
            <a:extLst>
              <a:ext uri="{FF2B5EF4-FFF2-40B4-BE49-F238E27FC236}">
                <a16:creationId xmlns:a16="http://schemas.microsoft.com/office/drawing/2014/main" id="{8E9662DA-B1B4-45C1-B574-0F22192715B4}"/>
              </a:ext>
            </a:extLst>
          </p:cNvPr>
          <p:cNvSpPr txBox="1"/>
          <p:nvPr/>
        </p:nvSpPr>
        <p:spPr>
          <a:xfrm>
            <a:off x="6542161" y="2857035"/>
            <a:ext cx="1119217" cy="646331"/>
          </a:xfrm>
          <a:prstGeom prst="rect">
            <a:avLst/>
          </a:prstGeom>
          <a:noFill/>
        </p:spPr>
        <p:txBody>
          <a:bodyPr wrap="none" rtlCol="0">
            <a:spAutoFit/>
          </a:bodyPr>
          <a:lstStyle/>
          <a:p>
            <a:r>
              <a:rPr lang="en-US" dirty="0"/>
              <a:t>R3</a:t>
            </a:r>
          </a:p>
          <a:p>
            <a:r>
              <a:rPr lang="en-US" dirty="0"/>
              <a:t>151,811lb</a:t>
            </a:r>
          </a:p>
        </p:txBody>
      </p:sp>
      <p:sp>
        <p:nvSpPr>
          <p:cNvPr id="16" name="TextBox 15">
            <a:extLst>
              <a:ext uri="{FF2B5EF4-FFF2-40B4-BE49-F238E27FC236}">
                <a16:creationId xmlns:a16="http://schemas.microsoft.com/office/drawing/2014/main" id="{CB031F33-3834-4A92-AB65-D7CD789EB359}"/>
              </a:ext>
            </a:extLst>
          </p:cNvPr>
          <p:cNvSpPr txBox="1"/>
          <p:nvPr/>
        </p:nvSpPr>
        <p:spPr>
          <a:xfrm>
            <a:off x="7271657" y="1588532"/>
            <a:ext cx="1187889" cy="369332"/>
          </a:xfrm>
          <a:prstGeom prst="rect">
            <a:avLst/>
          </a:prstGeom>
          <a:noFill/>
        </p:spPr>
        <p:txBody>
          <a:bodyPr wrap="none" rtlCol="0">
            <a:spAutoFit/>
          </a:bodyPr>
          <a:lstStyle/>
          <a:p>
            <a:r>
              <a:rPr lang="en-US" dirty="0"/>
              <a:t>9.11” steel</a:t>
            </a:r>
          </a:p>
        </p:txBody>
      </p:sp>
      <p:sp>
        <p:nvSpPr>
          <p:cNvPr id="8" name="Date Placeholder 7">
            <a:extLst>
              <a:ext uri="{FF2B5EF4-FFF2-40B4-BE49-F238E27FC236}">
                <a16:creationId xmlns:a16="http://schemas.microsoft.com/office/drawing/2014/main" id="{DD1FFF45-0D85-4E92-BB0C-282D6CC47F87}"/>
              </a:ext>
            </a:extLst>
          </p:cNvPr>
          <p:cNvSpPr>
            <a:spLocks noGrp="1"/>
          </p:cNvSpPr>
          <p:nvPr>
            <p:ph type="dt" sz="half" idx="10"/>
          </p:nvPr>
        </p:nvSpPr>
        <p:spPr/>
        <p:txBody>
          <a:bodyPr/>
          <a:lstStyle/>
          <a:p>
            <a:r>
              <a:rPr lang="en-US"/>
              <a:t>6/26/2020</a:t>
            </a:r>
            <a:endParaRPr lang="en-US" dirty="0"/>
          </a:p>
        </p:txBody>
      </p:sp>
      <p:sp>
        <p:nvSpPr>
          <p:cNvPr id="11" name="Slide Number Placeholder 10">
            <a:extLst>
              <a:ext uri="{FF2B5EF4-FFF2-40B4-BE49-F238E27FC236}">
                <a16:creationId xmlns:a16="http://schemas.microsoft.com/office/drawing/2014/main" id="{B11EB4E1-148B-44FD-AE7D-6742C9563B15}"/>
              </a:ext>
            </a:extLst>
          </p:cNvPr>
          <p:cNvSpPr>
            <a:spLocks noGrp="1"/>
          </p:cNvSpPr>
          <p:nvPr>
            <p:ph type="sldNum" sz="quarter" idx="12"/>
          </p:nvPr>
        </p:nvSpPr>
        <p:spPr/>
        <p:txBody>
          <a:bodyPr/>
          <a:lstStyle/>
          <a:p>
            <a:fld id="{E2BA4613-F97B-4173-A7DB-AA33085A69D9}" type="slidenum">
              <a:rPr lang="en-US" smtClean="0"/>
              <a:t>22</a:t>
            </a:fld>
            <a:endParaRPr lang="en-US" dirty="0"/>
          </a:p>
        </p:txBody>
      </p:sp>
      <p:sp>
        <p:nvSpPr>
          <p:cNvPr id="17" name="Rectangle 16">
            <a:extLst>
              <a:ext uri="{FF2B5EF4-FFF2-40B4-BE49-F238E27FC236}">
                <a16:creationId xmlns:a16="http://schemas.microsoft.com/office/drawing/2014/main" id="{03A2C676-C107-4962-A212-2C851C44A60C}"/>
              </a:ext>
            </a:extLst>
          </p:cNvPr>
          <p:cNvSpPr/>
          <p:nvPr/>
        </p:nvSpPr>
        <p:spPr>
          <a:xfrm>
            <a:off x="3517490" y="4638368"/>
            <a:ext cx="530942" cy="56781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D377EA5-C18B-4D50-A610-0F0A7453DACD}"/>
              </a:ext>
            </a:extLst>
          </p:cNvPr>
          <p:cNvSpPr/>
          <p:nvPr/>
        </p:nvSpPr>
        <p:spPr>
          <a:xfrm>
            <a:off x="8030497" y="4734232"/>
            <a:ext cx="586907" cy="47194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6759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1C6ECE-035D-4662-B76B-F92BB5A66CBE}"/>
              </a:ext>
            </a:extLst>
          </p:cNvPr>
          <p:cNvSpPr>
            <a:spLocks noGrp="1"/>
          </p:cNvSpPr>
          <p:nvPr>
            <p:ph type="ftr" sz="quarter" idx="11"/>
          </p:nvPr>
        </p:nvSpPr>
        <p:spPr>
          <a:xfrm>
            <a:off x="1523999" y="6356351"/>
            <a:ext cx="5761703" cy="365125"/>
          </a:xfrm>
        </p:spPr>
        <p:txBody>
          <a:bodyPr/>
          <a:lstStyle/>
          <a:p>
            <a:r>
              <a:rPr lang="en-US"/>
              <a:t>LBNF Hadron Absorber Plan for Final Design, Procurement and Assembly</a:t>
            </a:r>
            <a:endParaRPr lang="en-US" dirty="0"/>
          </a:p>
        </p:txBody>
      </p:sp>
      <p:sp>
        <p:nvSpPr>
          <p:cNvPr id="6" name="TextBox 5">
            <a:extLst>
              <a:ext uri="{FF2B5EF4-FFF2-40B4-BE49-F238E27FC236}">
                <a16:creationId xmlns:a16="http://schemas.microsoft.com/office/drawing/2014/main" id="{D3C329DA-69E4-4294-9494-AD6FA780567A}"/>
              </a:ext>
            </a:extLst>
          </p:cNvPr>
          <p:cNvSpPr txBox="1"/>
          <p:nvPr/>
        </p:nvSpPr>
        <p:spPr>
          <a:xfrm>
            <a:off x="1317171" y="272143"/>
            <a:ext cx="4211089" cy="461665"/>
          </a:xfrm>
          <a:prstGeom prst="rect">
            <a:avLst/>
          </a:prstGeom>
          <a:noFill/>
        </p:spPr>
        <p:txBody>
          <a:bodyPr wrap="none" rtlCol="0">
            <a:spAutoFit/>
          </a:bodyPr>
          <a:lstStyle/>
          <a:p>
            <a:r>
              <a:rPr lang="en-US" sz="2400" dirty="0"/>
              <a:t>Vertical Right layer-4 installation</a:t>
            </a:r>
          </a:p>
        </p:txBody>
      </p:sp>
      <p:pic>
        <p:nvPicPr>
          <p:cNvPr id="29" name="Picture 28">
            <a:extLst>
              <a:ext uri="{FF2B5EF4-FFF2-40B4-BE49-F238E27FC236}">
                <a16:creationId xmlns:a16="http://schemas.microsoft.com/office/drawing/2014/main" id="{74577DE0-039E-4BCC-8624-20300112C900}"/>
              </a:ext>
            </a:extLst>
          </p:cNvPr>
          <p:cNvPicPr>
            <a:picLocks noChangeAspect="1"/>
          </p:cNvPicPr>
          <p:nvPr/>
        </p:nvPicPr>
        <p:blipFill rotWithShape="1">
          <a:blip r:embed="rId2">
            <a:extLst>
              <a:ext uri="{28A0092B-C50C-407E-A947-70E740481C1C}">
                <a14:useLocalDpi xmlns:a14="http://schemas.microsoft.com/office/drawing/2010/main" val="0"/>
              </a:ext>
            </a:extLst>
          </a:blip>
          <a:srcRect l="13214" r="11667" b="1242"/>
          <a:stretch/>
        </p:blipFill>
        <p:spPr>
          <a:xfrm>
            <a:off x="914400" y="816562"/>
            <a:ext cx="6433457" cy="5203114"/>
          </a:xfrm>
          <a:prstGeom prst="rect">
            <a:avLst/>
          </a:prstGeom>
        </p:spPr>
      </p:pic>
      <p:sp>
        <p:nvSpPr>
          <p:cNvPr id="30" name="TextBox 29">
            <a:extLst>
              <a:ext uri="{FF2B5EF4-FFF2-40B4-BE49-F238E27FC236}">
                <a16:creationId xmlns:a16="http://schemas.microsoft.com/office/drawing/2014/main" id="{9D35D59B-85CE-4F27-94D1-DDCD6E47E7A8}"/>
              </a:ext>
            </a:extLst>
          </p:cNvPr>
          <p:cNvSpPr txBox="1"/>
          <p:nvPr/>
        </p:nvSpPr>
        <p:spPr>
          <a:xfrm rot="360481">
            <a:off x="4589602" y="3265728"/>
            <a:ext cx="628698" cy="369332"/>
          </a:xfrm>
          <a:prstGeom prst="rect">
            <a:avLst/>
          </a:prstGeom>
          <a:noFill/>
        </p:spPr>
        <p:txBody>
          <a:bodyPr wrap="square" rtlCol="0">
            <a:spAutoFit/>
          </a:bodyPr>
          <a:lstStyle/>
          <a:p>
            <a:r>
              <a:rPr lang="en-US" dirty="0"/>
              <a:t>195”</a:t>
            </a:r>
          </a:p>
        </p:txBody>
      </p:sp>
      <p:sp>
        <p:nvSpPr>
          <p:cNvPr id="31" name="TextBox 30">
            <a:extLst>
              <a:ext uri="{FF2B5EF4-FFF2-40B4-BE49-F238E27FC236}">
                <a16:creationId xmlns:a16="http://schemas.microsoft.com/office/drawing/2014/main" id="{8FA8B19A-B498-4B58-B63B-DA7FEEA295D9}"/>
              </a:ext>
            </a:extLst>
          </p:cNvPr>
          <p:cNvSpPr txBox="1"/>
          <p:nvPr/>
        </p:nvSpPr>
        <p:spPr>
          <a:xfrm>
            <a:off x="4856452" y="1948542"/>
            <a:ext cx="1119217" cy="646331"/>
          </a:xfrm>
          <a:prstGeom prst="rect">
            <a:avLst/>
          </a:prstGeom>
          <a:noFill/>
        </p:spPr>
        <p:txBody>
          <a:bodyPr wrap="none" rtlCol="0">
            <a:spAutoFit/>
          </a:bodyPr>
          <a:lstStyle/>
          <a:p>
            <a:r>
              <a:rPr lang="en-US" dirty="0"/>
              <a:t>R4</a:t>
            </a:r>
          </a:p>
          <a:p>
            <a:r>
              <a:rPr lang="en-US" dirty="0"/>
              <a:t>187,090lb</a:t>
            </a:r>
          </a:p>
        </p:txBody>
      </p:sp>
      <p:sp>
        <p:nvSpPr>
          <p:cNvPr id="32" name="TextBox 31">
            <a:extLst>
              <a:ext uri="{FF2B5EF4-FFF2-40B4-BE49-F238E27FC236}">
                <a16:creationId xmlns:a16="http://schemas.microsoft.com/office/drawing/2014/main" id="{A44AAB49-3D3E-4049-A23F-6017B01941FA}"/>
              </a:ext>
            </a:extLst>
          </p:cNvPr>
          <p:cNvSpPr txBox="1"/>
          <p:nvPr/>
        </p:nvSpPr>
        <p:spPr>
          <a:xfrm>
            <a:off x="4740012" y="951521"/>
            <a:ext cx="1187889" cy="369332"/>
          </a:xfrm>
          <a:prstGeom prst="rect">
            <a:avLst/>
          </a:prstGeom>
          <a:noFill/>
        </p:spPr>
        <p:txBody>
          <a:bodyPr wrap="none" rtlCol="0">
            <a:spAutoFit/>
          </a:bodyPr>
          <a:lstStyle/>
          <a:p>
            <a:r>
              <a:rPr lang="en-US" dirty="0"/>
              <a:t>9.11” steel</a:t>
            </a:r>
          </a:p>
        </p:txBody>
      </p:sp>
      <p:sp>
        <p:nvSpPr>
          <p:cNvPr id="33" name="TextBox 32">
            <a:extLst>
              <a:ext uri="{FF2B5EF4-FFF2-40B4-BE49-F238E27FC236}">
                <a16:creationId xmlns:a16="http://schemas.microsoft.com/office/drawing/2014/main" id="{62692459-D5CE-43EA-B8F2-FBB9437AF61A}"/>
              </a:ext>
            </a:extLst>
          </p:cNvPr>
          <p:cNvSpPr txBox="1"/>
          <p:nvPr/>
        </p:nvSpPr>
        <p:spPr>
          <a:xfrm rot="259123">
            <a:off x="2214099" y="2972132"/>
            <a:ext cx="628698" cy="369332"/>
          </a:xfrm>
          <a:prstGeom prst="rect">
            <a:avLst/>
          </a:prstGeom>
          <a:noFill/>
        </p:spPr>
        <p:txBody>
          <a:bodyPr wrap="none" rtlCol="0">
            <a:spAutoFit/>
          </a:bodyPr>
          <a:lstStyle/>
          <a:p>
            <a:r>
              <a:rPr lang="en-US" dirty="0"/>
              <a:t>123”</a:t>
            </a:r>
          </a:p>
        </p:txBody>
      </p:sp>
      <p:cxnSp>
        <p:nvCxnSpPr>
          <p:cNvPr id="35" name="Straight Arrow Connector 34">
            <a:extLst>
              <a:ext uri="{FF2B5EF4-FFF2-40B4-BE49-F238E27FC236}">
                <a16:creationId xmlns:a16="http://schemas.microsoft.com/office/drawing/2014/main" id="{2E0DCDD8-7EB0-4457-864B-21CDE06D8A6D}"/>
              </a:ext>
            </a:extLst>
          </p:cNvPr>
          <p:cNvCxnSpPr>
            <a:cxnSpLocks/>
          </p:cNvCxnSpPr>
          <p:nvPr/>
        </p:nvCxnSpPr>
        <p:spPr>
          <a:xfrm>
            <a:off x="2751663" y="3179945"/>
            <a:ext cx="633794" cy="64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85AC0ED-C464-4D69-A8BE-835ECCA6E7FE}"/>
              </a:ext>
            </a:extLst>
          </p:cNvPr>
          <p:cNvCxnSpPr>
            <a:cxnSpLocks/>
          </p:cNvCxnSpPr>
          <p:nvPr/>
        </p:nvCxnSpPr>
        <p:spPr>
          <a:xfrm flipH="1" flipV="1">
            <a:off x="1671439" y="3133126"/>
            <a:ext cx="535060" cy="23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0E3DB77-D21C-45DD-9DB6-C60DE5DF437B}"/>
              </a:ext>
            </a:extLst>
          </p:cNvPr>
          <p:cNvCxnSpPr/>
          <p:nvPr/>
        </p:nvCxnSpPr>
        <p:spPr>
          <a:xfrm>
            <a:off x="5181600" y="3485598"/>
            <a:ext cx="794069" cy="1284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CDEC1E8-2C28-4819-A941-A2774F5A6A12}"/>
              </a:ext>
            </a:extLst>
          </p:cNvPr>
          <p:cNvCxnSpPr>
            <a:cxnSpLocks/>
          </p:cNvCxnSpPr>
          <p:nvPr/>
        </p:nvCxnSpPr>
        <p:spPr>
          <a:xfrm flipH="1" flipV="1">
            <a:off x="3309257" y="3222562"/>
            <a:ext cx="1217767" cy="1420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7E2BD3E3-0C6C-405C-8655-6332AF20F1E5}"/>
              </a:ext>
            </a:extLst>
          </p:cNvPr>
          <p:cNvSpPr>
            <a:spLocks noGrp="1"/>
          </p:cNvSpPr>
          <p:nvPr>
            <p:ph type="dt" sz="half" idx="10"/>
          </p:nvPr>
        </p:nvSpPr>
        <p:spPr/>
        <p:txBody>
          <a:bodyPr/>
          <a:lstStyle/>
          <a:p>
            <a:r>
              <a:rPr lang="en-US"/>
              <a:t>6/26/2020</a:t>
            </a:r>
            <a:endParaRPr lang="en-US" dirty="0"/>
          </a:p>
        </p:txBody>
      </p:sp>
      <p:sp>
        <p:nvSpPr>
          <p:cNvPr id="5" name="Slide Number Placeholder 4">
            <a:extLst>
              <a:ext uri="{FF2B5EF4-FFF2-40B4-BE49-F238E27FC236}">
                <a16:creationId xmlns:a16="http://schemas.microsoft.com/office/drawing/2014/main" id="{B81A2A5B-A2BF-4B26-A156-CEB2F69868B0}"/>
              </a:ext>
            </a:extLst>
          </p:cNvPr>
          <p:cNvSpPr>
            <a:spLocks noGrp="1"/>
          </p:cNvSpPr>
          <p:nvPr>
            <p:ph type="sldNum" sz="quarter" idx="12"/>
          </p:nvPr>
        </p:nvSpPr>
        <p:spPr/>
        <p:txBody>
          <a:bodyPr/>
          <a:lstStyle/>
          <a:p>
            <a:fld id="{E2BA4613-F97B-4173-A7DB-AA33085A69D9}" type="slidenum">
              <a:rPr lang="en-US" smtClean="0"/>
              <a:t>23</a:t>
            </a:fld>
            <a:endParaRPr lang="en-US" dirty="0"/>
          </a:p>
        </p:txBody>
      </p:sp>
    </p:spTree>
    <p:extLst>
      <p:ext uri="{BB962C8B-B14F-4D97-AF65-F5344CB8AC3E}">
        <p14:creationId xmlns:p14="http://schemas.microsoft.com/office/powerpoint/2010/main" val="2419451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2D0788E-DC94-4C11-8152-A2229CAB44A1}"/>
              </a:ext>
            </a:extLst>
          </p:cNvPr>
          <p:cNvSpPr>
            <a:spLocks noGrp="1"/>
          </p:cNvSpPr>
          <p:nvPr>
            <p:ph type="ftr" sz="quarter" idx="11"/>
          </p:nvPr>
        </p:nvSpPr>
        <p:spPr>
          <a:xfrm>
            <a:off x="1467535" y="6359937"/>
            <a:ext cx="5829300" cy="365125"/>
          </a:xfrm>
        </p:spPr>
        <p:txBody>
          <a:bodyPr/>
          <a:lstStyle/>
          <a:p>
            <a:r>
              <a:rPr lang="en-US"/>
              <a:t>LBNF Hadron Absorber Plan for Final Design, Procurement and Assembly</a:t>
            </a:r>
            <a:endParaRPr lang="en-US" dirty="0"/>
          </a:p>
        </p:txBody>
      </p:sp>
      <p:pic>
        <p:nvPicPr>
          <p:cNvPr id="5" name="Picture 4">
            <a:extLst>
              <a:ext uri="{FF2B5EF4-FFF2-40B4-BE49-F238E27FC236}">
                <a16:creationId xmlns:a16="http://schemas.microsoft.com/office/drawing/2014/main" id="{750C7E0C-C5AB-4C0B-83B9-30F9D6DD8E23}"/>
              </a:ext>
            </a:extLst>
          </p:cNvPr>
          <p:cNvPicPr>
            <a:picLocks noChangeAspect="1"/>
          </p:cNvPicPr>
          <p:nvPr/>
        </p:nvPicPr>
        <p:blipFill rotWithShape="1">
          <a:blip r:embed="rId2">
            <a:extLst>
              <a:ext uri="{28A0092B-C50C-407E-A947-70E740481C1C}">
                <a14:useLocalDpi xmlns:a14="http://schemas.microsoft.com/office/drawing/2010/main" val="0"/>
              </a:ext>
            </a:extLst>
          </a:blip>
          <a:srcRect l="17262" r="31905"/>
          <a:stretch/>
        </p:blipFill>
        <p:spPr>
          <a:xfrm>
            <a:off x="130629" y="616414"/>
            <a:ext cx="4648200" cy="5625171"/>
          </a:xfrm>
          <a:prstGeom prst="rect">
            <a:avLst/>
          </a:prstGeom>
        </p:spPr>
      </p:pic>
      <p:pic>
        <p:nvPicPr>
          <p:cNvPr id="7" name="Picture 6">
            <a:extLst>
              <a:ext uri="{FF2B5EF4-FFF2-40B4-BE49-F238E27FC236}">
                <a16:creationId xmlns:a16="http://schemas.microsoft.com/office/drawing/2014/main" id="{983F5ADB-9FD7-4230-8036-3DE3679022FD}"/>
              </a:ext>
            </a:extLst>
          </p:cNvPr>
          <p:cNvPicPr>
            <a:picLocks noChangeAspect="1"/>
          </p:cNvPicPr>
          <p:nvPr/>
        </p:nvPicPr>
        <p:blipFill rotWithShape="1">
          <a:blip r:embed="rId3">
            <a:extLst>
              <a:ext uri="{28A0092B-C50C-407E-A947-70E740481C1C}">
                <a14:useLocalDpi xmlns:a14="http://schemas.microsoft.com/office/drawing/2010/main" val="0"/>
              </a:ext>
            </a:extLst>
          </a:blip>
          <a:srcRect l="15714" r="41190"/>
          <a:stretch/>
        </p:blipFill>
        <p:spPr>
          <a:xfrm>
            <a:off x="4974770" y="601559"/>
            <a:ext cx="3940629" cy="5625171"/>
          </a:xfrm>
          <a:prstGeom prst="rect">
            <a:avLst/>
          </a:prstGeom>
        </p:spPr>
      </p:pic>
      <p:sp>
        <p:nvSpPr>
          <p:cNvPr id="6" name="TextBox 5">
            <a:extLst>
              <a:ext uri="{FF2B5EF4-FFF2-40B4-BE49-F238E27FC236}">
                <a16:creationId xmlns:a16="http://schemas.microsoft.com/office/drawing/2014/main" id="{73AF99F8-1336-4148-A356-CC575F56FCA5}"/>
              </a:ext>
            </a:extLst>
          </p:cNvPr>
          <p:cNvSpPr txBox="1"/>
          <p:nvPr/>
        </p:nvSpPr>
        <p:spPr>
          <a:xfrm>
            <a:off x="424543" y="1001484"/>
            <a:ext cx="1070871" cy="369332"/>
          </a:xfrm>
          <a:prstGeom prst="rect">
            <a:avLst/>
          </a:prstGeom>
          <a:noFill/>
        </p:spPr>
        <p:txBody>
          <a:bodyPr wrap="none" rtlCol="0">
            <a:spAutoFit/>
          </a:bodyPr>
          <a:lstStyle/>
          <a:p>
            <a:r>
              <a:rPr lang="en-US" dirty="0">
                <a:solidFill>
                  <a:schemeClr val="accent1">
                    <a:lumMod val="20000"/>
                    <a:lumOff val="80000"/>
                  </a:schemeClr>
                </a:solidFill>
              </a:rPr>
              <a:t>2.5” steel</a:t>
            </a:r>
          </a:p>
        </p:txBody>
      </p:sp>
      <p:sp>
        <p:nvSpPr>
          <p:cNvPr id="8" name="TextBox 7">
            <a:extLst>
              <a:ext uri="{FF2B5EF4-FFF2-40B4-BE49-F238E27FC236}">
                <a16:creationId xmlns:a16="http://schemas.microsoft.com/office/drawing/2014/main" id="{34593CC3-E0AF-4241-8DAD-B497F02A5664}"/>
              </a:ext>
            </a:extLst>
          </p:cNvPr>
          <p:cNvSpPr txBox="1"/>
          <p:nvPr/>
        </p:nvSpPr>
        <p:spPr>
          <a:xfrm>
            <a:off x="2120212" y="189698"/>
            <a:ext cx="4206344" cy="400110"/>
          </a:xfrm>
          <a:prstGeom prst="rect">
            <a:avLst/>
          </a:prstGeom>
          <a:noFill/>
        </p:spPr>
        <p:txBody>
          <a:bodyPr wrap="none" rtlCol="0">
            <a:spAutoFit/>
          </a:bodyPr>
          <a:lstStyle/>
          <a:p>
            <a:r>
              <a:rPr lang="en-US" sz="2000" dirty="0"/>
              <a:t>Left vertical layers-2 and -3 installation</a:t>
            </a:r>
          </a:p>
        </p:txBody>
      </p:sp>
      <p:cxnSp>
        <p:nvCxnSpPr>
          <p:cNvPr id="10" name="Straight Arrow Connector 9">
            <a:extLst>
              <a:ext uri="{FF2B5EF4-FFF2-40B4-BE49-F238E27FC236}">
                <a16:creationId xmlns:a16="http://schemas.microsoft.com/office/drawing/2014/main" id="{9ED0B6E9-9518-4F3D-BFC0-79E424BC58AE}"/>
              </a:ext>
            </a:extLst>
          </p:cNvPr>
          <p:cNvCxnSpPr>
            <a:stCxn id="6" idx="3"/>
          </p:cNvCxnSpPr>
          <p:nvPr/>
        </p:nvCxnSpPr>
        <p:spPr>
          <a:xfrm>
            <a:off x="1495414" y="1186150"/>
            <a:ext cx="300729" cy="1546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A21278B-4E08-4842-9096-842AF2BD23FC}"/>
              </a:ext>
            </a:extLst>
          </p:cNvPr>
          <p:cNvSpPr txBox="1"/>
          <p:nvPr/>
        </p:nvSpPr>
        <p:spPr>
          <a:xfrm>
            <a:off x="2873829" y="1370816"/>
            <a:ext cx="896143" cy="369332"/>
          </a:xfrm>
          <a:prstGeom prst="rect">
            <a:avLst/>
          </a:prstGeom>
          <a:noFill/>
        </p:spPr>
        <p:txBody>
          <a:bodyPr wrap="none" rtlCol="0">
            <a:spAutoFit/>
          </a:bodyPr>
          <a:lstStyle/>
          <a:p>
            <a:r>
              <a:rPr lang="en-US" dirty="0"/>
              <a:t>7” steel</a:t>
            </a:r>
          </a:p>
        </p:txBody>
      </p:sp>
      <p:cxnSp>
        <p:nvCxnSpPr>
          <p:cNvPr id="13" name="Straight Arrow Connector 12">
            <a:extLst>
              <a:ext uri="{FF2B5EF4-FFF2-40B4-BE49-F238E27FC236}">
                <a16:creationId xmlns:a16="http://schemas.microsoft.com/office/drawing/2014/main" id="{A850738A-F2D3-4FAB-87D3-8DB5DFD48E48}"/>
              </a:ext>
            </a:extLst>
          </p:cNvPr>
          <p:cNvCxnSpPr/>
          <p:nvPr/>
        </p:nvCxnSpPr>
        <p:spPr>
          <a:xfrm flipH="1">
            <a:off x="2340429" y="1534886"/>
            <a:ext cx="498985" cy="859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1D38A33-FFDF-4BD8-81F3-779D08B3480D}"/>
              </a:ext>
            </a:extLst>
          </p:cNvPr>
          <p:cNvSpPr txBox="1"/>
          <p:nvPr/>
        </p:nvSpPr>
        <p:spPr>
          <a:xfrm>
            <a:off x="805543" y="3309257"/>
            <a:ext cx="1002197" cy="646331"/>
          </a:xfrm>
          <a:prstGeom prst="rect">
            <a:avLst/>
          </a:prstGeom>
          <a:noFill/>
        </p:spPr>
        <p:txBody>
          <a:bodyPr wrap="none" rtlCol="0">
            <a:spAutoFit/>
          </a:bodyPr>
          <a:lstStyle/>
          <a:p>
            <a:r>
              <a:rPr lang="en-US" dirty="0"/>
              <a:t>L2</a:t>
            </a:r>
          </a:p>
          <a:p>
            <a:r>
              <a:rPr lang="en-US" dirty="0"/>
              <a:t>58,524lb</a:t>
            </a:r>
          </a:p>
        </p:txBody>
      </p:sp>
      <p:sp>
        <p:nvSpPr>
          <p:cNvPr id="15" name="TextBox 14">
            <a:extLst>
              <a:ext uri="{FF2B5EF4-FFF2-40B4-BE49-F238E27FC236}">
                <a16:creationId xmlns:a16="http://schemas.microsoft.com/office/drawing/2014/main" id="{835E8609-C220-438A-8700-D210E8DE68F5}"/>
              </a:ext>
            </a:extLst>
          </p:cNvPr>
          <p:cNvSpPr txBox="1"/>
          <p:nvPr/>
        </p:nvSpPr>
        <p:spPr>
          <a:xfrm>
            <a:off x="7648586" y="1370816"/>
            <a:ext cx="1187889" cy="369332"/>
          </a:xfrm>
          <a:prstGeom prst="rect">
            <a:avLst/>
          </a:prstGeom>
          <a:noFill/>
        </p:spPr>
        <p:txBody>
          <a:bodyPr wrap="none" rtlCol="0">
            <a:spAutoFit/>
          </a:bodyPr>
          <a:lstStyle/>
          <a:p>
            <a:r>
              <a:rPr lang="en-US" dirty="0"/>
              <a:t>9.11” steel</a:t>
            </a:r>
          </a:p>
        </p:txBody>
      </p:sp>
      <p:cxnSp>
        <p:nvCxnSpPr>
          <p:cNvPr id="17" name="Straight Arrow Connector 16">
            <a:extLst>
              <a:ext uri="{FF2B5EF4-FFF2-40B4-BE49-F238E27FC236}">
                <a16:creationId xmlns:a16="http://schemas.microsoft.com/office/drawing/2014/main" id="{4039BDA4-483E-42EA-972A-1D8272FEAEB6}"/>
              </a:ext>
            </a:extLst>
          </p:cNvPr>
          <p:cNvCxnSpPr>
            <a:stCxn id="15" idx="1"/>
          </p:cNvCxnSpPr>
          <p:nvPr/>
        </p:nvCxnSpPr>
        <p:spPr>
          <a:xfrm flipH="1">
            <a:off x="6945085" y="1555482"/>
            <a:ext cx="703501" cy="1176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0504452-785A-498B-846B-048A54195D31}"/>
              </a:ext>
            </a:extLst>
          </p:cNvPr>
          <p:cNvSpPr txBox="1"/>
          <p:nvPr/>
        </p:nvSpPr>
        <p:spPr>
          <a:xfrm>
            <a:off x="5665171" y="3309257"/>
            <a:ext cx="1119217" cy="646331"/>
          </a:xfrm>
          <a:prstGeom prst="rect">
            <a:avLst/>
          </a:prstGeom>
          <a:noFill/>
        </p:spPr>
        <p:txBody>
          <a:bodyPr wrap="none" rtlCol="0">
            <a:spAutoFit/>
          </a:bodyPr>
          <a:lstStyle/>
          <a:p>
            <a:r>
              <a:rPr lang="en-US" dirty="0"/>
              <a:t>L3</a:t>
            </a:r>
          </a:p>
          <a:p>
            <a:r>
              <a:rPr lang="en-US" dirty="0"/>
              <a:t>170,048lb</a:t>
            </a:r>
          </a:p>
        </p:txBody>
      </p:sp>
      <p:sp>
        <p:nvSpPr>
          <p:cNvPr id="4" name="Date Placeholder 3">
            <a:extLst>
              <a:ext uri="{FF2B5EF4-FFF2-40B4-BE49-F238E27FC236}">
                <a16:creationId xmlns:a16="http://schemas.microsoft.com/office/drawing/2014/main" id="{F0B32DF5-BCBC-4322-9B01-D274F3B84DC5}"/>
              </a:ext>
            </a:extLst>
          </p:cNvPr>
          <p:cNvSpPr>
            <a:spLocks noGrp="1"/>
          </p:cNvSpPr>
          <p:nvPr>
            <p:ph type="dt" sz="half" idx="10"/>
          </p:nvPr>
        </p:nvSpPr>
        <p:spPr/>
        <p:txBody>
          <a:bodyPr/>
          <a:lstStyle/>
          <a:p>
            <a:r>
              <a:rPr lang="en-US"/>
              <a:t>6/26/2020</a:t>
            </a:r>
            <a:endParaRPr lang="en-US" dirty="0"/>
          </a:p>
        </p:txBody>
      </p:sp>
      <p:sp>
        <p:nvSpPr>
          <p:cNvPr id="9" name="Slide Number Placeholder 8">
            <a:extLst>
              <a:ext uri="{FF2B5EF4-FFF2-40B4-BE49-F238E27FC236}">
                <a16:creationId xmlns:a16="http://schemas.microsoft.com/office/drawing/2014/main" id="{0523D7D9-8434-43CB-AAC6-2F37C30980A8}"/>
              </a:ext>
            </a:extLst>
          </p:cNvPr>
          <p:cNvSpPr>
            <a:spLocks noGrp="1"/>
          </p:cNvSpPr>
          <p:nvPr>
            <p:ph type="sldNum" sz="quarter" idx="12"/>
          </p:nvPr>
        </p:nvSpPr>
        <p:spPr/>
        <p:txBody>
          <a:bodyPr/>
          <a:lstStyle/>
          <a:p>
            <a:fld id="{E2BA4613-F97B-4173-A7DB-AA33085A69D9}" type="slidenum">
              <a:rPr lang="en-US" smtClean="0"/>
              <a:t>24</a:t>
            </a:fld>
            <a:endParaRPr lang="en-US" dirty="0"/>
          </a:p>
        </p:txBody>
      </p:sp>
    </p:spTree>
    <p:extLst>
      <p:ext uri="{BB962C8B-B14F-4D97-AF65-F5344CB8AC3E}">
        <p14:creationId xmlns:p14="http://schemas.microsoft.com/office/powerpoint/2010/main" val="2457688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E32EA9-3E55-4DD4-8915-51EF278838CC}"/>
              </a:ext>
            </a:extLst>
          </p:cNvPr>
          <p:cNvSpPr>
            <a:spLocks noGrp="1"/>
          </p:cNvSpPr>
          <p:nvPr>
            <p:ph type="ftr" sz="quarter" idx="11"/>
          </p:nvPr>
        </p:nvSpPr>
        <p:spPr>
          <a:xfrm>
            <a:off x="1650589" y="6323424"/>
            <a:ext cx="5842819" cy="365125"/>
          </a:xfrm>
        </p:spPr>
        <p:txBody>
          <a:bodyPr/>
          <a:lstStyle/>
          <a:p>
            <a:r>
              <a:rPr lang="en-US"/>
              <a:t>LBNF Hadron Absorber Plan for Final Design, Procurement and Assembly</a:t>
            </a:r>
            <a:endParaRPr lang="en-US" dirty="0"/>
          </a:p>
        </p:txBody>
      </p:sp>
      <p:pic>
        <p:nvPicPr>
          <p:cNvPr id="5" name="Picture 4">
            <a:extLst>
              <a:ext uri="{FF2B5EF4-FFF2-40B4-BE49-F238E27FC236}">
                <a16:creationId xmlns:a16="http://schemas.microsoft.com/office/drawing/2014/main" id="{63DA9AC0-3C08-416A-8E87-42A619162D95}"/>
              </a:ext>
            </a:extLst>
          </p:cNvPr>
          <p:cNvPicPr>
            <a:picLocks noChangeAspect="1"/>
          </p:cNvPicPr>
          <p:nvPr/>
        </p:nvPicPr>
        <p:blipFill rotWithShape="1">
          <a:blip r:embed="rId2">
            <a:extLst>
              <a:ext uri="{28A0092B-C50C-407E-A947-70E740481C1C}">
                <a14:useLocalDpi xmlns:a14="http://schemas.microsoft.com/office/drawing/2010/main" val="0"/>
              </a:ext>
            </a:extLst>
          </a:blip>
          <a:srcRect l="13929" t="3943" r="11548" b="3943"/>
          <a:stretch/>
        </p:blipFill>
        <p:spPr>
          <a:xfrm>
            <a:off x="947057" y="843660"/>
            <a:ext cx="7249885" cy="5512691"/>
          </a:xfrm>
          <a:prstGeom prst="rect">
            <a:avLst/>
          </a:prstGeom>
        </p:spPr>
      </p:pic>
      <p:sp>
        <p:nvSpPr>
          <p:cNvPr id="6" name="TextBox 5">
            <a:extLst>
              <a:ext uri="{FF2B5EF4-FFF2-40B4-BE49-F238E27FC236}">
                <a16:creationId xmlns:a16="http://schemas.microsoft.com/office/drawing/2014/main" id="{2D8D0D02-2C6E-4EEF-8481-E858F4932CD6}"/>
              </a:ext>
            </a:extLst>
          </p:cNvPr>
          <p:cNvSpPr txBox="1"/>
          <p:nvPr/>
        </p:nvSpPr>
        <p:spPr>
          <a:xfrm>
            <a:off x="2100943" y="293914"/>
            <a:ext cx="3450881" cy="400110"/>
          </a:xfrm>
          <a:prstGeom prst="rect">
            <a:avLst/>
          </a:prstGeom>
          <a:noFill/>
        </p:spPr>
        <p:txBody>
          <a:bodyPr wrap="none" rtlCol="0">
            <a:spAutoFit/>
          </a:bodyPr>
          <a:lstStyle/>
          <a:p>
            <a:r>
              <a:rPr lang="en-US" sz="2000" dirty="0"/>
              <a:t>Left vertical layer-4 installation </a:t>
            </a:r>
          </a:p>
        </p:txBody>
      </p:sp>
      <p:sp>
        <p:nvSpPr>
          <p:cNvPr id="7" name="TextBox 6">
            <a:extLst>
              <a:ext uri="{FF2B5EF4-FFF2-40B4-BE49-F238E27FC236}">
                <a16:creationId xmlns:a16="http://schemas.microsoft.com/office/drawing/2014/main" id="{3AF95459-E369-4569-B43C-D45A33D737FC}"/>
              </a:ext>
            </a:extLst>
          </p:cNvPr>
          <p:cNvSpPr txBox="1"/>
          <p:nvPr/>
        </p:nvSpPr>
        <p:spPr>
          <a:xfrm>
            <a:off x="4071256" y="3429000"/>
            <a:ext cx="1338943" cy="923330"/>
          </a:xfrm>
          <a:prstGeom prst="rect">
            <a:avLst/>
          </a:prstGeom>
          <a:noFill/>
        </p:spPr>
        <p:txBody>
          <a:bodyPr wrap="square" rtlCol="0">
            <a:spAutoFit/>
          </a:bodyPr>
          <a:lstStyle/>
          <a:p>
            <a:r>
              <a:rPr lang="en-US" dirty="0"/>
              <a:t>L4</a:t>
            </a:r>
          </a:p>
          <a:p>
            <a:r>
              <a:rPr lang="en-US" dirty="0"/>
              <a:t>212,060lb</a:t>
            </a:r>
          </a:p>
          <a:p>
            <a:endParaRPr lang="en-US" dirty="0"/>
          </a:p>
        </p:txBody>
      </p:sp>
      <p:sp>
        <p:nvSpPr>
          <p:cNvPr id="8" name="TextBox 7">
            <a:extLst>
              <a:ext uri="{FF2B5EF4-FFF2-40B4-BE49-F238E27FC236}">
                <a16:creationId xmlns:a16="http://schemas.microsoft.com/office/drawing/2014/main" id="{9F70C35F-0433-404D-91D6-FDDD80F9FB51}"/>
              </a:ext>
            </a:extLst>
          </p:cNvPr>
          <p:cNvSpPr txBox="1"/>
          <p:nvPr/>
        </p:nvSpPr>
        <p:spPr>
          <a:xfrm>
            <a:off x="7043057" y="2111829"/>
            <a:ext cx="1187889" cy="369332"/>
          </a:xfrm>
          <a:prstGeom prst="rect">
            <a:avLst/>
          </a:prstGeom>
          <a:noFill/>
        </p:spPr>
        <p:txBody>
          <a:bodyPr wrap="none" rtlCol="0">
            <a:spAutoFit/>
          </a:bodyPr>
          <a:lstStyle/>
          <a:p>
            <a:r>
              <a:rPr lang="en-US" dirty="0"/>
              <a:t>9.11” steel</a:t>
            </a:r>
          </a:p>
        </p:txBody>
      </p:sp>
      <p:cxnSp>
        <p:nvCxnSpPr>
          <p:cNvPr id="10" name="Straight Arrow Connector 9">
            <a:extLst>
              <a:ext uri="{FF2B5EF4-FFF2-40B4-BE49-F238E27FC236}">
                <a16:creationId xmlns:a16="http://schemas.microsoft.com/office/drawing/2014/main" id="{DF62916F-7F79-428B-9497-E8703BB0392B}"/>
              </a:ext>
            </a:extLst>
          </p:cNvPr>
          <p:cNvCxnSpPr>
            <a:stCxn id="8" idx="1"/>
          </p:cNvCxnSpPr>
          <p:nvPr/>
        </p:nvCxnSpPr>
        <p:spPr>
          <a:xfrm flipH="1">
            <a:off x="6173546" y="2296495"/>
            <a:ext cx="869511" cy="925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F7E7D3E5-44AF-463E-8558-64088C00EF4F}"/>
              </a:ext>
            </a:extLst>
          </p:cNvPr>
          <p:cNvSpPr>
            <a:spLocks noGrp="1"/>
          </p:cNvSpPr>
          <p:nvPr>
            <p:ph type="dt" sz="half" idx="10"/>
          </p:nvPr>
        </p:nvSpPr>
        <p:spPr/>
        <p:txBody>
          <a:bodyPr/>
          <a:lstStyle/>
          <a:p>
            <a:r>
              <a:rPr lang="en-US"/>
              <a:t>6/26/2020</a:t>
            </a:r>
            <a:endParaRPr lang="en-US" dirty="0"/>
          </a:p>
        </p:txBody>
      </p:sp>
      <p:sp>
        <p:nvSpPr>
          <p:cNvPr id="9" name="Slide Number Placeholder 8">
            <a:extLst>
              <a:ext uri="{FF2B5EF4-FFF2-40B4-BE49-F238E27FC236}">
                <a16:creationId xmlns:a16="http://schemas.microsoft.com/office/drawing/2014/main" id="{07930D75-96B1-4D05-9E54-6341285D8FF7}"/>
              </a:ext>
            </a:extLst>
          </p:cNvPr>
          <p:cNvSpPr>
            <a:spLocks noGrp="1"/>
          </p:cNvSpPr>
          <p:nvPr>
            <p:ph type="sldNum" sz="quarter" idx="12"/>
          </p:nvPr>
        </p:nvSpPr>
        <p:spPr/>
        <p:txBody>
          <a:bodyPr/>
          <a:lstStyle/>
          <a:p>
            <a:fld id="{E2BA4613-F97B-4173-A7DB-AA33085A69D9}" type="slidenum">
              <a:rPr lang="en-US" smtClean="0"/>
              <a:t>25</a:t>
            </a:fld>
            <a:endParaRPr lang="en-US" dirty="0"/>
          </a:p>
        </p:txBody>
      </p:sp>
    </p:spTree>
    <p:extLst>
      <p:ext uri="{BB962C8B-B14F-4D97-AF65-F5344CB8AC3E}">
        <p14:creationId xmlns:p14="http://schemas.microsoft.com/office/powerpoint/2010/main" val="1406319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AEABE40-E00D-4FB3-AD81-51BB2FD628D1}"/>
              </a:ext>
            </a:extLst>
          </p:cNvPr>
          <p:cNvSpPr>
            <a:spLocks noGrp="1"/>
          </p:cNvSpPr>
          <p:nvPr>
            <p:ph type="ftr" sz="quarter" idx="11"/>
          </p:nvPr>
        </p:nvSpPr>
        <p:spPr>
          <a:xfrm>
            <a:off x="1807029" y="6356351"/>
            <a:ext cx="4308021" cy="365125"/>
          </a:xfrm>
        </p:spPr>
        <p:txBody>
          <a:bodyPr/>
          <a:lstStyle/>
          <a:p>
            <a:r>
              <a:rPr lang="en-US"/>
              <a:t>LBNF Hadron Absorber Plan for Final Design, Procurement and Assembly</a:t>
            </a:r>
            <a:endParaRPr lang="en-US" dirty="0"/>
          </a:p>
        </p:txBody>
      </p:sp>
      <p:pic>
        <p:nvPicPr>
          <p:cNvPr id="6" name="Picture 5">
            <a:extLst>
              <a:ext uri="{FF2B5EF4-FFF2-40B4-BE49-F238E27FC236}">
                <a16:creationId xmlns:a16="http://schemas.microsoft.com/office/drawing/2014/main" id="{9209C5B2-2A76-478C-893D-0A1F23B65350}"/>
              </a:ext>
            </a:extLst>
          </p:cNvPr>
          <p:cNvPicPr>
            <a:picLocks noChangeAspect="1"/>
          </p:cNvPicPr>
          <p:nvPr/>
        </p:nvPicPr>
        <p:blipFill rotWithShape="1">
          <a:blip r:embed="rId2">
            <a:extLst>
              <a:ext uri="{28A0092B-C50C-407E-A947-70E740481C1C}">
                <a14:useLocalDpi xmlns:a14="http://schemas.microsoft.com/office/drawing/2010/main" val="0"/>
              </a:ext>
            </a:extLst>
          </a:blip>
          <a:srcRect l="2976" t="6458" r="52887"/>
          <a:stretch/>
        </p:blipFill>
        <p:spPr>
          <a:xfrm>
            <a:off x="4759780" y="967923"/>
            <a:ext cx="4132948" cy="5388428"/>
          </a:xfrm>
          <a:prstGeom prst="rect">
            <a:avLst/>
          </a:prstGeom>
        </p:spPr>
      </p:pic>
      <p:pic>
        <p:nvPicPr>
          <p:cNvPr id="7" name="Picture 6">
            <a:extLst>
              <a:ext uri="{FF2B5EF4-FFF2-40B4-BE49-F238E27FC236}">
                <a16:creationId xmlns:a16="http://schemas.microsoft.com/office/drawing/2014/main" id="{E1D2C7C2-B381-4892-A270-1E9C44EDBD94}"/>
              </a:ext>
            </a:extLst>
          </p:cNvPr>
          <p:cNvPicPr>
            <a:picLocks noChangeAspect="1"/>
          </p:cNvPicPr>
          <p:nvPr/>
        </p:nvPicPr>
        <p:blipFill rotWithShape="1">
          <a:blip r:embed="rId3">
            <a:extLst>
              <a:ext uri="{28A0092B-C50C-407E-A947-70E740481C1C}">
                <a14:useLocalDpi xmlns:a14="http://schemas.microsoft.com/office/drawing/2010/main" val="0"/>
              </a:ext>
            </a:extLst>
          </a:blip>
          <a:srcRect l="3810" t="50630" r="50000"/>
          <a:stretch/>
        </p:blipFill>
        <p:spPr>
          <a:xfrm>
            <a:off x="251271" y="967923"/>
            <a:ext cx="4035880" cy="2653657"/>
          </a:xfrm>
          <a:prstGeom prst="rect">
            <a:avLst/>
          </a:prstGeom>
        </p:spPr>
      </p:pic>
      <p:sp>
        <p:nvSpPr>
          <p:cNvPr id="8" name="TextBox 7">
            <a:extLst>
              <a:ext uri="{FF2B5EF4-FFF2-40B4-BE49-F238E27FC236}">
                <a16:creationId xmlns:a16="http://schemas.microsoft.com/office/drawing/2014/main" id="{D6A6EE49-0CED-4401-868B-D428D3132899}"/>
              </a:ext>
            </a:extLst>
          </p:cNvPr>
          <p:cNvSpPr txBox="1"/>
          <p:nvPr/>
        </p:nvSpPr>
        <p:spPr>
          <a:xfrm>
            <a:off x="2697672" y="56698"/>
            <a:ext cx="2940677" cy="400110"/>
          </a:xfrm>
          <a:prstGeom prst="rect">
            <a:avLst/>
          </a:prstGeom>
          <a:noFill/>
        </p:spPr>
        <p:txBody>
          <a:bodyPr wrap="none" rtlCol="0">
            <a:spAutoFit/>
          </a:bodyPr>
          <a:lstStyle/>
          <a:p>
            <a:r>
              <a:rPr lang="en-US" sz="2000" dirty="0"/>
              <a:t>Support blocks installation</a:t>
            </a:r>
          </a:p>
        </p:txBody>
      </p:sp>
      <p:pic>
        <p:nvPicPr>
          <p:cNvPr id="10" name="Picture 9">
            <a:extLst>
              <a:ext uri="{FF2B5EF4-FFF2-40B4-BE49-F238E27FC236}">
                <a16:creationId xmlns:a16="http://schemas.microsoft.com/office/drawing/2014/main" id="{12380F59-969B-4863-B71A-8FD79C6BF7B5}"/>
              </a:ext>
            </a:extLst>
          </p:cNvPr>
          <p:cNvPicPr>
            <a:picLocks noChangeAspect="1"/>
          </p:cNvPicPr>
          <p:nvPr/>
        </p:nvPicPr>
        <p:blipFill rotWithShape="1">
          <a:blip r:embed="rId4">
            <a:extLst>
              <a:ext uri="{28A0092B-C50C-407E-A947-70E740481C1C}">
                <a14:useLocalDpi xmlns:a14="http://schemas.microsoft.com/office/drawing/2010/main" val="0"/>
              </a:ext>
            </a:extLst>
          </a:blip>
          <a:srcRect l="14643" t="6249" r="16333" b="23101"/>
          <a:stretch/>
        </p:blipFill>
        <p:spPr>
          <a:xfrm>
            <a:off x="251271" y="3662137"/>
            <a:ext cx="4320729" cy="2720598"/>
          </a:xfrm>
          <a:prstGeom prst="rect">
            <a:avLst/>
          </a:prstGeom>
        </p:spPr>
      </p:pic>
      <p:sp>
        <p:nvSpPr>
          <p:cNvPr id="11" name="TextBox 10">
            <a:extLst>
              <a:ext uri="{FF2B5EF4-FFF2-40B4-BE49-F238E27FC236}">
                <a16:creationId xmlns:a16="http://schemas.microsoft.com/office/drawing/2014/main" id="{4BE928F7-6956-44CB-8014-55FEEE085DF1}"/>
              </a:ext>
            </a:extLst>
          </p:cNvPr>
          <p:cNvSpPr txBox="1"/>
          <p:nvPr/>
        </p:nvSpPr>
        <p:spPr>
          <a:xfrm>
            <a:off x="4572000" y="967923"/>
            <a:ext cx="1573957" cy="369332"/>
          </a:xfrm>
          <a:prstGeom prst="rect">
            <a:avLst/>
          </a:prstGeom>
          <a:noFill/>
        </p:spPr>
        <p:txBody>
          <a:bodyPr wrap="none" rtlCol="0">
            <a:spAutoFit/>
          </a:bodyPr>
          <a:lstStyle/>
          <a:p>
            <a:r>
              <a:rPr lang="en-US" dirty="0"/>
              <a:t>Support blocks</a:t>
            </a:r>
          </a:p>
        </p:txBody>
      </p:sp>
      <p:cxnSp>
        <p:nvCxnSpPr>
          <p:cNvPr id="13" name="Straight Arrow Connector 12">
            <a:extLst>
              <a:ext uri="{FF2B5EF4-FFF2-40B4-BE49-F238E27FC236}">
                <a16:creationId xmlns:a16="http://schemas.microsoft.com/office/drawing/2014/main" id="{AE01DA5B-2335-430D-935B-F5EAD07EA6D6}"/>
              </a:ext>
            </a:extLst>
          </p:cNvPr>
          <p:cNvCxnSpPr>
            <a:stCxn id="11" idx="1"/>
          </p:cNvCxnSpPr>
          <p:nvPr/>
        </p:nvCxnSpPr>
        <p:spPr>
          <a:xfrm flipH="1">
            <a:off x="3276600" y="1152589"/>
            <a:ext cx="1295400" cy="1187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D428F78-D791-43DE-A06E-F8FF89196932}"/>
              </a:ext>
            </a:extLst>
          </p:cNvPr>
          <p:cNvCxnSpPr>
            <a:stCxn id="11" idx="1"/>
          </p:cNvCxnSpPr>
          <p:nvPr/>
        </p:nvCxnSpPr>
        <p:spPr>
          <a:xfrm flipH="1">
            <a:off x="3690257" y="1152589"/>
            <a:ext cx="881743" cy="2918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7E92077-0858-499D-80BF-2184994E2DED}"/>
              </a:ext>
            </a:extLst>
          </p:cNvPr>
          <p:cNvCxnSpPr>
            <a:stCxn id="11" idx="1"/>
          </p:cNvCxnSpPr>
          <p:nvPr/>
        </p:nvCxnSpPr>
        <p:spPr>
          <a:xfrm flipH="1">
            <a:off x="2492829" y="1152589"/>
            <a:ext cx="2079171" cy="365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356421F-D142-4825-BAEB-4E21353651D5}"/>
              </a:ext>
            </a:extLst>
          </p:cNvPr>
          <p:cNvSpPr txBox="1"/>
          <p:nvPr/>
        </p:nvSpPr>
        <p:spPr>
          <a:xfrm>
            <a:off x="6662057" y="967923"/>
            <a:ext cx="1335622" cy="369332"/>
          </a:xfrm>
          <a:prstGeom prst="rect">
            <a:avLst/>
          </a:prstGeom>
          <a:noFill/>
        </p:spPr>
        <p:txBody>
          <a:bodyPr wrap="none" rtlCol="0">
            <a:spAutoFit/>
          </a:bodyPr>
          <a:lstStyle/>
          <a:p>
            <a:r>
              <a:rPr lang="en-US" dirty="0"/>
              <a:t>Air channels</a:t>
            </a:r>
          </a:p>
        </p:txBody>
      </p:sp>
      <p:cxnSp>
        <p:nvCxnSpPr>
          <p:cNvPr id="20" name="Straight Arrow Connector 19">
            <a:extLst>
              <a:ext uri="{FF2B5EF4-FFF2-40B4-BE49-F238E27FC236}">
                <a16:creationId xmlns:a16="http://schemas.microsoft.com/office/drawing/2014/main" id="{6F5C0FDE-A036-405B-AEF5-57E9168A6966}"/>
              </a:ext>
            </a:extLst>
          </p:cNvPr>
          <p:cNvCxnSpPr/>
          <p:nvPr/>
        </p:nvCxnSpPr>
        <p:spPr>
          <a:xfrm flipH="1">
            <a:off x="6145957" y="1337255"/>
            <a:ext cx="505214" cy="926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2E35F8F-297C-42D6-B611-CE10350F33E5}"/>
              </a:ext>
            </a:extLst>
          </p:cNvPr>
          <p:cNvCxnSpPr/>
          <p:nvPr/>
        </p:nvCxnSpPr>
        <p:spPr>
          <a:xfrm flipH="1">
            <a:off x="6564086" y="1337255"/>
            <a:ext cx="97971" cy="2284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A5034B7-F101-421F-9E44-12593E073A91}"/>
              </a:ext>
            </a:extLst>
          </p:cNvPr>
          <p:cNvSpPr txBox="1"/>
          <p:nvPr/>
        </p:nvSpPr>
        <p:spPr>
          <a:xfrm>
            <a:off x="3256329" y="6061153"/>
            <a:ext cx="1335622" cy="369332"/>
          </a:xfrm>
          <a:prstGeom prst="rect">
            <a:avLst/>
          </a:prstGeom>
          <a:noFill/>
        </p:spPr>
        <p:txBody>
          <a:bodyPr wrap="none" rtlCol="0">
            <a:spAutoFit/>
          </a:bodyPr>
          <a:lstStyle/>
          <a:p>
            <a:r>
              <a:rPr lang="en-US" dirty="0"/>
              <a:t>Air channels</a:t>
            </a:r>
          </a:p>
        </p:txBody>
      </p:sp>
      <p:cxnSp>
        <p:nvCxnSpPr>
          <p:cNvPr id="25" name="Straight Arrow Connector 24">
            <a:extLst>
              <a:ext uri="{FF2B5EF4-FFF2-40B4-BE49-F238E27FC236}">
                <a16:creationId xmlns:a16="http://schemas.microsoft.com/office/drawing/2014/main" id="{91E2E501-4752-4F2D-8824-1D5967A8949D}"/>
              </a:ext>
            </a:extLst>
          </p:cNvPr>
          <p:cNvCxnSpPr/>
          <p:nvPr/>
        </p:nvCxnSpPr>
        <p:spPr>
          <a:xfrm flipH="1" flipV="1">
            <a:off x="2340429" y="5890077"/>
            <a:ext cx="936171" cy="425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D123E73-F610-4C94-8B7F-2FFD6E1130C2}"/>
              </a:ext>
            </a:extLst>
          </p:cNvPr>
          <p:cNvCxnSpPr>
            <a:stCxn id="23" idx="1"/>
          </p:cNvCxnSpPr>
          <p:nvPr/>
        </p:nvCxnSpPr>
        <p:spPr>
          <a:xfrm flipH="1" flipV="1">
            <a:off x="1491343" y="6061153"/>
            <a:ext cx="1764986"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1938A78-35D6-435A-833D-D66DA5419E12}"/>
              </a:ext>
            </a:extLst>
          </p:cNvPr>
          <p:cNvSpPr txBox="1"/>
          <p:nvPr/>
        </p:nvSpPr>
        <p:spPr>
          <a:xfrm>
            <a:off x="8288156" y="986294"/>
            <a:ext cx="638380" cy="369332"/>
          </a:xfrm>
          <a:prstGeom prst="rect">
            <a:avLst/>
          </a:prstGeom>
          <a:noFill/>
        </p:spPr>
        <p:txBody>
          <a:bodyPr wrap="none" rtlCol="0">
            <a:spAutoFit/>
          </a:bodyPr>
          <a:lstStyle/>
          <a:p>
            <a:r>
              <a:rPr lang="en-US" dirty="0"/>
              <a:t>Rods</a:t>
            </a:r>
          </a:p>
        </p:txBody>
      </p:sp>
      <p:cxnSp>
        <p:nvCxnSpPr>
          <p:cNvPr id="30" name="Straight Arrow Connector 29">
            <a:extLst>
              <a:ext uri="{FF2B5EF4-FFF2-40B4-BE49-F238E27FC236}">
                <a16:creationId xmlns:a16="http://schemas.microsoft.com/office/drawing/2014/main" id="{40B9FA21-5B5B-410C-BCE3-CF95B3F116C0}"/>
              </a:ext>
            </a:extLst>
          </p:cNvPr>
          <p:cNvCxnSpPr/>
          <p:nvPr/>
        </p:nvCxnSpPr>
        <p:spPr>
          <a:xfrm flipH="1">
            <a:off x="7726137" y="1152589"/>
            <a:ext cx="536120" cy="926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6A8DE3B-7350-4E11-A3AF-A98E88F813AD}"/>
              </a:ext>
            </a:extLst>
          </p:cNvPr>
          <p:cNvCxnSpPr>
            <a:stCxn id="28" idx="1"/>
          </p:cNvCxnSpPr>
          <p:nvPr/>
        </p:nvCxnSpPr>
        <p:spPr>
          <a:xfrm flipH="1">
            <a:off x="7772056" y="1170960"/>
            <a:ext cx="516100" cy="1779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165A248-412D-4DBF-B4E0-7E478EA823B2}"/>
              </a:ext>
            </a:extLst>
          </p:cNvPr>
          <p:cNvSpPr txBox="1"/>
          <p:nvPr/>
        </p:nvSpPr>
        <p:spPr>
          <a:xfrm>
            <a:off x="254592" y="306023"/>
            <a:ext cx="8131628" cy="584775"/>
          </a:xfrm>
          <a:prstGeom prst="rect">
            <a:avLst/>
          </a:prstGeom>
          <a:noFill/>
        </p:spPr>
        <p:txBody>
          <a:bodyPr wrap="square" rtlCol="0">
            <a:spAutoFit/>
          </a:bodyPr>
          <a:lstStyle/>
          <a:p>
            <a:r>
              <a:rPr lang="en-US" sz="1600" dirty="0"/>
              <a:t>Steel 12”x12” blocks 10-113.5” long are installed on the stainless steel pan and joined together with steel rods. Blocks are not welded to the pan. The distance between block is eight inches.</a:t>
            </a:r>
          </a:p>
        </p:txBody>
      </p:sp>
      <p:sp>
        <p:nvSpPr>
          <p:cNvPr id="4" name="Date Placeholder 3">
            <a:extLst>
              <a:ext uri="{FF2B5EF4-FFF2-40B4-BE49-F238E27FC236}">
                <a16:creationId xmlns:a16="http://schemas.microsoft.com/office/drawing/2014/main" id="{D91D7698-4E5E-445A-91AD-CFA9A34B4735}"/>
              </a:ext>
            </a:extLst>
          </p:cNvPr>
          <p:cNvSpPr>
            <a:spLocks noGrp="1"/>
          </p:cNvSpPr>
          <p:nvPr>
            <p:ph type="dt" sz="half" idx="10"/>
          </p:nvPr>
        </p:nvSpPr>
        <p:spPr/>
        <p:txBody>
          <a:bodyPr/>
          <a:lstStyle/>
          <a:p>
            <a:r>
              <a:rPr lang="en-US"/>
              <a:t>6/26/2020</a:t>
            </a:r>
            <a:endParaRPr lang="en-US" dirty="0"/>
          </a:p>
        </p:txBody>
      </p:sp>
      <p:sp>
        <p:nvSpPr>
          <p:cNvPr id="5" name="Slide Number Placeholder 4">
            <a:extLst>
              <a:ext uri="{FF2B5EF4-FFF2-40B4-BE49-F238E27FC236}">
                <a16:creationId xmlns:a16="http://schemas.microsoft.com/office/drawing/2014/main" id="{3B75D204-0775-4356-9F6C-5B80F36D5F5B}"/>
              </a:ext>
            </a:extLst>
          </p:cNvPr>
          <p:cNvSpPr>
            <a:spLocks noGrp="1"/>
          </p:cNvSpPr>
          <p:nvPr>
            <p:ph type="sldNum" sz="quarter" idx="12"/>
          </p:nvPr>
        </p:nvSpPr>
        <p:spPr/>
        <p:txBody>
          <a:bodyPr/>
          <a:lstStyle/>
          <a:p>
            <a:fld id="{E2BA4613-F97B-4173-A7DB-AA33085A69D9}" type="slidenum">
              <a:rPr lang="en-US" smtClean="0"/>
              <a:t>26</a:t>
            </a:fld>
            <a:endParaRPr lang="en-US" dirty="0"/>
          </a:p>
        </p:txBody>
      </p:sp>
    </p:spTree>
    <p:extLst>
      <p:ext uri="{BB962C8B-B14F-4D97-AF65-F5344CB8AC3E}">
        <p14:creationId xmlns:p14="http://schemas.microsoft.com/office/powerpoint/2010/main" val="2143308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BB5127-5DF2-469A-B0C2-6026401DA7DC}"/>
              </a:ext>
            </a:extLst>
          </p:cNvPr>
          <p:cNvSpPr>
            <a:spLocks noGrp="1"/>
          </p:cNvSpPr>
          <p:nvPr>
            <p:ph type="ftr" sz="quarter" idx="11"/>
          </p:nvPr>
        </p:nvSpPr>
        <p:spPr>
          <a:xfrm>
            <a:off x="1393371" y="6356351"/>
            <a:ext cx="4721679" cy="365125"/>
          </a:xfrm>
        </p:spPr>
        <p:txBody>
          <a:bodyPr/>
          <a:lstStyle/>
          <a:p>
            <a:r>
              <a:rPr lang="en-US"/>
              <a:t>LBNF Hadron Absorber Plan for Final Design, Procurement and Assembly</a:t>
            </a:r>
            <a:endParaRPr lang="en-US" dirty="0"/>
          </a:p>
        </p:txBody>
      </p:sp>
      <p:pic>
        <p:nvPicPr>
          <p:cNvPr id="6" name="Picture 5">
            <a:extLst>
              <a:ext uri="{FF2B5EF4-FFF2-40B4-BE49-F238E27FC236}">
                <a16:creationId xmlns:a16="http://schemas.microsoft.com/office/drawing/2014/main" id="{14DED81D-9C97-4D29-9671-FC318C9A6DF7}"/>
              </a:ext>
            </a:extLst>
          </p:cNvPr>
          <p:cNvPicPr>
            <a:picLocks noChangeAspect="1"/>
          </p:cNvPicPr>
          <p:nvPr/>
        </p:nvPicPr>
        <p:blipFill rotWithShape="1">
          <a:blip r:embed="rId2">
            <a:extLst>
              <a:ext uri="{28A0092B-C50C-407E-A947-70E740481C1C}">
                <a14:useLocalDpi xmlns:a14="http://schemas.microsoft.com/office/drawing/2010/main" val="0"/>
              </a:ext>
            </a:extLst>
          </a:blip>
          <a:srcRect l="13452" t="8588" r="41071" b="6966"/>
          <a:stretch/>
        </p:blipFill>
        <p:spPr>
          <a:xfrm>
            <a:off x="4733631" y="1390340"/>
            <a:ext cx="4347226" cy="4966011"/>
          </a:xfrm>
          <a:prstGeom prst="rect">
            <a:avLst/>
          </a:prstGeom>
        </p:spPr>
      </p:pic>
      <p:pic>
        <p:nvPicPr>
          <p:cNvPr id="7" name="Picture 6">
            <a:extLst>
              <a:ext uri="{FF2B5EF4-FFF2-40B4-BE49-F238E27FC236}">
                <a16:creationId xmlns:a16="http://schemas.microsoft.com/office/drawing/2014/main" id="{568B27BD-FE1B-4F2F-8A40-8FD85558A356}"/>
              </a:ext>
            </a:extLst>
          </p:cNvPr>
          <p:cNvPicPr>
            <a:picLocks noChangeAspect="1"/>
          </p:cNvPicPr>
          <p:nvPr/>
        </p:nvPicPr>
        <p:blipFill rotWithShape="1">
          <a:blip r:embed="rId3">
            <a:extLst>
              <a:ext uri="{28A0092B-C50C-407E-A947-70E740481C1C}">
                <a14:useLocalDpi xmlns:a14="http://schemas.microsoft.com/office/drawing/2010/main" val="0"/>
              </a:ext>
            </a:extLst>
          </a:blip>
          <a:srcRect l="10952" t="12071" r="41667"/>
          <a:stretch/>
        </p:blipFill>
        <p:spPr>
          <a:xfrm>
            <a:off x="191014" y="1390340"/>
            <a:ext cx="4347226" cy="4962980"/>
          </a:xfrm>
          <a:prstGeom prst="rect">
            <a:avLst/>
          </a:prstGeom>
        </p:spPr>
      </p:pic>
      <p:sp>
        <p:nvSpPr>
          <p:cNvPr id="4" name="TextBox 3">
            <a:extLst>
              <a:ext uri="{FF2B5EF4-FFF2-40B4-BE49-F238E27FC236}">
                <a16:creationId xmlns:a16="http://schemas.microsoft.com/office/drawing/2014/main" id="{8FFD3344-4B13-46E3-AE8C-1CFFF7DA6D9A}"/>
              </a:ext>
            </a:extLst>
          </p:cNvPr>
          <p:cNvSpPr txBox="1"/>
          <p:nvPr/>
        </p:nvSpPr>
        <p:spPr>
          <a:xfrm>
            <a:off x="191014" y="341769"/>
            <a:ext cx="8610834" cy="1200329"/>
          </a:xfrm>
          <a:prstGeom prst="rect">
            <a:avLst/>
          </a:prstGeom>
          <a:noFill/>
        </p:spPr>
        <p:txBody>
          <a:bodyPr wrap="square" rtlCol="0">
            <a:spAutoFit/>
          </a:bodyPr>
          <a:lstStyle/>
          <a:p>
            <a:r>
              <a:rPr lang="en-US" dirty="0"/>
              <a:t>Mask support structure and steel shielding are welded together layer by layer.</a:t>
            </a:r>
          </a:p>
          <a:p>
            <a:r>
              <a:rPr lang="en-US" dirty="0"/>
              <a:t>The bottom block is installed, aligned and welded to support bottom  blocks first, then U-shape module support structure with aluminum inserts.</a:t>
            </a:r>
          </a:p>
          <a:p>
            <a:endParaRPr lang="en-US" dirty="0"/>
          </a:p>
        </p:txBody>
      </p:sp>
      <p:sp>
        <p:nvSpPr>
          <p:cNvPr id="8" name="TextBox 7">
            <a:extLst>
              <a:ext uri="{FF2B5EF4-FFF2-40B4-BE49-F238E27FC236}">
                <a16:creationId xmlns:a16="http://schemas.microsoft.com/office/drawing/2014/main" id="{BD32A0D9-995E-45C8-80E9-95D78107D3CE}"/>
              </a:ext>
            </a:extLst>
          </p:cNvPr>
          <p:cNvSpPr txBox="1"/>
          <p:nvPr/>
        </p:nvSpPr>
        <p:spPr>
          <a:xfrm>
            <a:off x="1645872" y="4920344"/>
            <a:ext cx="1437509" cy="369332"/>
          </a:xfrm>
          <a:prstGeom prst="rect">
            <a:avLst/>
          </a:prstGeom>
          <a:noFill/>
        </p:spPr>
        <p:txBody>
          <a:bodyPr wrap="none" rtlCol="0">
            <a:spAutoFit/>
          </a:bodyPr>
          <a:lstStyle/>
          <a:p>
            <a:r>
              <a:rPr lang="en-US" dirty="0"/>
              <a:t>Bottom block</a:t>
            </a:r>
          </a:p>
        </p:txBody>
      </p:sp>
      <p:sp>
        <p:nvSpPr>
          <p:cNvPr id="9" name="TextBox 8">
            <a:extLst>
              <a:ext uri="{FF2B5EF4-FFF2-40B4-BE49-F238E27FC236}">
                <a16:creationId xmlns:a16="http://schemas.microsoft.com/office/drawing/2014/main" id="{06B10D53-EC54-49FD-975C-025536AB0B8A}"/>
              </a:ext>
            </a:extLst>
          </p:cNvPr>
          <p:cNvSpPr txBox="1"/>
          <p:nvPr/>
        </p:nvSpPr>
        <p:spPr>
          <a:xfrm>
            <a:off x="2110069" y="1407314"/>
            <a:ext cx="2344553" cy="369332"/>
          </a:xfrm>
          <a:prstGeom prst="rect">
            <a:avLst/>
          </a:prstGeom>
          <a:noFill/>
        </p:spPr>
        <p:txBody>
          <a:bodyPr wrap="none" rtlCol="0">
            <a:spAutoFit/>
          </a:bodyPr>
          <a:lstStyle/>
          <a:p>
            <a:r>
              <a:rPr lang="en-US" dirty="0"/>
              <a:t>U-shape welded blocks</a:t>
            </a:r>
          </a:p>
        </p:txBody>
      </p:sp>
      <p:cxnSp>
        <p:nvCxnSpPr>
          <p:cNvPr id="11" name="Straight Arrow Connector 10">
            <a:extLst>
              <a:ext uri="{FF2B5EF4-FFF2-40B4-BE49-F238E27FC236}">
                <a16:creationId xmlns:a16="http://schemas.microsoft.com/office/drawing/2014/main" id="{EC4A1345-484A-4978-B601-0A51F79D3A50}"/>
              </a:ext>
            </a:extLst>
          </p:cNvPr>
          <p:cNvCxnSpPr>
            <a:stCxn id="9" idx="1"/>
          </p:cNvCxnSpPr>
          <p:nvPr/>
        </p:nvCxnSpPr>
        <p:spPr>
          <a:xfrm flipH="1">
            <a:off x="1138814" y="1591980"/>
            <a:ext cx="971255" cy="1048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79215C9-E2F8-4F60-B434-7B0A1BDEF350}"/>
              </a:ext>
            </a:extLst>
          </p:cNvPr>
          <p:cNvSpPr txBox="1"/>
          <p:nvPr/>
        </p:nvSpPr>
        <p:spPr>
          <a:xfrm>
            <a:off x="6377701" y="1108431"/>
            <a:ext cx="2563651" cy="369332"/>
          </a:xfrm>
          <a:prstGeom prst="rect">
            <a:avLst/>
          </a:prstGeom>
          <a:noFill/>
        </p:spPr>
        <p:txBody>
          <a:bodyPr wrap="none" rtlCol="0">
            <a:spAutoFit/>
          </a:bodyPr>
          <a:lstStyle/>
          <a:p>
            <a:r>
              <a:rPr lang="en-US" dirty="0"/>
              <a:t>Masks support weldment</a:t>
            </a:r>
          </a:p>
        </p:txBody>
      </p:sp>
      <p:cxnSp>
        <p:nvCxnSpPr>
          <p:cNvPr id="14" name="Straight Arrow Connector 13">
            <a:extLst>
              <a:ext uri="{FF2B5EF4-FFF2-40B4-BE49-F238E27FC236}">
                <a16:creationId xmlns:a16="http://schemas.microsoft.com/office/drawing/2014/main" id="{08D8FDCA-BCF3-46D5-BFE9-2963EDFE1E5B}"/>
              </a:ext>
            </a:extLst>
          </p:cNvPr>
          <p:cNvCxnSpPr/>
          <p:nvPr/>
        </p:nvCxnSpPr>
        <p:spPr>
          <a:xfrm flipH="1">
            <a:off x="6115050" y="1251857"/>
            <a:ext cx="258627" cy="13388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25E3689-409B-47FC-9915-8FE9948C1C38}"/>
              </a:ext>
            </a:extLst>
          </p:cNvPr>
          <p:cNvSpPr txBox="1"/>
          <p:nvPr/>
        </p:nvSpPr>
        <p:spPr>
          <a:xfrm>
            <a:off x="6379378" y="4288844"/>
            <a:ext cx="1119217" cy="369332"/>
          </a:xfrm>
          <a:prstGeom prst="rect">
            <a:avLst/>
          </a:prstGeom>
          <a:noFill/>
        </p:spPr>
        <p:txBody>
          <a:bodyPr wrap="none" rtlCol="0">
            <a:spAutoFit/>
          </a:bodyPr>
          <a:lstStyle/>
          <a:p>
            <a:r>
              <a:rPr lang="en-US" dirty="0">
                <a:solidFill>
                  <a:schemeClr val="bg2"/>
                </a:solidFill>
              </a:rPr>
              <a:t>552,500lb</a:t>
            </a:r>
          </a:p>
        </p:txBody>
      </p:sp>
      <p:sp>
        <p:nvSpPr>
          <p:cNvPr id="5" name="Date Placeholder 4">
            <a:extLst>
              <a:ext uri="{FF2B5EF4-FFF2-40B4-BE49-F238E27FC236}">
                <a16:creationId xmlns:a16="http://schemas.microsoft.com/office/drawing/2014/main" id="{1CD35FAE-0198-49D7-B2FA-87C5ABC820EF}"/>
              </a:ext>
            </a:extLst>
          </p:cNvPr>
          <p:cNvSpPr>
            <a:spLocks noGrp="1"/>
          </p:cNvSpPr>
          <p:nvPr>
            <p:ph type="dt" sz="half" idx="10"/>
          </p:nvPr>
        </p:nvSpPr>
        <p:spPr/>
        <p:txBody>
          <a:bodyPr/>
          <a:lstStyle/>
          <a:p>
            <a:r>
              <a:rPr lang="en-US"/>
              <a:t>6/26/2020</a:t>
            </a:r>
            <a:endParaRPr lang="en-US" dirty="0"/>
          </a:p>
        </p:txBody>
      </p:sp>
      <p:sp>
        <p:nvSpPr>
          <p:cNvPr id="10" name="Slide Number Placeholder 9">
            <a:extLst>
              <a:ext uri="{FF2B5EF4-FFF2-40B4-BE49-F238E27FC236}">
                <a16:creationId xmlns:a16="http://schemas.microsoft.com/office/drawing/2014/main" id="{8D197AAF-814D-40C7-938E-C711A44F99D3}"/>
              </a:ext>
            </a:extLst>
          </p:cNvPr>
          <p:cNvSpPr>
            <a:spLocks noGrp="1"/>
          </p:cNvSpPr>
          <p:nvPr>
            <p:ph type="sldNum" sz="quarter" idx="12"/>
          </p:nvPr>
        </p:nvSpPr>
        <p:spPr/>
        <p:txBody>
          <a:bodyPr/>
          <a:lstStyle/>
          <a:p>
            <a:fld id="{E2BA4613-F97B-4173-A7DB-AA33085A69D9}" type="slidenum">
              <a:rPr lang="en-US" smtClean="0"/>
              <a:t>27</a:t>
            </a:fld>
            <a:endParaRPr lang="en-US" dirty="0"/>
          </a:p>
        </p:txBody>
      </p:sp>
    </p:spTree>
    <p:extLst>
      <p:ext uri="{BB962C8B-B14F-4D97-AF65-F5344CB8AC3E}">
        <p14:creationId xmlns:p14="http://schemas.microsoft.com/office/powerpoint/2010/main" val="1834574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128EA6-C9D6-4634-BCD7-E6EBF223DD1B}"/>
              </a:ext>
            </a:extLst>
          </p:cNvPr>
          <p:cNvSpPr>
            <a:spLocks noGrp="1"/>
          </p:cNvSpPr>
          <p:nvPr>
            <p:ph type="ftr" sz="quarter" idx="11"/>
          </p:nvPr>
        </p:nvSpPr>
        <p:spPr>
          <a:xfrm>
            <a:off x="1791995" y="6342760"/>
            <a:ext cx="5448125" cy="365125"/>
          </a:xfrm>
        </p:spPr>
        <p:txBody>
          <a:bodyPr/>
          <a:lstStyle/>
          <a:p>
            <a:r>
              <a:rPr lang="en-US"/>
              <a:t>LBNF Hadron Absorber Plan for Final Design, Procurement and Assembly</a:t>
            </a:r>
            <a:endParaRPr lang="en-US" dirty="0"/>
          </a:p>
        </p:txBody>
      </p:sp>
      <p:pic>
        <p:nvPicPr>
          <p:cNvPr id="5" name="Picture 4">
            <a:extLst>
              <a:ext uri="{FF2B5EF4-FFF2-40B4-BE49-F238E27FC236}">
                <a16:creationId xmlns:a16="http://schemas.microsoft.com/office/drawing/2014/main" id="{E4C2B27A-D3AB-4992-BCE2-358B944DAF33}"/>
              </a:ext>
            </a:extLst>
          </p:cNvPr>
          <p:cNvPicPr>
            <a:picLocks noChangeAspect="1"/>
          </p:cNvPicPr>
          <p:nvPr/>
        </p:nvPicPr>
        <p:blipFill rotWithShape="1">
          <a:blip r:embed="rId2">
            <a:extLst>
              <a:ext uri="{28A0092B-C50C-407E-A947-70E740481C1C}">
                <a14:useLocalDpi xmlns:a14="http://schemas.microsoft.com/office/drawing/2010/main" val="0"/>
              </a:ext>
            </a:extLst>
          </a:blip>
          <a:srcRect l="17858" t="8393" r="33125" b="4523"/>
          <a:stretch/>
        </p:blipFill>
        <p:spPr>
          <a:xfrm>
            <a:off x="299798" y="871793"/>
            <a:ext cx="3608179" cy="3943366"/>
          </a:xfrm>
          <a:prstGeom prst="rect">
            <a:avLst/>
          </a:prstGeom>
        </p:spPr>
      </p:pic>
      <p:pic>
        <p:nvPicPr>
          <p:cNvPr id="7" name="Picture 6">
            <a:extLst>
              <a:ext uri="{FF2B5EF4-FFF2-40B4-BE49-F238E27FC236}">
                <a16:creationId xmlns:a16="http://schemas.microsoft.com/office/drawing/2014/main" id="{C15CC14B-8965-4217-9AB1-8DDCB2DE1512}"/>
              </a:ext>
            </a:extLst>
          </p:cNvPr>
          <p:cNvPicPr>
            <a:picLocks noChangeAspect="1"/>
          </p:cNvPicPr>
          <p:nvPr/>
        </p:nvPicPr>
        <p:blipFill rotWithShape="1">
          <a:blip r:embed="rId3">
            <a:extLst>
              <a:ext uri="{28A0092B-C50C-407E-A947-70E740481C1C}">
                <a14:useLocalDpi xmlns:a14="http://schemas.microsoft.com/office/drawing/2010/main" val="0"/>
              </a:ext>
            </a:extLst>
          </a:blip>
          <a:srcRect l="18690" t="38002" r="34524" b="37228"/>
          <a:stretch/>
        </p:blipFill>
        <p:spPr>
          <a:xfrm>
            <a:off x="312962" y="5181168"/>
            <a:ext cx="3608179" cy="1175183"/>
          </a:xfrm>
          <a:prstGeom prst="rect">
            <a:avLst/>
          </a:prstGeom>
        </p:spPr>
      </p:pic>
      <p:pic>
        <p:nvPicPr>
          <p:cNvPr id="9" name="Picture 8">
            <a:extLst>
              <a:ext uri="{FF2B5EF4-FFF2-40B4-BE49-F238E27FC236}">
                <a16:creationId xmlns:a16="http://schemas.microsoft.com/office/drawing/2014/main" id="{78060CC8-0BDD-430D-9E25-D79C742C616A}"/>
              </a:ext>
            </a:extLst>
          </p:cNvPr>
          <p:cNvPicPr>
            <a:picLocks noChangeAspect="1"/>
          </p:cNvPicPr>
          <p:nvPr/>
        </p:nvPicPr>
        <p:blipFill rotWithShape="1">
          <a:blip r:embed="rId4">
            <a:extLst>
              <a:ext uri="{28A0092B-C50C-407E-A947-70E740481C1C}">
                <a14:useLocalDpi xmlns:a14="http://schemas.microsoft.com/office/drawing/2010/main" val="0"/>
              </a:ext>
            </a:extLst>
          </a:blip>
          <a:srcRect l="19643" t="7813" r="43809" b="13232"/>
          <a:stretch/>
        </p:blipFill>
        <p:spPr>
          <a:xfrm>
            <a:off x="4572001" y="968828"/>
            <a:ext cx="4042954" cy="5373048"/>
          </a:xfrm>
          <a:prstGeom prst="rect">
            <a:avLst/>
          </a:prstGeom>
        </p:spPr>
      </p:pic>
      <p:sp>
        <p:nvSpPr>
          <p:cNvPr id="6" name="TextBox 5">
            <a:extLst>
              <a:ext uri="{FF2B5EF4-FFF2-40B4-BE49-F238E27FC236}">
                <a16:creationId xmlns:a16="http://schemas.microsoft.com/office/drawing/2014/main" id="{7186B5FD-AEDB-48C1-8811-26DE6F489401}"/>
              </a:ext>
            </a:extLst>
          </p:cNvPr>
          <p:cNvSpPr txBox="1"/>
          <p:nvPr/>
        </p:nvSpPr>
        <p:spPr>
          <a:xfrm>
            <a:off x="458892" y="56326"/>
            <a:ext cx="7027758" cy="400110"/>
          </a:xfrm>
          <a:prstGeom prst="rect">
            <a:avLst/>
          </a:prstGeom>
          <a:noFill/>
        </p:spPr>
        <p:txBody>
          <a:bodyPr wrap="none" rtlCol="0">
            <a:spAutoFit/>
          </a:bodyPr>
          <a:lstStyle/>
          <a:p>
            <a:r>
              <a:rPr lang="en-US" sz="2000" dirty="0"/>
              <a:t>Aluminum core blocks support structure and shielding installation</a:t>
            </a:r>
          </a:p>
        </p:txBody>
      </p:sp>
      <p:sp>
        <p:nvSpPr>
          <p:cNvPr id="10" name="TextBox 9">
            <a:extLst>
              <a:ext uri="{FF2B5EF4-FFF2-40B4-BE49-F238E27FC236}">
                <a16:creationId xmlns:a16="http://schemas.microsoft.com/office/drawing/2014/main" id="{86EADA3D-EE50-472B-B423-71D82F6A41B7}"/>
              </a:ext>
            </a:extLst>
          </p:cNvPr>
          <p:cNvSpPr txBox="1"/>
          <p:nvPr/>
        </p:nvSpPr>
        <p:spPr>
          <a:xfrm>
            <a:off x="233216" y="393594"/>
            <a:ext cx="8677568" cy="369332"/>
          </a:xfrm>
          <a:prstGeom prst="rect">
            <a:avLst/>
          </a:prstGeom>
          <a:noFill/>
        </p:spPr>
        <p:txBody>
          <a:bodyPr wrap="none" rtlCol="0">
            <a:spAutoFit/>
          </a:bodyPr>
          <a:lstStyle/>
          <a:p>
            <a:r>
              <a:rPr lang="en-US" dirty="0"/>
              <a:t>Aluminum core blocks support blocks and surrounded shielding are installed layer by layer. </a:t>
            </a:r>
          </a:p>
        </p:txBody>
      </p:sp>
      <p:sp>
        <p:nvSpPr>
          <p:cNvPr id="11" name="TextBox 10">
            <a:extLst>
              <a:ext uri="{FF2B5EF4-FFF2-40B4-BE49-F238E27FC236}">
                <a16:creationId xmlns:a16="http://schemas.microsoft.com/office/drawing/2014/main" id="{92AAF48B-8E8F-4273-A545-D0E90442F5EE}"/>
              </a:ext>
            </a:extLst>
          </p:cNvPr>
          <p:cNvSpPr txBox="1"/>
          <p:nvPr/>
        </p:nvSpPr>
        <p:spPr>
          <a:xfrm>
            <a:off x="3032766" y="4836911"/>
            <a:ext cx="1437509" cy="369332"/>
          </a:xfrm>
          <a:prstGeom prst="rect">
            <a:avLst/>
          </a:prstGeom>
          <a:noFill/>
        </p:spPr>
        <p:txBody>
          <a:bodyPr wrap="none" rtlCol="0">
            <a:spAutoFit/>
          </a:bodyPr>
          <a:lstStyle/>
          <a:p>
            <a:r>
              <a:rPr lang="en-US" dirty="0"/>
              <a:t>Bottom block</a:t>
            </a:r>
          </a:p>
        </p:txBody>
      </p:sp>
      <p:cxnSp>
        <p:nvCxnSpPr>
          <p:cNvPr id="13" name="Straight Arrow Connector 12">
            <a:extLst>
              <a:ext uri="{FF2B5EF4-FFF2-40B4-BE49-F238E27FC236}">
                <a16:creationId xmlns:a16="http://schemas.microsoft.com/office/drawing/2014/main" id="{15F93E59-EF99-4B88-A333-6632CEC073BB}"/>
              </a:ext>
            </a:extLst>
          </p:cNvPr>
          <p:cNvCxnSpPr>
            <a:cxnSpLocks/>
            <a:stCxn id="11" idx="1"/>
          </p:cNvCxnSpPr>
          <p:nvPr/>
        </p:nvCxnSpPr>
        <p:spPr>
          <a:xfrm flipH="1" flipV="1">
            <a:off x="2771825" y="4399250"/>
            <a:ext cx="260941" cy="622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FAB2F2C-FC1A-429B-AD17-1E15E9345B7D}"/>
              </a:ext>
            </a:extLst>
          </p:cNvPr>
          <p:cNvSpPr txBox="1"/>
          <p:nvPr/>
        </p:nvSpPr>
        <p:spPr>
          <a:xfrm>
            <a:off x="1768944" y="4559912"/>
            <a:ext cx="1134285" cy="646331"/>
          </a:xfrm>
          <a:prstGeom prst="rect">
            <a:avLst/>
          </a:prstGeom>
          <a:noFill/>
        </p:spPr>
        <p:txBody>
          <a:bodyPr wrap="none" rtlCol="0">
            <a:spAutoFit/>
          </a:bodyPr>
          <a:lstStyle/>
          <a:p>
            <a:r>
              <a:rPr lang="en-US" dirty="0"/>
              <a:t>U-shape</a:t>
            </a:r>
          </a:p>
          <a:p>
            <a:r>
              <a:rPr lang="en-US" dirty="0"/>
              <a:t>weldment</a:t>
            </a:r>
          </a:p>
        </p:txBody>
      </p:sp>
      <p:cxnSp>
        <p:nvCxnSpPr>
          <p:cNvPr id="17" name="Straight Arrow Connector 16">
            <a:extLst>
              <a:ext uri="{FF2B5EF4-FFF2-40B4-BE49-F238E27FC236}">
                <a16:creationId xmlns:a16="http://schemas.microsoft.com/office/drawing/2014/main" id="{46BDBFC7-B24A-4E30-8E13-F6D1F2D4866E}"/>
              </a:ext>
            </a:extLst>
          </p:cNvPr>
          <p:cNvCxnSpPr>
            <a:stCxn id="14" idx="1"/>
          </p:cNvCxnSpPr>
          <p:nvPr/>
        </p:nvCxnSpPr>
        <p:spPr>
          <a:xfrm flipH="1" flipV="1">
            <a:off x="1404257" y="3243943"/>
            <a:ext cx="364687" cy="1639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1187E48-733C-4D30-A584-EA68DE2B6BA6}"/>
              </a:ext>
            </a:extLst>
          </p:cNvPr>
          <p:cNvSpPr txBox="1"/>
          <p:nvPr/>
        </p:nvSpPr>
        <p:spPr>
          <a:xfrm>
            <a:off x="849686" y="4605467"/>
            <a:ext cx="942309" cy="646331"/>
          </a:xfrm>
          <a:prstGeom prst="rect">
            <a:avLst/>
          </a:prstGeom>
          <a:noFill/>
        </p:spPr>
        <p:txBody>
          <a:bodyPr wrap="none" rtlCol="0">
            <a:spAutoFit/>
          </a:bodyPr>
          <a:lstStyle/>
          <a:p>
            <a:r>
              <a:rPr lang="en-US" dirty="0"/>
              <a:t>Vertical </a:t>
            </a:r>
          </a:p>
          <a:p>
            <a:r>
              <a:rPr lang="en-US" dirty="0"/>
              <a:t>plates</a:t>
            </a:r>
          </a:p>
        </p:txBody>
      </p:sp>
      <p:cxnSp>
        <p:nvCxnSpPr>
          <p:cNvPr id="20" name="Straight Arrow Connector 19">
            <a:extLst>
              <a:ext uri="{FF2B5EF4-FFF2-40B4-BE49-F238E27FC236}">
                <a16:creationId xmlns:a16="http://schemas.microsoft.com/office/drawing/2014/main" id="{B07C3F3F-E5A8-43A0-BD03-F450A414052B}"/>
              </a:ext>
            </a:extLst>
          </p:cNvPr>
          <p:cNvCxnSpPr>
            <a:stCxn id="18" idx="1"/>
          </p:cNvCxnSpPr>
          <p:nvPr/>
        </p:nvCxnSpPr>
        <p:spPr>
          <a:xfrm flipH="1" flipV="1">
            <a:off x="569799" y="4502870"/>
            <a:ext cx="279887" cy="425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CC39666-6C1E-4FBB-AA39-4AB42AA2EA7D}"/>
              </a:ext>
            </a:extLst>
          </p:cNvPr>
          <p:cNvCxnSpPr>
            <a:stCxn id="18" idx="1"/>
          </p:cNvCxnSpPr>
          <p:nvPr/>
        </p:nvCxnSpPr>
        <p:spPr>
          <a:xfrm flipH="1" flipV="1">
            <a:off x="529046" y="2732314"/>
            <a:ext cx="320640" cy="21963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7472573-757F-4CAD-B37E-0C9C6A7F9DEE}"/>
              </a:ext>
            </a:extLst>
          </p:cNvPr>
          <p:cNvSpPr txBox="1"/>
          <p:nvPr/>
        </p:nvSpPr>
        <p:spPr>
          <a:xfrm>
            <a:off x="3819681" y="3534703"/>
            <a:ext cx="816249" cy="369332"/>
          </a:xfrm>
          <a:prstGeom prst="rect">
            <a:avLst/>
          </a:prstGeom>
          <a:noFill/>
        </p:spPr>
        <p:txBody>
          <a:bodyPr wrap="none" rtlCol="0">
            <a:spAutoFit/>
          </a:bodyPr>
          <a:lstStyle/>
          <a:p>
            <a:r>
              <a:rPr lang="en-US" dirty="0"/>
              <a:t>Spacer</a:t>
            </a:r>
          </a:p>
        </p:txBody>
      </p:sp>
      <p:cxnSp>
        <p:nvCxnSpPr>
          <p:cNvPr id="25" name="Straight Arrow Connector 24">
            <a:extLst>
              <a:ext uri="{FF2B5EF4-FFF2-40B4-BE49-F238E27FC236}">
                <a16:creationId xmlns:a16="http://schemas.microsoft.com/office/drawing/2014/main" id="{3111DE66-E0C5-432B-87C1-C3A7014526A5}"/>
              </a:ext>
            </a:extLst>
          </p:cNvPr>
          <p:cNvCxnSpPr/>
          <p:nvPr/>
        </p:nvCxnSpPr>
        <p:spPr>
          <a:xfrm flipH="1" flipV="1">
            <a:off x="2948023" y="2843476"/>
            <a:ext cx="829115" cy="843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BF2B0E2-C448-4049-B722-75F8766B59FE}"/>
              </a:ext>
            </a:extLst>
          </p:cNvPr>
          <p:cNvCxnSpPr/>
          <p:nvPr/>
        </p:nvCxnSpPr>
        <p:spPr>
          <a:xfrm flipH="1" flipV="1">
            <a:off x="2900423" y="3381362"/>
            <a:ext cx="851097" cy="305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AE88B7B-B2F6-45E5-A2EA-5088BD20C3FD}"/>
              </a:ext>
            </a:extLst>
          </p:cNvPr>
          <p:cNvSpPr txBox="1"/>
          <p:nvPr/>
        </p:nvSpPr>
        <p:spPr>
          <a:xfrm>
            <a:off x="6009509" y="5003629"/>
            <a:ext cx="1236236" cy="369332"/>
          </a:xfrm>
          <a:prstGeom prst="rect">
            <a:avLst/>
          </a:prstGeom>
          <a:noFill/>
        </p:spPr>
        <p:txBody>
          <a:bodyPr wrap="none" rtlCol="0">
            <a:spAutoFit/>
          </a:bodyPr>
          <a:lstStyle/>
          <a:p>
            <a:r>
              <a:rPr lang="en-US" dirty="0">
                <a:solidFill>
                  <a:schemeClr val="bg2"/>
                </a:solidFill>
              </a:rPr>
              <a:t>1,668640lb</a:t>
            </a:r>
          </a:p>
        </p:txBody>
      </p:sp>
      <p:sp>
        <p:nvSpPr>
          <p:cNvPr id="4" name="Date Placeholder 3">
            <a:extLst>
              <a:ext uri="{FF2B5EF4-FFF2-40B4-BE49-F238E27FC236}">
                <a16:creationId xmlns:a16="http://schemas.microsoft.com/office/drawing/2014/main" id="{293DAC74-CC9E-4744-83EA-38E597A457EF}"/>
              </a:ext>
            </a:extLst>
          </p:cNvPr>
          <p:cNvSpPr>
            <a:spLocks noGrp="1"/>
          </p:cNvSpPr>
          <p:nvPr>
            <p:ph type="dt" sz="half" idx="10"/>
          </p:nvPr>
        </p:nvSpPr>
        <p:spPr/>
        <p:txBody>
          <a:bodyPr/>
          <a:lstStyle/>
          <a:p>
            <a:r>
              <a:rPr lang="en-US"/>
              <a:t>6/26/2020</a:t>
            </a:r>
            <a:endParaRPr lang="en-US" dirty="0"/>
          </a:p>
        </p:txBody>
      </p:sp>
      <p:sp>
        <p:nvSpPr>
          <p:cNvPr id="8" name="Slide Number Placeholder 7">
            <a:extLst>
              <a:ext uri="{FF2B5EF4-FFF2-40B4-BE49-F238E27FC236}">
                <a16:creationId xmlns:a16="http://schemas.microsoft.com/office/drawing/2014/main" id="{B0F33A00-52F0-4D3F-8313-A4CE55BEEFAE}"/>
              </a:ext>
            </a:extLst>
          </p:cNvPr>
          <p:cNvSpPr>
            <a:spLocks noGrp="1"/>
          </p:cNvSpPr>
          <p:nvPr>
            <p:ph type="sldNum" sz="quarter" idx="12"/>
          </p:nvPr>
        </p:nvSpPr>
        <p:spPr/>
        <p:txBody>
          <a:bodyPr/>
          <a:lstStyle/>
          <a:p>
            <a:fld id="{E2BA4613-F97B-4173-A7DB-AA33085A69D9}" type="slidenum">
              <a:rPr lang="en-US" smtClean="0"/>
              <a:t>28</a:t>
            </a:fld>
            <a:endParaRPr lang="en-US" dirty="0"/>
          </a:p>
        </p:txBody>
      </p:sp>
    </p:spTree>
    <p:extLst>
      <p:ext uri="{BB962C8B-B14F-4D97-AF65-F5344CB8AC3E}">
        <p14:creationId xmlns:p14="http://schemas.microsoft.com/office/powerpoint/2010/main" val="3063249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EAEA113-522E-4D36-9760-0B27DD1348BD}"/>
              </a:ext>
            </a:extLst>
          </p:cNvPr>
          <p:cNvSpPr>
            <a:spLocks noGrp="1"/>
          </p:cNvSpPr>
          <p:nvPr>
            <p:ph type="ftr" sz="quarter" idx="11"/>
          </p:nvPr>
        </p:nvSpPr>
        <p:spPr>
          <a:xfrm>
            <a:off x="1088571" y="6356351"/>
            <a:ext cx="6388861" cy="365125"/>
          </a:xfrm>
        </p:spPr>
        <p:txBody>
          <a:bodyPr/>
          <a:lstStyle/>
          <a:p>
            <a:r>
              <a:rPr lang="en-US"/>
              <a:t>LBNF Hadron Absorber Plan for Final Design, Procurement and Assembly</a:t>
            </a:r>
            <a:endParaRPr lang="en-US" dirty="0"/>
          </a:p>
        </p:txBody>
      </p:sp>
      <p:pic>
        <p:nvPicPr>
          <p:cNvPr id="7" name="Picture 6">
            <a:extLst>
              <a:ext uri="{FF2B5EF4-FFF2-40B4-BE49-F238E27FC236}">
                <a16:creationId xmlns:a16="http://schemas.microsoft.com/office/drawing/2014/main" id="{67322E6D-9D03-41E4-84DF-1496361ABDA9}"/>
              </a:ext>
            </a:extLst>
          </p:cNvPr>
          <p:cNvPicPr>
            <a:picLocks noChangeAspect="1"/>
          </p:cNvPicPr>
          <p:nvPr/>
        </p:nvPicPr>
        <p:blipFill rotWithShape="1">
          <a:blip r:embed="rId2">
            <a:extLst>
              <a:ext uri="{28A0092B-C50C-407E-A947-70E740481C1C}">
                <a14:useLocalDpi xmlns:a14="http://schemas.microsoft.com/office/drawing/2010/main" val="0"/>
              </a:ext>
            </a:extLst>
          </a:blip>
          <a:srcRect l="14762" t="9941" r="50000" b="11121"/>
          <a:stretch/>
        </p:blipFill>
        <p:spPr>
          <a:xfrm>
            <a:off x="2687768" y="1458862"/>
            <a:ext cx="3388308" cy="4669343"/>
          </a:xfrm>
          <a:prstGeom prst="rect">
            <a:avLst/>
          </a:prstGeom>
        </p:spPr>
      </p:pic>
      <p:pic>
        <p:nvPicPr>
          <p:cNvPr id="9" name="Picture 8">
            <a:extLst>
              <a:ext uri="{FF2B5EF4-FFF2-40B4-BE49-F238E27FC236}">
                <a16:creationId xmlns:a16="http://schemas.microsoft.com/office/drawing/2014/main" id="{FCF4E632-C619-4221-B438-26B8EDC7AD6A}"/>
              </a:ext>
            </a:extLst>
          </p:cNvPr>
          <p:cNvPicPr>
            <a:picLocks noChangeAspect="1"/>
          </p:cNvPicPr>
          <p:nvPr/>
        </p:nvPicPr>
        <p:blipFill rotWithShape="1">
          <a:blip r:embed="rId3">
            <a:extLst>
              <a:ext uri="{28A0092B-C50C-407E-A947-70E740481C1C}">
                <a14:useLocalDpi xmlns:a14="http://schemas.microsoft.com/office/drawing/2010/main" val="0"/>
              </a:ext>
            </a:extLst>
          </a:blip>
          <a:srcRect l="24166" r="48929"/>
          <a:stretch/>
        </p:blipFill>
        <p:spPr>
          <a:xfrm>
            <a:off x="139820" y="1436887"/>
            <a:ext cx="2057400" cy="4704232"/>
          </a:xfrm>
          <a:prstGeom prst="rect">
            <a:avLst/>
          </a:prstGeom>
        </p:spPr>
      </p:pic>
      <p:pic>
        <p:nvPicPr>
          <p:cNvPr id="11" name="Picture 10">
            <a:extLst>
              <a:ext uri="{FF2B5EF4-FFF2-40B4-BE49-F238E27FC236}">
                <a16:creationId xmlns:a16="http://schemas.microsoft.com/office/drawing/2014/main" id="{C363B46B-F116-4E7F-97FD-AF2663BFF055}"/>
              </a:ext>
            </a:extLst>
          </p:cNvPr>
          <p:cNvPicPr>
            <a:picLocks noChangeAspect="1"/>
          </p:cNvPicPr>
          <p:nvPr/>
        </p:nvPicPr>
        <p:blipFill rotWithShape="1">
          <a:blip r:embed="rId4">
            <a:extLst>
              <a:ext uri="{28A0092B-C50C-407E-A947-70E740481C1C}">
                <a14:useLocalDpi xmlns:a14="http://schemas.microsoft.com/office/drawing/2010/main" val="0"/>
              </a:ext>
            </a:extLst>
          </a:blip>
          <a:srcRect l="13929" t="847" r="59405"/>
          <a:stretch/>
        </p:blipFill>
        <p:spPr>
          <a:xfrm>
            <a:off x="6470774" y="1429332"/>
            <a:ext cx="2059903" cy="4711788"/>
          </a:xfrm>
          <a:prstGeom prst="rect">
            <a:avLst/>
          </a:prstGeom>
        </p:spPr>
      </p:pic>
      <p:sp>
        <p:nvSpPr>
          <p:cNvPr id="4" name="TextBox 3">
            <a:extLst>
              <a:ext uri="{FF2B5EF4-FFF2-40B4-BE49-F238E27FC236}">
                <a16:creationId xmlns:a16="http://schemas.microsoft.com/office/drawing/2014/main" id="{E9D093E1-694F-452E-B664-978C6970C1CE}"/>
              </a:ext>
            </a:extLst>
          </p:cNvPr>
          <p:cNvSpPr txBox="1"/>
          <p:nvPr/>
        </p:nvSpPr>
        <p:spPr>
          <a:xfrm>
            <a:off x="781117" y="61263"/>
            <a:ext cx="7734233" cy="400110"/>
          </a:xfrm>
          <a:prstGeom prst="rect">
            <a:avLst/>
          </a:prstGeom>
          <a:noFill/>
        </p:spPr>
        <p:txBody>
          <a:bodyPr wrap="none" rtlCol="0">
            <a:spAutoFit/>
          </a:bodyPr>
          <a:lstStyle/>
          <a:p>
            <a:r>
              <a:rPr lang="en-US" sz="2000" dirty="0"/>
              <a:t>Steel core blocks support structure and surrounded shielding installation</a:t>
            </a:r>
          </a:p>
        </p:txBody>
      </p:sp>
      <p:sp>
        <p:nvSpPr>
          <p:cNvPr id="5" name="TextBox 4">
            <a:extLst>
              <a:ext uri="{FF2B5EF4-FFF2-40B4-BE49-F238E27FC236}">
                <a16:creationId xmlns:a16="http://schemas.microsoft.com/office/drawing/2014/main" id="{F9A48F68-C42F-4E47-B5C8-2AD4325B8661}"/>
              </a:ext>
            </a:extLst>
          </p:cNvPr>
          <p:cNvSpPr txBox="1"/>
          <p:nvPr/>
        </p:nvSpPr>
        <p:spPr>
          <a:xfrm>
            <a:off x="250371" y="362463"/>
            <a:ext cx="7514749" cy="646331"/>
          </a:xfrm>
          <a:prstGeom prst="rect">
            <a:avLst/>
          </a:prstGeom>
          <a:noFill/>
        </p:spPr>
        <p:txBody>
          <a:bodyPr wrap="none" rtlCol="0">
            <a:spAutoFit/>
          </a:bodyPr>
          <a:lstStyle/>
          <a:p>
            <a:r>
              <a:rPr lang="en-US" dirty="0"/>
              <a:t>Steel core blocks support structure is located under the service building hatch </a:t>
            </a:r>
          </a:p>
          <a:p>
            <a:r>
              <a:rPr lang="en-US" dirty="0"/>
              <a:t>and can be installed by service building crane.</a:t>
            </a:r>
          </a:p>
        </p:txBody>
      </p:sp>
      <p:sp>
        <p:nvSpPr>
          <p:cNvPr id="6" name="TextBox 5">
            <a:extLst>
              <a:ext uri="{FF2B5EF4-FFF2-40B4-BE49-F238E27FC236}">
                <a16:creationId xmlns:a16="http://schemas.microsoft.com/office/drawing/2014/main" id="{E342ACC5-4DB0-4D50-BF29-45725083E9C4}"/>
              </a:ext>
            </a:extLst>
          </p:cNvPr>
          <p:cNvSpPr txBox="1"/>
          <p:nvPr/>
        </p:nvSpPr>
        <p:spPr>
          <a:xfrm>
            <a:off x="161262" y="889466"/>
            <a:ext cx="2431115" cy="369332"/>
          </a:xfrm>
          <a:prstGeom prst="rect">
            <a:avLst/>
          </a:prstGeom>
          <a:noFill/>
        </p:spPr>
        <p:txBody>
          <a:bodyPr wrap="none" rtlCol="0">
            <a:spAutoFit/>
          </a:bodyPr>
          <a:lstStyle/>
          <a:p>
            <a:r>
              <a:rPr lang="en-US" dirty="0"/>
              <a:t>Hatch projection-before</a:t>
            </a:r>
          </a:p>
        </p:txBody>
      </p:sp>
      <p:sp>
        <p:nvSpPr>
          <p:cNvPr id="14" name="TextBox 13">
            <a:extLst>
              <a:ext uri="{FF2B5EF4-FFF2-40B4-BE49-F238E27FC236}">
                <a16:creationId xmlns:a16="http://schemas.microsoft.com/office/drawing/2014/main" id="{D3E02A1B-D316-4E2D-A569-C2EAEFE6E42F}"/>
              </a:ext>
            </a:extLst>
          </p:cNvPr>
          <p:cNvSpPr txBox="1"/>
          <p:nvPr/>
        </p:nvSpPr>
        <p:spPr>
          <a:xfrm>
            <a:off x="6454547" y="781597"/>
            <a:ext cx="2265685" cy="369332"/>
          </a:xfrm>
          <a:prstGeom prst="rect">
            <a:avLst/>
          </a:prstGeom>
          <a:noFill/>
        </p:spPr>
        <p:txBody>
          <a:bodyPr wrap="none" rtlCol="0">
            <a:spAutoFit/>
          </a:bodyPr>
          <a:lstStyle/>
          <a:p>
            <a:r>
              <a:rPr lang="en-US" dirty="0"/>
              <a:t>Hatch projection-after</a:t>
            </a:r>
          </a:p>
        </p:txBody>
      </p:sp>
      <p:sp>
        <p:nvSpPr>
          <p:cNvPr id="8" name="TextBox 7">
            <a:extLst>
              <a:ext uri="{FF2B5EF4-FFF2-40B4-BE49-F238E27FC236}">
                <a16:creationId xmlns:a16="http://schemas.microsoft.com/office/drawing/2014/main" id="{61F5A8FF-80B8-4461-A0A3-D36B88FCAB78}"/>
              </a:ext>
            </a:extLst>
          </p:cNvPr>
          <p:cNvSpPr txBox="1"/>
          <p:nvPr/>
        </p:nvSpPr>
        <p:spPr>
          <a:xfrm>
            <a:off x="2980148" y="867608"/>
            <a:ext cx="3446072" cy="369332"/>
          </a:xfrm>
          <a:prstGeom prst="rect">
            <a:avLst/>
          </a:prstGeom>
          <a:noFill/>
        </p:spPr>
        <p:txBody>
          <a:bodyPr wrap="none" rtlCol="0">
            <a:spAutoFit/>
          </a:bodyPr>
          <a:lstStyle/>
          <a:p>
            <a:r>
              <a:rPr lang="en-US" dirty="0"/>
              <a:t>Steel core blocks support structure</a:t>
            </a:r>
          </a:p>
        </p:txBody>
      </p:sp>
      <p:cxnSp>
        <p:nvCxnSpPr>
          <p:cNvPr id="15" name="Straight Arrow Connector 14">
            <a:extLst>
              <a:ext uri="{FF2B5EF4-FFF2-40B4-BE49-F238E27FC236}">
                <a16:creationId xmlns:a16="http://schemas.microsoft.com/office/drawing/2014/main" id="{1EC6F4FD-4C11-404D-ACCB-591B3C2BDB04}"/>
              </a:ext>
            </a:extLst>
          </p:cNvPr>
          <p:cNvCxnSpPr>
            <a:cxnSpLocks/>
          </p:cNvCxnSpPr>
          <p:nvPr/>
        </p:nvCxnSpPr>
        <p:spPr>
          <a:xfrm>
            <a:off x="4389908" y="1335303"/>
            <a:ext cx="537089" cy="2521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9A8026A-5944-4D94-8621-869B216F4E00}"/>
              </a:ext>
            </a:extLst>
          </p:cNvPr>
          <p:cNvCxnSpPr>
            <a:cxnSpLocks/>
          </p:cNvCxnSpPr>
          <p:nvPr/>
        </p:nvCxnSpPr>
        <p:spPr>
          <a:xfrm flipH="1">
            <a:off x="4278086" y="1309994"/>
            <a:ext cx="111822" cy="2738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F897F4BD-CFFF-4FA3-B938-05A7B6C4A209}"/>
              </a:ext>
            </a:extLst>
          </p:cNvPr>
          <p:cNvSpPr>
            <a:spLocks noGrp="1"/>
          </p:cNvSpPr>
          <p:nvPr>
            <p:ph type="dt" sz="half" idx="10"/>
          </p:nvPr>
        </p:nvSpPr>
        <p:spPr/>
        <p:txBody>
          <a:bodyPr/>
          <a:lstStyle/>
          <a:p>
            <a:r>
              <a:rPr lang="en-US"/>
              <a:t>6/26/2020</a:t>
            </a:r>
            <a:endParaRPr lang="en-US" dirty="0"/>
          </a:p>
        </p:txBody>
      </p:sp>
      <p:sp>
        <p:nvSpPr>
          <p:cNvPr id="16" name="Slide Number Placeholder 15">
            <a:extLst>
              <a:ext uri="{FF2B5EF4-FFF2-40B4-BE49-F238E27FC236}">
                <a16:creationId xmlns:a16="http://schemas.microsoft.com/office/drawing/2014/main" id="{42602014-D3B7-48E3-9707-747F38FE7963}"/>
              </a:ext>
            </a:extLst>
          </p:cNvPr>
          <p:cNvSpPr>
            <a:spLocks noGrp="1"/>
          </p:cNvSpPr>
          <p:nvPr>
            <p:ph type="sldNum" sz="quarter" idx="12"/>
          </p:nvPr>
        </p:nvSpPr>
        <p:spPr/>
        <p:txBody>
          <a:bodyPr/>
          <a:lstStyle/>
          <a:p>
            <a:fld id="{E2BA4613-F97B-4173-A7DB-AA33085A69D9}" type="slidenum">
              <a:rPr lang="en-US" smtClean="0"/>
              <a:t>29</a:t>
            </a:fld>
            <a:endParaRPr lang="en-US" dirty="0"/>
          </a:p>
        </p:txBody>
      </p:sp>
    </p:spTree>
    <p:extLst>
      <p:ext uri="{BB962C8B-B14F-4D97-AF65-F5344CB8AC3E}">
        <p14:creationId xmlns:p14="http://schemas.microsoft.com/office/powerpoint/2010/main" val="1131903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4FDD19-5E6E-49D7-8EC8-9B462AAD5009}"/>
              </a:ext>
            </a:extLst>
          </p:cNvPr>
          <p:cNvSpPr>
            <a:spLocks noGrp="1"/>
          </p:cNvSpPr>
          <p:nvPr>
            <p:ph type="ftr" sz="quarter" idx="11"/>
          </p:nvPr>
        </p:nvSpPr>
        <p:spPr>
          <a:xfrm>
            <a:off x="966019" y="6356351"/>
            <a:ext cx="6629400" cy="365125"/>
          </a:xfrm>
        </p:spPr>
        <p:txBody>
          <a:bodyPr/>
          <a:lstStyle/>
          <a:p>
            <a:r>
              <a:rPr lang="en-US" dirty="0"/>
              <a:t>LBNF Hadron Absorber Plan for Final Design, Procurement and Assembly</a:t>
            </a:r>
          </a:p>
        </p:txBody>
      </p:sp>
      <p:pic>
        <p:nvPicPr>
          <p:cNvPr id="5" name="Picture 4" descr="NX 11.0 Fermilab - Drafting - [F10108550--;1-MODULE 7CN MOD AN - \\Remote">
            <a:extLst>
              <a:ext uri="{FF2B5EF4-FFF2-40B4-BE49-F238E27FC236}">
                <a16:creationId xmlns:a16="http://schemas.microsoft.com/office/drawing/2014/main" id="{5319FEAC-1ECC-439F-B1BE-13BC81214FCA}"/>
              </a:ext>
            </a:extLst>
          </p:cNvPr>
          <p:cNvPicPr>
            <a:picLocks noChangeAspect="1"/>
          </p:cNvPicPr>
          <p:nvPr/>
        </p:nvPicPr>
        <p:blipFill rotWithShape="1">
          <a:blip r:embed="rId2">
            <a:extLst>
              <a:ext uri="{28A0092B-C50C-407E-A947-70E740481C1C}">
                <a14:useLocalDpi xmlns:a14="http://schemas.microsoft.com/office/drawing/2010/main" val="0"/>
              </a:ext>
            </a:extLst>
          </a:blip>
          <a:srcRect l="2338" t="16062" r="3710" b="2994"/>
          <a:stretch/>
        </p:blipFill>
        <p:spPr>
          <a:xfrm>
            <a:off x="158545" y="1275735"/>
            <a:ext cx="8914855" cy="4638368"/>
          </a:xfrm>
          <a:prstGeom prst="rect">
            <a:avLst/>
          </a:prstGeom>
        </p:spPr>
      </p:pic>
      <p:sp>
        <p:nvSpPr>
          <p:cNvPr id="7" name="TextBox 6">
            <a:extLst>
              <a:ext uri="{FF2B5EF4-FFF2-40B4-BE49-F238E27FC236}">
                <a16:creationId xmlns:a16="http://schemas.microsoft.com/office/drawing/2014/main" id="{89BA7261-0771-4237-B108-8D630C750374}"/>
              </a:ext>
            </a:extLst>
          </p:cNvPr>
          <p:cNvSpPr txBox="1"/>
          <p:nvPr/>
        </p:nvSpPr>
        <p:spPr>
          <a:xfrm>
            <a:off x="1902542" y="309716"/>
            <a:ext cx="4083426" cy="369332"/>
          </a:xfrm>
          <a:prstGeom prst="rect">
            <a:avLst/>
          </a:prstGeom>
          <a:noFill/>
        </p:spPr>
        <p:txBody>
          <a:bodyPr wrap="none" rtlCol="0">
            <a:spAutoFit/>
          </a:bodyPr>
          <a:lstStyle/>
          <a:p>
            <a:r>
              <a:rPr lang="en-US" dirty="0"/>
              <a:t>Highlighted assembly drawing F10108550</a:t>
            </a:r>
          </a:p>
        </p:txBody>
      </p:sp>
      <p:sp>
        <p:nvSpPr>
          <p:cNvPr id="8" name="Date Placeholder 7">
            <a:extLst>
              <a:ext uri="{FF2B5EF4-FFF2-40B4-BE49-F238E27FC236}">
                <a16:creationId xmlns:a16="http://schemas.microsoft.com/office/drawing/2014/main" id="{F19843E4-F6C4-4C09-8F5F-BB1DB465A73B}"/>
              </a:ext>
            </a:extLst>
          </p:cNvPr>
          <p:cNvSpPr>
            <a:spLocks noGrp="1"/>
          </p:cNvSpPr>
          <p:nvPr>
            <p:ph type="dt" sz="half" idx="10"/>
          </p:nvPr>
        </p:nvSpPr>
        <p:spPr/>
        <p:txBody>
          <a:bodyPr/>
          <a:lstStyle/>
          <a:p>
            <a:r>
              <a:rPr lang="en-US"/>
              <a:t>6/26/2020</a:t>
            </a:r>
            <a:endParaRPr lang="en-US" dirty="0"/>
          </a:p>
        </p:txBody>
      </p:sp>
      <p:sp>
        <p:nvSpPr>
          <p:cNvPr id="9" name="Slide Number Placeholder 8">
            <a:extLst>
              <a:ext uri="{FF2B5EF4-FFF2-40B4-BE49-F238E27FC236}">
                <a16:creationId xmlns:a16="http://schemas.microsoft.com/office/drawing/2014/main" id="{A7CF6A54-522A-4927-AE13-7F8A1607536A}"/>
              </a:ext>
            </a:extLst>
          </p:cNvPr>
          <p:cNvSpPr>
            <a:spLocks noGrp="1"/>
          </p:cNvSpPr>
          <p:nvPr>
            <p:ph type="sldNum" sz="quarter" idx="12"/>
          </p:nvPr>
        </p:nvSpPr>
        <p:spPr/>
        <p:txBody>
          <a:bodyPr/>
          <a:lstStyle/>
          <a:p>
            <a:fld id="{E2BA4613-F97B-4173-A7DB-AA33085A69D9}" type="slidenum">
              <a:rPr lang="en-US" smtClean="0"/>
              <a:t>3</a:t>
            </a:fld>
            <a:endParaRPr lang="en-US" dirty="0"/>
          </a:p>
        </p:txBody>
      </p:sp>
    </p:spTree>
    <p:extLst>
      <p:ext uri="{BB962C8B-B14F-4D97-AF65-F5344CB8AC3E}">
        <p14:creationId xmlns:p14="http://schemas.microsoft.com/office/powerpoint/2010/main" val="1700965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D95332-8252-4779-A2AE-2C31318B8E6C}"/>
              </a:ext>
            </a:extLst>
          </p:cNvPr>
          <p:cNvSpPr>
            <a:spLocks noGrp="1"/>
          </p:cNvSpPr>
          <p:nvPr>
            <p:ph type="ftr" sz="quarter" idx="11"/>
          </p:nvPr>
        </p:nvSpPr>
        <p:spPr>
          <a:xfrm>
            <a:off x="1415143" y="6356351"/>
            <a:ext cx="5769423" cy="365125"/>
          </a:xfrm>
        </p:spPr>
        <p:txBody>
          <a:bodyPr/>
          <a:lstStyle/>
          <a:p>
            <a:r>
              <a:rPr lang="en-US"/>
              <a:t>LBNF Hadron Absorber Plan for Final Design, Procurement and Assembly</a:t>
            </a:r>
            <a:endParaRPr lang="en-US" dirty="0"/>
          </a:p>
        </p:txBody>
      </p:sp>
      <p:pic>
        <p:nvPicPr>
          <p:cNvPr id="5" name="Picture 4">
            <a:extLst>
              <a:ext uri="{FF2B5EF4-FFF2-40B4-BE49-F238E27FC236}">
                <a16:creationId xmlns:a16="http://schemas.microsoft.com/office/drawing/2014/main" id="{388C7813-4DD9-4302-A3C4-485D162E0FB4}"/>
              </a:ext>
            </a:extLst>
          </p:cNvPr>
          <p:cNvPicPr>
            <a:picLocks noChangeAspect="1"/>
          </p:cNvPicPr>
          <p:nvPr/>
        </p:nvPicPr>
        <p:blipFill rotWithShape="1">
          <a:blip r:embed="rId2">
            <a:extLst>
              <a:ext uri="{28A0092B-C50C-407E-A947-70E740481C1C}">
                <a14:useLocalDpi xmlns:a14="http://schemas.microsoft.com/office/drawing/2010/main" val="0"/>
              </a:ext>
            </a:extLst>
          </a:blip>
          <a:srcRect l="16786" t="9361" r="37381" b="8006"/>
          <a:stretch/>
        </p:blipFill>
        <p:spPr>
          <a:xfrm>
            <a:off x="115258" y="1708151"/>
            <a:ext cx="4191000" cy="4648200"/>
          </a:xfrm>
          <a:prstGeom prst="rect">
            <a:avLst/>
          </a:prstGeom>
        </p:spPr>
      </p:pic>
      <p:pic>
        <p:nvPicPr>
          <p:cNvPr id="7" name="Picture 6">
            <a:extLst>
              <a:ext uri="{FF2B5EF4-FFF2-40B4-BE49-F238E27FC236}">
                <a16:creationId xmlns:a16="http://schemas.microsoft.com/office/drawing/2014/main" id="{A90F66F4-780E-46BA-B2BC-696C2B0E7BF8}"/>
              </a:ext>
            </a:extLst>
          </p:cNvPr>
          <p:cNvPicPr>
            <a:picLocks noChangeAspect="1"/>
          </p:cNvPicPr>
          <p:nvPr/>
        </p:nvPicPr>
        <p:blipFill rotWithShape="1">
          <a:blip r:embed="rId3">
            <a:extLst>
              <a:ext uri="{28A0092B-C50C-407E-A947-70E740481C1C}">
                <a14:useLocalDpi xmlns:a14="http://schemas.microsoft.com/office/drawing/2010/main" val="0"/>
              </a:ext>
            </a:extLst>
          </a:blip>
          <a:srcRect l="21905" r="22381"/>
          <a:stretch/>
        </p:blipFill>
        <p:spPr>
          <a:xfrm>
            <a:off x="4649158" y="1480457"/>
            <a:ext cx="4415921" cy="4875894"/>
          </a:xfrm>
          <a:prstGeom prst="rect">
            <a:avLst/>
          </a:prstGeom>
        </p:spPr>
      </p:pic>
      <p:cxnSp>
        <p:nvCxnSpPr>
          <p:cNvPr id="9" name="Straight Arrow Connector 8">
            <a:extLst>
              <a:ext uri="{FF2B5EF4-FFF2-40B4-BE49-F238E27FC236}">
                <a16:creationId xmlns:a16="http://schemas.microsoft.com/office/drawing/2014/main" id="{F57FF069-6A85-4780-9C8F-93ED4216C7CB}"/>
              </a:ext>
            </a:extLst>
          </p:cNvPr>
          <p:cNvCxnSpPr>
            <a:cxnSpLocks/>
          </p:cNvCxnSpPr>
          <p:nvPr/>
        </p:nvCxnSpPr>
        <p:spPr>
          <a:xfrm flipV="1">
            <a:off x="2969557" y="2950029"/>
            <a:ext cx="1210557"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FC47B5A-B677-4053-BFA2-76BDFB59D8C4}"/>
              </a:ext>
            </a:extLst>
          </p:cNvPr>
          <p:cNvCxnSpPr>
            <a:cxnSpLocks/>
          </p:cNvCxnSpPr>
          <p:nvPr/>
        </p:nvCxnSpPr>
        <p:spPr>
          <a:xfrm flipH="1">
            <a:off x="1143001" y="3026229"/>
            <a:ext cx="1393370" cy="54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020AD0A-91DF-4BEC-93C9-A019BA2F38F8}"/>
              </a:ext>
            </a:extLst>
          </p:cNvPr>
          <p:cNvSpPr txBox="1"/>
          <p:nvPr/>
        </p:nvSpPr>
        <p:spPr>
          <a:xfrm>
            <a:off x="2264407" y="2841563"/>
            <a:ext cx="920445" cy="369332"/>
          </a:xfrm>
          <a:prstGeom prst="rect">
            <a:avLst/>
          </a:prstGeom>
          <a:noFill/>
        </p:spPr>
        <p:txBody>
          <a:bodyPr wrap="none" rtlCol="0">
            <a:spAutoFit/>
          </a:bodyPr>
          <a:lstStyle/>
          <a:p>
            <a:r>
              <a:rPr lang="en-US" dirty="0"/>
              <a:t>162.25”</a:t>
            </a:r>
          </a:p>
        </p:txBody>
      </p:sp>
      <p:cxnSp>
        <p:nvCxnSpPr>
          <p:cNvPr id="16" name="Straight Arrow Connector 15">
            <a:extLst>
              <a:ext uri="{FF2B5EF4-FFF2-40B4-BE49-F238E27FC236}">
                <a16:creationId xmlns:a16="http://schemas.microsoft.com/office/drawing/2014/main" id="{56358E1C-1C1B-45EF-B36F-BE95C8E71B52}"/>
              </a:ext>
            </a:extLst>
          </p:cNvPr>
          <p:cNvCxnSpPr/>
          <p:nvPr/>
        </p:nvCxnSpPr>
        <p:spPr>
          <a:xfrm flipH="1">
            <a:off x="206829" y="3134695"/>
            <a:ext cx="1959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ECAADA9-AB37-4BD4-BAC9-7A3FF331F62B}"/>
              </a:ext>
            </a:extLst>
          </p:cNvPr>
          <p:cNvCxnSpPr>
            <a:cxnSpLocks/>
          </p:cNvCxnSpPr>
          <p:nvPr/>
        </p:nvCxnSpPr>
        <p:spPr>
          <a:xfrm flipV="1">
            <a:off x="740229" y="3080462"/>
            <a:ext cx="402772" cy="27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F03E002-FB93-4044-A253-A9F57425ADFD}"/>
              </a:ext>
            </a:extLst>
          </p:cNvPr>
          <p:cNvSpPr txBox="1"/>
          <p:nvPr/>
        </p:nvSpPr>
        <p:spPr>
          <a:xfrm>
            <a:off x="312940" y="2895796"/>
            <a:ext cx="511679" cy="369332"/>
          </a:xfrm>
          <a:prstGeom prst="rect">
            <a:avLst/>
          </a:prstGeom>
          <a:noFill/>
        </p:spPr>
        <p:txBody>
          <a:bodyPr wrap="none" rtlCol="0">
            <a:spAutoFit/>
          </a:bodyPr>
          <a:lstStyle/>
          <a:p>
            <a:r>
              <a:rPr lang="en-US" dirty="0"/>
              <a:t>51”</a:t>
            </a:r>
          </a:p>
        </p:txBody>
      </p:sp>
      <p:sp>
        <p:nvSpPr>
          <p:cNvPr id="21" name="TextBox 20">
            <a:extLst>
              <a:ext uri="{FF2B5EF4-FFF2-40B4-BE49-F238E27FC236}">
                <a16:creationId xmlns:a16="http://schemas.microsoft.com/office/drawing/2014/main" id="{5C942803-F138-4D07-911C-5747E6E01FBA}"/>
              </a:ext>
            </a:extLst>
          </p:cNvPr>
          <p:cNvSpPr txBox="1"/>
          <p:nvPr/>
        </p:nvSpPr>
        <p:spPr>
          <a:xfrm>
            <a:off x="478971" y="2111829"/>
            <a:ext cx="1119217" cy="646331"/>
          </a:xfrm>
          <a:prstGeom prst="rect">
            <a:avLst/>
          </a:prstGeom>
          <a:noFill/>
        </p:spPr>
        <p:txBody>
          <a:bodyPr wrap="none" rtlCol="0">
            <a:spAutoFit/>
          </a:bodyPr>
          <a:lstStyle/>
          <a:p>
            <a:r>
              <a:rPr lang="en-US" dirty="0"/>
              <a:t>L1-4</a:t>
            </a:r>
          </a:p>
          <a:p>
            <a:r>
              <a:rPr lang="en-US" dirty="0"/>
              <a:t>130,528lb</a:t>
            </a:r>
          </a:p>
        </p:txBody>
      </p:sp>
      <p:sp>
        <p:nvSpPr>
          <p:cNvPr id="22" name="TextBox 21">
            <a:extLst>
              <a:ext uri="{FF2B5EF4-FFF2-40B4-BE49-F238E27FC236}">
                <a16:creationId xmlns:a16="http://schemas.microsoft.com/office/drawing/2014/main" id="{838BB38B-3D5D-4FA9-B269-2371878509CB}"/>
              </a:ext>
            </a:extLst>
          </p:cNvPr>
          <p:cNvSpPr txBox="1"/>
          <p:nvPr/>
        </p:nvSpPr>
        <p:spPr>
          <a:xfrm>
            <a:off x="5072743" y="2111829"/>
            <a:ext cx="1061509" cy="646331"/>
          </a:xfrm>
          <a:prstGeom prst="rect">
            <a:avLst/>
          </a:prstGeom>
          <a:noFill/>
        </p:spPr>
        <p:txBody>
          <a:bodyPr wrap="none" rtlCol="0">
            <a:spAutoFit/>
          </a:bodyPr>
          <a:lstStyle/>
          <a:p>
            <a:r>
              <a:rPr lang="en-US" dirty="0"/>
              <a:t>L5-6</a:t>
            </a:r>
          </a:p>
          <a:p>
            <a:r>
              <a:rPr lang="en-US" dirty="0"/>
              <a:t>154710lb</a:t>
            </a:r>
          </a:p>
        </p:txBody>
      </p:sp>
      <p:cxnSp>
        <p:nvCxnSpPr>
          <p:cNvPr id="24" name="Straight Arrow Connector 23">
            <a:extLst>
              <a:ext uri="{FF2B5EF4-FFF2-40B4-BE49-F238E27FC236}">
                <a16:creationId xmlns:a16="http://schemas.microsoft.com/office/drawing/2014/main" id="{3C86DC3A-2A9D-4223-8BBA-BDF47084E22A}"/>
              </a:ext>
            </a:extLst>
          </p:cNvPr>
          <p:cNvCxnSpPr/>
          <p:nvPr/>
        </p:nvCxnSpPr>
        <p:spPr>
          <a:xfrm flipV="1">
            <a:off x="7913914" y="3026229"/>
            <a:ext cx="1114828" cy="542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782C363-F5D3-44C8-B4D2-5A1F44B1978A}"/>
              </a:ext>
            </a:extLst>
          </p:cNvPr>
          <p:cNvCxnSpPr/>
          <p:nvPr/>
        </p:nvCxnSpPr>
        <p:spPr>
          <a:xfrm flipH="1">
            <a:off x="6030686" y="3107676"/>
            <a:ext cx="1153885" cy="270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30317B8-B401-44D1-93EA-346316669A1B}"/>
              </a:ext>
            </a:extLst>
          </p:cNvPr>
          <p:cNvSpPr txBox="1"/>
          <p:nvPr/>
        </p:nvSpPr>
        <p:spPr>
          <a:xfrm>
            <a:off x="7110791" y="2895796"/>
            <a:ext cx="920445" cy="369332"/>
          </a:xfrm>
          <a:prstGeom prst="rect">
            <a:avLst/>
          </a:prstGeom>
          <a:noFill/>
        </p:spPr>
        <p:txBody>
          <a:bodyPr wrap="none" rtlCol="0">
            <a:spAutoFit/>
          </a:bodyPr>
          <a:lstStyle/>
          <a:p>
            <a:r>
              <a:rPr lang="en-US" dirty="0"/>
              <a:t>162.25”</a:t>
            </a:r>
          </a:p>
        </p:txBody>
      </p:sp>
      <p:cxnSp>
        <p:nvCxnSpPr>
          <p:cNvPr id="29" name="Straight Arrow Connector 28">
            <a:extLst>
              <a:ext uri="{FF2B5EF4-FFF2-40B4-BE49-F238E27FC236}">
                <a16:creationId xmlns:a16="http://schemas.microsoft.com/office/drawing/2014/main" id="{625B956E-573A-4B93-834E-0B8EF05A3E8C}"/>
              </a:ext>
            </a:extLst>
          </p:cNvPr>
          <p:cNvCxnSpPr/>
          <p:nvPr/>
        </p:nvCxnSpPr>
        <p:spPr>
          <a:xfrm>
            <a:off x="5603497" y="3134695"/>
            <a:ext cx="4271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F06CF22-91A1-44FF-875B-3A298BCA3B29}"/>
              </a:ext>
            </a:extLst>
          </p:cNvPr>
          <p:cNvCxnSpPr/>
          <p:nvPr/>
        </p:nvCxnSpPr>
        <p:spPr>
          <a:xfrm flipH="1">
            <a:off x="4746171" y="3134695"/>
            <a:ext cx="3265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2F838A7-76D2-49FE-846D-55BCE4348205}"/>
              </a:ext>
            </a:extLst>
          </p:cNvPr>
          <p:cNvSpPr txBox="1"/>
          <p:nvPr/>
        </p:nvSpPr>
        <p:spPr>
          <a:xfrm>
            <a:off x="5006923" y="2923010"/>
            <a:ext cx="803425" cy="369332"/>
          </a:xfrm>
          <a:prstGeom prst="rect">
            <a:avLst/>
          </a:prstGeom>
          <a:noFill/>
        </p:spPr>
        <p:txBody>
          <a:bodyPr wrap="none" rtlCol="0">
            <a:spAutoFit/>
          </a:bodyPr>
          <a:lstStyle/>
          <a:p>
            <a:r>
              <a:rPr lang="en-US" dirty="0"/>
              <a:t>69.75”</a:t>
            </a:r>
          </a:p>
        </p:txBody>
      </p:sp>
      <p:sp>
        <p:nvSpPr>
          <p:cNvPr id="33" name="TextBox 32">
            <a:extLst>
              <a:ext uri="{FF2B5EF4-FFF2-40B4-BE49-F238E27FC236}">
                <a16:creationId xmlns:a16="http://schemas.microsoft.com/office/drawing/2014/main" id="{42ED8295-BF2B-47D2-BCC4-172067601B16}"/>
              </a:ext>
            </a:extLst>
          </p:cNvPr>
          <p:cNvSpPr txBox="1"/>
          <p:nvPr/>
        </p:nvSpPr>
        <p:spPr>
          <a:xfrm>
            <a:off x="1858530" y="229578"/>
            <a:ext cx="4731873" cy="400110"/>
          </a:xfrm>
          <a:prstGeom prst="rect">
            <a:avLst/>
          </a:prstGeom>
          <a:noFill/>
        </p:spPr>
        <p:txBody>
          <a:bodyPr wrap="none" rtlCol="0">
            <a:spAutoFit/>
          </a:bodyPr>
          <a:lstStyle/>
          <a:p>
            <a:r>
              <a:rPr lang="en-US" sz="2000" dirty="0"/>
              <a:t>Downstream end steel shielding installation</a:t>
            </a:r>
          </a:p>
        </p:txBody>
      </p:sp>
      <p:cxnSp>
        <p:nvCxnSpPr>
          <p:cNvPr id="35" name="Straight Arrow Connector 34">
            <a:extLst>
              <a:ext uri="{FF2B5EF4-FFF2-40B4-BE49-F238E27FC236}">
                <a16:creationId xmlns:a16="http://schemas.microsoft.com/office/drawing/2014/main" id="{5ECC5276-A9DE-4012-9FFF-09799589F116}"/>
              </a:ext>
            </a:extLst>
          </p:cNvPr>
          <p:cNvCxnSpPr>
            <a:cxnSpLocks/>
          </p:cNvCxnSpPr>
          <p:nvPr/>
        </p:nvCxnSpPr>
        <p:spPr>
          <a:xfrm flipV="1">
            <a:off x="3765096" y="1789528"/>
            <a:ext cx="0" cy="2128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A2A7BF3-0BFC-472B-8CA7-3A2579050F3F}"/>
              </a:ext>
            </a:extLst>
          </p:cNvPr>
          <p:cNvCxnSpPr/>
          <p:nvPr/>
        </p:nvCxnSpPr>
        <p:spPr>
          <a:xfrm>
            <a:off x="3765096" y="4212771"/>
            <a:ext cx="0" cy="1959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F242046-63BC-4710-B0A3-71B66D403F0B}"/>
              </a:ext>
            </a:extLst>
          </p:cNvPr>
          <p:cNvSpPr txBox="1"/>
          <p:nvPr/>
        </p:nvSpPr>
        <p:spPr>
          <a:xfrm>
            <a:off x="3502833" y="3847585"/>
            <a:ext cx="803425" cy="369332"/>
          </a:xfrm>
          <a:prstGeom prst="rect">
            <a:avLst/>
          </a:prstGeom>
          <a:noFill/>
        </p:spPr>
        <p:txBody>
          <a:bodyPr wrap="none" rtlCol="0">
            <a:spAutoFit/>
          </a:bodyPr>
          <a:lstStyle/>
          <a:p>
            <a:r>
              <a:rPr lang="en-US" dirty="0"/>
              <a:t>237.5”</a:t>
            </a:r>
          </a:p>
        </p:txBody>
      </p:sp>
      <p:cxnSp>
        <p:nvCxnSpPr>
          <p:cNvPr id="41" name="Straight Arrow Connector 40">
            <a:extLst>
              <a:ext uri="{FF2B5EF4-FFF2-40B4-BE49-F238E27FC236}">
                <a16:creationId xmlns:a16="http://schemas.microsoft.com/office/drawing/2014/main" id="{1D5E811F-A594-4C42-92BB-C8504D62101B}"/>
              </a:ext>
            </a:extLst>
          </p:cNvPr>
          <p:cNvCxnSpPr/>
          <p:nvPr/>
        </p:nvCxnSpPr>
        <p:spPr>
          <a:xfrm flipH="1" flipV="1">
            <a:off x="8471328" y="1556657"/>
            <a:ext cx="44022" cy="2290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5FA9D14-8A54-4994-8EB3-DB7E1FB92493}"/>
              </a:ext>
            </a:extLst>
          </p:cNvPr>
          <p:cNvCxnSpPr/>
          <p:nvPr/>
        </p:nvCxnSpPr>
        <p:spPr>
          <a:xfrm>
            <a:off x="8526146" y="4212771"/>
            <a:ext cx="69739" cy="1959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660A1BF-4AE4-4A31-8896-059A020321DA}"/>
              </a:ext>
            </a:extLst>
          </p:cNvPr>
          <p:cNvSpPr txBox="1"/>
          <p:nvPr/>
        </p:nvSpPr>
        <p:spPr>
          <a:xfrm>
            <a:off x="8055127" y="3777539"/>
            <a:ext cx="920445" cy="369332"/>
          </a:xfrm>
          <a:prstGeom prst="rect">
            <a:avLst/>
          </a:prstGeom>
          <a:noFill/>
        </p:spPr>
        <p:txBody>
          <a:bodyPr wrap="none" rtlCol="0">
            <a:spAutoFit/>
          </a:bodyPr>
          <a:lstStyle/>
          <a:p>
            <a:r>
              <a:rPr lang="en-US" dirty="0"/>
              <a:t>258.75”</a:t>
            </a:r>
          </a:p>
        </p:txBody>
      </p:sp>
      <p:sp>
        <p:nvSpPr>
          <p:cNvPr id="46" name="TextBox 45">
            <a:extLst>
              <a:ext uri="{FF2B5EF4-FFF2-40B4-BE49-F238E27FC236}">
                <a16:creationId xmlns:a16="http://schemas.microsoft.com/office/drawing/2014/main" id="{554AB452-5789-4620-A20F-9CE5988468BF}"/>
              </a:ext>
            </a:extLst>
          </p:cNvPr>
          <p:cNvSpPr txBox="1"/>
          <p:nvPr/>
        </p:nvSpPr>
        <p:spPr>
          <a:xfrm>
            <a:off x="312940" y="751290"/>
            <a:ext cx="8619732" cy="923330"/>
          </a:xfrm>
          <a:prstGeom prst="rect">
            <a:avLst/>
          </a:prstGeom>
          <a:noFill/>
        </p:spPr>
        <p:txBody>
          <a:bodyPr wrap="none" rtlCol="0">
            <a:spAutoFit/>
          </a:bodyPr>
          <a:lstStyle/>
          <a:p>
            <a:r>
              <a:rPr lang="en-US" dirty="0"/>
              <a:t>Four layers 213.25”x237.5” x 9.11” and two layers 232”x258.75” x 9.11”steel  are installed </a:t>
            </a:r>
          </a:p>
          <a:p>
            <a:r>
              <a:rPr lang="en-US" dirty="0"/>
              <a:t>in the downstream end of the absorber. Layers are welded from plates 48.75” width.</a:t>
            </a:r>
          </a:p>
          <a:p>
            <a:r>
              <a:rPr lang="en-US" dirty="0"/>
              <a:t> </a:t>
            </a:r>
          </a:p>
        </p:txBody>
      </p:sp>
      <p:sp>
        <p:nvSpPr>
          <p:cNvPr id="4" name="Date Placeholder 3">
            <a:extLst>
              <a:ext uri="{FF2B5EF4-FFF2-40B4-BE49-F238E27FC236}">
                <a16:creationId xmlns:a16="http://schemas.microsoft.com/office/drawing/2014/main" id="{8FF2101E-220A-4C7A-B3A1-E7E97B760E45}"/>
              </a:ext>
            </a:extLst>
          </p:cNvPr>
          <p:cNvSpPr>
            <a:spLocks noGrp="1"/>
          </p:cNvSpPr>
          <p:nvPr>
            <p:ph type="dt" sz="half" idx="10"/>
          </p:nvPr>
        </p:nvSpPr>
        <p:spPr/>
        <p:txBody>
          <a:bodyPr/>
          <a:lstStyle/>
          <a:p>
            <a:r>
              <a:rPr lang="en-US"/>
              <a:t>6/26/2020</a:t>
            </a:r>
            <a:endParaRPr lang="en-US" dirty="0"/>
          </a:p>
        </p:txBody>
      </p:sp>
      <p:sp>
        <p:nvSpPr>
          <p:cNvPr id="6" name="Slide Number Placeholder 5">
            <a:extLst>
              <a:ext uri="{FF2B5EF4-FFF2-40B4-BE49-F238E27FC236}">
                <a16:creationId xmlns:a16="http://schemas.microsoft.com/office/drawing/2014/main" id="{F658A5AF-8564-4427-9319-A2CCFA98FE3D}"/>
              </a:ext>
            </a:extLst>
          </p:cNvPr>
          <p:cNvSpPr>
            <a:spLocks noGrp="1"/>
          </p:cNvSpPr>
          <p:nvPr>
            <p:ph type="sldNum" sz="quarter" idx="12"/>
          </p:nvPr>
        </p:nvSpPr>
        <p:spPr/>
        <p:txBody>
          <a:bodyPr/>
          <a:lstStyle/>
          <a:p>
            <a:fld id="{E2BA4613-F97B-4173-A7DB-AA33085A69D9}" type="slidenum">
              <a:rPr lang="en-US" smtClean="0"/>
              <a:t>30</a:t>
            </a:fld>
            <a:endParaRPr lang="en-US" dirty="0"/>
          </a:p>
        </p:txBody>
      </p:sp>
    </p:spTree>
    <p:extLst>
      <p:ext uri="{BB962C8B-B14F-4D97-AF65-F5344CB8AC3E}">
        <p14:creationId xmlns:p14="http://schemas.microsoft.com/office/powerpoint/2010/main" val="505439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9B9936-0D22-4B64-9E33-BC255959180C}"/>
              </a:ext>
            </a:extLst>
          </p:cNvPr>
          <p:cNvSpPr>
            <a:spLocks noGrp="1"/>
          </p:cNvSpPr>
          <p:nvPr>
            <p:ph type="ftr" sz="quarter" idx="11"/>
          </p:nvPr>
        </p:nvSpPr>
        <p:spPr>
          <a:xfrm>
            <a:off x="1524000" y="6356351"/>
            <a:ext cx="5710084" cy="365125"/>
          </a:xfrm>
        </p:spPr>
        <p:txBody>
          <a:bodyPr/>
          <a:lstStyle/>
          <a:p>
            <a:r>
              <a:rPr lang="en-US"/>
              <a:t>LBNF Hadron Absorber Plan for Final Design, Procurement and Assembly</a:t>
            </a:r>
            <a:endParaRPr lang="en-US" dirty="0"/>
          </a:p>
        </p:txBody>
      </p:sp>
      <p:pic>
        <p:nvPicPr>
          <p:cNvPr id="5" name="Picture 4">
            <a:extLst>
              <a:ext uri="{FF2B5EF4-FFF2-40B4-BE49-F238E27FC236}">
                <a16:creationId xmlns:a16="http://schemas.microsoft.com/office/drawing/2014/main" id="{FC28BE1F-9E8D-4B5B-A798-5669525BDA9B}"/>
              </a:ext>
            </a:extLst>
          </p:cNvPr>
          <p:cNvPicPr>
            <a:picLocks noChangeAspect="1"/>
          </p:cNvPicPr>
          <p:nvPr/>
        </p:nvPicPr>
        <p:blipFill rotWithShape="1">
          <a:blip r:embed="rId2">
            <a:extLst>
              <a:ext uri="{28A0092B-C50C-407E-A947-70E740481C1C}">
                <a14:useLocalDpi xmlns:a14="http://schemas.microsoft.com/office/drawing/2010/main" val="0"/>
              </a:ext>
            </a:extLst>
          </a:blip>
          <a:srcRect l="21548" t="8007" r="40952"/>
          <a:stretch/>
        </p:blipFill>
        <p:spPr>
          <a:xfrm>
            <a:off x="348342" y="1099457"/>
            <a:ext cx="3429000" cy="5174785"/>
          </a:xfrm>
          <a:prstGeom prst="rect">
            <a:avLst/>
          </a:prstGeom>
        </p:spPr>
      </p:pic>
      <p:pic>
        <p:nvPicPr>
          <p:cNvPr id="6" name="Picture 5">
            <a:extLst>
              <a:ext uri="{FF2B5EF4-FFF2-40B4-BE49-F238E27FC236}">
                <a16:creationId xmlns:a16="http://schemas.microsoft.com/office/drawing/2014/main" id="{34DDFA9F-D3DB-4FB6-A027-3C693A576832}"/>
              </a:ext>
            </a:extLst>
          </p:cNvPr>
          <p:cNvPicPr>
            <a:picLocks noChangeAspect="1"/>
          </p:cNvPicPr>
          <p:nvPr/>
        </p:nvPicPr>
        <p:blipFill rotWithShape="1">
          <a:blip r:embed="rId3">
            <a:extLst>
              <a:ext uri="{28A0092B-C50C-407E-A947-70E740481C1C}">
                <a14:useLocalDpi xmlns:a14="http://schemas.microsoft.com/office/drawing/2010/main" val="0"/>
              </a:ext>
            </a:extLst>
          </a:blip>
          <a:srcRect l="12262" t="2394" r="53006" b="19394"/>
          <a:stretch/>
        </p:blipFill>
        <p:spPr>
          <a:xfrm>
            <a:off x="4435928" y="1086798"/>
            <a:ext cx="3744686" cy="5187444"/>
          </a:xfrm>
          <a:prstGeom prst="rect">
            <a:avLst/>
          </a:prstGeom>
        </p:spPr>
      </p:pic>
      <p:sp>
        <p:nvSpPr>
          <p:cNvPr id="7" name="TextBox 6">
            <a:extLst>
              <a:ext uri="{FF2B5EF4-FFF2-40B4-BE49-F238E27FC236}">
                <a16:creationId xmlns:a16="http://schemas.microsoft.com/office/drawing/2014/main" id="{B7B73551-6FD4-4207-9B58-42B25AD1A660}"/>
              </a:ext>
            </a:extLst>
          </p:cNvPr>
          <p:cNvSpPr txBox="1"/>
          <p:nvPr/>
        </p:nvSpPr>
        <p:spPr>
          <a:xfrm>
            <a:off x="1780722" y="103930"/>
            <a:ext cx="4334328" cy="400110"/>
          </a:xfrm>
          <a:prstGeom prst="rect">
            <a:avLst/>
          </a:prstGeom>
          <a:noFill/>
        </p:spPr>
        <p:txBody>
          <a:bodyPr wrap="none" rtlCol="0">
            <a:spAutoFit/>
          </a:bodyPr>
          <a:lstStyle/>
          <a:p>
            <a:r>
              <a:rPr lang="en-US" sz="2000" dirty="0"/>
              <a:t>Downstream steel shielding  installation</a:t>
            </a:r>
          </a:p>
        </p:txBody>
      </p:sp>
      <p:sp>
        <p:nvSpPr>
          <p:cNvPr id="8" name="TextBox 7">
            <a:extLst>
              <a:ext uri="{FF2B5EF4-FFF2-40B4-BE49-F238E27FC236}">
                <a16:creationId xmlns:a16="http://schemas.microsoft.com/office/drawing/2014/main" id="{0AF0837E-E421-4262-BAD0-5416EF596C15}"/>
              </a:ext>
            </a:extLst>
          </p:cNvPr>
          <p:cNvSpPr txBox="1"/>
          <p:nvPr/>
        </p:nvSpPr>
        <p:spPr>
          <a:xfrm>
            <a:off x="5299982" y="4944613"/>
            <a:ext cx="3048000" cy="646331"/>
          </a:xfrm>
          <a:prstGeom prst="rect">
            <a:avLst/>
          </a:prstGeom>
          <a:noFill/>
        </p:spPr>
        <p:txBody>
          <a:bodyPr wrap="square" rtlCol="0">
            <a:spAutoFit/>
          </a:bodyPr>
          <a:lstStyle/>
          <a:p>
            <a:r>
              <a:rPr lang="en-US" dirty="0">
                <a:solidFill>
                  <a:schemeClr val="accent3">
                    <a:lumMod val="20000"/>
                    <a:lumOff val="80000"/>
                  </a:schemeClr>
                </a:solidFill>
              </a:rPr>
              <a:t>Downstream shielding</a:t>
            </a:r>
          </a:p>
          <a:p>
            <a:r>
              <a:rPr lang="en-US" dirty="0">
                <a:solidFill>
                  <a:schemeClr val="accent3">
                    <a:lumMod val="20000"/>
                    <a:lumOff val="80000"/>
                  </a:schemeClr>
                </a:solidFill>
              </a:rPr>
              <a:t>831532lb</a:t>
            </a:r>
          </a:p>
        </p:txBody>
      </p:sp>
      <p:sp>
        <p:nvSpPr>
          <p:cNvPr id="9" name="TextBox 8">
            <a:extLst>
              <a:ext uri="{FF2B5EF4-FFF2-40B4-BE49-F238E27FC236}">
                <a16:creationId xmlns:a16="http://schemas.microsoft.com/office/drawing/2014/main" id="{0C9A8293-ACC2-4B70-AE60-3225AB2FE005}"/>
              </a:ext>
            </a:extLst>
          </p:cNvPr>
          <p:cNvSpPr txBox="1"/>
          <p:nvPr/>
        </p:nvSpPr>
        <p:spPr>
          <a:xfrm>
            <a:off x="533400" y="399092"/>
            <a:ext cx="7413504" cy="369332"/>
          </a:xfrm>
          <a:prstGeom prst="rect">
            <a:avLst/>
          </a:prstGeom>
          <a:noFill/>
        </p:spPr>
        <p:txBody>
          <a:bodyPr wrap="none" rtlCol="0">
            <a:spAutoFit/>
          </a:bodyPr>
          <a:lstStyle/>
          <a:p>
            <a:r>
              <a:rPr lang="en-US" dirty="0"/>
              <a:t>The temporary platform is installed  before downstream shielding installation.</a:t>
            </a:r>
          </a:p>
        </p:txBody>
      </p:sp>
      <p:sp>
        <p:nvSpPr>
          <p:cNvPr id="10" name="TextBox 9">
            <a:extLst>
              <a:ext uri="{FF2B5EF4-FFF2-40B4-BE49-F238E27FC236}">
                <a16:creationId xmlns:a16="http://schemas.microsoft.com/office/drawing/2014/main" id="{057AE4B7-E912-4A42-A457-0CD6C8C3F426}"/>
              </a:ext>
            </a:extLst>
          </p:cNvPr>
          <p:cNvSpPr txBox="1"/>
          <p:nvPr/>
        </p:nvSpPr>
        <p:spPr>
          <a:xfrm>
            <a:off x="2665805" y="676412"/>
            <a:ext cx="3148693" cy="369332"/>
          </a:xfrm>
          <a:prstGeom prst="rect">
            <a:avLst/>
          </a:prstGeom>
          <a:noFill/>
        </p:spPr>
        <p:txBody>
          <a:bodyPr wrap="square" rtlCol="0">
            <a:spAutoFit/>
          </a:bodyPr>
          <a:lstStyle/>
          <a:p>
            <a:r>
              <a:rPr lang="en-US" dirty="0"/>
              <a:t>Temporary platform</a:t>
            </a:r>
          </a:p>
        </p:txBody>
      </p:sp>
      <p:cxnSp>
        <p:nvCxnSpPr>
          <p:cNvPr id="12" name="Straight Arrow Connector 11">
            <a:extLst>
              <a:ext uri="{FF2B5EF4-FFF2-40B4-BE49-F238E27FC236}">
                <a16:creationId xmlns:a16="http://schemas.microsoft.com/office/drawing/2014/main" id="{EB64CAD7-3D64-4EAD-A9D3-49E949C4454A}"/>
              </a:ext>
            </a:extLst>
          </p:cNvPr>
          <p:cNvCxnSpPr>
            <a:stCxn id="10" idx="1"/>
          </p:cNvCxnSpPr>
          <p:nvPr/>
        </p:nvCxnSpPr>
        <p:spPr>
          <a:xfrm flipH="1">
            <a:off x="2166257" y="861078"/>
            <a:ext cx="499548" cy="16535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5FE9296-84B8-40E4-85C6-3081352B881D}"/>
              </a:ext>
            </a:extLst>
          </p:cNvPr>
          <p:cNvSpPr>
            <a:spLocks noGrp="1"/>
          </p:cNvSpPr>
          <p:nvPr>
            <p:ph type="dt" sz="half" idx="10"/>
          </p:nvPr>
        </p:nvSpPr>
        <p:spPr/>
        <p:txBody>
          <a:bodyPr/>
          <a:lstStyle/>
          <a:p>
            <a:r>
              <a:rPr lang="en-US"/>
              <a:t>6/26/2020</a:t>
            </a:r>
            <a:endParaRPr lang="en-US" dirty="0"/>
          </a:p>
        </p:txBody>
      </p:sp>
      <p:sp>
        <p:nvSpPr>
          <p:cNvPr id="11" name="Slide Number Placeholder 10">
            <a:extLst>
              <a:ext uri="{FF2B5EF4-FFF2-40B4-BE49-F238E27FC236}">
                <a16:creationId xmlns:a16="http://schemas.microsoft.com/office/drawing/2014/main" id="{4548B2DD-77AE-4B1C-B37B-907D527A0536}"/>
              </a:ext>
            </a:extLst>
          </p:cNvPr>
          <p:cNvSpPr>
            <a:spLocks noGrp="1"/>
          </p:cNvSpPr>
          <p:nvPr>
            <p:ph type="sldNum" sz="quarter" idx="12"/>
          </p:nvPr>
        </p:nvSpPr>
        <p:spPr/>
        <p:txBody>
          <a:bodyPr/>
          <a:lstStyle/>
          <a:p>
            <a:fld id="{E2BA4613-F97B-4173-A7DB-AA33085A69D9}" type="slidenum">
              <a:rPr lang="en-US" smtClean="0"/>
              <a:t>31</a:t>
            </a:fld>
            <a:endParaRPr lang="en-US" dirty="0"/>
          </a:p>
        </p:txBody>
      </p:sp>
    </p:spTree>
    <p:extLst>
      <p:ext uri="{BB962C8B-B14F-4D97-AF65-F5344CB8AC3E}">
        <p14:creationId xmlns:p14="http://schemas.microsoft.com/office/powerpoint/2010/main" val="2113816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D87D458-0173-48E5-BB86-F912DD7F23B4}"/>
              </a:ext>
            </a:extLst>
          </p:cNvPr>
          <p:cNvSpPr>
            <a:spLocks noGrp="1"/>
          </p:cNvSpPr>
          <p:nvPr>
            <p:ph type="ftr" sz="quarter" idx="11"/>
          </p:nvPr>
        </p:nvSpPr>
        <p:spPr>
          <a:xfrm>
            <a:off x="1817913" y="6356351"/>
            <a:ext cx="5526773" cy="365125"/>
          </a:xfrm>
        </p:spPr>
        <p:txBody>
          <a:bodyPr/>
          <a:lstStyle/>
          <a:p>
            <a:r>
              <a:rPr lang="en-US"/>
              <a:t>LBNF Hadron Absorber Plan for Final Design, Procurement and Assembly</a:t>
            </a:r>
            <a:endParaRPr lang="en-US" dirty="0"/>
          </a:p>
        </p:txBody>
      </p:sp>
      <p:pic>
        <p:nvPicPr>
          <p:cNvPr id="6" name="Picture 5">
            <a:extLst>
              <a:ext uri="{FF2B5EF4-FFF2-40B4-BE49-F238E27FC236}">
                <a16:creationId xmlns:a16="http://schemas.microsoft.com/office/drawing/2014/main" id="{A68C4D1C-D1BC-4E30-9BCE-239FB937097E}"/>
              </a:ext>
            </a:extLst>
          </p:cNvPr>
          <p:cNvPicPr>
            <a:picLocks noChangeAspect="1"/>
          </p:cNvPicPr>
          <p:nvPr/>
        </p:nvPicPr>
        <p:blipFill rotWithShape="1">
          <a:blip r:embed="rId2">
            <a:extLst>
              <a:ext uri="{28A0092B-C50C-407E-A947-70E740481C1C}">
                <a14:useLocalDpi xmlns:a14="http://schemas.microsoft.com/office/drawing/2010/main" val="0"/>
              </a:ext>
            </a:extLst>
          </a:blip>
          <a:srcRect l="25953" t="29294" r="43333" b="8393"/>
          <a:stretch/>
        </p:blipFill>
        <p:spPr>
          <a:xfrm>
            <a:off x="4489319" y="818739"/>
            <a:ext cx="4436967" cy="5537612"/>
          </a:xfrm>
          <a:prstGeom prst="rect">
            <a:avLst/>
          </a:prstGeom>
        </p:spPr>
      </p:pic>
      <p:sp>
        <p:nvSpPr>
          <p:cNvPr id="4" name="TextBox 3">
            <a:extLst>
              <a:ext uri="{FF2B5EF4-FFF2-40B4-BE49-F238E27FC236}">
                <a16:creationId xmlns:a16="http://schemas.microsoft.com/office/drawing/2014/main" id="{E824352E-DC43-41F3-99C5-CDD42E20C6B6}"/>
              </a:ext>
            </a:extLst>
          </p:cNvPr>
          <p:cNvSpPr txBox="1"/>
          <p:nvPr/>
        </p:nvSpPr>
        <p:spPr>
          <a:xfrm>
            <a:off x="2791097" y="35749"/>
            <a:ext cx="3250570" cy="400110"/>
          </a:xfrm>
          <a:prstGeom prst="rect">
            <a:avLst/>
          </a:prstGeom>
          <a:noFill/>
        </p:spPr>
        <p:txBody>
          <a:bodyPr wrap="none" rtlCol="0">
            <a:spAutoFit/>
          </a:bodyPr>
          <a:lstStyle/>
          <a:p>
            <a:r>
              <a:rPr lang="en-US" sz="2000" dirty="0"/>
              <a:t>Concrete T-blocks installation</a:t>
            </a:r>
          </a:p>
        </p:txBody>
      </p:sp>
      <p:sp>
        <p:nvSpPr>
          <p:cNvPr id="8" name="TextBox 7">
            <a:extLst>
              <a:ext uri="{FF2B5EF4-FFF2-40B4-BE49-F238E27FC236}">
                <a16:creationId xmlns:a16="http://schemas.microsoft.com/office/drawing/2014/main" id="{6A96FD06-F20D-4CD1-B776-B5529BDCC219}"/>
              </a:ext>
            </a:extLst>
          </p:cNvPr>
          <p:cNvSpPr txBox="1"/>
          <p:nvPr/>
        </p:nvSpPr>
        <p:spPr>
          <a:xfrm>
            <a:off x="5906235" y="4161233"/>
            <a:ext cx="1852558" cy="369332"/>
          </a:xfrm>
          <a:prstGeom prst="rect">
            <a:avLst/>
          </a:prstGeom>
          <a:noFill/>
        </p:spPr>
        <p:txBody>
          <a:bodyPr wrap="none" rtlCol="0">
            <a:spAutoFit/>
          </a:bodyPr>
          <a:lstStyle/>
          <a:p>
            <a:r>
              <a:rPr lang="en-US" dirty="0"/>
              <a:t>Concrete T-blocks</a:t>
            </a:r>
          </a:p>
        </p:txBody>
      </p:sp>
      <p:pic>
        <p:nvPicPr>
          <p:cNvPr id="10" name="Picture 9">
            <a:extLst>
              <a:ext uri="{FF2B5EF4-FFF2-40B4-BE49-F238E27FC236}">
                <a16:creationId xmlns:a16="http://schemas.microsoft.com/office/drawing/2014/main" id="{679FA882-C2C2-4BD2-9868-8FA2D6BA2068}"/>
              </a:ext>
            </a:extLst>
          </p:cNvPr>
          <p:cNvPicPr>
            <a:picLocks noChangeAspect="1"/>
          </p:cNvPicPr>
          <p:nvPr/>
        </p:nvPicPr>
        <p:blipFill rotWithShape="1">
          <a:blip r:embed="rId3">
            <a:extLst>
              <a:ext uri="{28A0092B-C50C-407E-A947-70E740481C1C}">
                <a14:useLocalDpi xmlns:a14="http://schemas.microsoft.com/office/drawing/2010/main" val="0"/>
              </a:ext>
            </a:extLst>
          </a:blip>
          <a:srcRect l="34881" t="10910" r="25238"/>
          <a:stretch/>
        </p:blipFill>
        <p:spPr>
          <a:xfrm>
            <a:off x="217714" y="818739"/>
            <a:ext cx="4029551" cy="5537612"/>
          </a:xfrm>
          <a:prstGeom prst="rect">
            <a:avLst/>
          </a:prstGeom>
        </p:spPr>
      </p:pic>
      <p:sp>
        <p:nvSpPr>
          <p:cNvPr id="11" name="TextBox 10">
            <a:extLst>
              <a:ext uri="{FF2B5EF4-FFF2-40B4-BE49-F238E27FC236}">
                <a16:creationId xmlns:a16="http://schemas.microsoft.com/office/drawing/2014/main" id="{BF475B86-9145-4253-8B9A-7C9113E7A367}"/>
              </a:ext>
            </a:extLst>
          </p:cNvPr>
          <p:cNvSpPr txBox="1"/>
          <p:nvPr/>
        </p:nvSpPr>
        <p:spPr>
          <a:xfrm>
            <a:off x="576943" y="316983"/>
            <a:ext cx="7729617" cy="369332"/>
          </a:xfrm>
          <a:prstGeom prst="rect">
            <a:avLst/>
          </a:prstGeom>
          <a:noFill/>
        </p:spPr>
        <p:txBody>
          <a:bodyPr wrap="none" rtlCol="0">
            <a:spAutoFit/>
          </a:bodyPr>
          <a:lstStyle/>
          <a:p>
            <a:r>
              <a:rPr lang="en-US" dirty="0"/>
              <a:t>Fourteen concrete T- blocks are installed in the downstream end of the absorber.</a:t>
            </a:r>
          </a:p>
        </p:txBody>
      </p:sp>
      <p:cxnSp>
        <p:nvCxnSpPr>
          <p:cNvPr id="13" name="Straight Arrow Connector 12">
            <a:extLst>
              <a:ext uri="{FF2B5EF4-FFF2-40B4-BE49-F238E27FC236}">
                <a16:creationId xmlns:a16="http://schemas.microsoft.com/office/drawing/2014/main" id="{001D3922-8EAB-44D5-927D-7C574AA8EA6E}"/>
              </a:ext>
            </a:extLst>
          </p:cNvPr>
          <p:cNvCxnSpPr/>
          <p:nvPr/>
        </p:nvCxnSpPr>
        <p:spPr>
          <a:xfrm flipV="1">
            <a:off x="1817914" y="4530565"/>
            <a:ext cx="0" cy="5748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BF2A956-39A7-468D-ABF5-6077F8EFB1B8}"/>
              </a:ext>
            </a:extLst>
          </p:cNvPr>
          <p:cNvCxnSpPr/>
          <p:nvPr/>
        </p:nvCxnSpPr>
        <p:spPr>
          <a:xfrm>
            <a:off x="1817914" y="5529943"/>
            <a:ext cx="0" cy="489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D57F10A-23D0-40EF-B665-B4B777D499B7}"/>
              </a:ext>
            </a:extLst>
          </p:cNvPr>
          <p:cNvSpPr txBox="1"/>
          <p:nvPr/>
        </p:nvSpPr>
        <p:spPr>
          <a:xfrm>
            <a:off x="1503565" y="5132499"/>
            <a:ext cx="628698" cy="369332"/>
          </a:xfrm>
          <a:prstGeom prst="rect">
            <a:avLst/>
          </a:prstGeom>
          <a:noFill/>
        </p:spPr>
        <p:txBody>
          <a:bodyPr wrap="none" rtlCol="0">
            <a:spAutoFit/>
          </a:bodyPr>
          <a:lstStyle/>
          <a:p>
            <a:r>
              <a:rPr lang="en-US" dirty="0"/>
              <a:t>144”</a:t>
            </a:r>
          </a:p>
        </p:txBody>
      </p:sp>
      <p:sp>
        <p:nvSpPr>
          <p:cNvPr id="5" name="Date Placeholder 4">
            <a:extLst>
              <a:ext uri="{FF2B5EF4-FFF2-40B4-BE49-F238E27FC236}">
                <a16:creationId xmlns:a16="http://schemas.microsoft.com/office/drawing/2014/main" id="{214C7426-2A88-44FB-BD10-5A8CD01AF215}"/>
              </a:ext>
            </a:extLst>
          </p:cNvPr>
          <p:cNvSpPr>
            <a:spLocks noGrp="1"/>
          </p:cNvSpPr>
          <p:nvPr>
            <p:ph type="dt" sz="half" idx="10"/>
          </p:nvPr>
        </p:nvSpPr>
        <p:spPr/>
        <p:txBody>
          <a:bodyPr/>
          <a:lstStyle/>
          <a:p>
            <a:r>
              <a:rPr lang="en-US"/>
              <a:t>6/26/2020</a:t>
            </a:r>
            <a:endParaRPr lang="en-US" dirty="0"/>
          </a:p>
        </p:txBody>
      </p:sp>
      <p:sp>
        <p:nvSpPr>
          <p:cNvPr id="7" name="Slide Number Placeholder 6">
            <a:extLst>
              <a:ext uri="{FF2B5EF4-FFF2-40B4-BE49-F238E27FC236}">
                <a16:creationId xmlns:a16="http://schemas.microsoft.com/office/drawing/2014/main" id="{043E86F3-28FA-4AC7-B852-38FDC4673221}"/>
              </a:ext>
            </a:extLst>
          </p:cNvPr>
          <p:cNvSpPr>
            <a:spLocks noGrp="1"/>
          </p:cNvSpPr>
          <p:nvPr>
            <p:ph type="sldNum" sz="quarter" idx="12"/>
          </p:nvPr>
        </p:nvSpPr>
        <p:spPr/>
        <p:txBody>
          <a:bodyPr/>
          <a:lstStyle/>
          <a:p>
            <a:fld id="{E2BA4613-F97B-4173-A7DB-AA33085A69D9}" type="slidenum">
              <a:rPr lang="en-US" smtClean="0"/>
              <a:t>32</a:t>
            </a:fld>
            <a:endParaRPr lang="en-US" dirty="0"/>
          </a:p>
        </p:txBody>
      </p:sp>
    </p:spTree>
    <p:extLst>
      <p:ext uri="{BB962C8B-B14F-4D97-AF65-F5344CB8AC3E}">
        <p14:creationId xmlns:p14="http://schemas.microsoft.com/office/powerpoint/2010/main" val="3687104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43C49A-5C70-47D6-8C5E-7A6C65F7CC51}"/>
              </a:ext>
            </a:extLst>
          </p:cNvPr>
          <p:cNvSpPr>
            <a:spLocks noGrp="1"/>
          </p:cNvSpPr>
          <p:nvPr>
            <p:ph type="ftr" sz="quarter" idx="15"/>
          </p:nvPr>
        </p:nvSpPr>
        <p:spPr>
          <a:xfrm>
            <a:off x="1533512" y="6333917"/>
            <a:ext cx="6491398" cy="365125"/>
          </a:xfrm>
        </p:spPr>
        <p:txBody>
          <a:bodyPr/>
          <a:lstStyle/>
          <a:p>
            <a:pPr eaLnBrk="1" hangingPunct="1"/>
            <a:r>
              <a:rPr lang="en-US" altLang="en-US">
                <a:latin typeface="Helvetica" panose="020B0604020202020204" pitchFamily="34" charset="0"/>
                <a:ea typeface="MS PGothic" panose="020B0600070205080204" pitchFamily="34" charset="-128"/>
              </a:rPr>
              <a:t>LBNF Hadron Absorber Plan for Final Design, Procurement and Assembly</a:t>
            </a:r>
            <a:endParaRPr lang="en-US" altLang="en-US" b="1" dirty="0">
              <a:latin typeface="Helvetica" panose="020B0604020202020204" pitchFamily="34" charset="0"/>
              <a:ea typeface="MS PGothic" panose="020B0600070205080204" pitchFamily="34" charset="-128"/>
            </a:endParaRPr>
          </a:p>
        </p:txBody>
      </p:sp>
      <p:pic>
        <p:nvPicPr>
          <p:cNvPr id="7" name="Picture 6">
            <a:extLst>
              <a:ext uri="{FF2B5EF4-FFF2-40B4-BE49-F238E27FC236}">
                <a16:creationId xmlns:a16="http://schemas.microsoft.com/office/drawing/2014/main" id="{CD6CB750-A472-41E7-A9EC-8E0E31B4C246}"/>
              </a:ext>
            </a:extLst>
          </p:cNvPr>
          <p:cNvPicPr>
            <a:picLocks noChangeAspect="1"/>
          </p:cNvPicPr>
          <p:nvPr/>
        </p:nvPicPr>
        <p:blipFill rotWithShape="1">
          <a:blip r:embed="rId2"/>
          <a:srcRect l="28572" r="26786"/>
          <a:stretch/>
        </p:blipFill>
        <p:spPr>
          <a:xfrm>
            <a:off x="244930" y="941887"/>
            <a:ext cx="4082143" cy="5241336"/>
          </a:xfrm>
          <a:prstGeom prst="rect">
            <a:avLst/>
          </a:prstGeom>
        </p:spPr>
      </p:pic>
      <p:sp>
        <p:nvSpPr>
          <p:cNvPr id="10" name="TextBox 9">
            <a:extLst>
              <a:ext uri="{FF2B5EF4-FFF2-40B4-BE49-F238E27FC236}">
                <a16:creationId xmlns:a16="http://schemas.microsoft.com/office/drawing/2014/main" id="{9EA59487-952F-479F-9CC9-C8FF4F5A09E3}"/>
              </a:ext>
            </a:extLst>
          </p:cNvPr>
          <p:cNvSpPr txBox="1"/>
          <p:nvPr/>
        </p:nvSpPr>
        <p:spPr>
          <a:xfrm>
            <a:off x="2013857" y="28454"/>
            <a:ext cx="3836243" cy="400110"/>
          </a:xfrm>
          <a:prstGeom prst="rect">
            <a:avLst/>
          </a:prstGeom>
          <a:noFill/>
        </p:spPr>
        <p:txBody>
          <a:bodyPr wrap="none" rtlCol="0">
            <a:spAutoFit/>
          </a:bodyPr>
          <a:lstStyle/>
          <a:p>
            <a:r>
              <a:rPr lang="en-US" sz="2000" dirty="0"/>
              <a:t>Absorber mask-module installation</a:t>
            </a:r>
          </a:p>
        </p:txBody>
      </p:sp>
      <p:sp>
        <p:nvSpPr>
          <p:cNvPr id="2" name="TextBox 1">
            <a:extLst>
              <a:ext uri="{FF2B5EF4-FFF2-40B4-BE49-F238E27FC236}">
                <a16:creationId xmlns:a16="http://schemas.microsoft.com/office/drawing/2014/main" id="{0A89F61A-7BBD-469F-8071-57577D89563C}"/>
              </a:ext>
            </a:extLst>
          </p:cNvPr>
          <p:cNvSpPr txBox="1"/>
          <p:nvPr/>
        </p:nvSpPr>
        <p:spPr>
          <a:xfrm>
            <a:off x="348343" y="1992086"/>
            <a:ext cx="915635" cy="369332"/>
          </a:xfrm>
          <a:prstGeom prst="rect">
            <a:avLst/>
          </a:prstGeom>
          <a:noFill/>
        </p:spPr>
        <p:txBody>
          <a:bodyPr wrap="none" rtlCol="0">
            <a:spAutoFit/>
          </a:bodyPr>
          <a:lstStyle/>
          <a:p>
            <a:r>
              <a:rPr lang="en-US" sz="1800" dirty="0"/>
              <a:t>Module</a:t>
            </a:r>
          </a:p>
        </p:txBody>
      </p:sp>
      <p:cxnSp>
        <p:nvCxnSpPr>
          <p:cNvPr id="8" name="Straight Arrow Connector 7">
            <a:extLst>
              <a:ext uri="{FF2B5EF4-FFF2-40B4-BE49-F238E27FC236}">
                <a16:creationId xmlns:a16="http://schemas.microsoft.com/office/drawing/2014/main" id="{EBE92BC6-B430-4AA6-B84E-173B2AAB904F}"/>
              </a:ext>
            </a:extLst>
          </p:cNvPr>
          <p:cNvCxnSpPr>
            <a:stCxn id="2" idx="3"/>
          </p:cNvCxnSpPr>
          <p:nvPr/>
        </p:nvCxnSpPr>
        <p:spPr>
          <a:xfrm>
            <a:off x="1263978" y="2176752"/>
            <a:ext cx="989365" cy="3596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E88F768-FF22-4409-AC62-EE1D38F72E44}"/>
              </a:ext>
            </a:extLst>
          </p:cNvPr>
          <p:cNvSpPr txBox="1"/>
          <p:nvPr/>
        </p:nvSpPr>
        <p:spPr>
          <a:xfrm>
            <a:off x="348343" y="4887686"/>
            <a:ext cx="686406" cy="369332"/>
          </a:xfrm>
          <a:prstGeom prst="rect">
            <a:avLst/>
          </a:prstGeom>
          <a:noFill/>
        </p:spPr>
        <p:txBody>
          <a:bodyPr wrap="none" rtlCol="0">
            <a:spAutoFit/>
          </a:bodyPr>
          <a:lstStyle/>
          <a:p>
            <a:r>
              <a:rPr lang="en-US" sz="1800" dirty="0"/>
              <a:t>Mask</a:t>
            </a:r>
          </a:p>
        </p:txBody>
      </p:sp>
      <p:cxnSp>
        <p:nvCxnSpPr>
          <p:cNvPr id="13" name="Straight Arrow Connector 12">
            <a:extLst>
              <a:ext uri="{FF2B5EF4-FFF2-40B4-BE49-F238E27FC236}">
                <a16:creationId xmlns:a16="http://schemas.microsoft.com/office/drawing/2014/main" id="{94E6D75D-556F-41D8-BD32-FE01AA9498BA}"/>
              </a:ext>
            </a:extLst>
          </p:cNvPr>
          <p:cNvCxnSpPr/>
          <p:nvPr/>
        </p:nvCxnSpPr>
        <p:spPr>
          <a:xfrm flipV="1">
            <a:off x="1034749" y="4887686"/>
            <a:ext cx="467479" cy="1850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BFB064F-114C-40C1-8FFB-51096F48D48C}"/>
              </a:ext>
            </a:extLst>
          </p:cNvPr>
          <p:cNvSpPr txBox="1"/>
          <p:nvPr/>
        </p:nvSpPr>
        <p:spPr>
          <a:xfrm>
            <a:off x="478971" y="5693229"/>
            <a:ext cx="574196" cy="369332"/>
          </a:xfrm>
          <a:prstGeom prst="rect">
            <a:avLst/>
          </a:prstGeom>
          <a:noFill/>
        </p:spPr>
        <p:txBody>
          <a:bodyPr wrap="none" rtlCol="0">
            <a:spAutoFit/>
          </a:bodyPr>
          <a:lstStyle/>
          <a:p>
            <a:r>
              <a:rPr lang="en-US" sz="1800" dirty="0"/>
              <a:t>Disk</a:t>
            </a:r>
          </a:p>
        </p:txBody>
      </p:sp>
      <p:cxnSp>
        <p:nvCxnSpPr>
          <p:cNvPr id="16" name="Straight Arrow Connector 15">
            <a:extLst>
              <a:ext uri="{FF2B5EF4-FFF2-40B4-BE49-F238E27FC236}">
                <a16:creationId xmlns:a16="http://schemas.microsoft.com/office/drawing/2014/main" id="{54C59D46-7903-4EF2-8E6F-4E8A5A911A54}"/>
              </a:ext>
            </a:extLst>
          </p:cNvPr>
          <p:cNvCxnSpPr>
            <a:stCxn id="14" idx="3"/>
          </p:cNvCxnSpPr>
          <p:nvPr/>
        </p:nvCxnSpPr>
        <p:spPr>
          <a:xfrm flipV="1">
            <a:off x="1053167" y="5257019"/>
            <a:ext cx="960690" cy="6208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C334BD2F-A4A7-4F2D-B572-CD4436392E58}"/>
              </a:ext>
            </a:extLst>
          </p:cNvPr>
          <p:cNvCxnSpPr>
            <a:cxnSpLocks/>
          </p:cNvCxnSpPr>
          <p:nvPr/>
        </p:nvCxnSpPr>
        <p:spPr>
          <a:xfrm>
            <a:off x="1578428" y="6016619"/>
            <a:ext cx="0" cy="33505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206195B-3251-4141-886C-004B108B8357}"/>
              </a:ext>
            </a:extLst>
          </p:cNvPr>
          <p:cNvCxnSpPr>
            <a:cxnSpLocks/>
          </p:cNvCxnSpPr>
          <p:nvPr/>
        </p:nvCxnSpPr>
        <p:spPr>
          <a:xfrm>
            <a:off x="3820886" y="5791200"/>
            <a:ext cx="0" cy="36474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367D1735-4FE4-4E5A-B512-914342F53CB8}"/>
              </a:ext>
            </a:extLst>
          </p:cNvPr>
          <p:cNvCxnSpPr>
            <a:cxnSpLocks/>
          </p:cNvCxnSpPr>
          <p:nvPr/>
        </p:nvCxnSpPr>
        <p:spPr>
          <a:xfrm flipH="1">
            <a:off x="1578428" y="6155940"/>
            <a:ext cx="1005694" cy="1387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0FC6A2F-20BE-4018-B527-F9D4498A6041}"/>
              </a:ext>
            </a:extLst>
          </p:cNvPr>
          <p:cNvCxnSpPr/>
          <p:nvPr/>
        </p:nvCxnSpPr>
        <p:spPr>
          <a:xfrm flipV="1">
            <a:off x="3331030" y="6002076"/>
            <a:ext cx="489856" cy="933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92BF257B-C53A-4AD7-BC42-402705A9CA14}"/>
              </a:ext>
            </a:extLst>
          </p:cNvPr>
          <p:cNvSpPr txBox="1"/>
          <p:nvPr/>
        </p:nvSpPr>
        <p:spPr>
          <a:xfrm>
            <a:off x="2566003" y="5971274"/>
            <a:ext cx="819455" cy="369332"/>
          </a:xfrm>
          <a:prstGeom prst="rect">
            <a:avLst/>
          </a:prstGeom>
          <a:noFill/>
        </p:spPr>
        <p:txBody>
          <a:bodyPr wrap="none" rtlCol="0">
            <a:spAutoFit/>
          </a:bodyPr>
          <a:lstStyle/>
          <a:p>
            <a:r>
              <a:rPr lang="en-US" sz="1800" dirty="0"/>
              <a:t>77-79”</a:t>
            </a:r>
          </a:p>
        </p:txBody>
      </p:sp>
      <p:cxnSp>
        <p:nvCxnSpPr>
          <p:cNvPr id="35" name="Straight Arrow Connector 34">
            <a:extLst>
              <a:ext uri="{FF2B5EF4-FFF2-40B4-BE49-F238E27FC236}">
                <a16:creationId xmlns:a16="http://schemas.microsoft.com/office/drawing/2014/main" id="{B38242B6-589E-408A-90F5-3BE7FF6A50B7}"/>
              </a:ext>
            </a:extLst>
          </p:cNvPr>
          <p:cNvCxnSpPr/>
          <p:nvPr/>
        </p:nvCxnSpPr>
        <p:spPr>
          <a:xfrm flipV="1">
            <a:off x="4133850" y="3544694"/>
            <a:ext cx="0" cy="8926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32DB0641-4B7F-4E75-B75F-65F741CC6716}"/>
              </a:ext>
            </a:extLst>
          </p:cNvPr>
          <p:cNvCxnSpPr/>
          <p:nvPr/>
        </p:nvCxnSpPr>
        <p:spPr>
          <a:xfrm>
            <a:off x="4122964" y="5055877"/>
            <a:ext cx="0" cy="6755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8FFB26EE-9726-4978-9024-AA3562BC1D21}"/>
              </a:ext>
            </a:extLst>
          </p:cNvPr>
          <p:cNvSpPr txBox="1"/>
          <p:nvPr/>
        </p:nvSpPr>
        <p:spPr>
          <a:xfrm>
            <a:off x="3896550" y="4605082"/>
            <a:ext cx="514885" cy="369332"/>
          </a:xfrm>
          <a:prstGeom prst="rect">
            <a:avLst/>
          </a:prstGeom>
          <a:noFill/>
        </p:spPr>
        <p:txBody>
          <a:bodyPr wrap="none" rtlCol="0">
            <a:spAutoFit/>
          </a:bodyPr>
          <a:lstStyle/>
          <a:p>
            <a:r>
              <a:rPr lang="en-US" sz="1800" dirty="0"/>
              <a:t>77”</a:t>
            </a:r>
          </a:p>
        </p:txBody>
      </p:sp>
      <p:cxnSp>
        <p:nvCxnSpPr>
          <p:cNvPr id="40" name="Straight Connector 39">
            <a:extLst>
              <a:ext uri="{FF2B5EF4-FFF2-40B4-BE49-F238E27FC236}">
                <a16:creationId xmlns:a16="http://schemas.microsoft.com/office/drawing/2014/main" id="{71E12C8B-2D3C-41B3-9139-536CEADF9EBC}"/>
              </a:ext>
            </a:extLst>
          </p:cNvPr>
          <p:cNvCxnSpPr>
            <a:cxnSpLocks/>
          </p:cNvCxnSpPr>
          <p:nvPr/>
        </p:nvCxnSpPr>
        <p:spPr>
          <a:xfrm flipV="1">
            <a:off x="3854337" y="5693229"/>
            <a:ext cx="646905" cy="76297"/>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F2580CD4-D31A-491D-9EEE-242072F5F24B}"/>
              </a:ext>
            </a:extLst>
          </p:cNvPr>
          <p:cNvCxnSpPr/>
          <p:nvPr/>
        </p:nvCxnSpPr>
        <p:spPr>
          <a:xfrm flipV="1">
            <a:off x="4414157" y="1099456"/>
            <a:ext cx="0" cy="18941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C5FD1DEE-EFA9-4B16-8352-0B1C766D4D29}"/>
              </a:ext>
            </a:extLst>
          </p:cNvPr>
          <p:cNvCxnSpPr>
            <a:cxnSpLocks/>
          </p:cNvCxnSpPr>
          <p:nvPr/>
        </p:nvCxnSpPr>
        <p:spPr>
          <a:xfrm>
            <a:off x="4430485" y="3562555"/>
            <a:ext cx="0" cy="21555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77007EC8-4486-43A9-81EF-1B947B819126}"/>
              </a:ext>
            </a:extLst>
          </p:cNvPr>
          <p:cNvSpPr txBox="1"/>
          <p:nvPr/>
        </p:nvSpPr>
        <p:spPr>
          <a:xfrm>
            <a:off x="3975705" y="3119037"/>
            <a:ext cx="1192589" cy="369332"/>
          </a:xfrm>
          <a:prstGeom prst="rect">
            <a:avLst/>
          </a:prstGeom>
          <a:noFill/>
        </p:spPr>
        <p:txBody>
          <a:bodyPr wrap="square" rtlCol="0">
            <a:spAutoFit/>
          </a:bodyPr>
          <a:lstStyle/>
          <a:p>
            <a:r>
              <a:rPr lang="en-US" sz="1800" dirty="0"/>
              <a:t>164max</a:t>
            </a:r>
          </a:p>
        </p:txBody>
      </p:sp>
      <p:cxnSp>
        <p:nvCxnSpPr>
          <p:cNvPr id="48" name="Straight Arrow Connector 47">
            <a:extLst>
              <a:ext uri="{FF2B5EF4-FFF2-40B4-BE49-F238E27FC236}">
                <a16:creationId xmlns:a16="http://schemas.microsoft.com/office/drawing/2014/main" id="{241F65FE-8521-4B2A-B52A-5BAAE0A0640F}"/>
              </a:ext>
            </a:extLst>
          </p:cNvPr>
          <p:cNvCxnSpPr/>
          <p:nvPr/>
        </p:nvCxnSpPr>
        <p:spPr>
          <a:xfrm flipV="1">
            <a:off x="2975730" y="2993571"/>
            <a:ext cx="845156" cy="1088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9A517E09-CDCF-4815-BBC9-5DD9D43420E4}"/>
              </a:ext>
            </a:extLst>
          </p:cNvPr>
          <p:cNvCxnSpPr>
            <a:cxnSpLocks/>
          </p:cNvCxnSpPr>
          <p:nvPr/>
        </p:nvCxnSpPr>
        <p:spPr>
          <a:xfrm flipH="1">
            <a:off x="1382486" y="3171315"/>
            <a:ext cx="1183517" cy="1323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636032A8-A784-478C-BE26-416BCB03FB53}"/>
              </a:ext>
            </a:extLst>
          </p:cNvPr>
          <p:cNvSpPr txBox="1"/>
          <p:nvPr/>
        </p:nvSpPr>
        <p:spPr>
          <a:xfrm>
            <a:off x="2352516" y="2775844"/>
            <a:ext cx="851515" cy="461665"/>
          </a:xfrm>
          <a:prstGeom prst="rect">
            <a:avLst/>
          </a:prstGeom>
          <a:noFill/>
        </p:spPr>
        <p:txBody>
          <a:bodyPr wrap="none" rtlCol="0">
            <a:spAutoFit/>
          </a:bodyPr>
          <a:lstStyle/>
          <a:p>
            <a:r>
              <a:rPr lang="en-US" dirty="0">
                <a:solidFill>
                  <a:schemeClr val="accent1"/>
                </a:solidFill>
              </a:rPr>
              <a:t>83.5”</a:t>
            </a:r>
          </a:p>
        </p:txBody>
      </p:sp>
      <p:sp>
        <p:nvSpPr>
          <p:cNvPr id="6" name="TextBox 5">
            <a:extLst>
              <a:ext uri="{FF2B5EF4-FFF2-40B4-BE49-F238E27FC236}">
                <a16:creationId xmlns:a16="http://schemas.microsoft.com/office/drawing/2014/main" id="{EE8B4843-D63A-4BDA-B4B4-4A85949D8E99}"/>
              </a:ext>
            </a:extLst>
          </p:cNvPr>
          <p:cNvSpPr txBox="1"/>
          <p:nvPr/>
        </p:nvSpPr>
        <p:spPr>
          <a:xfrm>
            <a:off x="213180" y="3162468"/>
            <a:ext cx="1227772" cy="646331"/>
          </a:xfrm>
          <a:prstGeom prst="rect">
            <a:avLst/>
          </a:prstGeom>
          <a:noFill/>
        </p:spPr>
        <p:txBody>
          <a:bodyPr wrap="none" rtlCol="0">
            <a:spAutoFit/>
          </a:bodyPr>
          <a:lstStyle/>
          <a:p>
            <a:r>
              <a:rPr lang="en-US" sz="1800" dirty="0"/>
              <a:t>Removable</a:t>
            </a:r>
          </a:p>
          <a:p>
            <a:r>
              <a:rPr lang="en-US" sz="1800" dirty="0"/>
              <a:t> block</a:t>
            </a:r>
          </a:p>
        </p:txBody>
      </p:sp>
      <p:cxnSp>
        <p:nvCxnSpPr>
          <p:cNvPr id="15" name="Straight Arrow Connector 14">
            <a:extLst>
              <a:ext uri="{FF2B5EF4-FFF2-40B4-BE49-F238E27FC236}">
                <a16:creationId xmlns:a16="http://schemas.microsoft.com/office/drawing/2014/main" id="{EA44BB09-CED2-4E7C-9EAE-A07A68ED8E9B}"/>
              </a:ext>
            </a:extLst>
          </p:cNvPr>
          <p:cNvCxnSpPr/>
          <p:nvPr/>
        </p:nvCxnSpPr>
        <p:spPr>
          <a:xfrm>
            <a:off x="993920" y="3592285"/>
            <a:ext cx="447032" cy="4463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C133484-CA99-4E11-A295-30BB2C1F63D5}"/>
              </a:ext>
            </a:extLst>
          </p:cNvPr>
          <p:cNvCxnSpPr>
            <a:cxnSpLocks/>
          </p:cNvCxnSpPr>
          <p:nvPr/>
        </p:nvCxnSpPr>
        <p:spPr>
          <a:xfrm flipV="1">
            <a:off x="4180114" y="1110148"/>
            <a:ext cx="321128" cy="21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B1BD3E7-5364-4285-934E-9909D4C680DD}"/>
              </a:ext>
            </a:extLst>
          </p:cNvPr>
          <p:cNvCxnSpPr>
            <a:cxnSpLocks/>
          </p:cNvCxnSpPr>
          <p:nvPr/>
        </p:nvCxnSpPr>
        <p:spPr>
          <a:xfrm flipV="1">
            <a:off x="3820886" y="3544694"/>
            <a:ext cx="356507" cy="32727"/>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7E04147-E508-4B0F-B2A7-DC541CD02780}"/>
              </a:ext>
            </a:extLst>
          </p:cNvPr>
          <p:cNvSpPr txBox="1"/>
          <p:nvPr/>
        </p:nvSpPr>
        <p:spPr>
          <a:xfrm>
            <a:off x="7345311" y="727995"/>
            <a:ext cx="1475084" cy="369332"/>
          </a:xfrm>
          <a:prstGeom prst="rect">
            <a:avLst/>
          </a:prstGeom>
          <a:noFill/>
        </p:spPr>
        <p:txBody>
          <a:bodyPr wrap="none" rtlCol="0">
            <a:spAutoFit/>
          </a:bodyPr>
          <a:lstStyle/>
          <a:p>
            <a:r>
              <a:rPr lang="en-US" dirty="0"/>
              <a:t>Mask-module</a:t>
            </a:r>
          </a:p>
        </p:txBody>
      </p:sp>
      <p:cxnSp>
        <p:nvCxnSpPr>
          <p:cNvPr id="30" name="Straight Arrow Connector 29">
            <a:extLst>
              <a:ext uri="{FF2B5EF4-FFF2-40B4-BE49-F238E27FC236}">
                <a16:creationId xmlns:a16="http://schemas.microsoft.com/office/drawing/2014/main" id="{47610BD4-D5FA-4FE9-B14D-672D73DAE519}"/>
              </a:ext>
            </a:extLst>
          </p:cNvPr>
          <p:cNvCxnSpPr/>
          <p:nvPr/>
        </p:nvCxnSpPr>
        <p:spPr>
          <a:xfrm flipH="1">
            <a:off x="6749143" y="1189447"/>
            <a:ext cx="689927" cy="248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771419F9-E413-4975-AF4C-B69713B809D1}"/>
              </a:ext>
            </a:extLst>
          </p:cNvPr>
          <p:cNvPicPr>
            <a:picLocks noChangeAspect="1"/>
          </p:cNvPicPr>
          <p:nvPr/>
        </p:nvPicPr>
        <p:blipFill rotWithShape="1">
          <a:blip r:embed="rId3">
            <a:extLst>
              <a:ext uri="{28A0092B-C50C-407E-A947-70E740481C1C}">
                <a14:useLocalDpi xmlns:a14="http://schemas.microsoft.com/office/drawing/2010/main" val="0"/>
              </a:ext>
            </a:extLst>
          </a:blip>
          <a:srcRect l="12447" t="5464" r="50000" b="4889"/>
          <a:stretch/>
        </p:blipFill>
        <p:spPr>
          <a:xfrm>
            <a:off x="4795160" y="1153593"/>
            <a:ext cx="3433830" cy="5042775"/>
          </a:xfrm>
          <a:prstGeom prst="rect">
            <a:avLst/>
          </a:prstGeom>
        </p:spPr>
      </p:pic>
      <p:cxnSp>
        <p:nvCxnSpPr>
          <p:cNvPr id="34" name="Straight Arrow Connector 33">
            <a:extLst>
              <a:ext uri="{FF2B5EF4-FFF2-40B4-BE49-F238E27FC236}">
                <a16:creationId xmlns:a16="http://schemas.microsoft.com/office/drawing/2014/main" id="{F828C2B2-C4FB-4EDE-93D8-55B96DF8338F}"/>
              </a:ext>
            </a:extLst>
          </p:cNvPr>
          <p:cNvCxnSpPr>
            <a:stCxn id="17" idx="1"/>
          </p:cNvCxnSpPr>
          <p:nvPr/>
        </p:nvCxnSpPr>
        <p:spPr>
          <a:xfrm flipH="1">
            <a:off x="6749143" y="912661"/>
            <a:ext cx="596168" cy="561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01C62B1-6FDA-430A-BCD4-3B1DA35EA76A}"/>
              </a:ext>
            </a:extLst>
          </p:cNvPr>
          <p:cNvCxnSpPr>
            <a:stCxn id="17" idx="1"/>
          </p:cNvCxnSpPr>
          <p:nvPr/>
        </p:nvCxnSpPr>
        <p:spPr>
          <a:xfrm flipH="1">
            <a:off x="6618514" y="912661"/>
            <a:ext cx="726797" cy="27623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AFE570F-3836-4D53-9E8B-0DC50DC40FAE}"/>
              </a:ext>
            </a:extLst>
          </p:cNvPr>
          <p:cNvCxnSpPr/>
          <p:nvPr/>
        </p:nvCxnSpPr>
        <p:spPr>
          <a:xfrm>
            <a:off x="5878286" y="3544694"/>
            <a:ext cx="0" cy="201790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3EADC2E-63A2-48CE-98FE-F9009BC56433}"/>
              </a:ext>
            </a:extLst>
          </p:cNvPr>
          <p:cNvCxnSpPr/>
          <p:nvPr/>
        </p:nvCxnSpPr>
        <p:spPr>
          <a:xfrm>
            <a:off x="7010400" y="3577421"/>
            <a:ext cx="0" cy="2006950"/>
          </a:xfrm>
          <a:prstGeom prst="line">
            <a:avLst/>
          </a:prstGeom>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73D0AA1-E9F2-4007-A9CE-309FFA310507}"/>
              </a:ext>
            </a:extLst>
          </p:cNvPr>
          <p:cNvSpPr txBox="1"/>
          <p:nvPr/>
        </p:nvSpPr>
        <p:spPr>
          <a:xfrm>
            <a:off x="6242961" y="5323897"/>
            <a:ext cx="514885" cy="369332"/>
          </a:xfrm>
          <a:prstGeom prst="rect">
            <a:avLst/>
          </a:prstGeom>
          <a:noFill/>
        </p:spPr>
        <p:txBody>
          <a:bodyPr wrap="none" rtlCol="0">
            <a:spAutoFit/>
          </a:bodyPr>
          <a:lstStyle/>
          <a:p>
            <a:r>
              <a:rPr lang="en-US" dirty="0">
                <a:solidFill>
                  <a:schemeClr val="accent3">
                    <a:lumMod val="20000"/>
                    <a:lumOff val="80000"/>
                  </a:schemeClr>
                </a:solidFill>
              </a:rPr>
              <a:t>86”</a:t>
            </a:r>
          </a:p>
        </p:txBody>
      </p:sp>
      <p:cxnSp>
        <p:nvCxnSpPr>
          <p:cNvPr id="53" name="Straight Arrow Connector 52">
            <a:extLst>
              <a:ext uri="{FF2B5EF4-FFF2-40B4-BE49-F238E27FC236}">
                <a16:creationId xmlns:a16="http://schemas.microsoft.com/office/drawing/2014/main" id="{39AEA8EC-D27E-4D70-B756-95288DBF81D1}"/>
              </a:ext>
            </a:extLst>
          </p:cNvPr>
          <p:cNvCxnSpPr>
            <a:stCxn id="51" idx="1"/>
          </p:cNvCxnSpPr>
          <p:nvPr/>
        </p:nvCxnSpPr>
        <p:spPr>
          <a:xfrm flipH="1">
            <a:off x="5878286" y="5508563"/>
            <a:ext cx="3646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008FE00-6493-4F6B-9B36-CAE6FFC1D6AC}"/>
              </a:ext>
            </a:extLst>
          </p:cNvPr>
          <p:cNvCxnSpPr/>
          <p:nvPr/>
        </p:nvCxnSpPr>
        <p:spPr>
          <a:xfrm>
            <a:off x="6618514" y="5508563"/>
            <a:ext cx="3918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846EDBF-2079-48B9-BD5D-887C0DD3DD3B}"/>
              </a:ext>
            </a:extLst>
          </p:cNvPr>
          <p:cNvSpPr txBox="1"/>
          <p:nvPr/>
        </p:nvSpPr>
        <p:spPr>
          <a:xfrm>
            <a:off x="160309" y="379686"/>
            <a:ext cx="8540351" cy="646331"/>
          </a:xfrm>
          <a:prstGeom prst="rect">
            <a:avLst/>
          </a:prstGeom>
          <a:noFill/>
        </p:spPr>
        <p:txBody>
          <a:bodyPr wrap="none" rtlCol="0">
            <a:spAutoFit/>
          </a:bodyPr>
          <a:lstStyle/>
          <a:p>
            <a:r>
              <a:rPr lang="en-US" dirty="0"/>
              <a:t>For the mask-module delivery to the absorber one steel core block support structure cell </a:t>
            </a:r>
          </a:p>
          <a:p>
            <a:r>
              <a:rPr lang="en-US" dirty="0"/>
              <a:t>has to be made wider.</a:t>
            </a:r>
          </a:p>
        </p:txBody>
      </p:sp>
      <p:sp>
        <p:nvSpPr>
          <p:cNvPr id="9" name="Date Placeholder 8">
            <a:extLst>
              <a:ext uri="{FF2B5EF4-FFF2-40B4-BE49-F238E27FC236}">
                <a16:creationId xmlns:a16="http://schemas.microsoft.com/office/drawing/2014/main" id="{51D71632-214E-4789-8CE0-E75C3530C863}"/>
              </a:ext>
            </a:extLst>
          </p:cNvPr>
          <p:cNvSpPr>
            <a:spLocks noGrp="1"/>
          </p:cNvSpPr>
          <p:nvPr>
            <p:ph type="dt" sz="half" idx="14"/>
          </p:nvPr>
        </p:nvSpPr>
        <p:spPr/>
        <p:txBody>
          <a:bodyPr/>
          <a:lstStyle/>
          <a:p>
            <a:r>
              <a:rPr lang="en-US" altLang="en-US"/>
              <a:t>6/26/2020</a:t>
            </a:r>
            <a:endParaRPr lang="en-US" altLang="en-US" dirty="0"/>
          </a:p>
        </p:txBody>
      </p:sp>
      <p:sp>
        <p:nvSpPr>
          <p:cNvPr id="12" name="Slide Number Placeholder 11">
            <a:extLst>
              <a:ext uri="{FF2B5EF4-FFF2-40B4-BE49-F238E27FC236}">
                <a16:creationId xmlns:a16="http://schemas.microsoft.com/office/drawing/2014/main" id="{778DC55E-53E7-4FAA-B3DE-B68C9651FE14}"/>
              </a:ext>
            </a:extLst>
          </p:cNvPr>
          <p:cNvSpPr>
            <a:spLocks noGrp="1"/>
          </p:cNvSpPr>
          <p:nvPr>
            <p:ph type="sldNum" sz="quarter" idx="16"/>
          </p:nvPr>
        </p:nvSpPr>
        <p:spPr/>
        <p:txBody>
          <a:bodyPr/>
          <a:lstStyle/>
          <a:p>
            <a:fld id="{B71519E6-F709-4990-B973-B339820CA70B}" type="slidenum">
              <a:rPr lang="en-US" altLang="en-US" smtClean="0"/>
              <a:pPr/>
              <a:t>33</a:t>
            </a:fld>
            <a:endParaRPr lang="en-US" altLang="en-US" dirty="0"/>
          </a:p>
        </p:txBody>
      </p:sp>
    </p:spTree>
    <p:extLst>
      <p:ext uri="{BB962C8B-B14F-4D97-AF65-F5344CB8AC3E}">
        <p14:creationId xmlns:p14="http://schemas.microsoft.com/office/powerpoint/2010/main" val="2633290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Footer Placeholder 7"/>
          <p:cNvSpPr>
            <a:spLocks noGrp="1"/>
          </p:cNvSpPr>
          <p:nvPr>
            <p:ph type="ftr" sz="quarter" idx="15"/>
          </p:nvPr>
        </p:nvSpPr>
        <p:spPr>
          <a:xfrm>
            <a:off x="1459921" y="6356351"/>
            <a:ext cx="619449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latin typeface="Helvetica" panose="020B0604020202020204" pitchFamily="34" charset="0"/>
                <a:ea typeface="MS PGothic" panose="020B0600070205080204" pitchFamily="34" charset="-128"/>
              </a:rPr>
              <a:t>LBNF Hadron Absorber Plan for Final Design, Procurement and Assembly</a:t>
            </a:r>
            <a:endParaRPr lang="en-US" altLang="en-US" sz="1200" b="1" dirty="0">
              <a:latin typeface="Helvetica" panose="020B0604020202020204" pitchFamily="34" charset="0"/>
              <a:ea typeface="MS PGothic" panose="020B0600070205080204" pitchFamily="34" charset="-128"/>
            </a:endParaRPr>
          </a:p>
        </p:txBody>
      </p:sp>
      <p:sp>
        <p:nvSpPr>
          <p:cNvPr id="2" name="TextBox 1">
            <a:extLst>
              <a:ext uri="{FF2B5EF4-FFF2-40B4-BE49-F238E27FC236}">
                <a16:creationId xmlns:a16="http://schemas.microsoft.com/office/drawing/2014/main" id="{15EE71C0-E7CE-446C-B61C-1B63C8670BA9}"/>
              </a:ext>
            </a:extLst>
          </p:cNvPr>
          <p:cNvSpPr txBox="1"/>
          <p:nvPr/>
        </p:nvSpPr>
        <p:spPr>
          <a:xfrm>
            <a:off x="2068286" y="73796"/>
            <a:ext cx="4731616" cy="400110"/>
          </a:xfrm>
          <a:prstGeom prst="rect">
            <a:avLst/>
          </a:prstGeom>
          <a:noFill/>
        </p:spPr>
        <p:txBody>
          <a:bodyPr wrap="none" rtlCol="0">
            <a:spAutoFit/>
          </a:bodyPr>
          <a:lstStyle/>
          <a:p>
            <a:r>
              <a:rPr lang="en-US" sz="2000" dirty="0"/>
              <a:t>Absorber Al core block –module installation</a:t>
            </a:r>
          </a:p>
        </p:txBody>
      </p:sp>
      <p:pic>
        <p:nvPicPr>
          <p:cNvPr id="4" name="Picture 3">
            <a:extLst>
              <a:ext uri="{FF2B5EF4-FFF2-40B4-BE49-F238E27FC236}">
                <a16:creationId xmlns:a16="http://schemas.microsoft.com/office/drawing/2014/main" id="{A8598D02-C4DB-4256-A184-7BF8746520F8}"/>
              </a:ext>
            </a:extLst>
          </p:cNvPr>
          <p:cNvPicPr>
            <a:picLocks noChangeAspect="1"/>
          </p:cNvPicPr>
          <p:nvPr/>
        </p:nvPicPr>
        <p:blipFill rotWithShape="1">
          <a:blip r:embed="rId2"/>
          <a:srcRect l="28215" t="4308" r="41232" b="7424"/>
          <a:stretch/>
        </p:blipFill>
        <p:spPr>
          <a:xfrm>
            <a:off x="806450" y="957942"/>
            <a:ext cx="3166382" cy="5243460"/>
          </a:xfrm>
          <a:prstGeom prst="rect">
            <a:avLst/>
          </a:prstGeom>
        </p:spPr>
      </p:pic>
      <p:sp>
        <p:nvSpPr>
          <p:cNvPr id="3" name="TextBox 2">
            <a:extLst>
              <a:ext uri="{FF2B5EF4-FFF2-40B4-BE49-F238E27FC236}">
                <a16:creationId xmlns:a16="http://schemas.microsoft.com/office/drawing/2014/main" id="{0E7A5059-D3E7-4764-9086-FF73A9FCF340}"/>
              </a:ext>
            </a:extLst>
          </p:cNvPr>
          <p:cNvSpPr txBox="1"/>
          <p:nvPr/>
        </p:nvSpPr>
        <p:spPr>
          <a:xfrm>
            <a:off x="544286" y="2797629"/>
            <a:ext cx="915635" cy="369332"/>
          </a:xfrm>
          <a:prstGeom prst="rect">
            <a:avLst/>
          </a:prstGeom>
          <a:noFill/>
        </p:spPr>
        <p:txBody>
          <a:bodyPr wrap="none" rtlCol="0">
            <a:spAutoFit/>
          </a:bodyPr>
          <a:lstStyle/>
          <a:p>
            <a:r>
              <a:rPr lang="en-US" sz="1800" dirty="0"/>
              <a:t>Module</a:t>
            </a:r>
          </a:p>
        </p:txBody>
      </p:sp>
      <p:sp>
        <p:nvSpPr>
          <p:cNvPr id="5" name="TextBox 4">
            <a:extLst>
              <a:ext uri="{FF2B5EF4-FFF2-40B4-BE49-F238E27FC236}">
                <a16:creationId xmlns:a16="http://schemas.microsoft.com/office/drawing/2014/main" id="{FDC806D2-E5FB-4D92-AA72-338D4984E875}"/>
              </a:ext>
            </a:extLst>
          </p:cNvPr>
          <p:cNvSpPr txBox="1"/>
          <p:nvPr/>
        </p:nvSpPr>
        <p:spPr>
          <a:xfrm>
            <a:off x="217714" y="5603654"/>
            <a:ext cx="1177117" cy="369332"/>
          </a:xfrm>
          <a:prstGeom prst="rect">
            <a:avLst/>
          </a:prstGeom>
          <a:noFill/>
        </p:spPr>
        <p:txBody>
          <a:bodyPr wrap="none" rtlCol="0">
            <a:spAutoFit/>
          </a:bodyPr>
          <a:lstStyle/>
          <a:p>
            <a:r>
              <a:rPr lang="en-US" sz="1800" dirty="0"/>
              <a:t>Core Block</a:t>
            </a:r>
          </a:p>
        </p:txBody>
      </p:sp>
      <p:cxnSp>
        <p:nvCxnSpPr>
          <p:cNvPr id="8" name="Straight Arrow Connector 7">
            <a:extLst>
              <a:ext uri="{FF2B5EF4-FFF2-40B4-BE49-F238E27FC236}">
                <a16:creationId xmlns:a16="http://schemas.microsoft.com/office/drawing/2014/main" id="{973D9C72-9712-4D70-AD2F-864521D46F77}"/>
              </a:ext>
            </a:extLst>
          </p:cNvPr>
          <p:cNvCxnSpPr>
            <a:cxnSpLocks/>
          </p:cNvCxnSpPr>
          <p:nvPr/>
        </p:nvCxnSpPr>
        <p:spPr>
          <a:xfrm flipV="1">
            <a:off x="1394831" y="5327998"/>
            <a:ext cx="673455" cy="4350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3E58EDE9-700A-4295-81B8-DE3692D0174B}"/>
              </a:ext>
            </a:extLst>
          </p:cNvPr>
          <p:cNvCxnSpPr/>
          <p:nvPr/>
        </p:nvCxnSpPr>
        <p:spPr>
          <a:xfrm flipH="1">
            <a:off x="1983567" y="5603654"/>
            <a:ext cx="363537" cy="786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69387AC-7889-4BE6-BD18-9C7E6C113ABB}"/>
              </a:ext>
            </a:extLst>
          </p:cNvPr>
          <p:cNvCxnSpPr/>
          <p:nvPr/>
        </p:nvCxnSpPr>
        <p:spPr>
          <a:xfrm flipV="1">
            <a:off x="2894579" y="5381125"/>
            <a:ext cx="598715" cy="1366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3680096-DC09-4152-B008-05FBA6E98965}"/>
              </a:ext>
            </a:extLst>
          </p:cNvPr>
          <p:cNvSpPr txBox="1"/>
          <p:nvPr/>
        </p:nvSpPr>
        <p:spPr>
          <a:xfrm>
            <a:off x="2234005" y="5424507"/>
            <a:ext cx="750526" cy="338554"/>
          </a:xfrm>
          <a:prstGeom prst="rect">
            <a:avLst/>
          </a:prstGeom>
          <a:noFill/>
        </p:spPr>
        <p:txBody>
          <a:bodyPr wrap="none" rtlCol="0">
            <a:spAutoFit/>
          </a:bodyPr>
          <a:lstStyle/>
          <a:p>
            <a:r>
              <a:rPr lang="en-US" sz="1600" dirty="0"/>
              <a:t>67-69”</a:t>
            </a:r>
          </a:p>
        </p:txBody>
      </p:sp>
      <p:cxnSp>
        <p:nvCxnSpPr>
          <p:cNvPr id="17" name="Straight Arrow Connector 16">
            <a:extLst>
              <a:ext uri="{FF2B5EF4-FFF2-40B4-BE49-F238E27FC236}">
                <a16:creationId xmlns:a16="http://schemas.microsoft.com/office/drawing/2014/main" id="{FA565180-8F00-47FA-84B2-8F89E2DDB538}"/>
              </a:ext>
            </a:extLst>
          </p:cNvPr>
          <p:cNvCxnSpPr/>
          <p:nvPr/>
        </p:nvCxnSpPr>
        <p:spPr>
          <a:xfrm flipV="1">
            <a:off x="3765891" y="3829070"/>
            <a:ext cx="0" cy="5878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697BA0D-457B-4BCE-B06F-123335F26066}"/>
              </a:ext>
            </a:extLst>
          </p:cNvPr>
          <p:cNvCxnSpPr/>
          <p:nvPr/>
        </p:nvCxnSpPr>
        <p:spPr>
          <a:xfrm>
            <a:off x="3797982" y="5013891"/>
            <a:ext cx="0" cy="6393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423E9628-C86C-4D48-AF5B-AFA2A8BD0073}"/>
              </a:ext>
            </a:extLst>
          </p:cNvPr>
          <p:cNvSpPr txBox="1"/>
          <p:nvPr/>
        </p:nvSpPr>
        <p:spPr>
          <a:xfrm>
            <a:off x="3583256" y="4552117"/>
            <a:ext cx="479618" cy="338554"/>
          </a:xfrm>
          <a:prstGeom prst="rect">
            <a:avLst/>
          </a:prstGeom>
          <a:noFill/>
        </p:spPr>
        <p:txBody>
          <a:bodyPr wrap="none" rtlCol="0">
            <a:spAutoFit/>
          </a:bodyPr>
          <a:lstStyle/>
          <a:p>
            <a:r>
              <a:rPr lang="en-US" sz="1600" dirty="0"/>
              <a:t>67”</a:t>
            </a:r>
          </a:p>
        </p:txBody>
      </p:sp>
      <p:cxnSp>
        <p:nvCxnSpPr>
          <p:cNvPr id="22" name="Straight Arrow Connector 21">
            <a:extLst>
              <a:ext uri="{FF2B5EF4-FFF2-40B4-BE49-F238E27FC236}">
                <a16:creationId xmlns:a16="http://schemas.microsoft.com/office/drawing/2014/main" id="{A11F7AF0-BCCC-4EA1-9EB5-B3E8DABB882A}"/>
              </a:ext>
            </a:extLst>
          </p:cNvPr>
          <p:cNvCxnSpPr>
            <a:stCxn id="3" idx="3"/>
          </p:cNvCxnSpPr>
          <p:nvPr/>
        </p:nvCxnSpPr>
        <p:spPr>
          <a:xfrm flipV="1">
            <a:off x="1459921" y="2623457"/>
            <a:ext cx="608365" cy="3588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1BE57772-AB86-47A7-A35E-88808962A921}"/>
              </a:ext>
            </a:extLst>
          </p:cNvPr>
          <p:cNvSpPr txBox="1"/>
          <p:nvPr/>
        </p:nvSpPr>
        <p:spPr>
          <a:xfrm>
            <a:off x="371186" y="3563739"/>
            <a:ext cx="1023037" cy="646331"/>
          </a:xfrm>
          <a:prstGeom prst="rect">
            <a:avLst/>
          </a:prstGeom>
          <a:noFill/>
        </p:spPr>
        <p:txBody>
          <a:bodyPr wrap="none" rtlCol="0">
            <a:spAutoFit/>
          </a:bodyPr>
          <a:lstStyle/>
          <a:p>
            <a:r>
              <a:rPr lang="en-US" sz="1800" dirty="0"/>
              <a:t>Tubes </a:t>
            </a:r>
          </a:p>
          <a:p>
            <a:r>
              <a:rPr lang="en-US" sz="1800" dirty="0"/>
              <a:t>shielding</a:t>
            </a:r>
          </a:p>
        </p:txBody>
      </p:sp>
      <p:cxnSp>
        <p:nvCxnSpPr>
          <p:cNvPr id="25" name="Straight Arrow Connector 24">
            <a:extLst>
              <a:ext uri="{FF2B5EF4-FFF2-40B4-BE49-F238E27FC236}">
                <a16:creationId xmlns:a16="http://schemas.microsoft.com/office/drawing/2014/main" id="{5C7AD135-02EF-4135-BCB2-68CFA79F53F4}"/>
              </a:ext>
            </a:extLst>
          </p:cNvPr>
          <p:cNvCxnSpPr>
            <a:stCxn id="23" idx="3"/>
          </p:cNvCxnSpPr>
          <p:nvPr/>
        </p:nvCxnSpPr>
        <p:spPr>
          <a:xfrm flipV="1">
            <a:off x="1394223" y="3579672"/>
            <a:ext cx="369880" cy="3072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06D1DCA-DAE6-41D0-BFED-0974564C1E83}"/>
              </a:ext>
            </a:extLst>
          </p:cNvPr>
          <p:cNvCxnSpPr>
            <a:cxnSpLocks/>
          </p:cNvCxnSpPr>
          <p:nvPr/>
        </p:nvCxnSpPr>
        <p:spPr>
          <a:xfrm flipV="1">
            <a:off x="3498956" y="5555885"/>
            <a:ext cx="736040" cy="165803"/>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9FE5000D-B65D-41A7-8C79-682D84CFDC9F}"/>
              </a:ext>
            </a:extLst>
          </p:cNvPr>
          <p:cNvCxnSpPr/>
          <p:nvPr/>
        </p:nvCxnSpPr>
        <p:spPr>
          <a:xfrm flipV="1">
            <a:off x="4082143" y="1087790"/>
            <a:ext cx="0" cy="20791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600" name="Straight Arrow Connector 25599">
            <a:extLst>
              <a:ext uri="{FF2B5EF4-FFF2-40B4-BE49-F238E27FC236}">
                <a16:creationId xmlns:a16="http://schemas.microsoft.com/office/drawing/2014/main" id="{235F88CF-CF7B-4A26-9F1D-A26EDB5DB77D}"/>
              </a:ext>
            </a:extLst>
          </p:cNvPr>
          <p:cNvCxnSpPr/>
          <p:nvPr/>
        </p:nvCxnSpPr>
        <p:spPr>
          <a:xfrm>
            <a:off x="4121769" y="3614568"/>
            <a:ext cx="0" cy="19413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601" name="TextBox 25600">
            <a:extLst>
              <a:ext uri="{FF2B5EF4-FFF2-40B4-BE49-F238E27FC236}">
                <a16:creationId xmlns:a16="http://schemas.microsoft.com/office/drawing/2014/main" id="{7638712A-4414-4E37-9DD3-245F9023EDBF}"/>
              </a:ext>
            </a:extLst>
          </p:cNvPr>
          <p:cNvSpPr txBox="1"/>
          <p:nvPr/>
        </p:nvSpPr>
        <p:spPr>
          <a:xfrm>
            <a:off x="3583256" y="3304789"/>
            <a:ext cx="1077026" cy="369332"/>
          </a:xfrm>
          <a:prstGeom prst="rect">
            <a:avLst/>
          </a:prstGeom>
          <a:noFill/>
        </p:spPr>
        <p:txBody>
          <a:bodyPr wrap="none" rtlCol="0">
            <a:spAutoFit/>
          </a:bodyPr>
          <a:lstStyle/>
          <a:p>
            <a:r>
              <a:rPr lang="en-US" sz="1800" dirty="0"/>
              <a:t>176” max</a:t>
            </a:r>
          </a:p>
        </p:txBody>
      </p:sp>
      <p:sp>
        <p:nvSpPr>
          <p:cNvPr id="7" name="TextBox 6">
            <a:extLst>
              <a:ext uri="{FF2B5EF4-FFF2-40B4-BE49-F238E27FC236}">
                <a16:creationId xmlns:a16="http://schemas.microsoft.com/office/drawing/2014/main" id="{9E2F4AE2-477C-45BC-B350-E35C36774F26}"/>
              </a:ext>
            </a:extLst>
          </p:cNvPr>
          <p:cNvSpPr txBox="1"/>
          <p:nvPr/>
        </p:nvSpPr>
        <p:spPr>
          <a:xfrm>
            <a:off x="101165" y="4617735"/>
            <a:ext cx="1156279" cy="369332"/>
          </a:xfrm>
          <a:prstGeom prst="rect">
            <a:avLst/>
          </a:prstGeom>
          <a:noFill/>
        </p:spPr>
        <p:txBody>
          <a:bodyPr wrap="none" rtlCol="0">
            <a:spAutoFit/>
          </a:bodyPr>
          <a:lstStyle/>
          <a:p>
            <a:r>
              <a:rPr lang="en-US" sz="1800" dirty="0"/>
              <a:t>Water line</a:t>
            </a:r>
          </a:p>
        </p:txBody>
      </p:sp>
      <p:cxnSp>
        <p:nvCxnSpPr>
          <p:cNvPr id="16" name="Straight Arrow Connector 15">
            <a:extLst>
              <a:ext uri="{FF2B5EF4-FFF2-40B4-BE49-F238E27FC236}">
                <a16:creationId xmlns:a16="http://schemas.microsoft.com/office/drawing/2014/main" id="{C51EF141-9D32-436A-BC01-4E9A463D32E0}"/>
              </a:ext>
            </a:extLst>
          </p:cNvPr>
          <p:cNvCxnSpPr>
            <a:cxnSpLocks/>
            <a:stCxn id="7" idx="3"/>
          </p:cNvCxnSpPr>
          <p:nvPr/>
        </p:nvCxnSpPr>
        <p:spPr>
          <a:xfrm flipV="1">
            <a:off x="1257444" y="4343283"/>
            <a:ext cx="435264" cy="4591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5DDD60F-6CFE-484F-8C90-A501BDFDF3A2}"/>
              </a:ext>
            </a:extLst>
          </p:cNvPr>
          <p:cNvCxnSpPr/>
          <p:nvPr/>
        </p:nvCxnSpPr>
        <p:spPr>
          <a:xfrm flipV="1">
            <a:off x="3866976" y="1087790"/>
            <a:ext cx="368020" cy="769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1EB8291-1F0D-4254-B804-EDDA5B4956D8}"/>
              </a:ext>
            </a:extLst>
          </p:cNvPr>
          <p:cNvCxnSpPr/>
          <p:nvPr/>
        </p:nvCxnSpPr>
        <p:spPr>
          <a:xfrm flipV="1">
            <a:off x="3493294" y="3829070"/>
            <a:ext cx="273163" cy="57834"/>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5009E92E-DCF8-447F-9021-68E7E8EB9E34}"/>
              </a:ext>
            </a:extLst>
          </p:cNvPr>
          <p:cNvPicPr>
            <a:picLocks noChangeAspect="1"/>
          </p:cNvPicPr>
          <p:nvPr/>
        </p:nvPicPr>
        <p:blipFill rotWithShape="1">
          <a:blip r:embed="rId3">
            <a:extLst>
              <a:ext uri="{28A0092B-C50C-407E-A947-70E740481C1C}">
                <a14:useLocalDpi xmlns:a14="http://schemas.microsoft.com/office/drawing/2010/main" val="0"/>
              </a:ext>
            </a:extLst>
          </a:blip>
          <a:srcRect l="15000" t="2201" r="43691"/>
          <a:stretch/>
        </p:blipFill>
        <p:spPr>
          <a:xfrm>
            <a:off x="4845092" y="777521"/>
            <a:ext cx="3777343" cy="5501356"/>
          </a:xfrm>
          <a:prstGeom prst="rect">
            <a:avLst/>
          </a:prstGeom>
        </p:spPr>
      </p:pic>
      <p:sp>
        <p:nvSpPr>
          <p:cNvPr id="6" name="TextBox 5">
            <a:extLst>
              <a:ext uri="{FF2B5EF4-FFF2-40B4-BE49-F238E27FC236}">
                <a16:creationId xmlns:a16="http://schemas.microsoft.com/office/drawing/2014/main" id="{6FE6CB61-2D31-4466-AB67-8CEAF3BE5354}"/>
              </a:ext>
            </a:extLst>
          </p:cNvPr>
          <p:cNvSpPr txBox="1"/>
          <p:nvPr/>
        </p:nvSpPr>
        <p:spPr>
          <a:xfrm>
            <a:off x="7306641" y="150740"/>
            <a:ext cx="1500604" cy="646331"/>
          </a:xfrm>
          <a:prstGeom prst="rect">
            <a:avLst/>
          </a:prstGeom>
          <a:noFill/>
        </p:spPr>
        <p:txBody>
          <a:bodyPr wrap="none" rtlCol="0">
            <a:spAutoFit/>
          </a:bodyPr>
          <a:lstStyle/>
          <a:p>
            <a:r>
              <a:rPr lang="en-US" dirty="0"/>
              <a:t>AL core block-</a:t>
            </a:r>
          </a:p>
          <a:p>
            <a:r>
              <a:rPr lang="en-US" dirty="0"/>
              <a:t>module</a:t>
            </a:r>
          </a:p>
        </p:txBody>
      </p:sp>
      <p:cxnSp>
        <p:nvCxnSpPr>
          <p:cNvPr id="10" name="Straight Arrow Connector 9">
            <a:extLst>
              <a:ext uri="{FF2B5EF4-FFF2-40B4-BE49-F238E27FC236}">
                <a16:creationId xmlns:a16="http://schemas.microsoft.com/office/drawing/2014/main" id="{BC66128D-5AAC-4447-80AB-6BB006DF1E18}"/>
              </a:ext>
            </a:extLst>
          </p:cNvPr>
          <p:cNvCxnSpPr>
            <a:stCxn id="6" idx="1"/>
          </p:cNvCxnSpPr>
          <p:nvPr/>
        </p:nvCxnSpPr>
        <p:spPr>
          <a:xfrm flipH="1">
            <a:off x="6457950" y="473906"/>
            <a:ext cx="848691" cy="1333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8CD1670-BE4D-4FBF-870A-49CA07AB7B99}"/>
              </a:ext>
            </a:extLst>
          </p:cNvPr>
          <p:cNvCxnSpPr>
            <a:stCxn id="6" idx="1"/>
          </p:cNvCxnSpPr>
          <p:nvPr/>
        </p:nvCxnSpPr>
        <p:spPr>
          <a:xfrm flipH="1">
            <a:off x="6909213" y="473906"/>
            <a:ext cx="397428" cy="20743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9B05E638-B9A6-465C-AF91-F3BB404CF989}"/>
              </a:ext>
            </a:extLst>
          </p:cNvPr>
          <p:cNvSpPr>
            <a:spLocks noGrp="1"/>
          </p:cNvSpPr>
          <p:nvPr>
            <p:ph type="dt" sz="half" idx="14"/>
          </p:nvPr>
        </p:nvSpPr>
        <p:spPr/>
        <p:txBody>
          <a:bodyPr/>
          <a:lstStyle/>
          <a:p>
            <a:r>
              <a:rPr lang="en-US" altLang="en-US"/>
              <a:t>6/26/2020</a:t>
            </a:r>
            <a:endParaRPr lang="en-US" altLang="en-US" dirty="0"/>
          </a:p>
        </p:txBody>
      </p:sp>
      <p:sp>
        <p:nvSpPr>
          <p:cNvPr id="11" name="Slide Number Placeholder 10">
            <a:extLst>
              <a:ext uri="{FF2B5EF4-FFF2-40B4-BE49-F238E27FC236}">
                <a16:creationId xmlns:a16="http://schemas.microsoft.com/office/drawing/2014/main" id="{37DF8441-55E6-44D0-B9E4-BCA39D625F60}"/>
              </a:ext>
            </a:extLst>
          </p:cNvPr>
          <p:cNvSpPr>
            <a:spLocks noGrp="1"/>
          </p:cNvSpPr>
          <p:nvPr>
            <p:ph type="sldNum" sz="quarter" idx="16"/>
          </p:nvPr>
        </p:nvSpPr>
        <p:spPr/>
        <p:txBody>
          <a:bodyPr/>
          <a:lstStyle/>
          <a:p>
            <a:fld id="{B71519E6-F709-4990-B973-B339820CA70B}" type="slidenum">
              <a:rPr lang="en-US" altLang="en-US" smtClean="0"/>
              <a:pPr/>
              <a:t>34</a:t>
            </a:fld>
            <a:endParaRPr lang="en-US" altLang="en-US" dirty="0"/>
          </a:p>
        </p:txBody>
      </p:sp>
    </p:spTree>
    <p:extLst>
      <p:ext uri="{BB962C8B-B14F-4D97-AF65-F5344CB8AC3E}">
        <p14:creationId xmlns:p14="http://schemas.microsoft.com/office/powerpoint/2010/main" val="27392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85E4952-E7A0-4A47-9979-3CE855719E6E}"/>
              </a:ext>
            </a:extLst>
          </p:cNvPr>
          <p:cNvSpPr>
            <a:spLocks noGrp="1"/>
          </p:cNvSpPr>
          <p:nvPr>
            <p:ph type="ftr" sz="quarter" idx="11"/>
          </p:nvPr>
        </p:nvSpPr>
        <p:spPr>
          <a:xfrm>
            <a:off x="1504335" y="6356351"/>
            <a:ext cx="5899355" cy="365125"/>
          </a:xfrm>
        </p:spPr>
        <p:txBody>
          <a:bodyPr/>
          <a:lstStyle/>
          <a:p>
            <a:r>
              <a:rPr lang="en-US"/>
              <a:t>LBNF Hadron Absorber Plan for Final Design, Procurement and Assembly</a:t>
            </a:r>
            <a:endParaRPr lang="en-US" dirty="0"/>
          </a:p>
        </p:txBody>
      </p:sp>
      <p:pic>
        <p:nvPicPr>
          <p:cNvPr id="7" name="Picture 6">
            <a:extLst>
              <a:ext uri="{FF2B5EF4-FFF2-40B4-BE49-F238E27FC236}">
                <a16:creationId xmlns:a16="http://schemas.microsoft.com/office/drawing/2014/main" id="{DEA59746-B796-424E-B709-2258CE90AB49}"/>
              </a:ext>
            </a:extLst>
          </p:cNvPr>
          <p:cNvPicPr>
            <a:picLocks noChangeAspect="1"/>
          </p:cNvPicPr>
          <p:nvPr/>
        </p:nvPicPr>
        <p:blipFill rotWithShape="1">
          <a:blip r:embed="rId2"/>
          <a:srcRect l="38284" r="27738"/>
          <a:stretch/>
        </p:blipFill>
        <p:spPr>
          <a:xfrm>
            <a:off x="87057" y="1419252"/>
            <a:ext cx="2688833" cy="4790596"/>
          </a:xfrm>
          <a:prstGeom prst="rect">
            <a:avLst/>
          </a:prstGeom>
        </p:spPr>
      </p:pic>
      <p:sp>
        <p:nvSpPr>
          <p:cNvPr id="6" name="TextBox 5">
            <a:extLst>
              <a:ext uri="{FF2B5EF4-FFF2-40B4-BE49-F238E27FC236}">
                <a16:creationId xmlns:a16="http://schemas.microsoft.com/office/drawing/2014/main" id="{DE973EB5-FF46-47C6-A2B5-9E9A865F992D}"/>
              </a:ext>
            </a:extLst>
          </p:cNvPr>
          <p:cNvSpPr txBox="1"/>
          <p:nvPr/>
        </p:nvSpPr>
        <p:spPr>
          <a:xfrm>
            <a:off x="2076450" y="136524"/>
            <a:ext cx="4038600" cy="400110"/>
          </a:xfrm>
          <a:prstGeom prst="rect">
            <a:avLst/>
          </a:prstGeom>
          <a:noFill/>
        </p:spPr>
        <p:txBody>
          <a:bodyPr wrap="square" rtlCol="0">
            <a:spAutoFit/>
          </a:bodyPr>
          <a:lstStyle/>
          <a:p>
            <a:r>
              <a:rPr lang="en-US" sz="2000" dirty="0"/>
              <a:t>Steel core block-module installation</a:t>
            </a:r>
          </a:p>
        </p:txBody>
      </p:sp>
      <p:sp>
        <p:nvSpPr>
          <p:cNvPr id="2" name="TextBox 1">
            <a:extLst>
              <a:ext uri="{FF2B5EF4-FFF2-40B4-BE49-F238E27FC236}">
                <a16:creationId xmlns:a16="http://schemas.microsoft.com/office/drawing/2014/main" id="{D30C7EE5-11D7-4439-8F3E-FADF260D8EF9}"/>
              </a:ext>
            </a:extLst>
          </p:cNvPr>
          <p:cNvSpPr txBox="1"/>
          <p:nvPr/>
        </p:nvSpPr>
        <p:spPr>
          <a:xfrm>
            <a:off x="767376" y="583031"/>
            <a:ext cx="6671763" cy="369332"/>
          </a:xfrm>
          <a:prstGeom prst="rect">
            <a:avLst/>
          </a:prstGeom>
          <a:noFill/>
        </p:spPr>
        <p:txBody>
          <a:bodyPr wrap="none" rtlCol="0">
            <a:spAutoFit/>
          </a:bodyPr>
          <a:lstStyle/>
          <a:p>
            <a:r>
              <a:rPr lang="en-US" dirty="0"/>
              <a:t>All steel core block-module can be installed by service building crane.</a:t>
            </a:r>
          </a:p>
        </p:txBody>
      </p:sp>
      <p:sp>
        <p:nvSpPr>
          <p:cNvPr id="12" name="TextBox 11">
            <a:extLst>
              <a:ext uri="{FF2B5EF4-FFF2-40B4-BE49-F238E27FC236}">
                <a16:creationId xmlns:a16="http://schemas.microsoft.com/office/drawing/2014/main" id="{C6E90369-6822-4B33-9E43-EC4CC99E5424}"/>
              </a:ext>
            </a:extLst>
          </p:cNvPr>
          <p:cNvSpPr txBox="1"/>
          <p:nvPr/>
        </p:nvSpPr>
        <p:spPr>
          <a:xfrm>
            <a:off x="832757" y="977696"/>
            <a:ext cx="915635" cy="369332"/>
          </a:xfrm>
          <a:prstGeom prst="rect">
            <a:avLst/>
          </a:prstGeom>
          <a:noFill/>
        </p:spPr>
        <p:txBody>
          <a:bodyPr wrap="none" rtlCol="0">
            <a:spAutoFit/>
          </a:bodyPr>
          <a:lstStyle/>
          <a:p>
            <a:r>
              <a:rPr lang="en-US" dirty="0"/>
              <a:t>Module</a:t>
            </a:r>
          </a:p>
        </p:txBody>
      </p:sp>
      <p:cxnSp>
        <p:nvCxnSpPr>
          <p:cNvPr id="19" name="Straight Arrow Connector 18">
            <a:extLst>
              <a:ext uri="{FF2B5EF4-FFF2-40B4-BE49-F238E27FC236}">
                <a16:creationId xmlns:a16="http://schemas.microsoft.com/office/drawing/2014/main" id="{1A12E95D-7C4D-4AAC-849C-692322505E8C}"/>
              </a:ext>
            </a:extLst>
          </p:cNvPr>
          <p:cNvCxnSpPr>
            <a:cxnSpLocks/>
          </p:cNvCxnSpPr>
          <p:nvPr/>
        </p:nvCxnSpPr>
        <p:spPr>
          <a:xfrm>
            <a:off x="2498271" y="4027714"/>
            <a:ext cx="1" cy="2035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22CD2CF-B346-4A85-B7B1-FB489401C2F9}"/>
              </a:ext>
            </a:extLst>
          </p:cNvPr>
          <p:cNvCxnSpPr>
            <a:cxnSpLocks/>
          </p:cNvCxnSpPr>
          <p:nvPr/>
        </p:nvCxnSpPr>
        <p:spPr>
          <a:xfrm flipV="1">
            <a:off x="2498271" y="1578430"/>
            <a:ext cx="0" cy="2227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99A1AFA-7B36-49F0-A976-B11721DD722C}"/>
              </a:ext>
            </a:extLst>
          </p:cNvPr>
          <p:cNvCxnSpPr/>
          <p:nvPr/>
        </p:nvCxnSpPr>
        <p:spPr>
          <a:xfrm>
            <a:off x="2253343" y="6063343"/>
            <a:ext cx="432707"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7E67C32-7D0A-4DA9-9F7B-767048EF4CD5}"/>
              </a:ext>
            </a:extLst>
          </p:cNvPr>
          <p:cNvSpPr txBox="1"/>
          <p:nvPr/>
        </p:nvSpPr>
        <p:spPr>
          <a:xfrm>
            <a:off x="2232719" y="3732286"/>
            <a:ext cx="920445" cy="369332"/>
          </a:xfrm>
          <a:prstGeom prst="rect">
            <a:avLst/>
          </a:prstGeom>
          <a:noFill/>
        </p:spPr>
        <p:txBody>
          <a:bodyPr wrap="none" rtlCol="0">
            <a:spAutoFit/>
          </a:bodyPr>
          <a:lstStyle/>
          <a:p>
            <a:r>
              <a:rPr lang="en-US" dirty="0"/>
              <a:t>177.75”</a:t>
            </a:r>
          </a:p>
        </p:txBody>
      </p:sp>
      <p:cxnSp>
        <p:nvCxnSpPr>
          <p:cNvPr id="32" name="Straight Arrow Connector 31">
            <a:extLst>
              <a:ext uri="{FF2B5EF4-FFF2-40B4-BE49-F238E27FC236}">
                <a16:creationId xmlns:a16="http://schemas.microsoft.com/office/drawing/2014/main" id="{E58290EB-FDB6-4D7A-9F7D-ED6BF3644662}"/>
              </a:ext>
            </a:extLst>
          </p:cNvPr>
          <p:cNvCxnSpPr>
            <a:cxnSpLocks/>
          </p:cNvCxnSpPr>
          <p:nvPr/>
        </p:nvCxnSpPr>
        <p:spPr>
          <a:xfrm>
            <a:off x="1638589" y="5856514"/>
            <a:ext cx="5941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3B9BF2D-D61E-435A-8A82-7428C6DF5FB2}"/>
              </a:ext>
            </a:extLst>
          </p:cNvPr>
          <p:cNvCxnSpPr/>
          <p:nvPr/>
        </p:nvCxnSpPr>
        <p:spPr>
          <a:xfrm flipH="1">
            <a:off x="511629" y="5856514"/>
            <a:ext cx="6422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A79E355-569E-4C0C-B03F-EAB53C698E63}"/>
              </a:ext>
            </a:extLst>
          </p:cNvPr>
          <p:cNvSpPr txBox="1"/>
          <p:nvPr/>
        </p:nvSpPr>
        <p:spPr>
          <a:xfrm>
            <a:off x="908243" y="5671848"/>
            <a:ext cx="967110" cy="369332"/>
          </a:xfrm>
          <a:prstGeom prst="rect">
            <a:avLst/>
          </a:prstGeom>
          <a:noFill/>
        </p:spPr>
        <p:txBody>
          <a:bodyPr wrap="square" rtlCol="0">
            <a:spAutoFit/>
          </a:bodyPr>
          <a:lstStyle/>
          <a:p>
            <a:r>
              <a:rPr lang="en-US" dirty="0"/>
              <a:t>67-69”</a:t>
            </a:r>
          </a:p>
        </p:txBody>
      </p:sp>
      <p:cxnSp>
        <p:nvCxnSpPr>
          <p:cNvPr id="39" name="Straight Connector 38">
            <a:extLst>
              <a:ext uri="{FF2B5EF4-FFF2-40B4-BE49-F238E27FC236}">
                <a16:creationId xmlns:a16="http://schemas.microsoft.com/office/drawing/2014/main" id="{DB41E6CD-36F5-4B98-9071-17DC94ECFE00}"/>
              </a:ext>
            </a:extLst>
          </p:cNvPr>
          <p:cNvCxnSpPr/>
          <p:nvPr/>
        </p:nvCxnSpPr>
        <p:spPr>
          <a:xfrm flipH="1">
            <a:off x="87057" y="4474028"/>
            <a:ext cx="5824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B4CC6F0-89EA-4BC3-8039-B98697F65FF8}"/>
              </a:ext>
            </a:extLst>
          </p:cNvPr>
          <p:cNvCxnSpPr/>
          <p:nvPr/>
        </p:nvCxnSpPr>
        <p:spPr>
          <a:xfrm flipH="1">
            <a:off x="87057" y="6125288"/>
            <a:ext cx="5824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588D740-8E07-4E53-A92C-2FD624E4C85B}"/>
              </a:ext>
            </a:extLst>
          </p:cNvPr>
          <p:cNvCxnSpPr/>
          <p:nvPr/>
        </p:nvCxnSpPr>
        <p:spPr>
          <a:xfrm flipV="1">
            <a:off x="217714" y="4474028"/>
            <a:ext cx="0" cy="571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3548560-5281-4733-9D6B-80F19C56954D}"/>
              </a:ext>
            </a:extLst>
          </p:cNvPr>
          <p:cNvCxnSpPr/>
          <p:nvPr/>
        </p:nvCxnSpPr>
        <p:spPr>
          <a:xfrm>
            <a:off x="217714" y="5508171"/>
            <a:ext cx="0" cy="617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9F1213D-A36B-48B9-B131-E7C116574985}"/>
              </a:ext>
            </a:extLst>
          </p:cNvPr>
          <p:cNvSpPr txBox="1"/>
          <p:nvPr/>
        </p:nvSpPr>
        <p:spPr>
          <a:xfrm>
            <a:off x="-50" y="5015534"/>
            <a:ext cx="511679" cy="369332"/>
          </a:xfrm>
          <a:prstGeom prst="rect">
            <a:avLst/>
          </a:prstGeom>
          <a:noFill/>
        </p:spPr>
        <p:txBody>
          <a:bodyPr wrap="none" rtlCol="0">
            <a:spAutoFit/>
          </a:bodyPr>
          <a:lstStyle/>
          <a:p>
            <a:r>
              <a:rPr lang="en-US" dirty="0"/>
              <a:t>67”</a:t>
            </a:r>
          </a:p>
        </p:txBody>
      </p:sp>
      <p:sp>
        <p:nvSpPr>
          <p:cNvPr id="10" name="Date Placeholder 9">
            <a:extLst>
              <a:ext uri="{FF2B5EF4-FFF2-40B4-BE49-F238E27FC236}">
                <a16:creationId xmlns:a16="http://schemas.microsoft.com/office/drawing/2014/main" id="{C50D2585-6A16-4F73-BA4B-35CAAF9E0357}"/>
              </a:ext>
            </a:extLst>
          </p:cNvPr>
          <p:cNvSpPr>
            <a:spLocks noGrp="1"/>
          </p:cNvSpPr>
          <p:nvPr>
            <p:ph type="dt" sz="half" idx="10"/>
          </p:nvPr>
        </p:nvSpPr>
        <p:spPr/>
        <p:txBody>
          <a:bodyPr/>
          <a:lstStyle/>
          <a:p>
            <a:r>
              <a:rPr lang="en-US"/>
              <a:t>6/26/2020</a:t>
            </a:r>
            <a:endParaRPr lang="en-US" dirty="0"/>
          </a:p>
        </p:txBody>
      </p:sp>
      <p:sp>
        <p:nvSpPr>
          <p:cNvPr id="14" name="Slide Number Placeholder 13">
            <a:extLst>
              <a:ext uri="{FF2B5EF4-FFF2-40B4-BE49-F238E27FC236}">
                <a16:creationId xmlns:a16="http://schemas.microsoft.com/office/drawing/2014/main" id="{BE8A8D30-4997-4FAB-99E7-A0AA6EE3B214}"/>
              </a:ext>
            </a:extLst>
          </p:cNvPr>
          <p:cNvSpPr>
            <a:spLocks noGrp="1"/>
          </p:cNvSpPr>
          <p:nvPr>
            <p:ph type="sldNum" sz="quarter" idx="12"/>
          </p:nvPr>
        </p:nvSpPr>
        <p:spPr/>
        <p:txBody>
          <a:bodyPr/>
          <a:lstStyle/>
          <a:p>
            <a:fld id="{E2BA4613-F97B-4173-A7DB-AA33085A69D9}" type="slidenum">
              <a:rPr lang="en-US" smtClean="0"/>
              <a:t>35</a:t>
            </a:fld>
            <a:endParaRPr lang="en-US" dirty="0"/>
          </a:p>
        </p:txBody>
      </p:sp>
      <p:pic>
        <p:nvPicPr>
          <p:cNvPr id="31" name="Picture 30" descr="NX 11.0 Fermilab - Modeling - [F10115964--;1-Absorber concrete - \\Remote">
            <a:extLst>
              <a:ext uri="{FF2B5EF4-FFF2-40B4-BE49-F238E27FC236}">
                <a16:creationId xmlns:a16="http://schemas.microsoft.com/office/drawing/2014/main" id="{AF9A3903-6881-49A5-AE42-3CC9A91C5F1F}"/>
              </a:ext>
            </a:extLst>
          </p:cNvPr>
          <p:cNvPicPr>
            <a:picLocks noChangeAspect="1"/>
          </p:cNvPicPr>
          <p:nvPr/>
        </p:nvPicPr>
        <p:blipFill rotWithShape="1">
          <a:blip r:embed="rId3">
            <a:extLst>
              <a:ext uri="{28A0092B-C50C-407E-A947-70E740481C1C}">
                <a14:useLocalDpi xmlns:a14="http://schemas.microsoft.com/office/drawing/2010/main" val="0"/>
              </a:ext>
            </a:extLst>
          </a:blip>
          <a:srcRect l="42742" t="15413" r="43548" b="9270"/>
          <a:stretch/>
        </p:blipFill>
        <p:spPr>
          <a:xfrm>
            <a:off x="7439139" y="1324534"/>
            <a:ext cx="1496034" cy="4963312"/>
          </a:xfrm>
          <a:prstGeom prst="rect">
            <a:avLst/>
          </a:prstGeom>
        </p:spPr>
      </p:pic>
      <p:cxnSp>
        <p:nvCxnSpPr>
          <p:cNvPr id="33" name="Straight Arrow Connector 32">
            <a:extLst>
              <a:ext uri="{FF2B5EF4-FFF2-40B4-BE49-F238E27FC236}">
                <a16:creationId xmlns:a16="http://schemas.microsoft.com/office/drawing/2014/main" id="{6DFF78D4-3A12-4730-8D96-37C30284E2BD}"/>
              </a:ext>
            </a:extLst>
          </p:cNvPr>
          <p:cNvCxnSpPr>
            <a:cxnSpLocks/>
          </p:cNvCxnSpPr>
          <p:nvPr/>
        </p:nvCxnSpPr>
        <p:spPr>
          <a:xfrm>
            <a:off x="7161521" y="1770732"/>
            <a:ext cx="877932" cy="1115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8" name="Picture 37" descr="NX 11.0 Fermilab - Modeling - [F10115964--;1-Absorber concrete - \\Remote">
            <a:extLst>
              <a:ext uri="{FF2B5EF4-FFF2-40B4-BE49-F238E27FC236}">
                <a16:creationId xmlns:a16="http://schemas.microsoft.com/office/drawing/2014/main" id="{DB8B5A22-DB04-4972-A24E-C177A77B2652}"/>
              </a:ext>
            </a:extLst>
          </p:cNvPr>
          <p:cNvPicPr>
            <a:picLocks noChangeAspect="1"/>
          </p:cNvPicPr>
          <p:nvPr/>
        </p:nvPicPr>
        <p:blipFill rotWithShape="1">
          <a:blip r:embed="rId4">
            <a:extLst>
              <a:ext uri="{28A0092B-C50C-407E-A947-70E740481C1C}">
                <a14:useLocalDpi xmlns:a14="http://schemas.microsoft.com/office/drawing/2010/main" val="0"/>
              </a:ext>
            </a:extLst>
          </a:blip>
          <a:srcRect l="32017" t="16749" r="27500"/>
          <a:stretch/>
        </p:blipFill>
        <p:spPr>
          <a:xfrm>
            <a:off x="3249859" y="1384181"/>
            <a:ext cx="3817697" cy="4741107"/>
          </a:xfrm>
          <a:prstGeom prst="rect">
            <a:avLst/>
          </a:prstGeom>
        </p:spPr>
      </p:pic>
      <p:sp>
        <p:nvSpPr>
          <p:cNvPr id="40" name="TextBox 39">
            <a:extLst>
              <a:ext uri="{FF2B5EF4-FFF2-40B4-BE49-F238E27FC236}">
                <a16:creationId xmlns:a16="http://schemas.microsoft.com/office/drawing/2014/main" id="{939EB879-3F69-4DA2-B52A-D110D811F3BB}"/>
              </a:ext>
            </a:extLst>
          </p:cNvPr>
          <p:cNvSpPr txBox="1"/>
          <p:nvPr/>
        </p:nvSpPr>
        <p:spPr>
          <a:xfrm>
            <a:off x="6269164" y="1309067"/>
            <a:ext cx="992579" cy="923330"/>
          </a:xfrm>
          <a:prstGeom prst="rect">
            <a:avLst/>
          </a:prstGeom>
          <a:noFill/>
        </p:spPr>
        <p:txBody>
          <a:bodyPr wrap="none" rtlCol="0">
            <a:spAutoFit/>
          </a:bodyPr>
          <a:lstStyle/>
          <a:p>
            <a:r>
              <a:rPr lang="en-US" dirty="0"/>
              <a:t>Service </a:t>
            </a:r>
          </a:p>
          <a:p>
            <a:r>
              <a:rPr lang="en-US" dirty="0"/>
              <a:t>building </a:t>
            </a:r>
          </a:p>
          <a:p>
            <a:r>
              <a:rPr lang="en-US" dirty="0"/>
              <a:t>hatch</a:t>
            </a:r>
          </a:p>
        </p:txBody>
      </p:sp>
    </p:spTree>
    <p:extLst>
      <p:ext uri="{BB962C8B-B14F-4D97-AF65-F5344CB8AC3E}">
        <p14:creationId xmlns:p14="http://schemas.microsoft.com/office/powerpoint/2010/main" val="423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7B16C7-93E0-41DA-A7ED-F00B0608FCF8}"/>
              </a:ext>
            </a:extLst>
          </p:cNvPr>
          <p:cNvSpPr>
            <a:spLocks noGrp="1"/>
          </p:cNvSpPr>
          <p:nvPr>
            <p:ph type="ftr" sz="quarter" idx="11"/>
          </p:nvPr>
        </p:nvSpPr>
        <p:spPr>
          <a:xfrm>
            <a:off x="1491343" y="6356351"/>
            <a:ext cx="5772238" cy="365125"/>
          </a:xfrm>
        </p:spPr>
        <p:txBody>
          <a:bodyPr/>
          <a:lstStyle/>
          <a:p>
            <a:r>
              <a:rPr lang="en-US"/>
              <a:t>LBNF Hadron Absorber Plan for Final Design, Procurement and Assembly</a:t>
            </a:r>
            <a:endParaRPr lang="en-US" dirty="0"/>
          </a:p>
        </p:txBody>
      </p:sp>
      <p:pic>
        <p:nvPicPr>
          <p:cNvPr id="5" name="Picture 4">
            <a:extLst>
              <a:ext uri="{FF2B5EF4-FFF2-40B4-BE49-F238E27FC236}">
                <a16:creationId xmlns:a16="http://schemas.microsoft.com/office/drawing/2014/main" id="{523CFDCF-2D71-4B23-842D-FFA049F4D08C}"/>
              </a:ext>
            </a:extLst>
          </p:cNvPr>
          <p:cNvPicPr>
            <a:picLocks noChangeAspect="1"/>
          </p:cNvPicPr>
          <p:nvPr/>
        </p:nvPicPr>
        <p:blipFill rotWithShape="1">
          <a:blip r:embed="rId2">
            <a:extLst>
              <a:ext uri="{28A0092B-C50C-407E-A947-70E740481C1C}">
                <a14:useLocalDpi xmlns:a14="http://schemas.microsoft.com/office/drawing/2010/main" val="0"/>
              </a:ext>
            </a:extLst>
          </a:blip>
          <a:srcRect l="6547" t="1622" r="46139" b="15236"/>
          <a:stretch/>
        </p:blipFill>
        <p:spPr>
          <a:xfrm>
            <a:off x="305133" y="1297943"/>
            <a:ext cx="4731205" cy="5114664"/>
          </a:xfrm>
          <a:prstGeom prst="rect">
            <a:avLst/>
          </a:prstGeom>
        </p:spPr>
      </p:pic>
      <p:sp>
        <p:nvSpPr>
          <p:cNvPr id="4" name="TextBox 3">
            <a:extLst>
              <a:ext uri="{FF2B5EF4-FFF2-40B4-BE49-F238E27FC236}">
                <a16:creationId xmlns:a16="http://schemas.microsoft.com/office/drawing/2014/main" id="{2EA7C403-833A-40EB-8ABD-9E738C369375}"/>
              </a:ext>
            </a:extLst>
          </p:cNvPr>
          <p:cNvSpPr txBox="1"/>
          <p:nvPr/>
        </p:nvSpPr>
        <p:spPr>
          <a:xfrm>
            <a:off x="2514600" y="7109"/>
            <a:ext cx="2587440" cy="400110"/>
          </a:xfrm>
          <a:prstGeom prst="rect">
            <a:avLst/>
          </a:prstGeom>
          <a:noFill/>
        </p:spPr>
        <p:txBody>
          <a:bodyPr wrap="none" rtlCol="0">
            <a:spAutoFit/>
          </a:bodyPr>
          <a:lstStyle/>
          <a:p>
            <a:r>
              <a:rPr lang="en-US" sz="2000" dirty="0"/>
              <a:t>Water lines connection</a:t>
            </a:r>
          </a:p>
        </p:txBody>
      </p:sp>
      <p:sp>
        <p:nvSpPr>
          <p:cNvPr id="6" name="TextBox 5">
            <a:extLst>
              <a:ext uri="{FF2B5EF4-FFF2-40B4-BE49-F238E27FC236}">
                <a16:creationId xmlns:a16="http://schemas.microsoft.com/office/drawing/2014/main" id="{0C6C8E38-1CB8-4D97-98EE-A12B6C2EF638}"/>
              </a:ext>
            </a:extLst>
          </p:cNvPr>
          <p:cNvSpPr txBox="1"/>
          <p:nvPr/>
        </p:nvSpPr>
        <p:spPr>
          <a:xfrm>
            <a:off x="182914" y="430869"/>
            <a:ext cx="7924670" cy="923330"/>
          </a:xfrm>
          <a:prstGeom prst="rect">
            <a:avLst/>
          </a:prstGeom>
          <a:noFill/>
        </p:spPr>
        <p:txBody>
          <a:bodyPr wrap="none" rtlCol="0">
            <a:spAutoFit/>
          </a:bodyPr>
          <a:lstStyle/>
          <a:p>
            <a:r>
              <a:rPr lang="en-US" dirty="0"/>
              <a:t>After masks and core blocks modules installation core blocks  and masks tubes are </a:t>
            </a:r>
          </a:p>
          <a:p>
            <a:r>
              <a:rPr lang="en-US" dirty="0"/>
              <a:t>connected to the manifolds.</a:t>
            </a:r>
          </a:p>
          <a:p>
            <a:r>
              <a:rPr lang="en-US" dirty="0"/>
              <a:t> </a:t>
            </a:r>
          </a:p>
        </p:txBody>
      </p:sp>
      <p:pic>
        <p:nvPicPr>
          <p:cNvPr id="8" name="Picture 7">
            <a:extLst>
              <a:ext uri="{FF2B5EF4-FFF2-40B4-BE49-F238E27FC236}">
                <a16:creationId xmlns:a16="http://schemas.microsoft.com/office/drawing/2014/main" id="{6FF44DE5-DDF6-4FB1-A693-77449D849C87}"/>
              </a:ext>
            </a:extLst>
          </p:cNvPr>
          <p:cNvPicPr>
            <a:picLocks noChangeAspect="1"/>
          </p:cNvPicPr>
          <p:nvPr/>
        </p:nvPicPr>
        <p:blipFill rotWithShape="1">
          <a:blip r:embed="rId3">
            <a:extLst>
              <a:ext uri="{28A0092B-C50C-407E-A947-70E740481C1C}">
                <a14:useLocalDpi xmlns:a14="http://schemas.microsoft.com/office/drawing/2010/main" val="0"/>
              </a:ext>
            </a:extLst>
          </a:blip>
          <a:srcRect l="11334" r="42143" b="3080"/>
          <a:stretch/>
        </p:blipFill>
        <p:spPr>
          <a:xfrm>
            <a:off x="5158557" y="1408628"/>
            <a:ext cx="3860626" cy="4947724"/>
          </a:xfrm>
          <a:prstGeom prst="rect">
            <a:avLst/>
          </a:prstGeom>
        </p:spPr>
      </p:pic>
      <p:sp>
        <p:nvSpPr>
          <p:cNvPr id="9" name="TextBox 8">
            <a:extLst>
              <a:ext uri="{FF2B5EF4-FFF2-40B4-BE49-F238E27FC236}">
                <a16:creationId xmlns:a16="http://schemas.microsoft.com/office/drawing/2014/main" id="{ACAA0F09-7E1F-472F-AC6B-DD61CBB10978}"/>
              </a:ext>
            </a:extLst>
          </p:cNvPr>
          <p:cNvSpPr txBox="1"/>
          <p:nvPr/>
        </p:nvSpPr>
        <p:spPr>
          <a:xfrm>
            <a:off x="6368065" y="762296"/>
            <a:ext cx="1339021" cy="646331"/>
          </a:xfrm>
          <a:prstGeom prst="rect">
            <a:avLst/>
          </a:prstGeom>
          <a:noFill/>
        </p:spPr>
        <p:txBody>
          <a:bodyPr wrap="none" rtlCol="0">
            <a:spAutoFit/>
          </a:bodyPr>
          <a:lstStyle/>
          <a:p>
            <a:r>
              <a:rPr lang="en-US" dirty="0"/>
              <a:t>Water tubes</a:t>
            </a:r>
          </a:p>
          <a:p>
            <a:r>
              <a:rPr lang="en-US" dirty="0"/>
              <a:t> connection</a:t>
            </a:r>
          </a:p>
        </p:txBody>
      </p:sp>
      <p:cxnSp>
        <p:nvCxnSpPr>
          <p:cNvPr id="11" name="Straight Arrow Connector 10">
            <a:extLst>
              <a:ext uri="{FF2B5EF4-FFF2-40B4-BE49-F238E27FC236}">
                <a16:creationId xmlns:a16="http://schemas.microsoft.com/office/drawing/2014/main" id="{6C98C70B-E3B2-40EB-B3FC-719CA679ACD4}"/>
              </a:ext>
            </a:extLst>
          </p:cNvPr>
          <p:cNvCxnSpPr>
            <a:cxnSpLocks/>
          </p:cNvCxnSpPr>
          <p:nvPr/>
        </p:nvCxnSpPr>
        <p:spPr>
          <a:xfrm>
            <a:off x="7707086" y="1085461"/>
            <a:ext cx="520876" cy="732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6C22FFC-7878-4E29-A856-3627274D834B}"/>
              </a:ext>
            </a:extLst>
          </p:cNvPr>
          <p:cNvSpPr txBox="1"/>
          <p:nvPr/>
        </p:nvSpPr>
        <p:spPr>
          <a:xfrm>
            <a:off x="4346897" y="900795"/>
            <a:ext cx="1029384" cy="369332"/>
          </a:xfrm>
          <a:prstGeom prst="rect">
            <a:avLst/>
          </a:prstGeom>
          <a:noFill/>
        </p:spPr>
        <p:txBody>
          <a:bodyPr wrap="none" rtlCol="0">
            <a:spAutoFit/>
          </a:bodyPr>
          <a:lstStyle/>
          <a:p>
            <a:r>
              <a:rPr lang="en-US" dirty="0"/>
              <a:t>Manifold</a:t>
            </a:r>
          </a:p>
        </p:txBody>
      </p:sp>
      <p:cxnSp>
        <p:nvCxnSpPr>
          <p:cNvPr id="16" name="Straight Arrow Connector 15">
            <a:extLst>
              <a:ext uri="{FF2B5EF4-FFF2-40B4-BE49-F238E27FC236}">
                <a16:creationId xmlns:a16="http://schemas.microsoft.com/office/drawing/2014/main" id="{B8645E93-1482-42B3-B87D-AE541789B085}"/>
              </a:ext>
            </a:extLst>
          </p:cNvPr>
          <p:cNvCxnSpPr>
            <a:stCxn id="14" idx="1"/>
          </p:cNvCxnSpPr>
          <p:nvPr/>
        </p:nvCxnSpPr>
        <p:spPr>
          <a:xfrm flipH="1">
            <a:off x="3688094" y="1085461"/>
            <a:ext cx="658803" cy="21693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D4300E41-B08B-486C-8F65-3EBFEF1DAB5E}"/>
              </a:ext>
            </a:extLst>
          </p:cNvPr>
          <p:cNvSpPr>
            <a:spLocks noGrp="1"/>
          </p:cNvSpPr>
          <p:nvPr>
            <p:ph type="dt" sz="half" idx="10"/>
          </p:nvPr>
        </p:nvSpPr>
        <p:spPr/>
        <p:txBody>
          <a:bodyPr/>
          <a:lstStyle/>
          <a:p>
            <a:r>
              <a:rPr lang="en-US"/>
              <a:t>6/26/2020</a:t>
            </a:r>
            <a:endParaRPr lang="en-US" dirty="0"/>
          </a:p>
        </p:txBody>
      </p:sp>
      <p:sp>
        <p:nvSpPr>
          <p:cNvPr id="10" name="Slide Number Placeholder 9">
            <a:extLst>
              <a:ext uri="{FF2B5EF4-FFF2-40B4-BE49-F238E27FC236}">
                <a16:creationId xmlns:a16="http://schemas.microsoft.com/office/drawing/2014/main" id="{AA069A4C-7869-4FB8-828A-BF7A46AB90D7}"/>
              </a:ext>
            </a:extLst>
          </p:cNvPr>
          <p:cNvSpPr>
            <a:spLocks noGrp="1"/>
          </p:cNvSpPr>
          <p:nvPr>
            <p:ph type="sldNum" sz="quarter" idx="12"/>
          </p:nvPr>
        </p:nvSpPr>
        <p:spPr/>
        <p:txBody>
          <a:bodyPr/>
          <a:lstStyle/>
          <a:p>
            <a:fld id="{E2BA4613-F97B-4173-A7DB-AA33085A69D9}" type="slidenum">
              <a:rPr lang="en-US" smtClean="0"/>
              <a:t>36</a:t>
            </a:fld>
            <a:endParaRPr lang="en-US" dirty="0"/>
          </a:p>
        </p:txBody>
      </p:sp>
    </p:spTree>
    <p:extLst>
      <p:ext uri="{BB962C8B-B14F-4D97-AF65-F5344CB8AC3E}">
        <p14:creationId xmlns:p14="http://schemas.microsoft.com/office/powerpoint/2010/main" val="2835046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A5163DF-A2B1-4579-AEA3-FC1DEAE41D4C}"/>
              </a:ext>
            </a:extLst>
          </p:cNvPr>
          <p:cNvSpPr>
            <a:spLocks noGrp="1"/>
          </p:cNvSpPr>
          <p:nvPr>
            <p:ph type="ftr" sz="quarter" idx="11"/>
          </p:nvPr>
        </p:nvSpPr>
        <p:spPr>
          <a:xfrm>
            <a:off x="1796143" y="6356351"/>
            <a:ext cx="5784528" cy="365125"/>
          </a:xfrm>
        </p:spPr>
        <p:txBody>
          <a:bodyPr/>
          <a:lstStyle/>
          <a:p>
            <a:r>
              <a:rPr lang="en-US"/>
              <a:t>LBNF Hadron Absorber Plan for Final Design, Procurement and Assembly</a:t>
            </a:r>
            <a:endParaRPr lang="en-US" dirty="0"/>
          </a:p>
        </p:txBody>
      </p:sp>
      <p:sp>
        <p:nvSpPr>
          <p:cNvPr id="4" name="TextBox 3">
            <a:extLst>
              <a:ext uri="{FF2B5EF4-FFF2-40B4-BE49-F238E27FC236}">
                <a16:creationId xmlns:a16="http://schemas.microsoft.com/office/drawing/2014/main" id="{9BD870B6-A60E-4EEC-91BD-A983BAD1BB72}"/>
              </a:ext>
            </a:extLst>
          </p:cNvPr>
          <p:cNvSpPr txBox="1"/>
          <p:nvPr/>
        </p:nvSpPr>
        <p:spPr>
          <a:xfrm>
            <a:off x="2383972" y="15372"/>
            <a:ext cx="3446906" cy="400110"/>
          </a:xfrm>
          <a:prstGeom prst="rect">
            <a:avLst/>
          </a:prstGeom>
          <a:noFill/>
        </p:spPr>
        <p:txBody>
          <a:bodyPr wrap="none" rtlCol="0">
            <a:spAutoFit/>
          </a:bodyPr>
          <a:lstStyle/>
          <a:p>
            <a:r>
              <a:rPr lang="en-US" sz="2000" dirty="0"/>
              <a:t>Top concrete blocks installation</a:t>
            </a:r>
          </a:p>
        </p:txBody>
      </p:sp>
      <p:sp>
        <p:nvSpPr>
          <p:cNvPr id="11" name="Date Placeholder 10">
            <a:extLst>
              <a:ext uri="{FF2B5EF4-FFF2-40B4-BE49-F238E27FC236}">
                <a16:creationId xmlns:a16="http://schemas.microsoft.com/office/drawing/2014/main" id="{12ACABDD-4959-466F-8E0E-096EF7178E32}"/>
              </a:ext>
            </a:extLst>
          </p:cNvPr>
          <p:cNvSpPr>
            <a:spLocks noGrp="1"/>
          </p:cNvSpPr>
          <p:nvPr>
            <p:ph type="dt" sz="half" idx="10"/>
          </p:nvPr>
        </p:nvSpPr>
        <p:spPr/>
        <p:txBody>
          <a:bodyPr/>
          <a:lstStyle/>
          <a:p>
            <a:r>
              <a:rPr lang="en-US"/>
              <a:t>6/26/2020</a:t>
            </a:r>
            <a:endParaRPr lang="en-US" dirty="0"/>
          </a:p>
        </p:txBody>
      </p:sp>
      <p:sp>
        <p:nvSpPr>
          <p:cNvPr id="13" name="Slide Number Placeholder 12">
            <a:extLst>
              <a:ext uri="{FF2B5EF4-FFF2-40B4-BE49-F238E27FC236}">
                <a16:creationId xmlns:a16="http://schemas.microsoft.com/office/drawing/2014/main" id="{0E44C878-B24C-4679-A7B8-E18FC562364E}"/>
              </a:ext>
            </a:extLst>
          </p:cNvPr>
          <p:cNvSpPr>
            <a:spLocks noGrp="1"/>
          </p:cNvSpPr>
          <p:nvPr>
            <p:ph type="sldNum" sz="quarter" idx="12"/>
          </p:nvPr>
        </p:nvSpPr>
        <p:spPr/>
        <p:txBody>
          <a:bodyPr/>
          <a:lstStyle/>
          <a:p>
            <a:fld id="{E2BA4613-F97B-4173-A7DB-AA33085A69D9}" type="slidenum">
              <a:rPr lang="en-US" smtClean="0"/>
              <a:t>37</a:t>
            </a:fld>
            <a:endParaRPr lang="en-US" dirty="0"/>
          </a:p>
        </p:txBody>
      </p:sp>
      <p:pic>
        <p:nvPicPr>
          <p:cNvPr id="3" name="Picture 2">
            <a:extLst>
              <a:ext uri="{FF2B5EF4-FFF2-40B4-BE49-F238E27FC236}">
                <a16:creationId xmlns:a16="http://schemas.microsoft.com/office/drawing/2014/main" id="{5B223105-5520-46EF-ACB8-AFC56209E0E2}"/>
              </a:ext>
            </a:extLst>
          </p:cNvPr>
          <p:cNvPicPr>
            <a:picLocks noChangeAspect="1"/>
          </p:cNvPicPr>
          <p:nvPr/>
        </p:nvPicPr>
        <p:blipFill>
          <a:blip r:embed="rId2"/>
          <a:stretch>
            <a:fillRect/>
          </a:stretch>
        </p:blipFill>
        <p:spPr>
          <a:xfrm>
            <a:off x="328473" y="514905"/>
            <a:ext cx="8522563" cy="5676345"/>
          </a:xfrm>
          <a:prstGeom prst="rect">
            <a:avLst/>
          </a:prstGeom>
        </p:spPr>
      </p:pic>
    </p:spTree>
    <p:extLst>
      <p:ext uri="{BB962C8B-B14F-4D97-AF65-F5344CB8AC3E}">
        <p14:creationId xmlns:p14="http://schemas.microsoft.com/office/powerpoint/2010/main" val="422710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FCAB4-FFFC-4B70-84B2-31F8AD8A82FB}"/>
              </a:ext>
            </a:extLst>
          </p:cNvPr>
          <p:cNvSpPr>
            <a:spLocks noGrp="1"/>
          </p:cNvSpPr>
          <p:nvPr>
            <p:ph type="dt" sz="half" idx="10"/>
          </p:nvPr>
        </p:nvSpPr>
        <p:spPr/>
        <p:txBody>
          <a:bodyPr/>
          <a:lstStyle/>
          <a:p>
            <a:r>
              <a:rPr lang="en-US"/>
              <a:t>6/26/2020</a:t>
            </a:r>
            <a:endParaRPr lang="en-US" dirty="0"/>
          </a:p>
        </p:txBody>
      </p:sp>
      <p:sp>
        <p:nvSpPr>
          <p:cNvPr id="3" name="Footer Placeholder 2">
            <a:extLst>
              <a:ext uri="{FF2B5EF4-FFF2-40B4-BE49-F238E27FC236}">
                <a16:creationId xmlns:a16="http://schemas.microsoft.com/office/drawing/2014/main" id="{60EC4418-3CB5-423D-BF5E-452FD8F26015}"/>
              </a:ext>
            </a:extLst>
          </p:cNvPr>
          <p:cNvSpPr>
            <a:spLocks noGrp="1"/>
          </p:cNvSpPr>
          <p:nvPr>
            <p:ph type="ftr" sz="quarter" idx="11"/>
          </p:nvPr>
        </p:nvSpPr>
        <p:spPr>
          <a:xfrm>
            <a:off x="1777181" y="6356351"/>
            <a:ext cx="6452419" cy="365125"/>
          </a:xfrm>
        </p:spPr>
        <p:txBody>
          <a:bodyPr/>
          <a:lstStyle/>
          <a:p>
            <a:r>
              <a:rPr lang="en-US"/>
              <a:t>LBNF Hadron Absorber Plan for Final Design, Procurement and Assembly</a:t>
            </a:r>
            <a:endParaRPr lang="en-US" dirty="0"/>
          </a:p>
        </p:txBody>
      </p:sp>
      <p:sp>
        <p:nvSpPr>
          <p:cNvPr id="4" name="Slide Number Placeholder 3">
            <a:extLst>
              <a:ext uri="{FF2B5EF4-FFF2-40B4-BE49-F238E27FC236}">
                <a16:creationId xmlns:a16="http://schemas.microsoft.com/office/drawing/2014/main" id="{C40DA34A-2892-4547-94AE-D30086AA4C58}"/>
              </a:ext>
            </a:extLst>
          </p:cNvPr>
          <p:cNvSpPr>
            <a:spLocks noGrp="1"/>
          </p:cNvSpPr>
          <p:nvPr>
            <p:ph type="sldNum" sz="quarter" idx="12"/>
          </p:nvPr>
        </p:nvSpPr>
        <p:spPr/>
        <p:txBody>
          <a:bodyPr/>
          <a:lstStyle/>
          <a:p>
            <a:fld id="{E2BA4613-F97B-4173-A7DB-AA33085A69D9}" type="slidenum">
              <a:rPr lang="en-US" smtClean="0"/>
              <a:t>38</a:t>
            </a:fld>
            <a:endParaRPr lang="en-US" dirty="0"/>
          </a:p>
        </p:txBody>
      </p:sp>
      <p:sp>
        <p:nvSpPr>
          <p:cNvPr id="5" name="TextBox 4">
            <a:extLst>
              <a:ext uri="{FF2B5EF4-FFF2-40B4-BE49-F238E27FC236}">
                <a16:creationId xmlns:a16="http://schemas.microsoft.com/office/drawing/2014/main" id="{87F42E88-8B38-42D5-B83A-F8391A4629CB}"/>
              </a:ext>
            </a:extLst>
          </p:cNvPr>
          <p:cNvSpPr txBox="1"/>
          <p:nvPr/>
        </p:nvSpPr>
        <p:spPr>
          <a:xfrm>
            <a:off x="3193026" y="280220"/>
            <a:ext cx="1669047" cy="461665"/>
          </a:xfrm>
          <a:prstGeom prst="rect">
            <a:avLst/>
          </a:prstGeom>
          <a:noFill/>
        </p:spPr>
        <p:txBody>
          <a:bodyPr wrap="none" rtlCol="0">
            <a:spAutoFit/>
          </a:bodyPr>
          <a:lstStyle/>
          <a:p>
            <a:r>
              <a:rPr lang="en-US" sz="2400" dirty="0"/>
              <a:t>Conclusions</a:t>
            </a:r>
          </a:p>
        </p:txBody>
      </p:sp>
      <p:sp>
        <p:nvSpPr>
          <p:cNvPr id="6" name="TextBox 5">
            <a:extLst>
              <a:ext uri="{FF2B5EF4-FFF2-40B4-BE49-F238E27FC236}">
                <a16:creationId xmlns:a16="http://schemas.microsoft.com/office/drawing/2014/main" id="{AB3D62D7-C2F6-4AAD-957F-9D5A173DB9B4}"/>
              </a:ext>
            </a:extLst>
          </p:cNvPr>
          <p:cNvSpPr txBox="1"/>
          <p:nvPr/>
        </p:nvSpPr>
        <p:spPr>
          <a:xfrm>
            <a:off x="730045" y="1069258"/>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A6898076-1CEB-42BA-9C9D-EB87EE23A8E2}"/>
              </a:ext>
            </a:extLst>
          </p:cNvPr>
          <p:cNvSpPr txBox="1"/>
          <p:nvPr/>
        </p:nvSpPr>
        <p:spPr>
          <a:xfrm>
            <a:off x="165720" y="979317"/>
            <a:ext cx="8977394" cy="2339102"/>
          </a:xfrm>
          <a:prstGeom prst="rect">
            <a:avLst/>
          </a:prstGeom>
          <a:noFill/>
        </p:spPr>
        <p:txBody>
          <a:bodyPr wrap="none" rtlCol="0">
            <a:spAutoFit/>
          </a:bodyPr>
          <a:lstStyle/>
          <a:p>
            <a:r>
              <a:rPr lang="en-US" dirty="0"/>
              <a:t>	</a:t>
            </a:r>
            <a:r>
              <a:rPr lang="en-US" sz="1600" dirty="0"/>
              <a:t>1. The final design of the absorber is planned to be started when the Absorber Complex MARS </a:t>
            </a:r>
          </a:p>
          <a:p>
            <a:r>
              <a:rPr lang="en-US" sz="1600" dirty="0"/>
              <a:t>calculations, the core blocks and steel shielding thermo and stress analyses, </a:t>
            </a:r>
          </a:p>
          <a:p>
            <a:r>
              <a:rPr lang="en-US" sz="1600" dirty="0"/>
              <a:t>the absorber-decay pipe, the absorber-water cooling system , the absorber- air cooling </a:t>
            </a:r>
          </a:p>
          <a:p>
            <a:r>
              <a:rPr lang="en-US" sz="1600" dirty="0"/>
              <a:t>system, the absorber –Hadron monitor interface will be completed.</a:t>
            </a:r>
          </a:p>
          <a:p>
            <a:r>
              <a:rPr lang="en-US" sz="1600" dirty="0"/>
              <a:t>	2. The procurement plan and procurement specification is planned to be developed after the final </a:t>
            </a:r>
          </a:p>
          <a:p>
            <a:r>
              <a:rPr lang="en-US" sz="1600" dirty="0"/>
              <a:t>design of the absorber completion.</a:t>
            </a:r>
          </a:p>
          <a:p>
            <a:r>
              <a:rPr lang="en-US" sz="1600" dirty="0"/>
              <a:t>	3. The absorber installation procedure based on the final design and assembly scheme is planned to </a:t>
            </a:r>
          </a:p>
          <a:p>
            <a:r>
              <a:rPr lang="en-US" sz="1600" dirty="0"/>
              <a:t>be developed with the Fermilab quality standards.</a:t>
            </a:r>
          </a:p>
          <a:p>
            <a:r>
              <a:rPr lang="en-US" sz="1600" dirty="0"/>
              <a:t>	</a:t>
            </a:r>
            <a:endParaRPr lang="en-US" dirty="0"/>
          </a:p>
        </p:txBody>
      </p:sp>
    </p:spTree>
    <p:extLst>
      <p:ext uri="{BB962C8B-B14F-4D97-AF65-F5344CB8AC3E}">
        <p14:creationId xmlns:p14="http://schemas.microsoft.com/office/powerpoint/2010/main" val="2994871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54A88C-3E53-40FC-B6C4-4391F266D908}"/>
              </a:ext>
            </a:extLst>
          </p:cNvPr>
          <p:cNvSpPr>
            <a:spLocks noGrp="1"/>
          </p:cNvSpPr>
          <p:nvPr>
            <p:ph type="dt" sz="half" idx="10"/>
          </p:nvPr>
        </p:nvSpPr>
        <p:spPr/>
        <p:txBody>
          <a:bodyPr/>
          <a:lstStyle/>
          <a:p>
            <a:r>
              <a:rPr lang="en-US"/>
              <a:t>6/26/2020</a:t>
            </a:r>
            <a:endParaRPr lang="en-US" dirty="0"/>
          </a:p>
        </p:txBody>
      </p:sp>
      <p:sp>
        <p:nvSpPr>
          <p:cNvPr id="3" name="Footer Placeholder 2">
            <a:extLst>
              <a:ext uri="{FF2B5EF4-FFF2-40B4-BE49-F238E27FC236}">
                <a16:creationId xmlns:a16="http://schemas.microsoft.com/office/drawing/2014/main" id="{A1AC8EDC-7027-4EA8-B90B-44C559C82030}"/>
              </a:ext>
            </a:extLst>
          </p:cNvPr>
          <p:cNvSpPr>
            <a:spLocks noGrp="1"/>
          </p:cNvSpPr>
          <p:nvPr>
            <p:ph type="ftr" sz="quarter" idx="11"/>
          </p:nvPr>
        </p:nvSpPr>
        <p:spPr>
          <a:xfrm>
            <a:off x="1799303" y="6356351"/>
            <a:ext cx="5891981" cy="365125"/>
          </a:xfrm>
        </p:spPr>
        <p:txBody>
          <a:bodyPr/>
          <a:lstStyle/>
          <a:p>
            <a:r>
              <a:rPr lang="en-US"/>
              <a:t>LBNF Hadron Absorber Plan for Final Design, Procurement and Assembly</a:t>
            </a:r>
            <a:endParaRPr lang="en-US" dirty="0"/>
          </a:p>
        </p:txBody>
      </p:sp>
      <p:sp>
        <p:nvSpPr>
          <p:cNvPr id="4" name="Slide Number Placeholder 3">
            <a:extLst>
              <a:ext uri="{FF2B5EF4-FFF2-40B4-BE49-F238E27FC236}">
                <a16:creationId xmlns:a16="http://schemas.microsoft.com/office/drawing/2014/main" id="{D46A79A6-3375-44E2-AD02-77FDFE535044}"/>
              </a:ext>
            </a:extLst>
          </p:cNvPr>
          <p:cNvSpPr>
            <a:spLocks noGrp="1"/>
          </p:cNvSpPr>
          <p:nvPr>
            <p:ph type="sldNum" sz="quarter" idx="12"/>
          </p:nvPr>
        </p:nvSpPr>
        <p:spPr/>
        <p:txBody>
          <a:bodyPr/>
          <a:lstStyle/>
          <a:p>
            <a:fld id="{E2BA4613-F97B-4173-A7DB-AA33085A69D9}" type="slidenum">
              <a:rPr lang="en-US" smtClean="0"/>
              <a:t>39</a:t>
            </a:fld>
            <a:endParaRPr lang="en-US" dirty="0"/>
          </a:p>
        </p:txBody>
      </p:sp>
      <p:sp>
        <p:nvSpPr>
          <p:cNvPr id="5" name="TextBox 4">
            <a:extLst>
              <a:ext uri="{FF2B5EF4-FFF2-40B4-BE49-F238E27FC236}">
                <a16:creationId xmlns:a16="http://schemas.microsoft.com/office/drawing/2014/main" id="{018A8C9F-0381-4989-A8BB-1E47AB5B3AFC}"/>
              </a:ext>
            </a:extLst>
          </p:cNvPr>
          <p:cNvSpPr txBox="1"/>
          <p:nvPr/>
        </p:nvSpPr>
        <p:spPr>
          <a:xfrm>
            <a:off x="1408471" y="2145890"/>
            <a:ext cx="2222083" cy="523220"/>
          </a:xfrm>
          <a:prstGeom prst="rect">
            <a:avLst/>
          </a:prstGeom>
          <a:noFill/>
        </p:spPr>
        <p:txBody>
          <a:bodyPr wrap="none" rtlCol="0">
            <a:spAutoFit/>
          </a:bodyPr>
          <a:lstStyle/>
          <a:p>
            <a:r>
              <a:rPr lang="en-US" sz="2800" dirty="0"/>
              <a:t>Back up slides</a:t>
            </a:r>
          </a:p>
        </p:txBody>
      </p:sp>
    </p:spTree>
    <p:extLst>
      <p:ext uri="{BB962C8B-B14F-4D97-AF65-F5344CB8AC3E}">
        <p14:creationId xmlns:p14="http://schemas.microsoft.com/office/powerpoint/2010/main" val="2394715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9141C64-AA6B-4C76-884E-86E627C89573}"/>
              </a:ext>
            </a:extLst>
          </p:cNvPr>
          <p:cNvSpPr>
            <a:spLocks noGrp="1"/>
          </p:cNvSpPr>
          <p:nvPr>
            <p:ph type="ftr" sz="quarter" idx="11"/>
          </p:nvPr>
        </p:nvSpPr>
        <p:spPr>
          <a:xfrm>
            <a:off x="1806677" y="6356351"/>
            <a:ext cx="6275439" cy="365125"/>
          </a:xfrm>
        </p:spPr>
        <p:txBody>
          <a:bodyPr/>
          <a:lstStyle/>
          <a:p>
            <a:r>
              <a:rPr lang="en-US" dirty="0"/>
              <a:t>LBNF Hadron Absorber Plan for Final Design, Procurement and Assembly</a:t>
            </a:r>
          </a:p>
        </p:txBody>
      </p:sp>
      <p:pic>
        <p:nvPicPr>
          <p:cNvPr id="5" name="Picture 4" descr="NX 11.0 Fermilab - Drafting - [F10108571--;1-7CN MODULE  ASSEM - \\Remote">
            <a:extLst>
              <a:ext uri="{FF2B5EF4-FFF2-40B4-BE49-F238E27FC236}">
                <a16:creationId xmlns:a16="http://schemas.microsoft.com/office/drawing/2014/main" id="{643F87E5-15F2-4F45-86FA-C7F87A2C9ACA}"/>
              </a:ext>
            </a:extLst>
          </p:cNvPr>
          <p:cNvPicPr>
            <a:picLocks noChangeAspect="1"/>
          </p:cNvPicPr>
          <p:nvPr/>
        </p:nvPicPr>
        <p:blipFill rotWithShape="1">
          <a:blip r:embed="rId2">
            <a:extLst>
              <a:ext uri="{28A0092B-C50C-407E-A947-70E740481C1C}">
                <a14:useLocalDpi xmlns:a14="http://schemas.microsoft.com/office/drawing/2010/main" val="0"/>
              </a:ext>
            </a:extLst>
          </a:blip>
          <a:srcRect l="2097" t="15815" r="3306" b="2860"/>
          <a:stretch/>
        </p:blipFill>
        <p:spPr>
          <a:xfrm>
            <a:off x="184355" y="1319980"/>
            <a:ext cx="8649930" cy="4490884"/>
          </a:xfrm>
          <a:prstGeom prst="rect">
            <a:avLst/>
          </a:prstGeom>
        </p:spPr>
      </p:pic>
      <p:sp>
        <p:nvSpPr>
          <p:cNvPr id="6" name="TextBox 5">
            <a:extLst>
              <a:ext uri="{FF2B5EF4-FFF2-40B4-BE49-F238E27FC236}">
                <a16:creationId xmlns:a16="http://schemas.microsoft.com/office/drawing/2014/main" id="{410F0D40-6E05-490D-87F5-E6C5D0BAD604}"/>
              </a:ext>
            </a:extLst>
          </p:cNvPr>
          <p:cNvSpPr txBox="1"/>
          <p:nvPr/>
        </p:nvSpPr>
        <p:spPr>
          <a:xfrm>
            <a:off x="2256503" y="243348"/>
            <a:ext cx="3855799" cy="369332"/>
          </a:xfrm>
          <a:prstGeom prst="rect">
            <a:avLst/>
          </a:prstGeom>
          <a:noFill/>
        </p:spPr>
        <p:txBody>
          <a:bodyPr wrap="none" rtlCol="0">
            <a:spAutoFit/>
          </a:bodyPr>
          <a:lstStyle/>
          <a:p>
            <a:r>
              <a:rPr lang="en-US" dirty="0"/>
              <a:t>Module – Core block assembly drawing</a:t>
            </a:r>
          </a:p>
        </p:txBody>
      </p:sp>
      <p:sp>
        <p:nvSpPr>
          <p:cNvPr id="7" name="Date Placeholder 6">
            <a:extLst>
              <a:ext uri="{FF2B5EF4-FFF2-40B4-BE49-F238E27FC236}">
                <a16:creationId xmlns:a16="http://schemas.microsoft.com/office/drawing/2014/main" id="{EA184425-C725-4D48-9FE4-4BCF71724FC6}"/>
              </a:ext>
            </a:extLst>
          </p:cNvPr>
          <p:cNvSpPr>
            <a:spLocks noGrp="1"/>
          </p:cNvSpPr>
          <p:nvPr>
            <p:ph type="dt" sz="half" idx="10"/>
          </p:nvPr>
        </p:nvSpPr>
        <p:spPr/>
        <p:txBody>
          <a:bodyPr/>
          <a:lstStyle/>
          <a:p>
            <a:r>
              <a:rPr lang="en-US"/>
              <a:t>6/26/2020</a:t>
            </a:r>
            <a:endParaRPr lang="en-US" dirty="0"/>
          </a:p>
        </p:txBody>
      </p:sp>
      <p:sp>
        <p:nvSpPr>
          <p:cNvPr id="8" name="Slide Number Placeholder 7">
            <a:extLst>
              <a:ext uri="{FF2B5EF4-FFF2-40B4-BE49-F238E27FC236}">
                <a16:creationId xmlns:a16="http://schemas.microsoft.com/office/drawing/2014/main" id="{6D5D088A-5E9B-4BC6-BE9F-9906EE69375C}"/>
              </a:ext>
            </a:extLst>
          </p:cNvPr>
          <p:cNvSpPr>
            <a:spLocks noGrp="1"/>
          </p:cNvSpPr>
          <p:nvPr>
            <p:ph type="sldNum" sz="quarter" idx="12"/>
          </p:nvPr>
        </p:nvSpPr>
        <p:spPr/>
        <p:txBody>
          <a:bodyPr/>
          <a:lstStyle/>
          <a:p>
            <a:fld id="{E2BA4613-F97B-4173-A7DB-AA33085A69D9}" type="slidenum">
              <a:rPr lang="en-US" smtClean="0"/>
              <a:t>4</a:t>
            </a:fld>
            <a:endParaRPr lang="en-US" dirty="0"/>
          </a:p>
        </p:txBody>
      </p:sp>
    </p:spTree>
    <p:extLst>
      <p:ext uri="{BB962C8B-B14F-4D97-AF65-F5344CB8AC3E}">
        <p14:creationId xmlns:p14="http://schemas.microsoft.com/office/powerpoint/2010/main" val="856496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0351D2-0A11-4D93-83F6-859D7AF15E18}"/>
              </a:ext>
            </a:extLst>
          </p:cNvPr>
          <p:cNvSpPr>
            <a:spLocks noGrp="1"/>
          </p:cNvSpPr>
          <p:nvPr>
            <p:ph type="ftr" sz="quarter" idx="11"/>
          </p:nvPr>
        </p:nvSpPr>
        <p:spPr>
          <a:xfrm>
            <a:off x="1555926" y="6356350"/>
            <a:ext cx="5758274" cy="365125"/>
          </a:xfrm>
        </p:spPr>
        <p:txBody>
          <a:bodyPr/>
          <a:lstStyle/>
          <a:p>
            <a:r>
              <a:rPr lang="en-US"/>
              <a:t>LBNF Hadron Absorber Plan for Final Design, Procurement and Assembly</a:t>
            </a:r>
            <a:endParaRPr lang="en-US" dirty="0"/>
          </a:p>
        </p:txBody>
      </p:sp>
      <p:pic>
        <p:nvPicPr>
          <p:cNvPr id="5" name="Picture 4">
            <a:extLst>
              <a:ext uri="{FF2B5EF4-FFF2-40B4-BE49-F238E27FC236}">
                <a16:creationId xmlns:a16="http://schemas.microsoft.com/office/drawing/2014/main" id="{390CDD96-7C86-4216-870E-C23E672E32CA}"/>
              </a:ext>
            </a:extLst>
          </p:cNvPr>
          <p:cNvPicPr>
            <a:picLocks noChangeAspect="1"/>
          </p:cNvPicPr>
          <p:nvPr/>
        </p:nvPicPr>
        <p:blipFill rotWithShape="1">
          <a:blip r:embed="rId2">
            <a:extLst>
              <a:ext uri="{28A0092B-C50C-407E-A947-70E740481C1C}">
                <a14:useLocalDpi xmlns:a14="http://schemas.microsoft.com/office/drawing/2010/main" val="0"/>
              </a:ext>
            </a:extLst>
          </a:blip>
          <a:srcRect l="27262" t="5686" r="15863" b="3664"/>
          <a:stretch/>
        </p:blipFill>
        <p:spPr>
          <a:xfrm>
            <a:off x="152400" y="1965763"/>
            <a:ext cx="4234544" cy="4152008"/>
          </a:xfrm>
          <a:prstGeom prst="rect">
            <a:avLst/>
          </a:prstGeom>
        </p:spPr>
      </p:pic>
      <p:pic>
        <p:nvPicPr>
          <p:cNvPr id="7" name="Picture 6">
            <a:extLst>
              <a:ext uri="{FF2B5EF4-FFF2-40B4-BE49-F238E27FC236}">
                <a16:creationId xmlns:a16="http://schemas.microsoft.com/office/drawing/2014/main" id="{413B224C-53F4-4403-A3E3-1BBF40338B2C}"/>
              </a:ext>
            </a:extLst>
          </p:cNvPr>
          <p:cNvPicPr>
            <a:picLocks noChangeAspect="1"/>
          </p:cNvPicPr>
          <p:nvPr/>
        </p:nvPicPr>
        <p:blipFill rotWithShape="1">
          <a:blip r:embed="rId3">
            <a:extLst>
              <a:ext uri="{28A0092B-C50C-407E-A947-70E740481C1C}">
                <a14:useLocalDpi xmlns:a14="http://schemas.microsoft.com/office/drawing/2010/main" val="0"/>
              </a:ext>
            </a:extLst>
          </a:blip>
          <a:srcRect l="21905" t="11685" r="18601" b="192"/>
          <a:stretch/>
        </p:blipFill>
        <p:spPr>
          <a:xfrm>
            <a:off x="4435063" y="1965763"/>
            <a:ext cx="4556537" cy="4152008"/>
          </a:xfrm>
          <a:prstGeom prst="rect">
            <a:avLst/>
          </a:prstGeom>
        </p:spPr>
      </p:pic>
      <p:sp>
        <p:nvSpPr>
          <p:cNvPr id="4" name="TextBox 3">
            <a:extLst>
              <a:ext uri="{FF2B5EF4-FFF2-40B4-BE49-F238E27FC236}">
                <a16:creationId xmlns:a16="http://schemas.microsoft.com/office/drawing/2014/main" id="{69440281-E72D-4CC1-9C58-BD715793EECC}"/>
              </a:ext>
            </a:extLst>
          </p:cNvPr>
          <p:cNvSpPr txBox="1"/>
          <p:nvPr/>
        </p:nvSpPr>
        <p:spPr>
          <a:xfrm>
            <a:off x="2796353" y="136524"/>
            <a:ext cx="3928191" cy="400110"/>
          </a:xfrm>
          <a:prstGeom prst="rect">
            <a:avLst/>
          </a:prstGeom>
          <a:noFill/>
        </p:spPr>
        <p:txBody>
          <a:bodyPr wrap="none" rtlCol="0">
            <a:spAutoFit/>
          </a:bodyPr>
          <a:lstStyle/>
          <a:p>
            <a:r>
              <a:rPr lang="en-US" sz="2000" dirty="0"/>
              <a:t>Water cooling manifolds installation</a:t>
            </a:r>
          </a:p>
        </p:txBody>
      </p:sp>
      <p:sp>
        <p:nvSpPr>
          <p:cNvPr id="6" name="TextBox 5">
            <a:extLst>
              <a:ext uri="{FF2B5EF4-FFF2-40B4-BE49-F238E27FC236}">
                <a16:creationId xmlns:a16="http://schemas.microsoft.com/office/drawing/2014/main" id="{A88201A2-D9CD-4C11-88C2-0DD75C96EC2F}"/>
              </a:ext>
            </a:extLst>
          </p:cNvPr>
          <p:cNvSpPr txBox="1"/>
          <p:nvPr/>
        </p:nvSpPr>
        <p:spPr>
          <a:xfrm>
            <a:off x="622516" y="599869"/>
            <a:ext cx="8458200" cy="646331"/>
          </a:xfrm>
          <a:prstGeom prst="rect">
            <a:avLst/>
          </a:prstGeom>
          <a:noFill/>
        </p:spPr>
        <p:txBody>
          <a:bodyPr wrap="square" rtlCol="0">
            <a:spAutoFit/>
          </a:bodyPr>
          <a:lstStyle/>
          <a:p>
            <a:r>
              <a:rPr lang="en-US" dirty="0"/>
              <a:t>The water cooling supply and return manifolds are delivered to the absorber in several pieces and final weld can be done in the place.</a:t>
            </a:r>
          </a:p>
        </p:txBody>
      </p:sp>
      <p:sp>
        <p:nvSpPr>
          <p:cNvPr id="8" name="TextBox 7">
            <a:extLst>
              <a:ext uri="{FF2B5EF4-FFF2-40B4-BE49-F238E27FC236}">
                <a16:creationId xmlns:a16="http://schemas.microsoft.com/office/drawing/2014/main" id="{3E8C252E-FA40-4B13-B4D0-22A6534D91C4}"/>
              </a:ext>
            </a:extLst>
          </p:cNvPr>
          <p:cNvSpPr txBox="1"/>
          <p:nvPr/>
        </p:nvSpPr>
        <p:spPr>
          <a:xfrm>
            <a:off x="3156857" y="1632857"/>
            <a:ext cx="1694759" cy="369332"/>
          </a:xfrm>
          <a:prstGeom prst="rect">
            <a:avLst/>
          </a:prstGeom>
          <a:noFill/>
        </p:spPr>
        <p:txBody>
          <a:bodyPr wrap="none" rtlCol="0">
            <a:spAutoFit/>
          </a:bodyPr>
          <a:lstStyle/>
          <a:p>
            <a:r>
              <a:rPr lang="en-US" dirty="0"/>
              <a:t>RAW room door</a:t>
            </a:r>
          </a:p>
        </p:txBody>
      </p:sp>
      <p:cxnSp>
        <p:nvCxnSpPr>
          <p:cNvPr id="10" name="Straight Arrow Connector 9">
            <a:extLst>
              <a:ext uri="{FF2B5EF4-FFF2-40B4-BE49-F238E27FC236}">
                <a16:creationId xmlns:a16="http://schemas.microsoft.com/office/drawing/2014/main" id="{335F429B-A6C5-4F9B-B59F-01F626F737F4}"/>
              </a:ext>
            </a:extLst>
          </p:cNvPr>
          <p:cNvCxnSpPr>
            <a:stCxn id="8" idx="1"/>
          </p:cNvCxnSpPr>
          <p:nvPr/>
        </p:nvCxnSpPr>
        <p:spPr>
          <a:xfrm flipH="1">
            <a:off x="2362200" y="1817523"/>
            <a:ext cx="794657" cy="718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FE75458-ADB9-4FDB-B185-3B7580BB481F}"/>
              </a:ext>
            </a:extLst>
          </p:cNvPr>
          <p:cNvSpPr txBox="1"/>
          <p:nvPr/>
        </p:nvSpPr>
        <p:spPr>
          <a:xfrm>
            <a:off x="1260242" y="1319629"/>
            <a:ext cx="1016560" cy="646331"/>
          </a:xfrm>
          <a:prstGeom prst="rect">
            <a:avLst/>
          </a:prstGeom>
          <a:noFill/>
        </p:spPr>
        <p:txBody>
          <a:bodyPr wrap="none" rtlCol="0">
            <a:spAutoFit/>
          </a:bodyPr>
          <a:lstStyle/>
          <a:p>
            <a:r>
              <a:rPr lang="en-US" dirty="0"/>
              <a:t>Return</a:t>
            </a:r>
          </a:p>
          <a:p>
            <a:r>
              <a:rPr lang="en-US" dirty="0"/>
              <a:t>manifold</a:t>
            </a:r>
          </a:p>
        </p:txBody>
      </p:sp>
      <p:cxnSp>
        <p:nvCxnSpPr>
          <p:cNvPr id="13" name="Straight Arrow Connector 12">
            <a:extLst>
              <a:ext uri="{FF2B5EF4-FFF2-40B4-BE49-F238E27FC236}">
                <a16:creationId xmlns:a16="http://schemas.microsoft.com/office/drawing/2014/main" id="{77D70B91-6161-4525-B1C9-41C99F980DDC}"/>
              </a:ext>
            </a:extLst>
          </p:cNvPr>
          <p:cNvCxnSpPr>
            <a:stCxn id="11" idx="3"/>
            <a:endCxn id="11" idx="3"/>
          </p:cNvCxnSpPr>
          <p:nvPr/>
        </p:nvCxnSpPr>
        <p:spPr>
          <a:xfrm>
            <a:off x="2276802" y="164279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1AEA99E-D5DA-46D9-B8CF-BA340EE4BB3E}"/>
              </a:ext>
            </a:extLst>
          </p:cNvPr>
          <p:cNvCxnSpPr>
            <a:cxnSpLocks/>
            <a:stCxn id="11" idx="1"/>
          </p:cNvCxnSpPr>
          <p:nvPr/>
        </p:nvCxnSpPr>
        <p:spPr>
          <a:xfrm flipH="1">
            <a:off x="914400" y="1642795"/>
            <a:ext cx="345842" cy="2145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0CB06E0-3B37-4F3E-A637-189DEAB901E8}"/>
              </a:ext>
            </a:extLst>
          </p:cNvPr>
          <p:cNvSpPr txBox="1"/>
          <p:nvPr/>
        </p:nvSpPr>
        <p:spPr>
          <a:xfrm>
            <a:off x="5731671" y="1256197"/>
            <a:ext cx="1016560" cy="646331"/>
          </a:xfrm>
          <a:prstGeom prst="rect">
            <a:avLst/>
          </a:prstGeom>
          <a:noFill/>
        </p:spPr>
        <p:txBody>
          <a:bodyPr wrap="none" rtlCol="0">
            <a:spAutoFit/>
          </a:bodyPr>
          <a:lstStyle/>
          <a:p>
            <a:r>
              <a:rPr lang="en-US" dirty="0"/>
              <a:t>Supply </a:t>
            </a:r>
          </a:p>
          <a:p>
            <a:r>
              <a:rPr lang="en-US" dirty="0"/>
              <a:t>manifold</a:t>
            </a:r>
          </a:p>
        </p:txBody>
      </p:sp>
      <p:cxnSp>
        <p:nvCxnSpPr>
          <p:cNvPr id="21" name="Straight Arrow Connector 20">
            <a:extLst>
              <a:ext uri="{FF2B5EF4-FFF2-40B4-BE49-F238E27FC236}">
                <a16:creationId xmlns:a16="http://schemas.microsoft.com/office/drawing/2014/main" id="{C8344F15-4C89-4202-BDA4-B7BC27D7CE2C}"/>
              </a:ext>
            </a:extLst>
          </p:cNvPr>
          <p:cNvCxnSpPr>
            <a:stCxn id="17" idx="1"/>
          </p:cNvCxnSpPr>
          <p:nvPr/>
        </p:nvCxnSpPr>
        <p:spPr>
          <a:xfrm flipH="1">
            <a:off x="5290457" y="1579363"/>
            <a:ext cx="441214" cy="2208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0B6A737-7600-4782-9494-0432E20E2A49}"/>
              </a:ext>
            </a:extLst>
          </p:cNvPr>
          <p:cNvSpPr txBox="1"/>
          <p:nvPr/>
        </p:nvSpPr>
        <p:spPr>
          <a:xfrm>
            <a:off x="292306" y="5538371"/>
            <a:ext cx="1244187" cy="646331"/>
          </a:xfrm>
          <a:prstGeom prst="rect">
            <a:avLst/>
          </a:prstGeom>
          <a:noFill/>
        </p:spPr>
        <p:txBody>
          <a:bodyPr wrap="none" rtlCol="0">
            <a:spAutoFit/>
          </a:bodyPr>
          <a:lstStyle/>
          <a:p>
            <a:r>
              <a:rPr lang="en-US" dirty="0"/>
              <a:t>Temporary </a:t>
            </a:r>
          </a:p>
          <a:p>
            <a:r>
              <a:rPr lang="en-US" dirty="0"/>
              <a:t>hand rails</a:t>
            </a:r>
          </a:p>
        </p:txBody>
      </p:sp>
      <p:cxnSp>
        <p:nvCxnSpPr>
          <p:cNvPr id="24" name="Straight Arrow Connector 23">
            <a:extLst>
              <a:ext uri="{FF2B5EF4-FFF2-40B4-BE49-F238E27FC236}">
                <a16:creationId xmlns:a16="http://schemas.microsoft.com/office/drawing/2014/main" id="{83528A1D-723F-4850-B25E-B20CD4A91F10}"/>
              </a:ext>
            </a:extLst>
          </p:cNvPr>
          <p:cNvCxnSpPr/>
          <p:nvPr/>
        </p:nvCxnSpPr>
        <p:spPr>
          <a:xfrm flipV="1">
            <a:off x="1545771" y="5301343"/>
            <a:ext cx="489858" cy="5951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30CE95EA-0358-4B67-9A3F-1C80750BAEBB}"/>
              </a:ext>
            </a:extLst>
          </p:cNvPr>
          <p:cNvSpPr>
            <a:spLocks noGrp="1"/>
          </p:cNvSpPr>
          <p:nvPr>
            <p:ph type="dt" sz="half" idx="10"/>
          </p:nvPr>
        </p:nvSpPr>
        <p:spPr/>
        <p:txBody>
          <a:bodyPr/>
          <a:lstStyle/>
          <a:p>
            <a:r>
              <a:rPr lang="en-US"/>
              <a:t>6/26/2020</a:t>
            </a:r>
            <a:endParaRPr lang="en-US" dirty="0"/>
          </a:p>
        </p:txBody>
      </p:sp>
      <p:sp>
        <p:nvSpPr>
          <p:cNvPr id="12" name="Slide Number Placeholder 11">
            <a:extLst>
              <a:ext uri="{FF2B5EF4-FFF2-40B4-BE49-F238E27FC236}">
                <a16:creationId xmlns:a16="http://schemas.microsoft.com/office/drawing/2014/main" id="{114797E6-A483-405A-85CB-5E886F5E216A}"/>
              </a:ext>
            </a:extLst>
          </p:cNvPr>
          <p:cNvSpPr>
            <a:spLocks noGrp="1"/>
          </p:cNvSpPr>
          <p:nvPr>
            <p:ph type="sldNum" sz="quarter" idx="12"/>
          </p:nvPr>
        </p:nvSpPr>
        <p:spPr/>
        <p:txBody>
          <a:bodyPr/>
          <a:lstStyle/>
          <a:p>
            <a:fld id="{E2BA4613-F97B-4173-A7DB-AA33085A69D9}" type="slidenum">
              <a:rPr lang="en-US" smtClean="0"/>
              <a:t>40</a:t>
            </a:fld>
            <a:endParaRPr lang="en-US" dirty="0"/>
          </a:p>
        </p:txBody>
      </p:sp>
    </p:spTree>
    <p:extLst>
      <p:ext uri="{BB962C8B-B14F-4D97-AF65-F5344CB8AC3E}">
        <p14:creationId xmlns:p14="http://schemas.microsoft.com/office/powerpoint/2010/main" val="1178298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7E81147-34EA-4306-AEFA-0CA6C54A9AB3}"/>
              </a:ext>
            </a:extLst>
          </p:cNvPr>
          <p:cNvSpPr>
            <a:spLocks noGrp="1"/>
          </p:cNvSpPr>
          <p:nvPr>
            <p:ph type="ftr" sz="quarter" idx="11"/>
          </p:nvPr>
        </p:nvSpPr>
        <p:spPr>
          <a:xfrm>
            <a:off x="1791929" y="6356351"/>
            <a:ext cx="6098458" cy="365125"/>
          </a:xfrm>
        </p:spPr>
        <p:txBody>
          <a:bodyPr/>
          <a:lstStyle/>
          <a:p>
            <a:r>
              <a:rPr lang="en-US" dirty="0"/>
              <a:t>LBNF Hadron Absorber Plan for Final Design, Procurement and Assembly</a:t>
            </a:r>
          </a:p>
        </p:txBody>
      </p:sp>
      <p:pic>
        <p:nvPicPr>
          <p:cNvPr id="5" name="Picture 4" descr="NX 11.0 Fermilab - Drafting - [F10116892--;1-NARROW BOTTOM BLO - \\Remote">
            <a:extLst>
              <a:ext uri="{FF2B5EF4-FFF2-40B4-BE49-F238E27FC236}">
                <a16:creationId xmlns:a16="http://schemas.microsoft.com/office/drawing/2014/main" id="{55321B18-CF10-45B4-92D2-C6865F185784}"/>
              </a:ext>
            </a:extLst>
          </p:cNvPr>
          <p:cNvPicPr>
            <a:picLocks noChangeAspect="1"/>
          </p:cNvPicPr>
          <p:nvPr/>
        </p:nvPicPr>
        <p:blipFill rotWithShape="1">
          <a:blip r:embed="rId2">
            <a:extLst>
              <a:ext uri="{28A0092B-C50C-407E-A947-70E740481C1C}">
                <a14:useLocalDpi xmlns:a14="http://schemas.microsoft.com/office/drawing/2010/main" val="0"/>
              </a:ext>
            </a:extLst>
          </a:blip>
          <a:srcRect t="16483"/>
          <a:stretch/>
        </p:blipFill>
        <p:spPr>
          <a:xfrm>
            <a:off x="0" y="1123008"/>
            <a:ext cx="9144000" cy="4611984"/>
          </a:xfrm>
          <a:prstGeom prst="rect">
            <a:avLst/>
          </a:prstGeom>
        </p:spPr>
      </p:pic>
      <p:sp>
        <p:nvSpPr>
          <p:cNvPr id="7" name="TextBox 6">
            <a:extLst>
              <a:ext uri="{FF2B5EF4-FFF2-40B4-BE49-F238E27FC236}">
                <a16:creationId xmlns:a16="http://schemas.microsoft.com/office/drawing/2014/main" id="{1E27686C-D786-4376-8471-CC4104BDAF39}"/>
              </a:ext>
            </a:extLst>
          </p:cNvPr>
          <p:cNvSpPr txBox="1"/>
          <p:nvPr/>
        </p:nvSpPr>
        <p:spPr>
          <a:xfrm>
            <a:off x="2632587" y="368710"/>
            <a:ext cx="2984407" cy="369332"/>
          </a:xfrm>
          <a:prstGeom prst="rect">
            <a:avLst/>
          </a:prstGeom>
          <a:noFill/>
        </p:spPr>
        <p:txBody>
          <a:bodyPr wrap="none" rtlCol="0">
            <a:spAutoFit/>
          </a:bodyPr>
          <a:lstStyle/>
          <a:p>
            <a:r>
              <a:rPr lang="en-US" dirty="0"/>
              <a:t>Core block weldment drawing</a:t>
            </a:r>
          </a:p>
        </p:txBody>
      </p:sp>
      <p:sp>
        <p:nvSpPr>
          <p:cNvPr id="8" name="Date Placeholder 7">
            <a:extLst>
              <a:ext uri="{FF2B5EF4-FFF2-40B4-BE49-F238E27FC236}">
                <a16:creationId xmlns:a16="http://schemas.microsoft.com/office/drawing/2014/main" id="{D7C2D824-FCA0-4531-9BA2-2110ADF53B91}"/>
              </a:ext>
            </a:extLst>
          </p:cNvPr>
          <p:cNvSpPr>
            <a:spLocks noGrp="1"/>
          </p:cNvSpPr>
          <p:nvPr>
            <p:ph type="dt" sz="half" idx="10"/>
          </p:nvPr>
        </p:nvSpPr>
        <p:spPr/>
        <p:txBody>
          <a:bodyPr/>
          <a:lstStyle/>
          <a:p>
            <a:r>
              <a:rPr lang="en-US"/>
              <a:t>6/26/2020</a:t>
            </a:r>
            <a:endParaRPr lang="en-US" dirty="0"/>
          </a:p>
        </p:txBody>
      </p:sp>
      <p:sp>
        <p:nvSpPr>
          <p:cNvPr id="9" name="Slide Number Placeholder 8">
            <a:extLst>
              <a:ext uri="{FF2B5EF4-FFF2-40B4-BE49-F238E27FC236}">
                <a16:creationId xmlns:a16="http://schemas.microsoft.com/office/drawing/2014/main" id="{DF2C3EF5-15CE-4AB8-88A4-E869442A2869}"/>
              </a:ext>
            </a:extLst>
          </p:cNvPr>
          <p:cNvSpPr>
            <a:spLocks noGrp="1"/>
          </p:cNvSpPr>
          <p:nvPr>
            <p:ph type="sldNum" sz="quarter" idx="12"/>
          </p:nvPr>
        </p:nvSpPr>
        <p:spPr/>
        <p:txBody>
          <a:bodyPr/>
          <a:lstStyle/>
          <a:p>
            <a:fld id="{E2BA4613-F97B-4173-A7DB-AA33085A69D9}" type="slidenum">
              <a:rPr lang="en-US" smtClean="0"/>
              <a:t>5</a:t>
            </a:fld>
            <a:endParaRPr lang="en-US" dirty="0"/>
          </a:p>
        </p:txBody>
      </p:sp>
    </p:spTree>
    <p:extLst>
      <p:ext uri="{BB962C8B-B14F-4D97-AF65-F5344CB8AC3E}">
        <p14:creationId xmlns:p14="http://schemas.microsoft.com/office/powerpoint/2010/main" val="4169161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0656E18-FB8C-4712-B236-9829D86FC2CA}"/>
              </a:ext>
            </a:extLst>
          </p:cNvPr>
          <p:cNvSpPr>
            <a:spLocks noGrp="1"/>
          </p:cNvSpPr>
          <p:nvPr>
            <p:ph type="ftr" sz="quarter" idx="11"/>
          </p:nvPr>
        </p:nvSpPr>
        <p:spPr>
          <a:xfrm>
            <a:off x="1791929" y="6356351"/>
            <a:ext cx="5973097" cy="365125"/>
          </a:xfrm>
        </p:spPr>
        <p:txBody>
          <a:bodyPr/>
          <a:lstStyle/>
          <a:p>
            <a:r>
              <a:rPr lang="en-US"/>
              <a:t>LBNF Hadron Absorber Plan for Final Design, Procurement and Assembly</a:t>
            </a:r>
            <a:endParaRPr lang="en-US" dirty="0"/>
          </a:p>
        </p:txBody>
      </p:sp>
      <p:pic>
        <p:nvPicPr>
          <p:cNvPr id="5" name="Picture 4" descr="NX 11.0 Fermilab - Drafting - [F10116893--;1-23SN BOTTOM BLOCK - \\Remote">
            <a:extLst>
              <a:ext uri="{FF2B5EF4-FFF2-40B4-BE49-F238E27FC236}">
                <a16:creationId xmlns:a16="http://schemas.microsoft.com/office/drawing/2014/main" id="{548385F6-374F-4F79-96E6-7A9CBEA2F08A}"/>
              </a:ext>
            </a:extLst>
          </p:cNvPr>
          <p:cNvPicPr>
            <a:picLocks noChangeAspect="1"/>
          </p:cNvPicPr>
          <p:nvPr/>
        </p:nvPicPr>
        <p:blipFill rotWithShape="1">
          <a:blip r:embed="rId2">
            <a:extLst>
              <a:ext uri="{28A0092B-C50C-407E-A947-70E740481C1C}">
                <a14:useLocalDpi xmlns:a14="http://schemas.microsoft.com/office/drawing/2010/main" val="0"/>
              </a:ext>
            </a:extLst>
          </a:blip>
          <a:srcRect t="16081"/>
          <a:stretch/>
        </p:blipFill>
        <p:spPr>
          <a:xfrm>
            <a:off x="0" y="1555955"/>
            <a:ext cx="9144000" cy="4634106"/>
          </a:xfrm>
          <a:prstGeom prst="rect">
            <a:avLst/>
          </a:prstGeom>
        </p:spPr>
      </p:pic>
      <p:sp>
        <p:nvSpPr>
          <p:cNvPr id="6" name="TextBox 5">
            <a:extLst>
              <a:ext uri="{FF2B5EF4-FFF2-40B4-BE49-F238E27FC236}">
                <a16:creationId xmlns:a16="http://schemas.microsoft.com/office/drawing/2014/main" id="{BEFE611F-43BE-4294-BC4B-43DB48433E64}"/>
              </a:ext>
            </a:extLst>
          </p:cNvPr>
          <p:cNvSpPr txBox="1"/>
          <p:nvPr/>
        </p:nvSpPr>
        <p:spPr>
          <a:xfrm>
            <a:off x="2300748" y="479323"/>
            <a:ext cx="1981889" cy="369332"/>
          </a:xfrm>
          <a:prstGeom prst="rect">
            <a:avLst/>
          </a:prstGeom>
          <a:noFill/>
        </p:spPr>
        <p:txBody>
          <a:bodyPr wrap="none" rtlCol="0">
            <a:spAutoFit/>
          </a:bodyPr>
          <a:lstStyle/>
          <a:p>
            <a:r>
              <a:rPr lang="en-US" dirty="0"/>
              <a:t>Core block drawing</a:t>
            </a:r>
          </a:p>
        </p:txBody>
      </p:sp>
      <p:sp>
        <p:nvSpPr>
          <p:cNvPr id="4" name="Date Placeholder 3">
            <a:extLst>
              <a:ext uri="{FF2B5EF4-FFF2-40B4-BE49-F238E27FC236}">
                <a16:creationId xmlns:a16="http://schemas.microsoft.com/office/drawing/2014/main" id="{3BBC990B-FC39-4C4B-B7E2-6BC89A6823DD}"/>
              </a:ext>
            </a:extLst>
          </p:cNvPr>
          <p:cNvSpPr>
            <a:spLocks noGrp="1"/>
          </p:cNvSpPr>
          <p:nvPr>
            <p:ph type="dt" sz="half" idx="10"/>
          </p:nvPr>
        </p:nvSpPr>
        <p:spPr/>
        <p:txBody>
          <a:bodyPr/>
          <a:lstStyle/>
          <a:p>
            <a:r>
              <a:rPr lang="en-US"/>
              <a:t>6/26/2020</a:t>
            </a:r>
            <a:endParaRPr lang="en-US" dirty="0"/>
          </a:p>
        </p:txBody>
      </p:sp>
      <p:sp>
        <p:nvSpPr>
          <p:cNvPr id="7" name="Slide Number Placeholder 6">
            <a:extLst>
              <a:ext uri="{FF2B5EF4-FFF2-40B4-BE49-F238E27FC236}">
                <a16:creationId xmlns:a16="http://schemas.microsoft.com/office/drawing/2014/main" id="{BB0EE4DF-677E-4E23-B122-8F4BE892FC04}"/>
              </a:ext>
            </a:extLst>
          </p:cNvPr>
          <p:cNvSpPr>
            <a:spLocks noGrp="1"/>
          </p:cNvSpPr>
          <p:nvPr>
            <p:ph type="sldNum" sz="quarter" idx="12"/>
          </p:nvPr>
        </p:nvSpPr>
        <p:spPr/>
        <p:txBody>
          <a:bodyPr/>
          <a:lstStyle/>
          <a:p>
            <a:fld id="{E2BA4613-F97B-4173-A7DB-AA33085A69D9}" type="slidenum">
              <a:rPr lang="en-US" smtClean="0"/>
              <a:t>6</a:t>
            </a:fld>
            <a:endParaRPr lang="en-US" dirty="0"/>
          </a:p>
        </p:txBody>
      </p:sp>
    </p:spTree>
    <p:extLst>
      <p:ext uri="{BB962C8B-B14F-4D97-AF65-F5344CB8AC3E}">
        <p14:creationId xmlns:p14="http://schemas.microsoft.com/office/powerpoint/2010/main" val="1970928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5DEFDC3-9FD8-407F-9299-4F1EA00A4F42}"/>
              </a:ext>
            </a:extLst>
          </p:cNvPr>
          <p:cNvSpPr>
            <a:spLocks noGrp="1"/>
          </p:cNvSpPr>
          <p:nvPr>
            <p:ph type="ftr" sz="quarter" idx="11"/>
          </p:nvPr>
        </p:nvSpPr>
        <p:spPr>
          <a:xfrm>
            <a:off x="1806677" y="6356351"/>
            <a:ext cx="5891981" cy="365125"/>
          </a:xfrm>
        </p:spPr>
        <p:txBody>
          <a:bodyPr/>
          <a:lstStyle/>
          <a:p>
            <a:r>
              <a:rPr lang="en-US"/>
              <a:t>LBNF Hadron Absorber Plan for Final Design, Procurement and Assembly</a:t>
            </a:r>
            <a:endParaRPr lang="en-US" dirty="0"/>
          </a:p>
        </p:txBody>
      </p:sp>
      <p:pic>
        <p:nvPicPr>
          <p:cNvPr id="5" name="Picture 4" descr="NX 11.0 Fermilab - Drafting - [F10116893--;1-23SN BOTTOM BLOCK - \\Remote">
            <a:extLst>
              <a:ext uri="{FF2B5EF4-FFF2-40B4-BE49-F238E27FC236}">
                <a16:creationId xmlns:a16="http://schemas.microsoft.com/office/drawing/2014/main" id="{EAE61D9A-AEFF-4F61-942E-AD4E468DC686}"/>
              </a:ext>
            </a:extLst>
          </p:cNvPr>
          <p:cNvPicPr>
            <a:picLocks noChangeAspect="1"/>
          </p:cNvPicPr>
          <p:nvPr/>
        </p:nvPicPr>
        <p:blipFill rotWithShape="1">
          <a:blip r:embed="rId2">
            <a:extLst>
              <a:ext uri="{28A0092B-C50C-407E-A947-70E740481C1C}">
                <a14:useLocalDpi xmlns:a14="http://schemas.microsoft.com/office/drawing/2010/main" val="0"/>
              </a:ext>
            </a:extLst>
          </a:blip>
          <a:srcRect l="2096" t="15680" r="3227"/>
          <a:stretch/>
        </p:blipFill>
        <p:spPr>
          <a:xfrm>
            <a:off x="191728" y="973394"/>
            <a:ext cx="8657303" cy="4656229"/>
          </a:xfrm>
          <a:prstGeom prst="rect">
            <a:avLst/>
          </a:prstGeom>
        </p:spPr>
      </p:pic>
      <p:sp>
        <p:nvSpPr>
          <p:cNvPr id="6" name="TextBox 5">
            <a:extLst>
              <a:ext uri="{FF2B5EF4-FFF2-40B4-BE49-F238E27FC236}">
                <a16:creationId xmlns:a16="http://schemas.microsoft.com/office/drawing/2014/main" id="{652D99E5-7F40-4F0F-B394-A856542E716A}"/>
              </a:ext>
            </a:extLst>
          </p:cNvPr>
          <p:cNvSpPr txBox="1"/>
          <p:nvPr/>
        </p:nvSpPr>
        <p:spPr>
          <a:xfrm>
            <a:off x="3028950" y="132316"/>
            <a:ext cx="1981889" cy="369332"/>
          </a:xfrm>
          <a:prstGeom prst="rect">
            <a:avLst/>
          </a:prstGeom>
          <a:noFill/>
        </p:spPr>
        <p:txBody>
          <a:bodyPr wrap="none" rtlCol="0">
            <a:spAutoFit/>
          </a:bodyPr>
          <a:lstStyle/>
          <a:p>
            <a:r>
              <a:rPr lang="en-US" dirty="0"/>
              <a:t>Core block drawing</a:t>
            </a:r>
          </a:p>
        </p:txBody>
      </p:sp>
      <p:sp>
        <p:nvSpPr>
          <p:cNvPr id="7" name="Date Placeholder 6">
            <a:extLst>
              <a:ext uri="{FF2B5EF4-FFF2-40B4-BE49-F238E27FC236}">
                <a16:creationId xmlns:a16="http://schemas.microsoft.com/office/drawing/2014/main" id="{0F399387-055B-4B51-BCDE-57606218F3B2}"/>
              </a:ext>
            </a:extLst>
          </p:cNvPr>
          <p:cNvSpPr>
            <a:spLocks noGrp="1"/>
          </p:cNvSpPr>
          <p:nvPr>
            <p:ph type="dt" sz="half" idx="10"/>
          </p:nvPr>
        </p:nvSpPr>
        <p:spPr/>
        <p:txBody>
          <a:bodyPr/>
          <a:lstStyle/>
          <a:p>
            <a:r>
              <a:rPr lang="en-US"/>
              <a:t>6/26/2020</a:t>
            </a:r>
            <a:endParaRPr lang="en-US" dirty="0"/>
          </a:p>
        </p:txBody>
      </p:sp>
      <p:sp>
        <p:nvSpPr>
          <p:cNvPr id="8" name="Slide Number Placeholder 7">
            <a:extLst>
              <a:ext uri="{FF2B5EF4-FFF2-40B4-BE49-F238E27FC236}">
                <a16:creationId xmlns:a16="http://schemas.microsoft.com/office/drawing/2014/main" id="{F32A02D9-B2F7-469D-B76C-654AF8F87EC2}"/>
              </a:ext>
            </a:extLst>
          </p:cNvPr>
          <p:cNvSpPr>
            <a:spLocks noGrp="1"/>
          </p:cNvSpPr>
          <p:nvPr>
            <p:ph type="sldNum" sz="quarter" idx="12"/>
          </p:nvPr>
        </p:nvSpPr>
        <p:spPr/>
        <p:txBody>
          <a:bodyPr/>
          <a:lstStyle/>
          <a:p>
            <a:fld id="{E2BA4613-F97B-4173-A7DB-AA33085A69D9}" type="slidenum">
              <a:rPr lang="en-US" smtClean="0"/>
              <a:t>7</a:t>
            </a:fld>
            <a:endParaRPr lang="en-US" dirty="0"/>
          </a:p>
        </p:txBody>
      </p:sp>
    </p:spTree>
    <p:extLst>
      <p:ext uri="{BB962C8B-B14F-4D97-AF65-F5344CB8AC3E}">
        <p14:creationId xmlns:p14="http://schemas.microsoft.com/office/powerpoint/2010/main" val="2348272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D8794E7-6EC8-4F40-84F3-2613D3C9099B}"/>
              </a:ext>
            </a:extLst>
          </p:cNvPr>
          <p:cNvSpPr>
            <a:spLocks noGrp="1"/>
          </p:cNvSpPr>
          <p:nvPr>
            <p:ph type="ftr" sz="quarter" idx="11"/>
          </p:nvPr>
        </p:nvSpPr>
        <p:spPr>
          <a:xfrm>
            <a:off x="1799303" y="6356351"/>
            <a:ext cx="5700252" cy="365125"/>
          </a:xfrm>
        </p:spPr>
        <p:txBody>
          <a:bodyPr/>
          <a:lstStyle/>
          <a:p>
            <a:r>
              <a:rPr lang="en-US"/>
              <a:t>LBNF Hadron Absorber Plan for Final Design, Procurement and Assembly</a:t>
            </a:r>
            <a:endParaRPr lang="en-US" dirty="0"/>
          </a:p>
        </p:txBody>
      </p:sp>
      <p:pic>
        <p:nvPicPr>
          <p:cNvPr id="5" name="Picture 4" descr="NX 11.0 Fermilab - Drafting - [F10116572--;1-TALL-SHORT SHIELD - \\Remote">
            <a:extLst>
              <a:ext uri="{FF2B5EF4-FFF2-40B4-BE49-F238E27FC236}">
                <a16:creationId xmlns:a16="http://schemas.microsoft.com/office/drawing/2014/main" id="{53F279ED-7997-4E98-8D72-78F37E77F75E}"/>
              </a:ext>
            </a:extLst>
          </p:cNvPr>
          <p:cNvPicPr>
            <a:picLocks noChangeAspect="1"/>
          </p:cNvPicPr>
          <p:nvPr/>
        </p:nvPicPr>
        <p:blipFill rotWithShape="1">
          <a:blip r:embed="rId2">
            <a:extLst>
              <a:ext uri="{28A0092B-C50C-407E-A947-70E740481C1C}">
                <a14:useLocalDpi xmlns:a14="http://schemas.microsoft.com/office/drawing/2010/main" val="0"/>
              </a:ext>
            </a:extLst>
          </a:blip>
          <a:srcRect l="1855" t="15814" r="4033"/>
          <a:stretch/>
        </p:blipFill>
        <p:spPr>
          <a:xfrm>
            <a:off x="269158" y="684243"/>
            <a:ext cx="8605684" cy="4648855"/>
          </a:xfrm>
          <a:prstGeom prst="rect">
            <a:avLst/>
          </a:prstGeom>
        </p:spPr>
      </p:pic>
      <p:sp>
        <p:nvSpPr>
          <p:cNvPr id="6" name="TextBox 5">
            <a:extLst>
              <a:ext uri="{FF2B5EF4-FFF2-40B4-BE49-F238E27FC236}">
                <a16:creationId xmlns:a16="http://schemas.microsoft.com/office/drawing/2014/main" id="{13B266B9-BDBC-4331-AC13-4D3D17F22296}"/>
              </a:ext>
            </a:extLst>
          </p:cNvPr>
          <p:cNvSpPr txBox="1"/>
          <p:nvPr/>
        </p:nvSpPr>
        <p:spPr>
          <a:xfrm>
            <a:off x="3028950" y="136524"/>
            <a:ext cx="2373022" cy="369332"/>
          </a:xfrm>
          <a:prstGeom prst="rect">
            <a:avLst/>
          </a:prstGeom>
          <a:noFill/>
        </p:spPr>
        <p:txBody>
          <a:bodyPr wrap="none" rtlCol="0">
            <a:spAutoFit/>
          </a:bodyPr>
          <a:lstStyle/>
          <a:p>
            <a:r>
              <a:rPr lang="en-US" dirty="0"/>
              <a:t>Shielding plate drawing</a:t>
            </a:r>
          </a:p>
        </p:txBody>
      </p:sp>
      <p:sp>
        <p:nvSpPr>
          <p:cNvPr id="8" name="Date Placeholder 7">
            <a:extLst>
              <a:ext uri="{FF2B5EF4-FFF2-40B4-BE49-F238E27FC236}">
                <a16:creationId xmlns:a16="http://schemas.microsoft.com/office/drawing/2014/main" id="{5A7B1F31-D32C-416C-9C80-8DA8FDA9722D}"/>
              </a:ext>
            </a:extLst>
          </p:cNvPr>
          <p:cNvSpPr>
            <a:spLocks noGrp="1"/>
          </p:cNvSpPr>
          <p:nvPr>
            <p:ph type="dt" sz="half" idx="10"/>
          </p:nvPr>
        </p:nvSpPr>
        <p:spPr/>
        <p:txBody>
          <a:bodyPr/>
          <a:lstStyle/>
          <a:p>
            <a:r>
              <a:rPr lang="en-US"/>
              <a:t>6/26/2020</a:t>
            </a:r>
            <a:endParaRPr lang="en-US" dirty="0"/>
          </a:p>
        </p:txBody>
      </p:sp>
      <p:sp>
        <p:nvSpPr>
          <p:cNvPr id="9" name="Slide Number Placeholder 8">
            <a:extLst>
              <a:ext uri="{FF2B5EF4-FFF2-40B4-BE49-F238E27FC236}">
                <a16:creationId xmlns:a16="http://schemas.microsoft.com/office/drawing/2014/main" id="{4D896C7D-6BD4-458E-8C7E-2ACC47AF04E2}"/>
              </a:ext>
            </a:extLst>
          </p:cNvPr>
          <p:cNvSpPr>
            <a:spLocks noGrp="1"/>
          </p:cNvSpPr>
          <p:nvPr>
            <p:ph type="sldNum" sz="quarter" idx="12"/>
          </p:nvPr>
        </p:nvSpPr>
        <p:spPr/>
        <p:txBody>
          <a:bodyPr/>
          <a:lstStyle/>
          <a:p>
            <a:fld id="{E2BA4613-F97B-4173-A7DB-AA33085A69D9}" type="slidenum">
              <a:rPr lang="en-US" smtClean="0"/>
              <a:t>8</a:t>
            </a:fld>
            <a:endParaRPr lang="en-US" dirty="0"/>
          </a:p>
        </p:txBody>
      </p:sp>
    </p:spTree>
    <p:extLst>
      <p:ext uri="{BB962C8B-B14F-4D97-AF65-F5344CB8AC3E}">
        <p14:creationId xmlns:p14="http://schemas.microsoft.com/office/powerpoint/2010/main" val="4040427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brication Specification-2 - Word">
            <a:extLst>
              <a:ext uri="{FF2B5EF4-FFF2-40B4-BE49-F238E27FC236}">
                <a16:creationId xmlns:a16="http://schemas.microsoft.com/office/drawing/2014/main" id="{0E384A48-1F3F-459A-9A7E-1E93D7A868F9}"/>
              </a:ext>
            </a:extLst>
          </p:cNvPr>
          <p:cNvPicPr>
            <a:picLocks noChangeAspect="1"/>
          </p:cNvPicPr>
          <p:nvPr/>
        </p:nvPicPr>
        <p:blipFill rotWithShape="1">
          <a:blip r:embed="rId2">
            <a:extLst>
              <a:ext uri="{28A0092B-C50C-407E-A947-70E740481C1C}">
                <a14:useLocalDpi xmlns:a14="http://schemas.microsoft.com/office/drawing/2010/main" val="0"/>
              </a:ext>
            </a:extLst>
          </a:blip>
          <a:srcRect l="28790" t="14950" r="29919" b="2737"/>
          <a:stretch/>
        </p:blipFill>
        <p:spPr>
          <a:xfrm>
            <a:off x="89961" y="877454"/>
            <a:ext cx="4482038" cy="5427466"/>
          </a:xfrm>
          <a:prstGeom prst="rect">
            <a:avLst/>
          </a:prstGeom>
        </p:spPr>
      </p:pic>
      <p:pic>
        <p:nvPicPr>
          <p:cNvPr id="5" name="Picture 4" descr="Fabrication Specification-2 - Word">
            <a:extLst>
              <a:ext uri="{FF2B5EF4-FFF2-40B4-BE49-F238E27FC236}">
                <a16:creationId xmlns:a16="http://schemas.microsoft.com/office/drawing/2014/main" id="{DB1268C5-2BDA-4793-A638-E9E94166CE2B}"/>
              </a:ext>
            </a:extLst>
          </p:cNvPr>
          <p:cNvPicPr>
            <a:picLocks noChangeAspect="1"/>
          </p:cNvPicPr>
          <p:nvPr/>
        </p:nvPicPr>
        <p:blipFill rotWithShape="1">
          <a:blip r:embed="rId3">
            <a:extLst>
              <a:ext uri="{28A0092B-C50C-407E-A947-70E740481C1C}">
                <a14:useLocalDpi xmlns:a14="http://schemas.microsoft.com/office/drawing/2010/main" val="0"/>
              </a:ext>
            </a:extLst>
          </a:blip>
          <a:srcRect l="29033" t="14818" r="30242" b="3002"/>
          <a:stretch/>
        </p:blipFill>
        <p:spPr>
          <a:xfrm>
            <a:off x="4321278" y="943983"/>
            <a:ext cx="4427899" cy="5427466"/>
          </a:xfrm>
          <a:prstGeom prst="rect">
            <a:avLst/>
          </a:prstGeom>
        </p:spPr>
      </p:pic>
      <p:sp>
        <p:nvSpPr>
          <p:cNvPr id="6" name="TextBox 5">
            <a:extLst>
              <a:ext uri="{FF2B5EF4-FFF2-40B4-BE49-F238E27FC236}">
                <a16:creationId xmlns:a16="http://schemas.microsoft.com/office/drawing/2014/main" id="{CA38132E-0D62-4788-802D-2D8C925BF98C}"/>
              </a:ext>
            </a:extLst>
          </p:cNvPr>
          <p:cNvSpPr txBox="1"/>
          <p:nvPr/>
        </p:nvSpPr>
        <p:spPr>
          <a:xfrm>
            <a:off x="2780070" y="0"/>
            <a:ext cx="2272545" cy="369332"/>
          </a:xfrm>
          <a:prstGeom prst="rect">
            <a:avLst/>
          </a:prstGeom>
          <a:noFill/>
        </p:spPr>
        <p:txBody>
          <a:bodyPr wrap="none" rtlCol="0">
            <a:spAutoFit/>
          </a:bodyPr>
          <a:lstStyle/>
          <a:p>
            <a:r>
              <a:rPr lang="en-US" dirty="0"/>
              <a:t>Procurement Planning</a:t>
            </a:r>
          </a:p>
        </p:txBody>
      </p:sp>
      <p:sp>
        <p:nvSpPr>
          <p:cNvPr id="2" name="TextBox 1">
            <a:extLst>
              <a:ext uri="{FF2B5EF4-FFF2-40B4-BE49-F238E27FC236}">
                <a16:creationId xmlns:a16="http://schemas.microsoft.com/office/drawing/2014/main" id="{2589E64A-E265-40C1-AF9F-6715485DE444}"/>
              </a:ext>
            </a:extLst>
          </p:cNvPr>
          <p:cNvSpPr txBox="1"/>
          <p:nvPr/>
        </p:nvSpPr>
        <p:spPr>
          <a:xfrm>
            <a:off x="364758" y="369332"/>
            <a:ext cx="4455194" cy="738664"/>
          </a:xfrm>
          <a:prstGeom prst="rect">
            <a:avLst/>
          </a:prstGeom>
          <a:noFill/>
        </p:spPr>
        <p:txBody>
          <a:bodyPr wrap="none" rtlCol="0">
            <a:spAutoFit/>
          </a:bodyPr>
          <a:lstStyle/>
          <a:p>
            <a:r>
              <a:rPr lang="en-US" sz="1400" dirty="0"/>
              <a:t>The procurement is planned to start in January 2025.</a:t>
            </a:r>
          </a:p>
          <a:p>
            <a:r>
              <a:rPr lang="en-US" sz="1400" dirty="0"/>
              <a:t>The procurement plan and specification will be developed.</a:t>
            </a:r>
          </a:p>
          <a:p>
            <a:r>
              <a:rPr lang="en-US" sz="1400" dirty="0"/>
              <a:t>The Fermilab and Vendors responsibilities will be signed. </a:t>
            </a:r>
          </a:p>
        </p:txBody>
      </p:sp>
      <p:sp>
        <p:nvSpPr>
          <p:cNvPr id="4" name="Footer Placeholder 3">
            <a:extLst>
              <a:ext uri="{FF2B5EF4-FFF2-40B4-BE49-F238E27FC236}">
                <a16:creationId xmlns:a16="http://schemas.microsoft.com/office/drawing/2014/main" id="{4A8CBBFC-39A7-432A-9B5A-B0E3FE0218AE}"/>
              </a:ext>
            </a:extLst>
          </p:cNvPr>
          <p:cNvSpPr>
            <a:spLocks noGrp="1"/>
          </p:cNvSpPr>
          <p:nvPr>
            <p:ph type="ftr" sz="quarter" idx="11"/>
          </p:nvPr>
        </p:nvSpPr>
        <p:spPr>
          <a:xfrm>
            <a:off x="1742154" y="6363900"/>
            <a:ext cx="5744496" cy="365125"/>
          </a:xfrm>
        </p:spPr>
        <p:txBody>
          <a:bodyPr/>
          <a:lstStyle/>
          <a:p>
            <a:r>
              <a:rPr lang="en-US"/>
              <a:t>LBNF Hadron Absorber Plan for Final Design, Procurement and Assembly</a:t>
            </a:r>
            <a:endParaRPr lang="en-US" dirty="0"/>
          </a:p>
        </p:txBody>
      </p:sp>
      <p:sp>
        <p:nvSpPr>
          <p:cNvPr id="8" name="Date Placeholder 7">
            <a:extLst>
              <a:ext uri="{FF2B5EF4-FFF2-40B4-BE49-F238E27FC236}">
                <a16:creationId xmlns:a16="http://schemas.microsoft.com/office/drawing/2014/main" id="{2BA10BBB-2CEC-4ECC-B23C-E3290ED63114}"/>
              </a:ext>
            </a:extLst>
          </p:cNvPr>
          <p:cNvSpPr>
            <a:spLocks noGrp="1"/>
          </p:cNvSpPr>
          <p:nvPr>
            <p:ph type="dt" sz="half" idx="10"/>
          </p:nvPr>
        </p:nvSpPr>
        <p:spPr/>
        <p:txBody>
          <a:bodyPr/>
          <a:lstStyle/>
          <a:p>
            <a:r>
              <a:rPr lang="en-US"/>
              <a:t>6/26/2020</a:t>
            </a:r>
            <a:endParaRPr lang="en-US" dirty="0"/>
          </a:p>
        </p:txBody>
      </p:sp>
      <p:sp>
        <p:nvSpPr>
          <p:cNvPr id="9" name="Slide Number Placeholder 8">
            <a:extLst>
              <a:ext uri="{FF2B5EF4-FFF2-40B4-BE49-F238E27FC236}">
                <a16:creationId xmlns:a16="http://schemas.microsoft.com/office/drawing/2014/main" id="{6EA6CDA5-7107-40EA-90EA-26F77AA4D5D5}"/>
              </a:ext>
            </a:extLst>
          </p:cNvPr>
          <p:cNvSpPr>
            <a:spLocks noGrp="1"/>
          </p:cNvSpPr>
          <p:nvPr>
            <p:ph type="sldNum" sz="quarter" idx="12"/>
          </p:nvPr>
        </p:nvSpPr>
        <p:spPr/>
        <p:txBody>
          <a:bodyPr/>
          <a:lstStyle/>
          <a:p>
            <a:fld id="{E2BA4613-F97B-4173-A7DB-AA33085A69D9}" type="slidenum">
              <a:rPr lang="en-US" smtClean="0"/>
              <a:t>9</a:t>
            </a:fld>
            <a:endParaRPr lang="en-US" dirty="0"/>
          </a:p>
        </p:txBody>
      </p:sp>
    </p:spTree>
    <p:extLst>
      <p:ext uri="{BB962C8B-B14F-4D97-AF65-F5344CB8AC3E}">
        <p14:creationId xmlns:p14="http://schemas.microsoft.com/office/powerpoint/2010/main" val="24931014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6171</TotalTime>
  <Words>1462</Words>
  <Application>Microsoft Office PowerPoint</Application>
  <PresentationFormat>On-screen Show (4:3)</PresentationFormat>
  <Paragraphs>336</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Helvetica</vt:lpstr>
      <vt:lpstr>Office Theme</vt:lpstr>
      <vt:lpstr>LBNF Hadron Absorber Plan for Final Design, Procurement, and Assembly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Absorber Complex Service Building/Installation scheme</dc:title>
  <dc:creator>Vladimir Sidorov x8777 11641N</dc:creator>
  <cp:lastModifiedBy>Abhishek Deshpande</cp:lastModifiedBy>
  <cp:revision>148</cp:revision>
  <cp:lastPrinted>2019-05-09T16:53:29Z</cp:lastPrinted>
  <dcterms:created xsi:type="dcterms:W3CDTF">2019-05-01T21:17:56Z</dcterms:created>
  <dcterms:modified xsi:type="dcterms:W3CDTF">2020-06-24T00:24:14Z</dcterms:modified>
</cp:coreProperties>
</file>