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63" r:id="rId3"/>
    <p:sldId id="291" r:id="rId4"/>
    <p:sldId id="305" r:id="rId5"/>
    <p:sldId id="296" r:id="rId6"/>
    <p:sldId id="297" r:id="rId7"/>
    <p:sldId id="298" r:id="rId8"/>
    <p:sldId id="304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114" d="100"/>
          <a:sy n="114" d="100"/>
        </p:scale>
        <p:origin x="1584" y="10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ms.cern.ch/project/CERN-00002067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project/LBNF/Near%20Site/Beamline/Shared%20Documents/Forms/AllItems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ermipoint.fnal.gov/project/LBNF/Near%20Site/Beamline/Shared%20Documents/Forms/AllItems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8312" y="2015286"/>
            <a:ext cx="8218488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LBNF Hadron Absorber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  <a:br>
              <a:rPr lang="en-US" dirty="0">
                <a:latin typeface="Helvetica" charset="0"/>
              </a:rPr>
            </a:b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LBNF Hadron Absorber Interfaces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Helvetica" charset="0"/>
            </a:endParaRP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Abhishek Deshpande</a:t>
            </a:r>
          </a:p>
          <a:p>
            <a:r>
              <a:rPr lang="en-US" dirty="0">
                <a:latin typeface="Helvetica" charset="0"/>
              </a:rPr>
              <a:t>June 26 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4025" y="881199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Introduction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Interfaces</a:t>
            </a:r>
          </a:p>
          <a:p>
            <a:pPr marL="726948" lvl="2" indent="-342900"/>
            <a:r>
              <a:rPr lang="en-US" sz="2000" dirty="0">
                <a:solidFill>
                  <a:srgbClr val="004C97"/>
                </a:solidFill>
              </a:rPr>
              <a:t>Interfaces with CF</a:t>
            </a:r>
          </a:p>
          <a:p>
            <a:pPr marL="726948" lvl="2" indent="-342900"/>
            <a:r>
              <a:rPr lang="en-US" sz="2000" dirty="0">
                <a:solidFill>
                  <a:srgbClr val="004C97"/>
                </a:solidFill>
              </a:rPr>
              <a:t>Interfaces with other beamline systems</a:t>
            </a:r>
            <a:endParaRPr lang="en-US" sz="24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Discussion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74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41465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 Absorber needs to work with other beamline systems.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Interfaces are defined as boundaries where the Absorber connects to other supporting systems.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There are hard and soft interfaces. Hard interfaces are where the Absorber physically interacts with other systems.</a:t>
            </a:r>
          </a:p>
          <a:p>
            <a:pPr mar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400" dirty="0">
                <a:solidFill>
                  <a:srgbClr val="004C97"/>
                </a:solidFill>
              </a:rPr>
              <a:t>A soft interfaces describe how design changes in upstream or downstream systems affect the Absorber design; example how Target design affects the Absorber.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83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Interfaces: CF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47879" y="711245"/>
            <a:ext cx="3958584" cy="5451866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Broadly, the physical interfaces may be categorized into:</a:t>
            </a:r>
          </a:p>
          <a:p>
            <a:pPr marL="406908" lvl="1" indent="-342900"/>
            <a:r>
              <a:rPr lang="en-US" sz="2100" dirty="0">
                <a:solidFill>
                  <a:srgbClr val="004C97"/>
                </a:solidFill>
              </a:rPr>
              <a:t>Interfaces with CF systems (Conventional Facilities)</a:t>
            </a:r>
          </a:p>
          <a:p>
            <a:pPr marL="406908" lvl="1" indent="-342900"/>
            <a:r>
              <a:rPr lang="en-US" sz="2100" dirty="0">
                <a:solidFill>
                  <a:srgbClr val="004C97"/>
                </a:solidFill>
              </a:rPr>
              <a:t>Interfaces with beamline systems</a:t>
            </a:r>
          </a:p>
          <a:p>
            <a:pPr marL="406908" lvl="1" indent="-342900"/>
            <a:endParaRPr lang="en-US" sz="2100" dirty="0">
              <a:solidFill>
                <a:srgbClr val="004C97"/>
              </a:solidFill>
            </a:endParaRPr>
          </a:p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The interfaces with CF are highlighted in: </a:t>
            </a:r>
            <a:r>
              <a:rPr lang="en-US" u="sng" dirty="0">
                <a:hlinkClick r:id="rId2"/>
              </a:rPr>
              <a:t>https://edms.cern.ch/project/CERN-0000206753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Relevant ones are circled.</a:t>
            </a: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406908" lvl="1" indent="-342900"/>
            <a:endParaRPr lang="en-US" sz="2100" dirty="0">
              <a:solidFill>
                <a:srgbClr val="004C97"/>
              </a:solidFill>
            </a:endParaRPr>
          </a:p>
          <a:p>
            <a:pPr marL="406908" lvl="1" indent="-342900"/>
            <a:endParaRPr lang="en-US" sz="2300" dirty="0">
              <a:solidFill>
                <a:srgbClr val="004C97"/>
              </a:solidFill>
            </a:endParaRPr>
          </a:p>
          <a:p>
            <a:pPr marL="342900" indent="-342900" algn="r"/>
            <a:endParaRPr lang="en-US" sz="2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294DB-594D-41C8-99D9-7043E6496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09" y="688875"/>
            <a:ext cx="4337691" cy="54518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591849-410A-4397-9F19-CF917ED868A0}"/>
              </a:ext>
            </a:extLst>
          </p:cNvPr>
          <p:cNvSpPr/>
          <p:nvPr/>
        </p:nvSpPr>
        <p:spPr>
          <a:xfrm>
            <a:off x="4412609" y="897622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2C7273-03E4-452A-AC67-7E9C1DB7FF23}"/>
              </a:ext>
            </a:extLst>
          </p:cNvPr>
          <p:cNvSpPr/>
          <p:nvPr/>
        </p:nvSpPr>
        <p:spPr>
          <a:xfrm>
            <a:off x="4412609" y="1619706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CE02B9-3865-4913-B972-0ED3F42E46D0}"/>
              </a:ext>
            </a:extLst>
          </p:cNvPr>
          <p:cNvSpPr/>
          <p:nvPr/>
        </p:nvSpPr>
        <p:spPr>
          <a:xfrm>
            <a:off x="4400316" y="4601217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8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Interfaces: CF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294DB-594D-41C8-99D9-7043E649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" y="688875"/>
            <a:ext cx="4337691" cy="54518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7591849-410A-4397-9F19-CF917ED868A0}"/>
              </a:ext>
            </a:extLst>
          </p:cNvPr>
          <p:cNvSpPr/>
          <p:nvPr/>
        </p:nvSpPr>
        <p:spPr>
          <a:xfrm>
            <a:off x="151002" y="847911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2C7273-03E4-452A-AC67-7E9C1DB7FF23}"/>
              </a:ext>
            </a:extLst>
          </p:cNvPr>
          <p:cNvSpPr/>
          <p:nvPr/>
        </p:nvSpPr>
        <p:spPr>
          <a:xfrm>
            <a:off x="108554" y="1582958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CE02B9-3865-4913-B972-0ED3F42E46D0}"/>
              </a:ext>
            </a:extLst>
          </p:cNvPr>
          <p:cNvSpPr/>
          <p:nvPr/>
        </p:nvSpPr>
        <p:spPr>
          <a:xfrm>
            <a:off x="108554" y="4601217"/>
            <a:ext cx="1216404" cy="59267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65E406-58E3-4767-95B6-9CB66248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41" y="714862"/>
            <a:ext cx="4461857" cy="2163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C25991-171F-4F1A-890E-1397FA97A5B7}"/>
              </a:ext>
            </a:extLst>
          </p:cNvPr>
          <p:cNvSpPr txBox="1"/>
          <p:nvPr/>
        </p:nvSpPr>
        <p:spPr>
          <a:xfrm>
            <a:off x="5222145" y="1209754"/>
            <a:ext cx="146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Top view of SS pan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73EF99-C407-4639-9B39-CAD7DEC2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309" y="3145260"/>
            <a:ext cx="4178300" cy="2647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B4B576-3167-42EB-A1AE-051B83526586}"/>
              </a:ext>
            </a:extLst>
          </p:cNvPr>
          <p:cNvSpPr txBox="1"/>
          <p:nvPr/>
        </p:nvSpPr>
        <p:spPr>
          <a:xfrm>
            <a:off x="7237331" y="5331545"/>
            <a:ext cx="20732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Supply and return ducts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7BF04E-8CA0-421F-94A3-C5F8B279FDDB}"/>
              </a:ext>
            </a:extLst>
          </p:cNvPr>
          <p:cNvCxnSpPr>
            <a:cxnSpLocks/>
          </p:cNvCxnSpPr>
          <p:nvPr/>
        </p:nvCxnSpPr>
        <p:spPr>
          <a:xfrm flipH="1" flipV="1">
            <a:off x="7516536" y="4253218"/>
            <a:ext cx="998290" cy="1124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323C34-0A1E-4303-8F06-29E99B40A6BD}"/>
              </a:ext>
            </a:extLst>
          </p:cNvPr>
          <p:cNvSpPr txBox="1"/>
          <p:nvPr/>
        </p:nvSpPr>
        <p:spPr>
          <a:xfrm>
            <a:off x="4616932" y="2891344"/>
            <a:ext cx="2798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Vladimir </a:t>
            </a:r>
            <a:r>
              <a:rPr lang="en-US" sz="1050" b="1" i="1" dirty="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Sidorov</a:t>
            </a:r>
            <a:r>
              <a:rPr lang="en-US" sz="1050" b="1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Dune-doc-14314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646AEA-5550-4BDE-BA74-3831546D9253}"/>
              </a:ext>
            </a:extLst>
          </p:cNvPr>
          <p:cNvSpPr txBox="1"/>
          <p:nvPr/>
        </p:nvSpPr>
        <p:spPr>
          <a:xfrm>
            <a:off x="4717601" y="5810775"/>
            <a:ext cx="27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CF 100% design review, Dune-doc-18427</a:t>
            </a:r>
          </a:p>
        </p:txBody>
      </p:sp>
    </p:spTree>
    <p:extLst>
      <p:ext uri="{BB962C8B-B14F-4D97-AF65-F5344CB8AC3E}">
        <p14:creationId xmlns:p14="http://schemas.microsoft.com/office/powerpoint/2010/main" val="1924672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Interfaces: With beamline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A886D5-F2B0-460E-B9DD-25A1E415F0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412" y="703980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004C97"/>
                </a:solidFill>
              </a:rPr>
              <a:t>Hard interfaces are highlighted below:  </a:t>
            </a: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rgbClr val="004C97"/>
              </a:solidFill>
            </a:endParaRP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342900" indent="-342900" algn="r"/>
            <a:endParaRPr lang="en-US" sz="23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20C4-4B66-4BE0-8C8B-D023B0EB5759}"/>
              </a:ext>
            </a:extLst>
          </p:cNvPr>
          <p:cNvSpPr txBox="1"/>
          <p:nvPr/>
        </p:nvSpPr>
        <p:spPr>
          <a:xfrm>
            <a:off x="255454" y="1605414"/>
            <a:ext cx="2798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Salman Tariq, Dune-doc-301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4BAC1-9F95-4416-81CB-2EE40BAB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" y="1142609"/>
            <a:ext cx="8763847" cy="47217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0D1432-E905-41C0-99B5-14653CBECAE7}"/>
              </a:ext>
            </a:extLst>
          </p:cNvPr>
          <p:cNvSpPr/>
          <p:nvPr/>
        </p:nvSpPr>
        <p:spPr>
          <a:xfrm>
            <a:off x="1698772" y="4326642"/>
            <a:ext cx="1031845" cy="1929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BEDFAB-44C3-475C-8DDA-337A88E68942}"/>
              </a:ext>
            </a:extLst>
          </p:cNvPr>
          <p:cNvSpPr/>
          <p:nvPr/>
        </p:nvSpPr>
        <p:spPr>
          <a:xfrm>
            <a:off x="1698772" y="4040596"/>
            <a:ext cx="1031845" cy="1929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8784F-86C2-4E66-A7D8-AE3806C3F4D5}"/>
              </a:ext>
            </a:extLst>
          </p:cNvPr>
          <p:cNvSpPr/>
          <p:nvPr/>
        </p:nvSpPr>
        <p:spPr>
          <a:xfrm>
            <a:off x="1698772" y="4624538"/>
            <a:ext cx="1031845" cy="51433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B692AC-4877-4098-A8B5-C3B292DACF10}"/>
              </a:ext>
            </a:extLst>
          </p:cNvPr>
          <p:cNvSpPr/>
          <p:nvPr/>
        </p:nvSpPr>
        <p:spPr>
          <a:xfrm>
            <a:off x="1673605" y="3601860"/>
            <a:ext cx="1031845" cy="1929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6B520F-740F-4CD9-A132-7ACDB704CF69}"/>
              </a:ext>
            </a:extLst>
          </p:cNvPr>
          <p:cNvSpPr/>
          <p:nvPr/>
        </p:nvSpPr>
        <p:spPr>
          <a:xfrm>
            <a:off x="6014906" y="1142609"/>
            <a:ext cx="486562" cy="470590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1A5A0C-7608-43BD-B7C7-D93AE5303428}"/>
              </a:ext>
            </a:extLst>
          </p:cNvPr>
          <p:cNvSpPr/>
          <p:nvPr/>
        </p:nvSpPr>
        <p:spPr>
          <a:xfrm>
            <a:off x="1698771" y="5511529"/>
            <a:ext cx="1132514" cy="19597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84D7F-87A6-45EA-9060-AE57521582EE}"/>
              </a:ext>
            </a:extLst>
          </p:cNvPr>
          <p:cNvSpPr/>
          <p:nvPr/>
        </p:nvSpPr>
        <p:spPr>
          <a:xfrm>
            <a:off x="6142954" y="3987364"/>
            <a:ext cx="219512" cy="1929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588CBD-BF42-4E31-9335-1984418AE00F}"/>
              </a:ext>
            </a:extLst>
          </p:cNvPr>
          <p:cNvCxnSpPr>
            <a:cxnSpLocks/>
          </p:cNvCxnSpPr>
          <p:nvPr/>
        </p:nvCxnSpPr>
        <p:spPr>
          <a:xfrm>
            <a:off x="5342274" y="3830483"/>
            <a:ext cx="800680" cy="15600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F81D7CF-E09A-49AC-8672-0BE5B4174F55}"/>
              </a:ext>
            </a:extLst>
          </p:cNvPr>
          <p:cNvSpPr txBox="1"/>
          <p:nvPr/>
        </p:nvSpPr>
        <p:spPr>
          <a:xfrm>
            <a:off x="4348330" y="3629313"/>
            <a:ext cx="993944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Interface ID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DACE3C-F773-433B-96AA-35DFCA381E5F}"/>
              </a:ext>
            </a:extLst>
          </p:cNvPr>
          <p:cNvSpPr txBox="1"/>
          <p:nvPr/>
        </p:nvSpPr>
        <p:spPr>
          <a:xfrm>
            <a:off x="3590488" y="5887339"/>
            <a:ext cx="4918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>
                <a:hlinkClick r:id="rId3"/>
              </a:rPr>
              <a:t>https://fermipoint.fnal.gov/project/LBNF/Near%20Site/Beamline/Shared%20Documents/Forms/AllItems.aspx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0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Interfaces: With beamline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A886D5-F2B0-460E-B9DD-25A1E415F0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412" y="703980"/>
            <a:ext cx="8293100" cy="48466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004C97"/>
                </a:solidFill>
              </a:rPr>
              <a:t>Interface ID definitions:  </a:t>
            </a: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rgbClr val="004C97"/>
              </a:solidFill>
            </a:endParaRP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342900" indent="-342900" algn="r"/>
            <a:endParaRPr lang="en-US" sz="23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DACE3C-F773-433B-96AA-35DFCA381E5F}"/>
              </a:ext>
            </a:extLst>
          </p:cNvPr>
          <p:cNvSpPr txBox="1"/>
          <p:nvPr/>
        </p:nvSpPr>
        <p:spPr>
          <a:xfrm>
            <a:off x="3590488" y="5887339"/>
            <a:ext cx="49185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 b="1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>
                <a:hlinkClick r:id="rId2"/>
              </a:rPr>
              <a:t>https://fermipoint.fnal.gov/project/LBNF/Near%20Site/Beamline/Shared%20Documents/Forms/AllItems.aspx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9FBB3-C015-4B79-B28C-EC862B52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2" y="1142609"/>
            <a:ext cx="8580918" cy="44955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BC3DDD9-7EAC-4FBB-802E-09BBCA7A5F98}"/>
              </a:ext>
            </a:extLst>
          </p:cNvPr>
          <p:cNvSpPr/>
          <p:nvPr/>
        </p:nvSpPr>
        <p:spPr>
          <a:xfrm>
            <a:off x="491068" y="1852105"/>
            <a:ext cx="8401262" cy="208233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033D22-9BE1-44C6-8787-65A63F9761EF}"/>
              </a:ext>
            </a:extLst>
          </p:cNvPr>
          <p:cNvSpPr txBox="1"/>
          <p:nvPr/>
        </p:nvSpPr>
        <p:spPr>
          <a:xfrm>
            <a:off x="2628983" y="4157622"/>
            <a:ext cx="192301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Interface ID #28. RAW system and Absorber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852593-FA13-4696-93CA-BD4E2A7CAD22}"/>
              </a:ext>
            </a:extLst>
          </p:cNvPr>
          <p:cNvCxnSpPr>
            <a:cxnSpLocks/>
          </p:cNvCxnSpPr>
          <p:nvPr/>
        </p:nvCxnSpPr>
        <p:spPr>
          <a:xfrm flipH="1" flipV="1">
            <a:off x="2116138" y="4049619"/>
            <a:ext cx="512846" cy="50468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2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Interfaces: Beamline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9301" y="6629161"/>
            <a:ext cx="7027862" cy="45719"/>
          </a:xfrm>
        </p:spPr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A886D5-F2B0-460E-B9DD-25A1E415F0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1412" y="703980"/>
            <a:ext cx="8293100" cy="4846638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Some interfaces with non-CF systems are well defined, such as those with RAW systems, remote handling, controls, interlocks, and neutrino beam instrumentations (Muon monitors).</a:t>
            </a:r>
          </a:p>
          <a:p>
            <a:pPr marL="342900" indent="-342900"/>
            <a:r>
              <a:rPr lang="en-US" sz="2300" dirty="0">
                <a:solidFill>
                  <a:srgbClr val="004C97"/>
                </a:solidFill>
              </a:rPr>
              <a:t>However, interfaces with other systems such as the Decay Pipe are still under development due to scope reevaluation by CF.  </a:t>
            </a: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342900" indent="-342900"/>
            <a:endParaRPr lang="en-US" sz="2300" dirty="0">
              <a:solidFill>
                <a:srgbClr val="004C97"/>
              </a:solidFill>
            </a:endParaRPr>
          </a:p>
          <a:p>
            <a:pPr marL="406908" lvl="1" indent="-342900"/>
            <a:endParaRPr lang="en-US" sz="2300" dirty="0">
              <a:solidFill>
                <a:srgbClr val="004C97"/>
              </a:solidFill>
            </a:endParaRPr>
          </a:p>
          <a:p>
            <a:pPr marL="342900" indent="-342900" algn="r"/>
            <a:endParaRPr lang="en-US" sz="2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E2AD46-0B77-437C-8832-BDA8AC2A2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1737" y="3334204"/>
            <a:ext cx="3629812" cy="2624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E6F46F-A4CA-4BEF-998A-FB83B23AE7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33884" y="2890292"/>
            <a:ext cx="4516416" cy="32178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DE5A13-A5D4-4DBB-8AA2-4295A7F36D2E}"/>
              </a:ext>
            </a:extLst>
          </p:cNvPr>
          <p:cNvCxnSpPr/>
          <p:nvPr/>
        </p:nvCxnSpPr>
        <p:spPr>
          <a:xfrm>
            <a:off x="457200" y="4420998"/>
            <a:ext cx="3703739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BEAB80-DD7F-4143-A118-B5D3FBF4FD2C}"/>
              </a:ext>
            </a:extLst>
          </p:cNvPr>
          <p:cNvCxnSpPr/>
          <p:nvPr/>
        </p:nvCxnSpPr>
        <p:spPr>
          <a:xfrm flipV="1">
            <a:off x="539488" y="4460686"/>
            <a:ext cx="224479" cy="4781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ED9B83-FFAD-463E-8913-697AA3C7CDDB}"/>
              </a:ext>
            </a:extLst>
          </p:cNvPr>
          <p:cNvSpPr txBox="1"/>
          <p:nvPr/>
        </p:nvSpPr>
        <p:spPr>
          <a:xfrm>
            <a:off x="212347" y="4957494"/>
            <a:ext cx="7671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Interface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69BF90-B73D-449E-AD3C-E52C28C22FD4}"/>
              </a:ext>
            </a:extLst>
          </p:cNvPr>
          <p:cNvSpPr txBox="1"/>
          <p:nvPr/>
        </p:nvSpPr>
        <p:spPr>
          <a:xfrm>
            <a:off x="1889076" y="5080604"/>
            <a:ext cx="1315518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Absorber side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71A293-04BB-4875-81AA-04B8465CEABB}"/>
              </a:ext>
            </a:extLst>
          </p:cNvPr>
          <p:cNvSpPr txBox="1"/>
          <p:nvPr/>
        </p:nvSpPr>
        <p:spPr>
          <a:xfrm>
            <a:off x="1746741" y="3946866"/>
            <a:ext cx="1356905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RAW system side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8627A-AFC3-4E5C-9DDF-0F763E001E94}"/>
              </a:ext>
            </a:extLst>
          </p:cNvPr>
          <p:cNvCxnSpPr>
            <a:cxnSpLocks/>
          </p:cNvCxnSpPr>
          <p:nvPr/>
        </p:nvCxnSpPr>
        <p:spPr>
          <a:xfrm>
            <a:off x="4303385" y="3946866"/>
            <a:ext cx="1216571" cy="130805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0E5635-6F9F-487A-B0B7-6D65E7F844EA}"/>
              </a:ext>
            </a:extLst>
          </p:cNvPr>
          <p:cNvCxnSpPr/>
          <p:nvPr/>
        </p:nvCxnSpPr>
        <p:spPr>
          <a:xfrm>
            <a:off x="5519956" y="4077671"/>
            <a:ext cx="0" cy="284604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AF7FA6-71D2-4F12-861B-B551A10DD6C3}"/>
              </a:ext>
            </a:extLst>
          </p:cNvPr>
          <p:cNvCxnSpPr/>
          <p:nvPr/>
        </p:nvCxnSpPr>
        <p:spPr>
          <a:xfrm>
            <a:off x="5519956" y="4362275"/>
            <a:ext cx="2306972" cy="58723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7FC4F5-FD6C-4B32-925C-B959E6EDC9B5}"/>
              </a:ext>
            </a:extLst>
          </p:cNvPr>
          <p:cNvCxnSpPr>
            <a:cxnSpLocks/>
          </p:cNvCxnSpPr>
          <p:nvPr/>
        </p:nvCxnSpPr>
        <p:spPr>
          <a:xfrm flipV="1">
            <a:off x="4404555" y="3977236"/>
            <a:ext cx="281884" cy="8524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5728BF-3075-488A-80E4-F5D5D61D365C}"/>
              </a:ext>
            </a:extLst>
          </p:cNvPr>
          <p:cNvSpPr txBox="1"/>
          <p:nvPr/>
        </p:nvSpPr>
        <p:spPr>
          <a:xfrm>
            <a:off x="4077414" y="4848284"/>
            <a:ext cx="76714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Interface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6B9623-B75A-45F0-8BE4-5EF64AA4BBBC}"/>
              </a:ext>
            </a:extLst>
          </p:cNvPr>
          <p:cNvSpPr txBox="1"/>
          <p:nvPr/>
        </p:nvSpPr>
        <p:spPr>
          <a:xfrm>
            <a:off x="4572000" y="5795801"/>
            <a:ext cx="171275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Remote handling side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E0CF1E-F111-4B80-B608-F8C8E549848E}"/>
              </a:ext>
            </a:extLst>
          </p:cNvPr>
          <p:cNvSpPr txBox="1"/>
          <p:nvPr/>
        </p:nvSpPr>
        <p:spPr>
          <a:xfrm>
            <a:off x="5376553" y="3683089"/>
            <a:ext cx="171275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Absorber side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3F170F-0287-4920-BE8D-CE9872186F4F}"/>
              </a:ext>
            </a:extLst>
          </p:cNvPr>
          <p:cNvCxnSpPr>
            <a:cxnSpLocks/>
          </p:cNvCxnSpPr>
          <p:nvPr/>
        </p:nvCxnSpPr>
        <p:spPr>
          <a:xfrm flipV="1">
            <a:off x="8174105" y="3429000"/>
            <a:ext cx="403133" cy="84778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878A9F8-6FC5-43D5-BF39-354250055F39}"/>
              </a:ext>
            </a:extLst>
          </p:cNvPr>
          <p:cNvSpPr txBox="1"/>
          <p:nvPr/>
        </p:nvSpPr>
        <p:spPr>
          <a:xfrm rot="16200000">
            <a:off x="7710381" y="4450381"/>
            <a:ext cx="171275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Helvetica" panose="020B0604020202020204" pitchFamily="34" charset="0"/>
                <a:cs typeface="Helvetica" panose="020B0604020202020204" pitchFamily="34" charset="0"/>
              </a:rPr>
              <a:t>Muon monitor side</a:t>
            </a:r>
          </a:p>
        </p:txBody>
      </p:sp>
    </p:spTree>
    <p:extLst>
      <p:ext uri="{BB962C8B-B14F-4D97-AF65-F5344CB8AC3E}">
        <p14:creationId xmlns:p14="http://schemas.microsoft.com/office/powerpoint/2010/main" val="178938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111" y="3236647"/>
            <a:ext cx="4492306" cy="751712"/>
          </a:xfrm>
        </p:spPr>
        <p:txBody>
          <a:bodyPr/>
          <a:lstStyle/>
          <a:p>
            <a:pPr marL="342900" indent="-342900" algn="ctr"/>
            <a:r>
              <a:rPr lang="en-US" sz="2000" dirty="0"/>
              <a:t>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6/26/2020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Abhishek Deshpande | LBNF Hadron Absorber Interfaces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54489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</TotalTime>
  <Words>396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LBNF Hadron Absorber  Preliminary Design Review  LBNF Hadron Absorber Interfaces</vt:lpstr>
      <vt:lpstr>Overview</vt:lpstr>
      <vt:lpstr>Introduction</vt:lpstr>
      <vt:lpstr>Interfaces: CF</vt:lpstr>
      <vt:lpstr>Interfaces: CF</vt:lpstr>
      <vt:lpstr>Interfaces: With beamline systems</vt:lpstr>
      <vt:lpstr>Interfaces: With beamline systems</vt:lpstr>
      <vt:lpstr>Interfaces: Beamline systems</vt:lpstr>
      <vt:lpstr>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Abhishek Deshpande</cp:lastModifiedBy>
  <cp:revision>142</cp:revision>
  <dcterms:created xsi:type="dcterms:W3CDTF">2015-04-30T14:29:22Z</dcterms:created>
  <dcterms:modified xsi:type="dcterms:W3CDTF">2020-06-23T21:36:00Z</dcterms:modified>
</cp:coreProperties>
</file>