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63" r:id="rId3"/>
    <p:sldId id="291" r:id="rId4"/>
    <p:sldId id="305" r:id="rId5"/>
    <p:sldId id="306" r:id="rId6"/>
    <p:sldId id="307" r:id="rId7"/>
    <p:sldId id="308" r:id="rId8"/>
    <p:sldId id="309" r:id="rId9"/>
    <p:sldId id="310" r:id="rId10"/>
    <p:sldId id="30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02" y="5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Costs, Schedule, and Overall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Costs, Schedule, and Overall Summary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Costs, Schedule, and Overall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Costs, Schedule, and Overall Summary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Abhishek Deshpande | LBNF Hadron Absorber Costs, Schedule, and Overall Summary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Abhishek Deshpande | LBNF Hadron Absorber Costs, Schedule, and Overall Summary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2753517"/>
            <a:ext cx="8218488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LBNF Hadron Absorber</a:t>
            </a:r>
            <a:br>
              <a:rPr lang="en-US" dirty="0">
                <a:latin typeface="Helvetica" charset="0"/>
              </a:rPr>
            </a:b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  <a:br>
              <a:rPr lang="en-US" dirty="0">
                <a:latin typeface="Helvetica" charset="0"/>
              </a:rPr>
            </a:br>
            <a:br>
              <a:rPr lang="en-US" dirty="0">
                <a:latin typeface="Helvetica" charset="0"/>
              </a:rPr>
            </a:br>
            <a:r>
              <a:rPr lang="en-US" dirty="0"/>
              <a:t>LBNF Hadron Absorber Costs, Schedule, and Overall Summary</a:t>
            </a:r>
            <a:br>
              <a:rPr lang="en-US" dirty="0"/>
            </a:br>
            <a:endParaRPr lang="en-US" dirty="0">
              <a:latin typeface="Helvetica" charset="0"/>
            </a:endParaRP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736136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latin typeface="Helvetica" charset="0"/>
            </a:endParaRPr>
          </a:p>
          <a:p>
            <a:endParaRPr lang="en-US" sz="2800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Abhishek Deshpande</a:t>
            </a:r>
          </a:p>
          <a:p>
            <a:r>
              <a:rPr lang="en-US" dirty="0">
                <a:latin typeface="Helvetica" charset="0"/>
              </a:rPr>
              <a:t>June 26 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881199"/>
            <a:ext cx="8293100" cy="48466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Absorber costs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Absorber schedule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Overall summary wrap-up</a:t>
            </a:r>
          </a:p>
          <a:p>
            <a:pPr marL="342900" indent="-342900"/>
            <a:endParaRPr lang="en-US" sz="2400" dirty="0">
              <a:solidFill>
                <a:srgbClr val="004C97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7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pPr marL="342900" indent="-342900"/>
            <a:r>
              <a:rPr lang="en-US" sz="2000" dirty="0"/>
              <a:t>Absorber costs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93700" y="213871"/>
            <a:ext cx="8293100" cy="48466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With the help of a professional estimator, large component drawings were sent to several manufacturers for a quote.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Have quotes for items included in yellow boxes.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Compared quotes received with original cost estimates.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E00D9-008E-40BD-AA81-34E7D33D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57" y="2867904"/>
            <a:ext cx="3800955" cy="3279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8DA17-27D1-4A71-AB77-09EE108EB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204" y="3060064"/>
            <a:ext cx="2475593" cy="3086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CC711C-DF73-4772-925B-EB01BB754AB7}"/>
              </a:ext>
            </a:extLst>
          </p:cNvPr>
          <p:cNvSpPr/>
          <p:nvPr/>
        </p:nvSpPr>
        <p:spPr>
          <a:xfrm>
            <a:off x="1283516" y="2986481"/>
            <a:ext cx="2323750" cy="2726422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25E0CD-B757-4B66-8E00-CE6B9A42E85B}"/>
              </a:ext>
            </a:extLst>
          </p:cNvPr>
          <p:cNvSpPr/>
          <p:nvPr/>
        </p:nvSpPr>
        <p:spPr>
          <a:xfrm>
            <a:off x="5096824" y="3138881"/>
            <a:ext cx="2475592" cy="2726422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pPr marL="342900" indent="-342900"/>
            <a:r>
              <a:rPr lang="en-US" sz="2000" dirty="0"/>
              <a:t>Absorber costs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93699" y="121592"/>
            <a:ext cx="8293100" cy="48466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3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300" dirty="0">
                <a:solidFill>
                  <a:srgbClr val="004C97"/>
                </a:solidFill>
              </a:rPr>
              <a:t>Quotes are present in Absorber section of Dune-doc-15809.</a:t>
            </a:r>
          </a:p>
          <a:p>
            <a:pPr marL="0" indent="0">
              <a:buNone/>
            </a:pPr>
            <a:endParaRPr lang="en-US" sz="23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300" dirty="0">
                <a:solidFill>
                  <a:srgbClr val="004C97"/>
                </a:solidFill>
              </a:rPr>
              <a:t>Comparison between estimated and vendor costs is shown below:</a:t>
            </a:r>
          </a:p>
          <a:p>
            <a:pPr marL="0" indent="0">
              <a:buNone/>
            </a:pPr>
            <a:endParaRPr lang="en-US" sz="2300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23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690C24-5E99-409B-9533-F494EBA6B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12837"/>
              </p:ext>
            </p:extLst>
          </p:nvPr>
        </p:nvGraphicFramePr>
        <p:xfrm>
          <a:off x="457200" y="1874520"/>
          <a:ext cx="8181594" cy="4384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950">
                  <a:extLst>
                    <a:ext uri="{9D8B030D-6E8A-4147-A177-3AD203B41FA5}">
                      <a16:colId xmlns:a16="http://schemas.microsoft.com/office/drawing/2014/main" val="50816490"/>
                    </a:ext>
                  </a:extLst>
                </a:gridCol>
                <a:gridCol w="1389512">
                  <a:extLst>
                    <a:ext uri="{9D8B030D-6E8A-4147-A177-3AD203B41FA5}">
                      <a16:colId xmlns:a16="http://schemas.microsoft.com/office/drawing/2014/main" val="413154017"/>
                    </a:ext>
                  </a:extLst>
                </a:gridCol>
                <a:gridCol w="932342">
                  <a:extLst>
                    <a:ext uri="{9D8B030D-6E8A-4147-A177-3AD203B41FA5}">
                      <a16:colId xmlns:a16="http://schemas.microsoft.com/office/drawing/2014/main" val="4120547596"/>
                    </a:ext>
                  </a:extLst>
                </a:gridCol>
                <a:gridCol w="909416">
                  <a:extLst>
                    <a:ext uri="{9D8B030D-6E8A-4147-A177-3AD203B41FA5}">
                      <a16:colId xmlns:a16="http://schemas.microsoft.com/office/drawing/2014/main" val="1509381234"/>
                    </a:ext>
                  </a:extLst>
                </a:gridCol>
                <a:gridCol w="909416">
                  <a:extLst>
                    <a:ext uri="{9D8B030D-6E8A-4147-A177-3AD203B41FA5}">
                      <a16:colId xmlns:a16="http://schemas.microsoft.com/office/drawing/2014/main" val="57885265"/>
                    </a:ext>
                  </a:extLst>
                </a:gridCol>
                <a:gridCol w="733318">
                  <a:extLst>
                    <a:ext uri="{9D8B030D-6E8A-4147-A177-3AD203B41FA5}">
                      <a16:colId xmlns:a16="http://schemas.microsoft.com/office/drawing/2014/main" val="119364937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val="374843503"/>
                    </a:ext>
                  </a:extLst>
                </a:gridCol>
                <a:gridCol w="2074409">
                  <a:extLst>
                    <a:ext uri="{9D8B030D-6E8A-4147-A177-3AD203B41FA5}">
                      <a16:colId xmlns:a16="http://schemas.microsoft.com/office/drawing/2014/main" val="1499791447"/>
                    </a:ext>
                  </a:extLst>
                </a:gridCol>
              </a:tblGrid>
              <a:tr h="16191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 Breakdown Summary for the LBNF Absorber Compared to Estimates from Vendors</a:t>
                      </a:r>
                      <a:endParaRPr lang="en-US" sz="1200" b="1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449015"/>
                  </a:ext>
                </a:extLst>
              </a:tr>
              <a:tr h="94784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Major components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Estimated cost (2018)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Vendor cost (2019-20)</a:t>
                      </a:r>
                      <a:endParaRPr lang="en-US" sz="1050" b="1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Difference between vendor cost (2019-20) and estimated cost (2018)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Fermi hours estimated (2018)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Hours absorbed by the vendor (2019-20)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Notes/comments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1541547119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core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$1,014,233.06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$975,339.00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-$38,894.06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1746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Spoiler (1), Mask (4), Core-Aluminum (13), Sore-Steel (4)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3306429134"/>
                  </a:ext>
                </a:extLst>
              </a:tr>
              <a:tr h="79065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core support and surrounding steel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$1,250,569.88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$2,643,045.00</a:t>
                      </a:r>
                      <a:endParaRPr lang="en-US" sz="1050" b="1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$1,392,475.12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This includes the core support modules and the steel immediately surrounding the absorber core. This is all the A36 steel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1664293323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Water cooling infrastructure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$94,885.35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$78,108.00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-$16,777.35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4083708162"/>
                  </a:ext>
                </a:extLst>
              </a:tr>
              <a:tr h="31910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Steel shielding 9-11 steel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$1,847,582.16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$1,283,043.17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-$564,538.99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3264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Assuming cost per pound is $0.25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716411767"/>
                  </a:ext>
                </a:extLst>
              </a:tr>
              <a:tr h="6334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Steel for the air channels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$279,811.00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$279,811.00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Air channels at the bottom of the absorber pile were never costed in the original (2015) and the later version (2018) schedule.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3697768131"/>
                  </a:ext>
                </a:extLst>
              </a:tr>
              <a:tr h="47628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Misc. items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$60,482.10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 available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68779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-$60,482.10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SS water collection pan, material handling hardware, and thermocouple array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3281692326"/>
                  </a:ext>
                </a:extLst>
              </a:tr>
              <a:tr h="16191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Total-----------&gt;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$4,287,752.55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$5,259,346.17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$991,593.62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5530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520</a:t>
                      </a:r>
                      <a:endParaRPr lang="en-US" sz="1050" b="1" i="0" u="none" strike="noStrike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85" marR="4585" marT="4585" marB="0" anchor="b"/>
                </a:tc>
                <a:extLst>
                  <a:ext uri="{0D108BD9-81ED-4DB2-BD59-A6C34878D82A}">
                    <a16:rowId xmlns:a16="http://schemas.microsoft.com/office/drawing/2014/main" val="326843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1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pPr marL="342900" indent="-342900"/>
            <a:r>
              <a:rPr lang="en-US" sz="2000" dirty="0"/>
              <a:t>Absorber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01A72B-30F7-4494-9127-A9E524FF9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9" y="651573"/>
            <a:ext cx="8714234" cy="54489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27046F-1B28-4E13-AD5A-5B35B4323178}"/>
              </a:ext>
            </a:extLst>
          </p:cNvPr>
          <p:cNvSpPr/>
          <p:nvPr/>
        </p:nvSpPr>
        <p:spPr>
          <a:xfrm>
            <a:off x="4890782" y="5167618"/>
            <a:ext cx="1040235" cy="36072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51365-B79D-4EC0-BE81-847BED104716}"/>
              </a:ext>
            </a:extLst>
          </p:cNvPr>
          <p:cNvSpPr txBox="1"/>
          <p:nvPr/>
        </p:nvSpPr>
        <p:spPr>
          <a:xfrm>
            <a:off x="3301088" y="4613671"/>
            <a:ext cx="1302662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Procurement projected to start in Jan 2025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C6A2D4-DFAA-4DDD-9B1A-4B2B14CE5882}"/>
              </a:ext>
            </a:extLst>
          </p:cNvPr>
          <p:cNvCxnSpPr>
            <a:cxnSpLocks/>
          </p:cNvCxnSpPr>
          <p:nvPr/>
        </p:nvCxnSpPr>
        <p:spPr>
          <a:xfrm>
            <a:off x="4572000" y="5033608"/>
            <a:ext cx="318782" cy="50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1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pPr marL="342900" indent="-342900"/>
            <a:r>
              <a:rPr lang="en-US" sz="2000" dirty="0"/>
              <a:t>Absorber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27046F-1B28-4E13-AD5A-5B35B4323178}"/>
              </a:ext>
            </a:extLst>
          </p:cNvPr>
          <p:cNvSpPr/>
          <p:nvPr/>
        </p:nvSpPr>
        <p:spPr>
          <a:xfrm>
            <a:off x="4890782" y="5167618"/>
            <a:ext cx="1040235" cy="36072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51365-B79D-4EC0-BE81-847BED104716}"/>
              </a:ext>
            </a:extLst>
          </p:cNvPr>
          <p:cNvSpPr txBox="1"/>
          <p:nvPr/>
        </p:nvSpPr>
        <p:spPr>
          <a:xfrm>
            <a:off x="3301088" y="4613671"/>
            <a:ext cx="1302662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Procurement projected to start in Jan 2025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C6A2D4-DFAA-4DDD-9B1A-4B2B14CE5882}"/>
              </a:ext>
            </a:extLst>
          </p:cNvPr>
          <p:cNvCxnSpPr>
            <a:cxnSpLocks/>
          </p:cNvCxnSpPr>
          <p:nvPr/>
        </p:nvCxnSpPr>
        <p:spPr>
          <a:xfrm>
            <a:off x="4572000" y="5033608"/>
            <a:ext cx="318782" cy="50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10AD6F2-2D70-47CF-8202-E474429F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3" y="570757"/>
            <a:ext cx="8695773" cy="5675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F718D8-DB1E-44BF-81CE-DA88D3A24C83}"/>
              </a:ext>
            </a:extLst>
          </p:cNvPr>
          <p:cNvSpPr/>
          <p:nvPr/>
        </p:nvSpPr>
        <p:spPr>
          <a:xfrm>
            <a:off x="5021996" y="4794268"/>
            <a:ext cx="1040235" cy="36072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54E4C-9531-47F2-81ED-48B836836B59}"/>
              </a:ext>
            </a:extLst>
          </p:cNvPr>
          <p:cNvSpPr txBox="1"/>
          <p:nvPr/>
        </p:nvSpPr>
        <p:spPr>
          <a:xfrm>
            <a:off x="6020889" y="3974781"/>
            <a:ext cx="1302662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projected to start in Feb 2027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A5E74B-ED0E-4E41-87A7-CB4B65587D61}"/>
              </a:ext>
            </a:extLst>
          </p:cNvPr>
          <p:cNvCxnSpPr>
            <a:cxnSpLocks/>
          </p:cNvCxnSpPr>
          <p:nvPr/>
        </p:nvCxnSpPr>
        <p:spPr>
          <a:xfrm flipH="1">
            <a:off x="5931018" y="4577384"/>
            <a:ext cx="89872" cy="183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1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sz="2000" dirty="0"/>
              <a:t>Overall summary wrap-up</a:t>
            </a:r>
            <a:br>
              <a:rPr lang="en-US" sz="20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EDB42C9-5564-4B41-BF13-52BCED1C4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23262"/>
              </p:ext>
            </p:extLst>
          </p:nvPr>
        </p:nvGraphicFramePr>
        <p:xfrm>
          <a:off x="454024" y="844136"/>
          <a:ext cx="8296276" cy="5347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281">
                  <a:extLst>
                    <a:ext uri="{9D8B030D-6E8A-4147-A177-3AD203B41FA5}">
                      <a16:colId xmlns:a16="http://schemas.microsoft.com/office/drawing/2014/main" val="3065767470"/>
                    </a:ext>
                  </a:extLst>
                </a:gridCol>
                <a:gridCol w="3192276">
                  <a:extLst>
                    <a:ext uri="{9D8B030D-6E8A-4147-A177-3AD203B41FA5}">
                      <a16:colId xmlns:a16="http://schemas.microsoft.com/office/drawing/2014/main" val="2974535154"/>
                    </a:ext>
                  </a:extLst>
                </a:gridCol>
                <a:gridCol w="3351719">
                  <a:extLst>
                    <a:ext uri="{9D8B030D-6E8A-4147-A177-3AD203B41FA5}">
                      <a16:colId xmlns:a16="http://schemas.microsoft.com/office/drawing/2014/main" val="1030993198"/>
                    </a:ext>
                  </a:extLst>
                </a:gridCol>
              </a:tblGrid>
              <a:tr h="3365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Requirement</a:t>
                      </a: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</a:t>
                      </a: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Comment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1220963630"/>
                  </a:ext>
                </a:extLst>
              </a:tr>
              <a:tr h="51505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radiation protection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provide radiation protection to people, in compliance with the FRCM.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This has been addressed.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1650773087"/>
                  </a:ext>
                </a:extLst>
              </a:tr>
              <a:tr h="8852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energy absorption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absorb the energy of the particles exiting the decay pipe and transfer this energy away using an active cooling system.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It was shown during the review that energy deposited in the Absorber was effectively transferred to the core water cooling system and the shielding air cooling system.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2963946152"/>
                  </a:ext>
                </a:extLst>
              </a:tr>
              <a:tr h="6679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lifetime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keep its operational ability for the life of the LBNF experiment. Near Site Conventional Facility (NSCF or CF) life is 30-years. And, the LBNF/DUNE experiment life is 20-years.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Fatigue loading and effects of creep on Aluminum were addressed. Prototyping of critical component has been done. A remote handling system facilitates quick turn around in case of component failures.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526696309"/>
                  </a:ext>
                </a:extLst>
              </a:tr>
              <a:tr h="92763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accident conditions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sustain the beam energy deposition under all accident situations that may occur with some reasonable probability.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It was shown that all core components can survive after 2- accident pulses. In addition to this, a beam interlock system was described that will prevent more than 1 accident pulse.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2347902470"/>
                  </a:ext>
                </a:extLst>
              </a:tr>
              <a:tr h="927632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AC - Absorber Bunker Liner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Beamline shall provide a 24 inch high, leak tight stainless steel pan liner at the bottom of the Absorber bunker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 pan design was described. Its interface with CF infrastructure has also been captured.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283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77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sz="2000" dirty="0"/>
              <a:t>Overall summary wrap-up</a:t>
            </a:r>
            <a:br>
              <a:rPr lang="en-US" sz="20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Costs, Schedule, and Overall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C466A7-6774-448A-9C75-5B42E28DD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56270"/>
              </p:ext>
            </p:extLst>
          </p:nvPr>
        </p:nvGraphicFramePr>
        <p:xfrm>
          <a:off x="234891" y="626022"/>
          <a:ext cx="8716162" cy="5501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465">
                  <a:extLst>
                    <a:ext uri="{9D8B030D-6E8A-4147-A177-3AD203B41FA5}">
                      <a16:colId xmlns:a16="http://schemas.microsoft.com/office/drawing/2014/main" val="3065767470"/>
                    </a:ext>
                  </a:extLst>
                </a:gridCol>
                <a:gridCol w="3556932">
                  <a:extLst>
                    <a:ext uri="{9D8B030D-6E8A-4147-A177-3AD203B41FA5}">
                      <a16:colId xmlns:a16="http://schemas.microsoft.com/office/drawing/2014/main" val="2974535154"/>
                    </a:ext>
                  </a:extLst>
                </a:gridCol>
                <a:gridCol w="3531765">
                  <a:extLst>
                    <a:ext uri="{9D8B030D-6E8A-4147-A177-3AD203B41FA5}">
                      <a16:colId xmlns:a16="http://schemas.microsoft.com/office/drawing/2014/main" val="3606299034"/>
                    </a:ext>
                  </a:extLst>
                </a:gridCol>
              </a:tblGrid>
              <a:tr h="35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Specification</a:t>
                      </a: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</a:t>
                      </a:r>
                    </a:p>
                  </a:txBody>
                  <a:tcPr marL="7325" marR="7325" marT="73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Comment</a:t>
                      </a:r>
                    </a:p>
                  </a:txBody>
                  <a:tcPr marL="7325" marR="7325" marT="7325" marB="0"/>
                </a:tc>
                <a:extLst>
                  <a:ext uri="{0D108BD9-81ED-4DB2-BD59-A6C34878D82A}">
                    <a16:rowId xmlns:a16="http://schemas.microsoft.com/office/drawing/2014/main" val="1220963630"/>
                  </a:ext>
                </a:extLst>
              </a:tr>
              <a:tr h="65371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accident pulses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include an Interlock system that limits the accident pulses to 2.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It was shown that all core components can survive after 2- accident pulses. In addition to this, a beam interlock system will prevent more than  1 accident pulse.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63946152"/>
                  </a:ext>
                </a:extLst>
              </a:tr>
              <a:tr h="1024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dose rate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have a residual dose at 1 foot (measured from outside the absorber shielding) after 100 day irradiation and 4 hr. cooling that does not exceed 20 mrem/hr.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This was addressed in the energy deposition presentation. It was shown that shielding is appropriate to prevent dose rates from exceeding allowable values.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26696309"/>
                  </a:ext>
                </a:extLst>
              </a:tr>
              <a:tr h="127834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Cooling System - heat removal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cooling system shall remove 473 kW of dissipated heat during normal operation. 233 kW using water cooling and 240 kW using forced air/gas ventilation system. This assumes a 1.5-m RAL Target at 2.4-MW beam operations.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 RAW cooling system has gone through its own preliminary design review. It is oversized for the 1.5-m RAL target case. There is room for value engineering here.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47902470"/>
                  </a:ext>
                </a:extLst>
              </a:tr>
              <a:tr h="9665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Absorber - accident pulses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absorber shall sustain at least 2 successive accident beam pulses without damage to components or loss of functional ability.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Engineering analysis shows that 2-accident pulses will not have a detrimental effect on Absorber operations.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283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02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111" y="3236647"/>
            <a:ext cx="4492306" cy="751712"/>
          </a:xfrm>
        </p:spPr>
        <p:txBody>
          <a:bodyPr/>
          <a:lstStyle/>
          <a:p>
            <a:pPr marL="342900" indent="-342900" algn="ctr"/>
            <a:r>
              <a:rPr lang="en-US" sz="2000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6048374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Abhishek Deshpande | LBNF Hadron Absorber Costs, Schedule, and Overall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54489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7347</TotalTime>
  <Words>942</Words>
  <Application>Microsoft Office PowerPoint</Application>
  <PresentationFormat>On-screen Show (4:3)</PresentationFormat>
  <Paragraphs>145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LBNF Hadron Absorber  Preliminary Design Review  LBNF Hadron Absorber Costs, Schedule, and Overall Summary </vt:lpstr>
      <vt:lpstr>Overview</vt:lpstr>
      <vt:lpstr>Absorber costs</vt:lpstr>
      <vt:lpstr>Absorber costs</vt:lpstr>
      <vt:lpstr>Absorber schedule</vt:lpstr>
      <vt:lpstr>Absorber schedule</vt:lpstr>
      <vt:lpstr>Overall summary wrap-up </vt:lpstr>
      <vt:lpstr>Overall summary wrap-up </vt:lpstr>
      <vt:lpstr>Thank you!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Abhishek Deshpande</cp:lastModifiedBy>
  <cp:revision>149</cp:revision>
  <dcterms:created xsi:type="dcterms:W3CDTF">2015-04-30T14:29:22Z</dcterms:created>
  <dcterms:modified xsi:type="dcterms:W3CDTF">2020-06-23T18:41:07Z</dcterms:modified>
</cp:coreProperties>
</file>