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5"/>
  </p:sldMasterIdLst>
  <p:notesMasterIdLst>
    <p:notesMasterId r:id="rId49"/>
  </p:notesMasterIdLst>
  <p:handoutMasterIdLst>
    <p:handoutMasterId r:id="rId50"/>
  </p:handoutMasterIdLst>
  <p:sldIdLst>
    <p:sldId id="294" r:id="rId6"/>
    <p:sldId id="634" r:id="rId7"/>
    <p:sldId id="635" r:id="rId8"/>
    <p:sldId id="299" r:id="rId9"/>
    <p:sldId id="653" r:id="rId10"/>
    <p:sldId id="651" r:id="rId11"/>
    <p:sldId id="300" r:id="rId12"/>
    <p:sldId id="648" r:id="rId13"/>
    <p:sldId id="650" r:id="rId14"/>
    <p:sldId id="636" r:id="rId15"/>
    <p:sldId id="637" r:id="rId16"/>
    <p:sldId id="638" r:id="rId17"/>
    <p:sldId id="646" r:id="rId18"/>
    <p:sldId id="668" r:id="rId19"/>
    <p:sldId id="657" r:id="rId20"/>
    <p:sldId id="666" r:id="rId21"/>
    <p:sldId id="669" r:id="rId22"/>
    <p:sldId id="670" r:id="rId23"/>
    <p:sldId id="671" r:id="rId24"/>
    <p:sldId id="639" r:id="rId25"/>
    <p:sldId id="654" r:id="rId26"/>
    <p:sldId id="649" r:id="rId27"/>
    <p:sldId id="640" r:id="rId28"/>
    <p:sldId id="645" r:id="rId29"/>
    <p:sldId id="305" r:id="rId30"/>
    <p:sldId id="655" r:id="rId31"/>
    <p:sldId id="647" r:id="rId32"/>
    <p:sldId id="306" r:id="rId33"/>
    <p:sldId id="660" r:id="rId34"/>
    <p:sldId id="658" r:id="rId35"/>
    <p:sldId id="659" r:id="rId36"/>
    <p:sldId id="652" r:id="rId37"/>
    <p:sldId id="304" r:id="rId38"/>
    <p:sldId id="656" r:id="rId39"/>
    <p:sldId id="641" r:id="rId40"/>
    <p:sldId id="642" r:id="rId41"/>
    <p:sldId id="643" r:id="rId42"/>
    <p:sldId id="667" r:id="rId43"/>
    <p:sldId id="663" r:id="rId44"/>
    <p:sldId id="665" r:id="rId45"/>
    <p:sldId id="664" r:id="rId46"/>
    <p:sldId id="662" r:id="rId47"/>
    <p:sldId id="661" r:id="rId4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BAB"/>
    <a:srgbClr val="282828"/>
    <a:srgbClr val="0F2D62"/>
    <a:srgbClr val="DAF3CB"/>
    <a:srgbClr val="F0FAEA"/>
    <a:srgbClr val="FFFFFF"/>
    <a:srgbClr val="9C1092"/>
    <a:srgbClr val="505050"/>
    <a:srgbClr val="A7A8AA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7" autoAdjust="0"/>
    <p:restoredTop sz="89418" autoAdjust="0"/>
  </p:normalViewPr>
  <p:slideViewPr>
    <p:cSldViewPr snapToGrid="0" snapToObjects="1" showGuides="1">
      <p:cViewPr varScale="1">
        <p:scale>
          <a:sx n="78" d="100"/>
          <a:sy n="78" d="100"/>
        </p:scale>
        <p:origin x="1690" y="31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5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626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Transfer from P2IT to the storage</a:t>
            </a:r>
          </a:p>
          <a:p>
            <a:r>
              <a:rPr lang="en-US" dirty="0"/>
              <a:t>When ready transfer to PIP-II and install.</a:t>
            </a:r>
          </a:p>
          <a:p>
            <a:r>
              <a:rPr lang="en-US" dirty="0"/>
              <a:t>Manifold piping from PIP2IT will be reused. </a:t>
            </a:r>
          </a:p>
          <a:p>
            <a:r>
              <a:rPr lang="en-US" dirty="0"/>
              <a:t>We will reuse hose and manifold piping.  </a:t>
            </a:r>
          </a:p>
          <a:p>
            <a:r>
              <a:rPr lang="en-US" dirty="0"/>
              <a:t>A lot work involved in this procurement and installation. </a:t>
            </a:r>
          </a:p>
          <a:p>
            <a:r>
              <a:rPr lang="en-US" dirty="0"/>
              <a:t>Hose was field fit.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56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Transfer from P2IT to the storage</a:t>
            </a:r>
          </a:p>
          <a:p>
            <a:r>
              <a:rPr lang="en-US" dirty="0"/>
              <a:t>When ready transfer to PIP-II and install.</a:t>
            </a:r>
          </a:p>
          <a:p>
            <a:r>
              <a:rPr lang="en-US" dirty="0"/>
              <a:t>Manifold piping from PIP2IT will be reused. </a:t>
            </a:r>
          </a:p>
          <a:p>
            <a:r>
              <a:rPr lang="en-US" dirty="0"/>
              <a:t>We will reuse hose and manifold piping.  </a:t>
            </a:r>
          </a:p>
          <a:p>
            <a:r>
              <a:rPr lang="en-US" dirty="0"/>
              <a:t>A lot work involved in this procurement and installation. </a:t>
            </a:r>
          </a:p>
          <a:p>
            <a:r>
              <a:rPr lang="en-US" dirty="0"/>
              <a:t>Hose was field fit.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73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Yurick, what is the heat load of the CMTF skid?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75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Transfer from P2IT to the storage</a:t>
            </a:r>
          </a:p>
          <a:p>
            <a:r>
              <a:rPr lang="en-US" dirty="0"/>
              <a:t>When ready transfer to PIP-II and install.</a:t>
            </a:r>
          </a:p>
          <a:p>
            <a:r>
              <a:rPr lang="en-US" dirty="0"/>
              <a:t>Manifold piping from PIP2IT will be reused. </a:t>
            </a:r>
          </a:p>
          <a:p>
            <a:r>
              <a:rPr lang="en-US" dirty="0"/>
              <a:t>We will reuse hose and manifold piping.  </a:t>
            </a:r>
          </a:p>
          <a:p>
            <a:r>
              <a:rPr lang="en-US" dirty="0"/>
              <a:t>A lot work involved in this procurement and installation. </a:t>
            </a:r>
          </a:p>
          <a:p>
            <a:r>
              <a:rPr lang="en-US" dirty="0"/>
              <a:t>Hose was field fit.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93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Transfer from P2IT to the storage</a:t>
            </a:r>
          </a:p>
          <a:p>
            <a:r>
              <a:rPr lang="en-US" dirty="0"/>
              <a:t>When ready transfer to PIP-II and install.</a:t>
            </a:r>
          </a:p>
          <a:p>
            <a:r>
              <a:rPr lang="en-US" dirty="0"/>
              <a:t>Manifold piping from PIP2IT will be reused. </a:t>
            </a:r>
          </a:p>
          <a:p>
            <a:r>
              <a:rPr lang="en-US" dirty="0"/>
              <a:t>We will reuse hose and manifold piping.  </a:t>
            </a:r>
          </a:p>
          <a:p>
            <a:r>
              <a:rPr lang="en-US" dirty="0"/>
              <a:t>A lot work involved in this procurement and installation. </a:t>
            </a:r>
          </a:p>
          <a:p>
            <a:r>
              <a:rPr lang="en-US" dirty="0"/>
              <a:t>Hose was field fit.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57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951E3324-B190-3841-A93F-DE47A042CC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Speaker Name [20pt Reg]</a:t>
            </a:r>
          </a:p>
          <a:p>
            <a:r>
              <a:rPr lang="en-US" dirty="0"/>
              <a:t>PIP-II DOE IPR CD-2/3a Review</a:t>
            </a:r>
          </a:p>
          <a:p>
            <a:r>
              <a:rPr lang="en-US" dirty="0"/>
              <a:t>28 - 30 January 2020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0B77DE-EA49-F14C-BB2B-DB97C27A998D}"/>
              </a:ext>
            </a:extLst>
          </p:cNvPr>
          <p:cNvSpPr/>
          <p:nvPr userDrawn="1"/>
        </p:nvSpPr>
        <p:spPr>
          <a:xfrm>
            <a:off x="-17762" y="-53011"/>
            <a:ext cx="9161762" cy="92344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FermiLogoBar_DOE_KO_horiz.eps">
            <a:extLst>
              <a:ext uri="{FF2B5EF4-FFF2-40B4-BE49-F238E27FC236}">
                <a16:creationId xmlns:a16="http://schemas.microsoft.com/office/drawing/2014/main" id="{9EED839A-F47A-5140-81A9-35BAE477BA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9CDA1F-7AE3-9F4B-933F-1FAC95639D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188" y="870431"/>
            <a:ext cx="9159188" cy="2875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D13327-9754-6041-8DD1-933219419D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8427"/>
            <a:ext cx="9144001" cy="28673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ED24C11-61C8-6848-BA1F-F5B3A43D4B6B}"/>
              </a:ext>
            </a:extLst>
          </p:cNvPr>
          <p:cNvSpPr txBox="1"/>
          <p:nvPr userDrawn="1"/>
        </p:nvSpPr>
        <p:spPr>
          <a:xfrm>
            <a:off x="5741424" y="4819165"/>
            <a:ext cx="3616036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2A345B-7BEB-994E-9D51-8C4EB6EEF7F2}"/>
              </a:ext>
            </a:extLst>
          </p:cNvPr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82784" y="6312189"/>
            <a:ext cx="338328" cy="210312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3CAA6F3-FFCC-354A-A2C6-37D95284D01F}"/>
              </a:ext>
            </a:extLst>
          </p:cNvPr>
          <p:cNvSpPr/>
          <p:nvPr userDrawn="1"/>
        </p:nvSpPr>
        <p:spPr>
          <a:xfrm>
            <a:off x="8576931" y="5559009"/>
            <a:ext cx="320040" cy="210312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7756E5-C406-2642-B9BD-638816F9F528}"/>
              </a:ext>
            </a:extLst>
          </p:cNvPr>
          <p:cNvSpPr/>
          <p:nvPr userDrawn="1"/>
        </p:nvSpPr>
        <p:spPr>
          <a:xfrm>
            <a:off x="8576929" y="5300598"/>
            <a:ext cx="320040" cy="210312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B460601-041F-2C4B-BAA3-3C443534ECE4}"/>
              </a:ext>
            </a:extLst>
          </p:cNvPr>
          <p:cNvPicPr>
            <a:picLocks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576325" y="5062166"/>
            <a:ext cx="402336" cy="210312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1AAE328-C739-C849-85F1-5AA51655A279}"/>
              </a:ext>
            </a:extLst>
          </p:cNvPr>
          <p:cNvSpPr/>
          <p:nvPr userDrawn="1"/>
        </p:nvSpPr>
        <p:spPr>
          <a:xfrm>
            <a:off x="8576931" y="5813959"/>
            <a:ext cx="420624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4BEAD8-2DA1-1F49-9F03-59311903D998}"/>
              </a:ext>
            </a:extLst>
          </p:cNvPr>
          <p:cNvSpPr/>
          <p:nvPr userDrawn="1"/>
        </p:nvSpPr>
        <p:spPr>
          <a:xfrm>
            <a:off x="8582784" y="6071826"/>
            <a:ext cx="320040" cy="21031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93A1C23-7746-B24F-B17F-6EE76878B4D6}"/>
              </a:ext>
            </a:extLst>
          </p:cNvPr>
          <p:cNvCxnSpPr>
            <a:cxnSpLocks/>
          </p:cNvCxnSpPr>
          <p:nvPr userDrawn="1"/>
        </p:nvCxnSpPr>
        <p:spPr>
          <a:xfrm>
            <a:off x="5841214" y="6634281"/>
            <a:ext cx="3003747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CE45FE05-EE3E-A447-A5C4-7D2E5F2B2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DD1A452-4B3B-1245-BE47-0EA6AC6FF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1C0B4C2-C110-42CD-911E-CB72A938DB9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A627D44-EEC2-3341-A6F3-B343A5732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FA1544-3923-294B-8A83-AC75048E30FE}"/>
              </a:ext>
            </a:extLst>
          </p:cNvPr>
          <p:cNvCxnSpPr>
            <a:cxnSpLocks/>
          </p:cNvCxnSpPr>
          <p:nvPr userDrawn="1"/>
        </p:nvCxnSpPr>
        <p:spPr>
          <a:xfrm>
            <a:off x="215900" y="6362733"/>
            <a:ext cx="8639584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39A3C7E-A5B8-4D43-BC94-380C999D2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233630-EF3A-E545-93A2-41968C794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F5A54E9-8BE9-F94A-B437-602F77892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58D994C-C3CF-4EFF-84E4-81CF5254C7C0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1D1E6B3-E651-1B4E-90E6-7962528A6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52AE6F-0F84-0842-9A05-5E4DCF0A9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B2FFE72-4366-0A47-A428-76AB88DA39E2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9F48E45-2D1E-4ABB-89E3-936889334525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300EA00-6059-734A-BFC3-D7E252BB7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B7AE8E3-FFAC-554D-9BF5-C7BE3A5F8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CA80053-3E93-7443-983F-1086CE6A613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D8455EC-949D-4D38-B10A-828A202EA500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A88FA0F-3B8C-C445-801D-5522022AD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F89E77-0FAF-7041-A920-2EB3BC8D5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582FC2-B5F3-884B-8F8D-4361CC072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3EBD3F3-52E4-41D6-8116-C1EB01ADF6CA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EE42BCF-459B-4B48-8392-E58B19232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7597DA8-0B10-2D45-9BF9-A9F440A21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FC5DBBCD-C0BA-5F4A-9E85-F2F3A51F5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0F8719B-AA5A-4CE6-8406-D505154449BE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4334F707-4874-B34C-B2E8-86763EB1E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3F76EE15-771A-4EAA-81FE-1197DFC158E0}" type="datetime1">
              <a:rPr lang="en-US" altLang="en-US" smtClean="0"/>
              <a:t>4/22/2021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7007" y="6515100"/>
            <a:ext cx="4433370" cy="241300"/>
          </a:xfr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407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B611682-B4ED-4DFE-89EB-D0CFDCC4B921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Special Cooling Systems Design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FD0746-C59B-43C4-B997-8ADB24EAB444}"/>
              </a:ext>
            </a:extLst>
          </p:cNvPr>
          <p:cNvCxnSpPr>
            <a:cxnSpLocks/>
          </p:cNvCxnSpPr>
          <p:nvPr userDrawn="1"/>
        </p:nvCxnSpPr>
        <p:spPr>
          <a:xfrm>
            <a:off x="215900" y="6362733"/>
            <a:ext cx="8639584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87388" y="6422646"/>
            <a:ext cx="768096" cy="4004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A1EB35AA-ADA6-AE40-B284-41DA09DE90EB}"/>
              </a:ext>
            </a:extLst>
          </p:cNvPr>
          <p:cNvSpPr txBox="1">
            <a:spLocks/>
          </p:cNvSpPr>
          <p:nvPr/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Special Cooling Systems Design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EC675E64-17BE-1748-8649-D90036B071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4687275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Maurice Ball/</a:t>
            </a:r>
            <a:r>
              <a:rPr lang="pl-PL" dirty="0"/>
              <a:t>Jerzy (Yurick) Czajkowski</a:t>
            </a:r>
            <a:endParaRPr lang="en-US" dirty="0"/>
          </a:p>
          <a:p>
            <a:r>
              <a:rPr lang="en-US" dirty="0"/>
              <a:t>PIP-II LINAC Complex Mechanical Fluid Systems PDR</a:t>
            </a:r>
          </a:p>
          <a:p>
            <a:r>
              <a:rPr lang="en-US" dirty="0"/>
              <a:t>April 21, 2021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70CFD3-34E3-44AA-A02E-E4E82DE9E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RFQ LCW Skid P&amp;ID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9E12E-33EE-4218-BA91-919AC1BAE6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7311B01-4DFA-445A-A25C-38CA0599E2FF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D552F2-5A9F-41CB-99C3-DB766A806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A4D1C-FB2A-4C03-9D74-032DA43FF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AB64D0-70CD-4A29-94A3-92B6F72982B9}"/>
              </a:ext>
            </a:extLst>
          </p:cNvPr>
          <p:cNvSpPr txBox="1"/>
          <p:nvPr/>
        </p:nvSpPr>
        <p:spPr>
          <a:xfrm>
            <a:off x="6934200" y="2132542"/>
            <a:ext cx="203831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282828"/>
                </a:solidFill>
              </a:rPr>
              <a:t>Legend:</a:t>
            </a:r>
          </a:p>
          <a:p>
            <a:r>
              <a:rPr lang="en-US" sz="1200" dirty="0">
                <a:solidFill>
                  <a:srgbClr val="282828"/>
                </a:solidFill>
              </a:rPr>
              <a:t>PT – Pressure Transmitter</a:t>
            </a:r>
          </a:p>
          <a:p>
            <a:r>
              <a:rPr lang="en-US" sz="1200" dirty="0">
                <a:solidFill>
                  <a:srgbClr val="282828"/>
                </a:solidFill>
              </a:rPr>
              <a:t>PI – Pressure Indicator</a:t>
            </a:r>
          </a:p>
          <a:p>
            <a:r>
              <a:rPr lang="en-US" sz="1200" dirty="0">
                <a:solidFill>
                  <a:srgbClr val="282828"/>
                </a:solidFill>
              </a:rPr>
              <a:t>TT – Temperature Transmitter</a:t>
            </a:r>
          </a:p>
          <a:p>
            <a:r>
              <a:rPr lang="en-US" sz="1200" dirty="0">
                <a:solidFill>
                  <a:srgbClr val="282828"/>
                </a:solidFill>
              </a:rPr>
              <a:t>TI – Temperature Indicator</a:t>
            </a:r>
          </a:p>
          <a:p>
            <a:r>
              <a:rPr lang="en-US" sz="1200" dirty="0">
                <a:solidFill>
                  <a:srgbClr val="282828"/>
                </a:solidFill>
              </a:rPr>
              <a:t>RT – Resistivity Transmitter</a:t>
            </a:r>
          </a:p>
          <a:p>
            <a:r>
              <a:rPr lang="en-US" sz="1200" dirty="0">
                <a:solidFill>
                  <a:srgbClr val="282828"/>
                </a:solidFill>
              </a:rPr>
              <a:t>DI – DI Bottle</a:t>
            </a:r>
          </a:p>
          <a:p>
            <a:r>
              <a:rPr lang="en-US" sz="1200" dirty="0">
                <a:solidFill>
                  <a:srgbClr val="282828"/>
                </a:solidFill>
              </a:rPr>
              <a:t>F1 – Pre-Filter</a:t>
            </a:r>
          </a:p>
          <a:p>
            <a:r>
              <a:rPr lang="en-US" sz="1200" dirty="0">
                <a:solidFill>
                  <a:srgbClr val="282828"/>
                </a:solidFill>
              </a:rPr>
              <a:t>F2 – After-Filter</a:t>
            </a:r>
          </a:p>
          <a:p>
            <a:r>
              <a:rPr lang="en-US" sz="1200" dirty="0">
                <a:solidFill>
                  <a:srgbClr val="282828"/>
                </a:solidFill>
              </a:rPr>
              <a:t>FG – Flow Indicator</a:t>
            </a:r>
          </a:p>
          <a:p>
            <a:r>
              <a:rPr lang="en-US" sz="1200" dirty="0">
                <a:solidFill>
                  <a:srgbClr val="282828"/>
                </a:solidFill>
              </a:rPr>
              <a:t>PRV – Pressure Relief Valve</a:t>
            </a:r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A03C6239-727B-47B1-AB9C-783C38414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51" y="842962"/>
            <a:ext cx="5462128" cy="53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08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, schematic&#10;&#10;Description automatically generated">
            <a:extLst>
              <a:ext uri="{FF2B5EF4-FFF2-40B4-BE49-F238E27FC236}">
                <a16:creationId xmlns:a16="http://schemas.microsoft.com/office/drawing/2014/main" id="{CF0CBD23-38B5-4A6A-84DA-7DD26F9B1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6367" y="550809"/>
            <a:ext cx="4508499" cy="57621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CB84C7-2588-4D83-ACB8-9CB60279A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RFQ WALL LCW Skid &amp; Intermediate Skid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898E-8747-4272-B04D-CD146A0A9F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18E15BA-2E7D-4E15-99A2-1D5F73ED813F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2391AD-0326-4981-BC29-C1A2C8135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76DEE-042B-4948-82E9-30A1FF32B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E6BD6-C50A-4BF9-B55F-09968848D400}"/>
              </a:ext>
            </a:extLst>
          </p:cNvPr>
          <p:cNvSpPr txBox="1"/>
          <p:nvPr/>
        </p:nvSpPr>
        <p:spPr>
          <a:xfrm>
            <a:off x="6934200" y="2132542"/>
            <a:ext cx="2142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Legend:</a:t>
            </a:r>
          </a:p>
          <a:p>
            <a:r>
              <a:rPr lang="en-US" sz="1200" dirty="0"/>
              <a:t>PT – Pressure Transmitter</a:t>
            </a:r>
          </a:p>
          <a:p>
            <a:r>
              <a:rPr lang="en-US" sz="1200" dirty="0"/>
              <a:t>TT – RTD Temperature Transmitter</a:t>
            </a:r>
          </a:p>
          <a:p>
            <a:r>
              <a:rPr lang="en-US" sz="1200" dirty="0"/>
              <a:t>FT – Flow Meter/Transmitter</a:t>
            </a:r>
          </a:p>
          <a:p>
            <a:r>
              <a:rPr lang="en-US" sz="1200" dirty="0"/>
              <a:t>FV – Flow/Temperature Control Valve</a:t>
            </a:r>
          </a:p>
          <a:p>
            <a:r>
              <a:rPr lang="en-US" sz="1200" dirty="0"/>
              <a:t>RT – Resistivity Transmitter</a:t>
            </a:r>
          </a:p>
        </p:txBody>
      </p:sp>
    </p:spTree>
    <p:extLst>
      <p:ext uri="{BB962C8B-B14F-4D97-AF65-F5344CB8AC3E}">
        <p14:creationId xmlns:p14="http://schemas.microsoft.com/office/powerpoint/2010/main" val="3284982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2FB88D-82EF-4B53-874F-D7576234F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RFQ VANE LCW Cooling Skid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E2CB0-4138-41C2-BEF1-84D3FB987C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1A824C4-9606-4903-8D58-081341D7D7B1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77AF3-BCEA-427F-88C8-A332462F0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C9413-2D08-446C-A1FE-622F0D6909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  <p:pic>
        <p:nvPicPr>
          <p:cNvPr id="12" name="Content Placeholder 11" descr="Diagram, schematic&#10;&#10;Description automatically generated">
            <a:extLst>
              <a:ext uri="{FF2B5EF4-FFF2-40B4-BE49-F238E27FC236}">
                <a16:creationId xmlns:a16="http://schemas.microsoft.com/office/drawing/2014/main" id="{04546118-C26F-4536-8CC5-25354C2E5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9900" y="655953"/>
            <a:ext cx="5613400" cy="5653784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087ED7-8DFD-413D-8717-AC0DA56C95B5}"/>
              </a:ext>
            </a:extLst>
          </p:cNvPr>
          <p:cNvSpPr txBox="1"/>
          <p:nvPr/>
        </p:nvSpPr>
        <p:spPr>
          <a:xfrm>
            <a:off x="6934200" y="2132542"/>
            <a:ext cx="2142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Legend:</a:t>
            </a:r>
          </a:p>
          <a:p>
            <a:r>
              <a:rPr lang="en-US" sz="1200" dirty="0"/>
              <a:t>PT – Pressure Transmitter</a:t>
            </a:r>
          </a:p>
          <a:p>
            <a:r>
              <a:rPr lang="en-US" sz="1200" dirty="0"/>
              <a:t>TT – RTD Temperature Transmitter</a:t>
            </a:r>
          </a:p>
          <a:p>
            <a:r>
              <a:rPr lang="en-US" sz="1200" dirty="0"/>
              <a:t>FT – Flow Meter/Transmitter</a:t>
            </a:r>
          </a:p>
          <a:p>
            <a:r>
              <a:rPr lang="en-US" sz="1200" dirty="0"/>
              <a:t>FV – Flow/Temperature Control Valve</a:t>
            </a:r>
          </a:p>
          <a:p>
            <a:r>
              <a:rPr lang="en-US" sz="1200" dirty="0"/>
              <a:t>RT – Resistivity Transmitter</a:t>
            </a:r>
          </a:p>
        </p:txBody>
      </p:sp>
    </p:spTree>
    <p:extLst>
      <p:ext uri="{BB962C8B-B14F-4D97-AF65-F5344CB8AC3E}">
        <p14:creationId xmlns:p14="http://schemas.microsoft.com/office/powerpoint/2010/main" val="2076181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3BEA9B-D565-4C6C-8DCD-0DC18B17A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282828"/>
                </a:solidFill>
              </a:rPr>
              <a:t>Reusing the Vane and Wall skids from PIP2IT</a:t>
            </a:r>
          </a:p>
          <a:p>
            <a:r>
              <a:rPr lang="en-US" dirty="0">
                <a:solidFill>
                  <a:srgbClr val="282828"/>
                </a:solidFill>
              </a:rPr>
              <a:t>After RFQ testing completed, Vane and Wall skids disconnected and moved to storage</a:t>
            </a:r>
          </a:p>
          <a:p>
            <a:r>
              <a:rPr lang="en-US" dirty="0">
                <a:solidFill>
                  <a:srgbClr val="282828"/>
                </a:solidFill>
              </a:rPr>
              <a:t>For PIP-II installation, Vane and Wall skids brought out of storage and installed in High Bay ground floor in cooling skid alcove</a:t>
            </a:r>
          </a:p>
          <a:p>
            <a:r>
              <a:rPr lang="en-US" dirty="0">
                <a:solidFill>
                  <a:srgbClr val="282828"/>
                </a:solidFill>
              </a:rPr>
              <a:t>Piping manifolds and hose assemblies from PIP2IT operation reused</a:t>
            </a:r>
          </a:p>
          <a:p>
            <a:r>
              <a:rPr lang="en-US" dirty="0">
                <a:solidFill>
                  <a:srgbClr val="282828"/>
                </a:solidFill>
              </a:rPr>
              <a:t>New Intermediate Skid will be built to replace existing skid.</a:t>
            </a:r>
          </a:p>
          <a:p>
            <a:r>
              <a:rPr lang="en-US" dirty="0">
                <a:solidFill>
                  <a:srgbClr val="282828"/>
                </a:solidFill>
              </a:rPr>
              <a:t>Once cooling skids, piping manifolds, and hose assemblies are installed and connected, perform pneumatic and hydrostatic pressure tests </a:t>
            </a:r>
          </a:p>
          <a:p>
            <a:endParaRPr lang="en-US" dirty="0">
              <a:solidFill>
                <a:srgbClr val="282828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D67DD8-7B59-4697-8393-CC57131CE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CE500-773F-43CF-A6F3-10593EF254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1233AC4-1A52-497A-AE2E-94FFBEEA44FE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A13B8-E191-4608-9220-2A4E29040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02EDD-B8D7-4AC6-ADF2-C751A032F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3691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C69D21-5C03-495C-B911-1B8EF91E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Image - RFQ Vane Wall Skids at CMTF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4957F-DACA-4C7C-A387-BA9F46D0DE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C0B4C2-C110-42CD-911E-CB72A938DB9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42E2D0-5FB7-4E84-ADC2-C34A6F67B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547EB-FE0E-4E09-AF46-1A111CCE1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  <p:pic>
        <p:nvPicPr>
          <p:cNvPr id="7" name="Picture 6" descr="A picture containing indoor, equipment, cluttered&#10;&#10;Description automatically generated">
            <a:extLst>
              <a:ext uri="{FF2B5EF4-FFF2-40B4-BE49-F238E27FC236}">
                <a16:creationId xmlns:a16="http://schemas.microsoft.com/office/drawing/2014/main" id="{56185A1E-BF0D-4B09-8C08-25CE9D96A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08" y="862895"/>
            <a:ext cx="7051512" cy="528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44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0D5A284-FE60-42E3-A0CB-519118C74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455" y="971550"/>
            <a:ext cx="6744803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71B5669-2300-4649-821D-2C57E81D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Image - RFQ Wall skid at CMTF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B4CEF-8197-4F1D-8EEE-FC3DE3D535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C0B4C2-C110-42CD-911E-CB72A938DB9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EC7CF-C341-46FB-9FBD-B65221A65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9FED3-B16D-42CE-B22D-241D873C9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4208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E0F83D4-86D8-4C64-98E5-7BF0D7A49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455" y="971550"/>
            <a:ext cx="6744803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71B5669-2300-4649-821D-2C57E81D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Image - RFQ Vane skid at CMTF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B4CEF-8197-4F1D-8EEE-FC3DE3D535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C0B4C2-C110-42CD-911E-CB72A938DB9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EC7CF-C341-46FB-9FBD-B65221A65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9FED3-B16D-42CE-B22D-241D873C9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9141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AE7183B-340D-435E-BB8E-4ABC0CB21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455" y="971550"/>
            <a:ext cx="6744803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88F4A6A-2AAF-4005-9F7F-394D3BB1F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Image - RFQ Vane Wall Flowmeters at CMTF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49806-96D1-48C2-9950-9EAF91779F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C0B4C2-C110-42CD-911E-CB72A938DB9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0423B6-2818-4C33-8D5B-169C7FF6A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3EFF0-0DDB-440A-8618-7128FAA63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60677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3A32145-F037-4026-B912-FFF6EF8E7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455" y="971550"/>
            <a:ext cx="6744803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D9ED87-F34D-4B49-8BF1-AAC5C63C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Image - RFQ Intermediate skid at CMTF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059F1-5AE0-4C23-AF01-EFD1550FF3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C0B4C2-C110-42CD-911E-CB72A938DB9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7BC04A-4EF2-4183-9AAA-CF83749F7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8F9E4-36B5-44BE-8E55-A08FD7594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8516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B566D7-AA7A-4C22-B953-0D93AA5BC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455" y="971550"/>
            <a:ext cx="6744803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AE51DD-8A06-43BD-B331-1D83AD580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Image - RFQ Intermediate skid at CMTF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27547-1505-49AF-9659-61AA7859A4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C0B4C2-C110-42CD-911E-CB72A938DB9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88E1-BB39-459C-AD74-1CA0589DE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089746-9E33-41FC-A671-30E0387AA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0984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5B8CDA-4869-41E5-A8E7-F0EC9B448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Scope Cartoon</a:t>
            </a:r>
          </a:p>
          <a:p>
            <a:r>
              <a:rPr lang="en-US" dirty="0"/>
              <a:t>Cooling Systems</a:t>
            </a:r>
          </a:p>
          <a:p>
            <a:pPr lvl="1"/>
            <a:r>
              <a:rPr lang="en-US" dirty="0"/>
              <a:t>RFQ Three Skid LCW System (Intermediate, Vane, Wall)</a:t>
            </a:r>
          </a:p>
          <a:p>
            <a:pPr lvl="1"/>
            <a:r>
              <a:rPr lang="en-US" dirty="0"/>
              <a:t>Beam Absorber RAW Skid</a:t>
            </a:r>
          </a:p>
          <a:p>
            <a:pPr lvl="1"/>
            <a:r>
              <a:rPr lang="en-US" dirty="0"/>
              <a:t>RFQ Circulator Chiller</a:t>
            </a:r>
          </a:p>
          <a:p>
            <a:pPr lvl="1"/>
            <a:r>
              <a:rPr lang="en-US" dirty="0"/>
              <a:t>Ion Source Chiller</a:t>
            </a:r>
          </a:p>
          <a:p>
            <a:r>
              <a:rPr lang="en-US" dirty="0"/>
              <a:t>Requirements (TRS)</a:t>
            </a:r>
          </a:p>
          <a:p>
            <a:r>
              <a:rPr lang="en-US" dirty="0"/>
              <a:t>Screen shots (where applicable)</a:t>
            </a:r>
          </a:p>
          <a:p>
            <a:r>
              <a:rPr lang="en-US" dirty="0"/>
              <a:t>P&amp;ID</a:t>
            </a:r>
          </a:p>
          <a:p>
            <a:r>
              <a:rPr lang="en-US" dirty="0"/>
              <a:t>Preliminary analysis of piping loads (where applicable)</a:t>
            </a:r>
          </a:p>
          <a:p>
            <a:r>
              <a:rPr lang="en-US" dirty="0"/>
              <a:t>Installation Plan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296563-84A8-46EC-8515-76C54C3A9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A9DB1-9DB8-4F3B-9BDB-BF3BBD420A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66DEA03-B05C-4B9D-B351-83C0696D60CB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2BE51C-1D56-49F1-8136-173458DB1F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4D4B3-B470-4876-9E45-3ACE69391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/>
              <a:t>Special Cooling Systems Design</a:t>
            </a:r>
          </a:p>
        </p:txBody>
      </p:sp>
    </p:spTree>
    <p:extLst>
      <p:ext uri="{BB962C8B-B14F-4D97-AF65-F5344CB8AC3E}">
        <p14:creationId xmlns:p14="http://schemas.microsoft.com/office/powerpoint/2010/main" val="879101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A1EB35AA-ADA6-AE40-B284-41DA09DE90EB}"/>
              </a:ext>
            </a:extLst>
          </p:cNvPr>
          <p:cNvSpPr txBox="1">
            <a:spLocks/>
          </p:cNvSpPr>
          <p:nvPr/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 lnSpcReduction="10000"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RFQ Circulator/Loads Chiller System Design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EC675E64-17BE-1748-8649-D90036B071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4687275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Maurice Ball/</a:t>
            </a:r>
            <a:r>
              <a:rPr lang="pl-PL" dirty="0"/>
              <a:t>Jerzy (Yurick) Czajkowski</a:t>
            </a:r>
            <a:endParaRPr lang="en-US" dirty="0"/>
          </a:p>
          <a:p>
            <a:r>
              <a:rPr lang="en-US" dirty="0"/>
              <a:t>PIP-II LINAC Complex Mechanical Fluid Systems PDR</a:t>
            </a:r>
          </a:p>
          <a:p>
            <a:r>
              <a:rPr lang="en-US" dirty="0"/>
              <a:t>April 21, 2021</a:t>
            </a:r>
          </a:p>
        </p:txBody>
      </p:sp>
    </p:spTree>
    <p:extLst>
      <p:ext uri="{BB962C8B-B14F-4D97-AF65-F5344CB8AC3E}">
        <p14:creationId xmlns:p14="http://schemas.microsoft.com/office/powerpoint/2010/main" val="3944262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9325D8-5B47-4336-851E-F98B26C3B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 the shelf portable chiller</a:t>
            </a:r>
          </a:p>
          <a:p>
            <a:r>
              <a:rPr lang="en-US" dirty="0"/>
              <a:t>Self-contained </a:t>
            </a:r>
          </a:p>
          <a:p>
            <a:r>
              <a:rPr lang="en-US" dirty="0"/>
              <a:t>Air-cooled chiller</a:t>
            </a:r>
          </a:p>
          <a:p>
            <a:r>
              <a:rPr lang="en-US" dirty="0"/>
              <a:t>Special supply temperature control needs (83°F)</a:t>
            </a:r>
          </a:p>
          <a:p>
            <a:r>
              <a:rPr lang="en-US" dirty="0"/>
              <a:t>RFQ amplifiers cooled separately using PCW System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7B3126-F22F-400A-9EC9-C49ED604B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RFQ Circulator Chiller Highlights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DE2EC-DF5B-4F29-9E80-A99C6A3988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D4C6EAB-E425-4719-A0DB-518B9C3DCC74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64688C-7EC7-4B5E-823A-111D240C8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41BC6-ABCD-4E90-BD8A-613F6E848A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4928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329A06-779A-4338-B87A-B38C3E86F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Infrastructure shall provide the cooling water system, including supply and return piping, valves, and instrumentation, for the RFQ circulator and loads according to the following specifications:</a:t>
            </a:r>
          </a:p>
          <a:p>
            <a:pPr lvl="0"/>
            <a:r>
              <a:rPr lang="en-US" dirty="0"/>
              <a:t>Discharge Pressure = 100 PSIG</a:t>
            </a:r>
          </a:p>
          <a:p>
            <a:pPr lvl="0"/>
            <a:r>
              <a:rPr lang="en-US" dirty="0"/>
              <a:t>Suction Pressure = 15 PSIG</a:t>
            </a:r>
          </a:p>
          <a:p>
            <a:pPr lvl="0"/>
            <a:r>
              <a:rPr lang="en-US" dirty="0"/>
              <a:t>Supply Temperature = 83°F +/- 1.0 ⁰F </a:t>
            </a:r>
          </a:p>
          <a:p>
            <a:pPr lvl="0"/>
            <a:r>
              <a:rPr lang="en-US" dirty="0"/>
              <a:t>Delta T (ΔT) = 10 F⁰ </a:t>
            </a:r>
          </a:p>
          <a:p>
            <a:pPr lvl="0"/>
            <a:r>
              <a:rPr lang="en-US" dirty="0"/>
              <a:t>Total Heat Load = 29 KW</a:t>
            </a:r>
          </a:p>
          <a:p>
            <a:pPr lvl="0"/>
            <a:r>
              <a:rPr lang="en-US" dirty="0"/>
              <a:t>Total Flow Required = 20 GPM</a:t>
            </a:r>
          </a:p>
          <a:p>
            <a:r>
              <a:rPr lang="en-US" dirty="0"/>
              <a:t>Resistivity = n/a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D7889F-7127-4DA8-B7E3-B03A5844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3251"/>
            <a:ext cx="8686800" cy="427877"/>
          </a:xfrm>
        </p:spPr>
        <p:txBody>
          <a:bodyPr/>
          <a:lstStyle/>
          <a:p>
            <a:r>
              <a:rPr lang="en-US" dirty="0"/>
              <a:t>Technical Requirements for RFQ Circulator Chiller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F573D-E22A-44E2-ABB9-2A6B5427C5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D944A94-F449-48FE-B614-732940E98C5D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48E-87C4-4E28-99B9-6233C83ED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A7B66-D6A0-423F-B02E-6F0100348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46165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, schematic&#10;&#10;Description automatically generated">
            <a:extLst>
              <a:ext uri="{FF2B5EF4-FFF2-40B4-BE49-F238E27FC236}">
                <a16:creationId xmlns:a16="http://schemas.microsoft.com/office/drawing/2014/main" id="{D55E7CDF-3B9B-4BEE-8BB5-A2EB18212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9189" y="580918"/>
            <a:ext cx="3066365" cy="55289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BD2B53-C024-4865-AA9A-C60DCFEFD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RFQ Circulator/Loads Chiller P&amp;ID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F4F16-E451-4C53-BCC3-455F4FE073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B117E80-466F-49D4-BB51-47882448D73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730FA-97BA-4F7B-BC01-61B2486C0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67C25-8FFE-43BA-8D57-57EC98490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D0AB5BA-4B39-42E7-B8EB-4169FA9F7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177" y="2466242"/>
            <a:ext cx="2505287" cy="17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57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3BEA9B-D565-4C6C-8DCD-0DC18B17A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282828"/>
                </a:solidFill>
              </a:rPr>
              <a:t>Procure and install portable chiller</a:t>
            </a:r>
          </a:p>
          <a:p>
            <a:r>
              <a:rPr lang="en-US" dirty="0">
                <a:solidFill>
                  <a:srgbClr val="282828"/>
                </a:solidFill>
              </a:rPr>
              <a:t>Connect flexible hose assemblies to manifolds and then to Circulators and Loads</a:t>
            </a:r>
          </a:p>
          <a:p>
            <a:r>
              <a:rPr lang="en-US" dirty="0">
                <a:solidFill>
                  <a:srgbClr val="282828"/>
                </a:solidFill>
              </a:rPr>
              <a:t>Once chiller and hose assemblies are installed and connected</a:t>
            </a:r>
          </a:p>
          <a:p>
            <a:r>
              <a:rPr lang="en-US" dirty="0">
                <a:solidFill>
                  <a:srgbClr val="282828"/>
                </a:solidFill>
              </a:rPr>
              <a:t>Pneumatic and hydrostatic pressure tests will be performed</a:t>
            </a:r>
          </a:p>
          <a:p>
            <a:endParaRPr lang="en-US" dirty="0">
              <a:solidFill>
                <a:srgbClr val="282828"/>
              </a:solidFill>
            </a:endParaRPr>
          </a:p>
          <a:p>
            <a:endParaRPr lang="en-US" dirty="0">
              <a:solidFill>
                <a:srgbClr val="282828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D67DD8-7B59-4697-8393-CC57131CE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CE500-773F-43CF-A6F3-10593EF254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E90DC4A-F40D-4CC6-89E2-D5C77E4B23F0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A13B8-E191-4608-9220-2A4E29040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02EDD-B8D7-4AC6-ADF2-C751A032F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0017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A1EB35AA-ADA6-AE40-B284-41DA09DE90EB}"/>
              </a:ext>
            </a:extLst>
          </p:cNvPr>
          <p:cNvSpPr txBox="1">
            <a:spLocks/>
          </p:cNvSpPr>
          <p:nvPr/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 lnSpcReduction="10000"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Beam Absorber Skid and Piping System Design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EC675E64-17BE-1748-8649-D90036B071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4687275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Maurice Ball/</a:t>
            </a:r>
            <a:r>
              <a:rPr lang="pl-PL" dirty="0"/>
              <a:t>Jerzy (Yurick) Czajkowski</a:t>
            </a:r>
            <a:endParaRPr lang="en-US" dirty="0"/>
          </a:p>
          <a:p>
            <a:r>
              <a:rPr lang="en-US" dirty="0"/>
              <a:t>PIP-II LINAC Complex Mechanical Fluid Systems PDR</a:t>
            </a:r>
          </a:p>
          <a:p>
            <a:r>
              <a:rPr lang="en-US" dirty="0"/>
              <a:t>April 21, 2021</a:t>
            </a:r>
          </a:p>
        </p:txBody>
      </p:sp>
    </p:spTree>
    <p:extLst>
      <p:ext uri="{BB962C8B-B14F-4D97-AF65-F5344CB8AC3E}">
        <p14:creationId xmlns:p14="http://schemas.microsoft.com/office/powerpoint/2010/main" val="3233080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4A04D5-F6F4-4162-946F-F1E518813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Radioactive Water system</a:t>
            </a:r>
          </a:p>
          <a:p>
            <a:r>
              <a:rPr lang="en-US" dirty="0"/>
              <a:t>Cools the Beam Absorber located in the Beam Transfer Line (BTL)</a:t>
            </a:r>
          </a:p>
          <a:p>
            <a:r>
              <a:rPr lang="en-US" dirty="0"/>
              <a:t>Normal Fluid Service </a:t>
            </a:r>
          </a:p>
          <a:p>
            <a:r>
              <a:rPr lang="en-US" dirty="0"/>
              <a:t>Nitrogen gas used as tank blanket and to purge Hydrogen gas from system</a:t>
            </a:r>
          </a:p>
          <a:p>
            <a:r>
              <a:rPr lang="en-US" dirty="0"/>
              <a:t>Magnetically driven circulating pump, no leaky seals</a:t>
            </a:r>
          </a:p>
          <a:p>
            <a:r>
              <a:rPr lang="en-US" dirty="0"/>
              <a:t>Containment basin located under RAW skid, sized to contain entire RAW system volume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BA2EF8-0A09-4961-9A92-CAFAE50E9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Absorber RAW Skid - Highlights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6D3D6-0F92-49C6-A60B-6E4D7D5B8D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2072476-1A05-4458-9F34-A193E32192FE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AC62CC-0596-4B48-852E-20CCB443D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0AD9BC-DFE7-43F6-911B-926E094DA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0572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329A06-779A-4338-B87A-B38C3E86F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Infrastructure shall design the Absorber RAW cooling system, including supply and return piping, valves, and instrumentation for the Absorber according to the following specifications:</a:t>
            </a:r>
          </a:p>
          <a:p>
            <a:pPr lvl="0"/>
            <a:r>
              <a:rPr lang="en-US" dirty="0"/>
              <a:t>Discharge Pressure = 100 PSIG</a:t>
            </a:r>
          </a:p>
          <a:p>
            <a:pPr lvl="0"/>
            <a:r>
              <a:rPr lang="en-US" dirty="0"/>
              <a:t>Suction Pressure = 15 PSIG</a:t>
            </a:r>
          </a:p>
          <a:p>
            <a:pPr lvl="0"/>
            <a:r>
              <a:rPr lang="en-US" dirty="0">
                <a:solidFill>
                  <a:srgbClr val="282828"/>
                </a:solidFill>
              </a:rPr>
              <a:t>Supply Temperature = 100°F +/- 1 ⁰F</a:t>
            </a:r>
          </a:p>
          <a:p>
            <a:pPr lvl="0"/>
            <a:r>
              <a:rPr lang="en-US" dirty="0">
                <a:solidFill>
                  <a:srgbClr val="282828"/>
                </a:solidFill>
              </a:rPr>
              <a:t>Delta T (ΔT) = 23.5 F⁰ </a:t>
            </a:r>
          </a:p>
          <a:p>
            <a:pPr lvl="0"/>
            <a:r>
              <a:rPr lang="en-US" dirty="0">
                <a:solidFill>
                  <a:srgbClr val="282828"/>
                </a:solidFill>
              </a:rPr>
              <a:t>Total Heat Load = 25 KW</a:t>
            </a:r>
          </a:p>
          <a:p>
            <a:pPr lvl="0"/>
            <a:r>
              <a:rPr lang="en-US" dirty="0">
                <a:solidFill>
                  <a:srgbClr val="282828"/>
                </a:solidFill>
              </a:rPr>
              <a:t>Total Flow Required = 20 GPM</a:t>
            </a:r>
          </a:p>
          <a:p>
            <a:pPr lvl="0"/>
            <a:r>
              <a:rPr lang="en-US" dirty="0"/>
              <a:t>Resistivity = n/a</a:t>
            </a:r>
          </a:p>
          <a:p>
            <a:pPr lvl="0"/>
            <a:r>
              <a:rPr lang="en-US" dirty="0"/>
              <a:t>Full flow particulate filtration at 5 micron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D7889F-7127-4DA8-B7E3-B03A5844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8250"/>
            <a:ext cx="8686800" cy="427877"/>
          </a:xfrm>
        </p:spPr>
        <p:txBody>
          <a:bodyPr/>
          <a:lstStyle/>
          <a:p>
            <a:r>
              <a:rPr lang="en-US" dirty="0"/>
              <a:t>Technical Requirements for Beam Absorber RAW Skid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F573D-E22A-44E2-ABB9-2A6B5427C5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E52A84E-18E4-4902-A2B4-350F5F47AED5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48E-87C4-4E28-99B9-6233C83ED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A7B66-D6A0-423F-B02E-6F0100348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44010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E8D38676-3E9E-4743-8B46-258987B02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351" y="719268"/>
            <a:ext cx="4459311" cy="560041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A50F264-5B76-4A31-8A8F-DF1B6BF95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Absorber Skid and System P&amp;ID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6D5B1-6A85-4014-88E5-C68856963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EA02BC0-7BB2-48D6-813B-0EBE0CC33B50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3F2D2-681F-4D18-9003-508909A1A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D55E3-540D-4A55-B3F9-DED55E5B9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282D84-7C2B-4EC0-9F25-9F328F512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501" y="3074958"/>
            <a:ext cx="3342596" cy="26695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CF7ED1-3941-4558-909C-186E2C67A507}"/>
              </a:ext>
            </a:extLst>
          </p:cNvPr>
          <p:cNvSpPr txBox="1"/>
          <p:nvPr/>
        </p:nvSpPr>
        <p:spPr>
          <a:xfrm>
            <a:off x="5317120" y="1439345"/>
            <a:ext cx="38935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05050"/>
                </a:solidFill>
              </a:rPr>
              <a:t>Legend:</a:t>
            </a:r>
          </a:p>
          <a:p>
            <a:r>
              <a:rPr lang="en-US" sz="1400" dirty="0">
                <a:solidFill>
                  <a:srgbClr val="505050"/>
                </a:solidFill>
              </a:rPr>
              <a:t>PI – Pressure Indicator</a:t>
            </a:r>
          </a:p>
          <a:p>
            <a:r>
              <a:rPr lang="en-US" sz="1400" dirty="0">
                <a:solidFill>
                  <a:srgbClr val="505050"/>
                </a:solidFill>
              </a:rPr>
              <a:t>TI – Temperature Indicator</a:t>
            </a:r>
          </a:p>
          <a:p>
            <a:r>
              <a:rPr lang="en-US" sz="1400" dirty="0">
                <a:solidFill>
                  <a:srgbClr val="505050"/>
                </a:solidFill>
              </a:rPr>
              <a:t>LT – Level Transmitter</a:t>
            </a:r>
          </a:p>
          <a:p>
            <a:r>
              <a:rPr lang="en-US" sz="1400" dirty="0">
                <a:solidFill>
                  <a:srgbClr val="505050"/>
                </a:solidFill>
              </a:rPr>
              <a:t>PT – Pressure Transmitter</a:t>
            </a:r>
          </a:p>
          <a:p>
            <a:r>
              <a:rPr lang="en-US" sz="1400" dirty="0">
                <a:solidFill>
                  <a:srgbClr val="505050"/>
                </a:solidFill>
              </a:rPr>
              <a:t>TT – Temperature Transmitter</a:t>
            </a:r>
          </a:p>
          <a:p>
            <a:r>
              <a:rPr lang="en-US" sz="1400" dirty="0">
                <a:solidFill>
                  <a:srgbClr val="505050"/>
                </a:solidFill>
              </a:rPr>
              <a:t>FT  - Flow Meter/Transmitter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D739C6-DA03-4282-9346-AC896AF979B1}"/>
              </a:ext>
            </a:extLst>
          </p:cNvPr>
          <p:cNvSpPr txBox="1"/>
          <p:nvPr/>
        </p:nvSpPr>
        <p:spPr>
          <a:xfrm>
            <a:off x="944354" y="4362535"/>
            <a:ext cx="14649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282828"/>
                </a:solidFill>
              </a:rPr>
              <a:t>1 ½” RAW RETURN 123.5 </a:t>
            </a:r>
            <a:r>
              <a:rPr lang="en-US" sz="800" dirty="0" err="1">
                <a:solidFill>
                  <a:srgbClr val="282828"/>
                </a:solidFill>
              </a:rPr>
              <a:t>degF</a:t>
            </a:r>
            <a:endParaRPr lang="en-US" sz="800" dirty="0">
              <a:solidFill>
                <a:srgbClr val="282828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2306CF-5B33-4417-ABA3-1BC1C8792DAD}"/>
              </a:ext>
            </a:extLst>
          </p:cNvPr>
          <p:cNvSpPr txBox="1"/>
          <p:nvPr/>
        </p:nvSpPr>
        <p:spPr>
          <a:xfrm>
            <a:off x="2983523" y="4495801"/>
            <a:ext cx="13324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282828"/>
                </a:solidFill>
              </a:rPr>
              <a:t>1 ½” RAW SUPPLY 100 </a:t>
            </a:r>
            <a:r>
              <a:rPr lang="en-US" sz="800" dirty="0" err="1">
                <a:solidFill>
                  <a:srgbClr val="282828"/>
                </a:solidFill>
              </a:rPr>
              <a:t>degF</a:t>
            </a:r>
            <a:endParaRPr lang="en-US" sz="800" dirty="0">
              <a:solidFill>
                <a:srgbClr val="2828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91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27624A-B806-406B-A959-02E94AEF3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3705958" cy="5117123"/>
          </a:xfrm>
        </p:spPr>
        <p:txBody>
          <a:bodyPr/>
          <a:lstStyle/>
          <a:p>
            <a:r>
              <a:rPr lang="en-US" dirty="0"/>
              <a:t>Example of a similarly designed Absorber RAW Skid at NML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275E8E-6760-4BFF-9E9C-616D1911C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Absorber RAW Skid – Highlights (Continued)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621F3-8630-47C7-A06C-643AD50E72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C0B4C2-C110-42CD-911E-CB72A938DB9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2DD79E-9E72-47B7-A816-B87B30644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54B8B-3F17-4000-B1C1-AF9BB4F60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  <p:pic>
        <p:nvPicPr>
          <p:cNvPr id="1026" name="FCA1112F-A49C-475E-BFA3-3B6AB3AB0DE9">
            <a:extLst>
              <a:ext uri="{FF2B5EF4-FFF2-40B4-BE49-F238E27FC236}">
                <a16:creationId xmlns:a16="http://schemas.microsoft.com/office/drawing/2014/main" id="{BB7BC75C-3ECD-4AE6-8704-B8E196329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64935"/>
            <a:ext cx="3799483" cy="506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630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B07B379C-722F-415B-AB2A-2717A98207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9"/>
          <a:stretch/>
        </p:blipFill>
        <p:spPr>
          <a:xfrm>
            <a:off x="362292" y="1612901"/>
            <a:ext cx="8320177" cy="4635724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378C98-7A73-4DC8-ABF3-41CE624F5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Four Specialized Cooling Systems - Locations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BF746A5-DFFC-49CC-BE5E-7DDF74726BEC}"/>
              </a:ext>
            </a:extLst>
          </p:cNvPr>
          <p:cNvSpPr txBox="1"/>
          <p:nvPr/>
        </p:nvSpPr>
        <p:spPr>
          <a:xfrm>
            <a:off x="657106" y="1985446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F-37</a:t>
            </a:r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2E548A7C-2C2A-465E-93E4-4B8BF15873A4}"/>
              </a:ext>
            </a:extLst>
          </p:cNvPr>
          <p:cNvSpPr/>
          <p:nvPr/>
        </p:nvSpPr>
        <p:spPr>
          <a:xfrm rot="479585">
            <a:off x="453779" y="2265038"/>
            <a:ext cx="119866" cy="508240"/>
          </a:xfrm>
          <a:custGeom>
            <a:avLst/>
            <a:gdLst>
              <a:gd name="connsiteX0" fmla="*/ 0 w 675341"/>
              <a:gd name="connsiteY0" fmla="*/ 0 h 359030"/>
              <a:gd name="connsiteX1" fmla="*/ 41835 w 675341"/>
              <a:gd name="connsiteY1" fmla="*/ 47812 h 359030"/>
              <a:gd name="connsiteX2" fmla="*/ 71718 w 675341"/>
              <a:gd name="connsiteY2" fmla="*/ 71717 h 359030"/>
              <a:gd name="connsiteX3" fmla="*/ 131482 w 675341"/>
              <a:gd name="connsiteY3" fmla="*/ 125506 h 359030"/>
              <a:gd name="connsiteX4" fmla="*/ 167341 w 675341"/>
              <a:gd name="connsiteY4" fmla="*/ 149412 h 359030"/>
              <a:gd name="connsiteX5" fmla="*/ 215153 w 675341"/>
              <a:gd name="connsiteY5" fmla="*/ 179294 h 359030"/>
              <a:gd name="connsiteX6" fmla="*/ 262965 w 675341"/>
              <a:gd name="connsiteY6" fmla="*/ 203200 h 359030"/>
              <a:gd name="connsiteX7" fmla="*/ 322730 w 675341"/>
              <a:gd name="connsiteY7" fmla="*/ 245035 h 359030"/>
              <a:gd name="connsiteX8" fmla="*/ 346635 w 675341"/>
              <a:gd name="connsiteY8" fmla="*/ 262965 h 359030"/>
              <a:gd name="connsiteX9" fmla="*/ 406400 w 675341"/>
              <a:gd name="connsiteY9" fmla="*/ 292847 h 359030"/>
              <a:gd name="connsiteX10" fmla="*/ 484094 w 675341"/>
              <a:gd name="connsiteY10" fmla="*/ 328706 h 359030"/>
              <a:gd name="connsiteX11" fmla="*/ 508000 w 675341"/>
              <a:gd name="connsiteY11" fmla="*/ 334682 h 359030"/>
              <a:gd name="connsiteX12" fmla="*/ 543859 w 675341"/>
              <a:gd name="connsiteY12" fmla="*/ 340659 h 359030"/>
              <a:gd name="connsiteX13" fmla="*/ 579718 w 675341"/>
              <a:gd name="connsiteY13" fmla="*/ 352612 h 359030"/>
              <a:gd name="connsiteX14" fmla="*/ 627530 w 675341"/>
              <a:gd name="connsiteY14" fmla="*/ 358588 h 359030"/>
              <a:gd name="connsiteX15" fmla="*/ 657412 w 675341"/>
              <a:gd name="connsiteY15" fmla="*/ 358588 h 359030"/>
              <a:gd name="connsiteX16" fmla="*/ 675341 w 675341"/>
              <a:gd name="connsiteY16" fmla="*/ 358588 h 359030"/>
              <a:gd name="connsiteX0" fmla="*/ 0 w 675341"/>
              <a:gd name="connsiteY0" fmla="*/ 0 h 359030"/>
              <a:gd name="connsiteX1" fmla="*/ 41835 w 675341"/>
              <a:gd name="connsiteY1" fmla="*/ 47812 h 359030"/>
              <a:gd name="connsiteX2" fmla="*/ 71718 w 675341"/>
              <a:gd name="connsiteY2" fmla="*/ 71717 h 359030"/>
              <a:gd name="connsiteX3" fmla="*/ 131482 w 675341"/>
              <a:gd name="connsiteY3" fmla="*/ 125506 h 359030"/>
              <a:gd name="connsiteX4" fmla="*/ 167341 w 675341"/>
              <a:gd name="connsiteY4" fmla="*/ 149412 h 359030"/>
              <a:gd name="connsiteX5" fmla="*/ 215153 w 675341"/>
              <a:gd name="connsiteY5" fmla="*/ 179294 h 359030"/>
              <a:gd name="connsiteX6" fmla="*/ 220245 w 675341"/>
              <a:gd name="connsiteY6" fmla="*/ 213295 h 359030"/>
              <a:gd name="connsiteX7" fmla="*/ 322730 w 675341"/>
              <a:gd name="connsiteY7" fmla="*/ 245035 h 359030"/>
              <a:gd name="connsiteX8" fmla="*/ 346635 w 675341"/>
              <a:gd name="connsiteY8" fmla="*/ 262965 h 359030"/>
              <a:gd name="connsiteX9" fmla="*/ 406400 w 675341"/>
              <a:gd name="connsiteY9" fmla="*/ 292847 h 359030"/>
              <a:gd name="connsiteX10" fmla="*/ 484094 w 675341"/>
              <a:gd name="connsiteY10" fmla="*/ 328706 h 359030"/>
              <a:gd name="connsiteX11" fmla="*/ 508000 w 675341"/>
              <a:gd name="connsiteY11" fmla="*/ 334682 h 359030"/>
              <a:gd name="connsiteX12" fmla="*/ 543859 w 675341"/>
              <a:gd name="connsiteY12" fmla="*/ 340659 h 359030"/>
              <a:gd name="connsiteX13" fmla="*/ 579718 w 675341"/>
              <a:gd name="connsiteY13" fmla="*/ 352612 h 359030"/>
              <a:gd name="connsiteX14" fmla="*/ 627530 w 675341"/>
              <a:gd name="connsiteY14" fmla="*/ 358588 h 359030"/>
              <a:gd name="connsiteX15" fmla="*/ 657412 w 675341"/>
              <a:gd name="connsiteY15" fmla="*/ 358588 h 359030"/>
              <a:gd name="connsiteX16" fmla="*/ 675341 w 675341"/>
              <a:gd name="connsiteY16" fmla="*/ 358588 h 359030"/>
              <a:gd name="connsiteX0" fmla="*/ 0 w 675341"/>
              <a:gd name="connsiteY0" fmla="*/ 0 h 359030"/>
              <a:gd name="connsiteX1" fmla="*/ 41835 w 675341"/>
              <a:gd name="connsiteY1" fmla="*/ 47812 h 359030"/>
              <a:gd name="connsiteX2" fmla="*/ 71718 w 675341"/>
              <a:gd name="connsiteY2" fmla="*/ 71717 h 359030"/>
              <a:gd name="connsiteX3" fmla="*/ 131482 w 675341"/>
              <a:gd name="connsiteY3" fmla="*/ 125506 h 359030"/>
              <a:gd name="connsiteX4" fmla="*/ 167341 w 675341"/>
              <a:gd name="connsiteY4" fmla="*/ 149412 h 359030"/>
              <a:gd name="connsiteX5" fmla="*/ 215153 w 675341"/>
              <a:gd name="connsiteY5" fmla="*/ 179294 h 359030"/>
              <a:gd name="connsiteX6" fmla="*/ 220245 w 675341"/>
              <a:gd name="connsiteY6" fmla="*/ 213295 h 359030"/>
              <a:gd name="connsiteX7" fmla="*/ 322730 w 675341"/>
              <a:gd name="connsiteY7" fmla="*/ 245035 h 359030"/>
              <a:gd name="connsiteX8" fmla="*/ 318155 w 675341"/>
              <a:gd name="connsiteY8" fmla="*/ 278107 h 359030"/>
              <a:gd name="connsiteX9" fmla="*/ 406400 w 675341"/>
              <a:gd name="connsiteY9" fmla="*/ 292847 h 359030"/>
              <a:gd name="connsiteX10" fmla="*/ 484094 w 675341"/>
              <a:gd name="connsiteY10" fmla="*/ 328706 h 359030"/>
              <a:gd name="connsiteX11" fmla="*/ 508000 w 675341"/>
              <a:gd name="connsiteY11" fmla="*/ 334682 h 359030"/>
              <a:gd name="connsiteX12" fmla="*/ 543859 w 675341"/>
              <a:gd name="connsiteY12" fmla="*/ 340659 h 359030"/>
              <a:gd name="connsiteX13" fmla="*/ 579718 w 675341"/>
              <a:gd name="connsiteY13" fmla="*/ 352612 h 359030"/>
              <a:gd name="connsiteX14" fmla="*/ 627530 w 675341"/>
              <a:gd name="connsiteY14" fmla="*/ 358588 h 359030"/>
              <a:gd name="connsiteX15" fmla="*/ 657412 w 675341"/>
              <a:gd name="connsiteY15" fmla="*/ 358588 h 359030"/>
              <a:gd name="connsiteX16" fmla="*/ 675341 w 675341"/>
              <a:gd name="connsiteY16" fmla="*/ 358588 h 359030"/>
              <a:gd name="connsiteX0" fmla="*/ 0 w 675341"/>
              <a:gd name="connsiteY0" fmla="*/ 0 h 359030"/>
              <a:gd name="connsiteX1" fmla="*/ 41835 w 675341"/>
              <a:gd name="connsiteY1" fmla="*/ 47812 h 359030"/>
              <a:gd name="connsiteX2" fmla="*/ 71718 w 675341"/>
              <a:gd name="connsiteY2" fmla="*/ 71717 h 359030"/>
              <a:gd name="connsiteX3" fmla="*/ 131482 w 675341"/>
              <a:gd name="connsiteY3" fmla="*/ 125506 h 359030"/>
              <a:gd name="connsiteX4" fmla="*/ 167341 w 675341"/>
              <a:gd name="connsiteY4" fmla="*/ 149412 h 359030"/>
              <a:gd name="connsiteX5" fmla="*/ 215153 w 675341"/>
              <a:gd name="connsiteY5" fmla="*/ 179294 h 359030"/>
              <a:gd name="connsiteX6" fmla="*/ 220245 w 675341"/>
              <a:gd name="connsiteY6" fmla="*/ 213295 h 359030"/>
              <a:gd name="connsiteX7" fmla="*/ 322730 w 675341"/>
              <a:gd name="connsiteY7" fmla="*/ 245035 h 359030"/>
              <a:gd name="connsiteX8" fmla="*/ 406400 w 675341"/>
              <a:gd name="connsiteY8" fmla="*/ 292847 h 359030"/>
              <a:gd name="connsiteX9" fmla="*/ 484094 w 675341"/>
              <a:gd name="connsiteY9" fmla="*/ 328706 h 359030"/>
              <a:gd name="connsiteX10" fmla="*/ 508000 w 675341"/>
              <a:gd name="connsiteY10" fmla="*/ 334682 h 359030"/>
              <a:gd name="connsiteX11" fmla="*/ 543859 w 675341"/>
              <a:gd name="connsiteY11" fmla="*/ 340659 h 359030"/>
              <a:gd name="connsiteX12" fmla="*/ 579718 w 675341"/>
              <a:gd name="connsiteY12" fmla="*/ 352612 h 359030"/>
              <a:gd name="connsiteX13" fmla="*/ 627530 w 675341"/>
              <a:gd name="connsiteY13" fmla="*/ 358588 h 359030"/>
              <a:gd name="connsiteX14" fmla="*/ 657412 w 675341"/>
              <a:gd name="connsiteY14" fmla="*/ 358588 h 359030"/>
              <a:gd name="connsiteX15" fmla="*/ 675341 w 675341"/>
              <a:gd name="connsiteY15" fmla="*/ 358588 h 359030"/>
              <a:gd name="connsiteX0" fmla="*/ 0 w 675341"/>
              <a:gd name="connsiteY0" fmla="*/ 0 h 358588"/>
              <a:gd name="connsiteX1" fmla="*/ 41835 w 675341"/>
              <a:gd name="connsiteY1" fmla="*/ 47812 h 358588"/>
              <a:gd name="connsiteX2" fmla="*/ 71718 w 675341"/>
              <a:gd name="connsiteY2" fmla="*/ 71717 h 358588"/>
              <a:gd name="connsiteX3" fmla="*/ 131482 w 675341"/>
              <a:gd name="connsiteY3" fmla="*/ 125506 h 358588"/>
              <a:gd name="connsiteX4" fmla="*/ 167341 w 675341"/>
              <a:gd name="connsiteY4" fmla="*/ 149412 h 358588"/>
              <a:gd name="connsiteX5" fmla="*/ 215153 w 675341"/>
              <a:gd name="connsiteY5" fmla="*/ 179294 h 358588"/>
              <a:gd name="connsiteX6" fmla="*/ 220245 w 675341"/>
              <a:gd name="connsiteY6" fmla="*/ 213295 h 358588"/>
              <a:gd name="connsiteX7" fmla="*/ 322730 w 675341"/>
              <a:gd name="connsiteY7" fmla="*/ 245035 h 358588"/>
              <a:gd name="connsiteX8" fmla="*/ 406400 w 675341"/>
              <a:gd name="connsiteY8" fmla="*/ 292847 h 358588"/>
              <a:gd name="connsiteX9" fmla="*/ 484094 w 675341"/>
              <a:gd name="connsiteY9" fmla="*/ 328706 h 358588"/>
              <a:gd name="connsiteX10" fmla="*/ 508000 w 675341"/>
              <a:gd name="connsiteY10" fmla="*/ 334682 h 358588"/>
              <a:gd name="connsiteX11" fmla="*/ 543859 w 675341"/>
              <a:gd name="connsiteY11" fmla="*/ 340659 h 358588"/>
              <a:gd name="connsiteX12" fmla="*/ 579718 w 675341"/>
              <a:gd name="connsiteY12" fmla="*/ 352612 h 358588"/>
              <a:gd name="connsiteX13" fmla="*/ 657412 w 675341"/>
              <a:gd name="connsiteY13" fmla="*/ 358588 h 358588"/>
              <a:gd name="connsiteX14" fmla="*/ 675341 w 675341"/>
              <a:gd name="connsiteY14" fmla="*/ 358588 h 358588"/>
              <a:gd name="connsiteX0" fmla="*/ 0 w 675341"/>
              <a:gd name="connsiteY0" fmla="*/ 0 h 358588"/>
              <a:gd name="connsiteX1" fmla="*/ 41835 w 675341"/>
              <a:gd name="connsiteY1" fmla="*/ 47812 h 358588"/>
              <a:gd name="connsiteX2" fmla="*/ 71718 w 675341"/>
              <a:gd name="connsiteY2" fmla="*/ 71717 h 358588"/>
              <a:gd name="connsiteX3" fmla="*/ 131482 w 675341"/>
              <a:gd name="connsiteY3" fmla="*/ 125506 h 358588"/>
              <a:gd name="connsiteX4" fmla="*/ 167341 w 675341"/>
              <a:gd name="connsiteY4" fmla="*/ 149412 h 358588"/>
              <a:gd name="connsiteX5" fmla="*/ 215153 w 675341"/>
              <a:gd name="connsiteY5" fmla="*/ 179294 h 358588"/>
              <a:gd name="connsiteX6" fmla="*/ 220245 w 675341"/>
              <a:gd name="connsiteY6" fmla="*/ 213295 h 358588"/>
              <a:gd name="connsiteX7" fmla="*/ 322730 w 675341"/>
              <a:gd name="connsiteY7" fmla="*/ 245035 h 358588"/>
              <a:gd name="connsiteX8" fmla="*/ 406400 w 675341"/>
              <a:gd name="connsiteY8" fmla="*/ 292847 h 358588"/>
              <a:gd name="connsiteX9" fmla="*/ 484094 w 675341"/>
              <a:gd name="connsiteY9" fmla="*/ 328706 h 358588"/>
              <a:gd name="connsiteX10" fmla="*/ 508000 w 675341"/>
              <a:gd name="connsiteY10" fmla="*/ 334682 h 358588"/>
              <a:gd name="connsiteX11" fmla="*/ 543859 w 675341"/>
              <a:gd name="connsiteY11" fmla="*/ 340659 h 358588"/>
              <a:gd name="connsiteX12" fmla="*/ 657412 w 675341"/>
              <a:gd name="connsiteY12" fmla="*/ 358588 h 358588"/>
              <a:gd name="connsiteX13" fmla="*/ 675341 w 675341"/>
              <a:gd name="connsiteY13" fmla="*/ 358588 h 358588"/>
              <a:gd name="connsiteX0" fmla="*/ 0 w 675341"/>
              <a:gd name="connsiteY0" fmla="*/ 0 h 358588"/>
              <a:gd name="connsiteX1" fmla="*/ 41835 w 675341"/>
              <a:gd name="connsiteY1" fmla="*/ 47812 h 358588"/>
              <a:gd name="connsiteX2" fmla="*/ 71718 w 675341"/>
              <a:gd name="connsiteY2" fmla="*/ 71717 h 358588"/>
              <a:gd name="connsiteX3" fmla="*/ 131482 w 675341"/>
              <a:gd name="connsiteY3" fmla="*/ 125506 h 358588"/>
              <a:gd name="connsiteX4" fmla="*/ 167341 w 675341"/>
              <a:gd name="connsiteY4" fmla="*/ 149412 h 358588"/>
              <a:gd name="connsiteX5" fmla="*/ 215153 w 675341"/>
              <a:gd name="connsiteY5" fmla="*/ 179294 h 358588"/>
              <a:gd name="connsiteX6" fmla="*/ 220245 w 675341"/>
              <a:gd name="connsiteY6" fmla="*/ 213295 h 358588"/>
              <a:gd name="connsiteX7" fmla="*/ 322730 w 675341"/>
              <a:gd name="connsiteY7" fmla="*/ 245035 h 358588"/>
              <a:gd name="connsiteX8" fmla="*/ 406400 w 675341"/>
              <a:gd name="connsiteY8" fmla="*/ 292847 h 358588"/>
              <a:gd name="connsiteX9" fmla="*/ 484094 w 675341"/>
              <a:gd name="connsiteY9" fmla="*/ 328706 h 358588"/>
              <a:gd name="connsiteX10" fmla="*/ 508000 w 675341"/>
              <a:gd name="connsiteY10" fmla="*/ 334682 h 358588"/>
              <a:gd name="connsiteX11" fmla="*/ 657412 w 675341"/>
              <a:gd name="connsiteY11" fmla="*/ 358588 h 358588"/>
              <a:gd name="connsiteX12" fmla="*/ 675341 w 675341"/>
              <a:gd name="connsiteY12" fmla="*/ 358588 h 358588"/>
              <a:gd name="connsiteX0" fmla="*/ 0 w 675341"/>
              <a:gd name="connsiteY0" fmla="*/ 0 h 358588"/>
              <a:gd name="connsiteX1" fmla="*/ 41835 w 675341"/>
              <a:gd name="connsiteY1" fmla="*/ 47812 h 358588"/>
              <a:gd name="connsiteX2" fmla="*/ 71718 w 675341"/>
              <a:gd name="connsiteY2" fmla="*/ 71717 h 358588"/>
              <a:gd name="connsiteX3" fmla="*/ 131482 w 675341"/>
              <a:gd name="connsiteY3" fmla="*/ 125506 h 358588"/>
              <a:gd name="connsiteX4" fmla="*/ 167341 w 675341"/>
              <a:gd name="connsiteY4" fmla="*/ 149412 h 358588"/>
              <a:gd name="connsiteX5" fmla="*/ 215153 w 675341"/>
              <a:gd name="connsiteY5" fmla="*/ 179294 h 358588"/>
              <a:gd name="connsiteX6" fmla="*/ 220245 w 675341"/>
              <a:gd name="connsiteY6" fmla="*/ 213295 h 358588"/>
              <a:gd name="connsiteX7" fmla="*/ 322730 w 675341"/>
              <a:gd name="connsiteY7" fmla="*/ 245035 h 358588"/>
              <a:gd name="connsiteX8" fmla="*/ 484094 w 675341"/>
              <a:gd name="connsiteY8" fmla="*/ 328706 h 358588"/>
              <a:gd name="connsiteX9" fmla="*/ 508000 w 675341"/>
              <a:gd name="connsiteY9" fmla="*/ 334682 h 358588"/>
              <a:gd name="connsiteX10" fmla="*/ 657412 w 675341"/>
              <a:gd name="connsiteY10" fmla="*/ 358588 h 358588"/>
              <a:gd name="connsiteX11" fmla="*/ 675341 w 675341"/>
              <a:gd name="connsiteY11" fmla="*/ 358588 h 358588"/>
              <a:gd name="connsiteX0" fmla="*/ 0 w 675341"/>
              <a:gd name="connsiteY0" fmla="*/ 0 h 358588"/>
              <a:gd name="connsiteX1" fmla="*/ 41835 w 675341"/>
              <a:gd name="connsiteY1" fmla="*/ 47812 h 358588"/>
              <a:gd name="connsiteX2" fmla="*/ 71718 w 675341"/>
              <a:gd name="connsiteY2" fmla="*/ 71717 h 358588"/>
              <a:gd name="connsiteX3" fmla="*/ 131482 w 675341"/>
              <a:gd name="connsiteY3" fmla="*/ 125506 h 358588"/>
              <a:gd name="connsiteX4" fmla="*/ 167341 w 675341"/>
              <a:gd name="connsiteY4" fmla="*/ 149412 h 358588"/>
              <a:gd name="connsiteX5" fmla="*/ 215153 w 675341"/>
              <a:gd name="connsiteY5" fmla="*/ 179294 h 358588"/>
              <a:gd name="connsiteX6" fmla="*/ 220245 w 675341"/>
              <a:gd name="connsiteY6" fmla="*/ 213295 h 358588"/>
              <a:gd name="connsiteX7" fmla="*/ 322730 w 675341"/>
              <a:gd name="connsiteY7" fmla="*/ 275318 h 358588"/>
              <a:gd name="connsiteX8" fmla="*/ 484094 w 675341"/>
              <a:gd name="connsiteY8" fmla="*/ 328706 h 358588"/>
              <a:gd name="connsiteX9" fmla="*/ 508000 w 675341"/>
              <a:gd name="connsiteY9" fmla="*/ 334682 h 358588"/>
              <a:gd name="connsiteX10" fmla="*/ 657412 w 675341"/>
              <a:gd name="connsiteY10" fmla="*/ 358588 h 358588"/>
              <a:gd name="connsiteX11" fmla="*/ 675341 w 675341"/>
              <a:gd name="connsiteY11" fmla="*/ 358588 h 358588"/>
              <a:gd name="connsiteX0" fmla="*/ 0 w 675341"/>
              <a:gd name="connsiteY0" fmla="*/ 0 h 358588"/>
              <a:gd name="connsiteX1" fmla="*/ 41835 w 675341"/>
              <a:gd name="connsiteY1" fmla="*/ 47812 h 358588"/>
              <a:gd name="connsiteX2" fmla="*/ 71718 w 675341"/>
              <a:gd name="connsiteY2" fmla="*/ 71717 h 358588"/>
              <a:gd name="connsiteX3" fmla="*/ 131482 w 675341"/>
              <a:gd name="connsiteY3" fmla="*/ 125506 h 358588"/>
              <a:gd name="connsiteX4" fmla="*/ 167341 w 675341"/>
              <a:gd name="connsiteY4" fmla="*/ 149412 h 358588"/>
              <a:gd name="connsiteX5" fmla="*/ 215153 w 675341"/>
              <a:gd name="connsiteY5" fmla="*/ 179294 h 358588"/>
              <a:gd name="connsiteX6" fmla="*/ 220245 w 675341"/>
              <a:gd name="connsiteY6" fmla="*/ 213295 h 358588"/>
              <a:gd name="connsiteX7" fmla="*/ 322730 w 675341"/>
              <a:gd name="connsiteY7" fmla="*/ 275318 h 358588"/>
              <a:gd name="connsiteX8" fmla="*/ 484094 w 675341"/>
              <a:gd name="connsiteY8" fmla="*/ 328706 h 358588"/>
              <a:gd name="connsiteX9" fmla="*/ 657412 w 675341"/>
              <a:gd name="connsiteY9" fmla="*/ 358588 h 358588"/>
              <a:gd name="connsiteX10" fmla="*/ 675341 w 675341"/>
              <a:gd name="connsiteY10" fmla="*/ 358588 h 358588"/>
              <a:gd name="connsiteX0" fmla="*/ 0 w 675341"/>
              <a:gd name="connsiteY0" fmla="*/ 0 h 358588"/>
              <a:gd name="connsiteX1" fmla="*/ 41835 w 675341"/>
              <a:gd name="connsiteY1" fmla="*/ 47812 h 358588"/>
              <a:gd name="connsiteX2" fmla="*/ 71718 w 675341"/>
              <a:gd name="connsiteY2" fmla="*/ 71717 h 358588"/>
              <a:gd name="connsiteX3" fmla="*/ 131482 w 675341"/>
              <a:gd name="connsiteY3" fmla="*/ 125506 h 358588"/>
              <a:gd name="connsiteX4" fmla="*/ 167341 w 675341"/>
              <a:gd name="connsiteY4" fmla="*/ 149412 h 358588"/>
              <a:gd name="connsiteX5" fmla="*/ 220245 w 675341"/>
              <a:gd name="connsiteY5" fmla="*/ 213295 h 358588"/>
              <a:gd name="connsiteX6" fmla="*/ 322730 w 675341"/>
              <a:gd name="connsiteY6" fmla="*/ 275318 h 358588"/>
              <a:gd name="connsiteX7" fmla="*/ 484094 w 675341"/>
              <a:gd name="connsiteY7" fmla="*/ 328706 h 358588"/>
              <a:gd name="connsiteX8" fmla="*/ 657412 w 675341"/>
              <a:gd name="connsiteY8" fmla="*/ 358588 h 358588"/>
              <a:gd name="connsiteX9" fmla="*/ 675341 w 675341"/>
              <a:gd name="connsiteY9" fmla="*/ 358588 h 358588"/>
              <a:gd name="connsiteX0" fmla="*/ 0 w 675341"/>
              <a:gd name="connsiteY0" fmla="*/ 0 h 358588"/>
              <a:gd name="connsiteX1" fmla="*/ 41835 w 675341"/>
              <a:gd name="connsiteY1" fmla="*/ 47812 h 358588"/>
              <a:gd name="connsiteX2" fmla="*/ 71718 w 675341"/>
              <a:gd name="connsiteY2" fmla="*/ 71717 h 358588"/>
              <a:gd name="connsiteX3" fmla="*/ 131482 w 675341"/>
              <a:gd name="connsiteY3" fmla="*/ 125506 h 358588"/>
              <a:gd name="connsiteX4" fmla="*/ 220245 w 675341"/>
              <a:gd name="connsiteY4" fmla="*/ 213295 h 358588"/>
              <a:gd name="connsiteX5" fmla="*/ 322730 w 675341"/>
              <a:gd name="connsiteY5" fmla="*/ 275318 h 358588"/>
              <a:gd name="connsiteX6" fmla="*/ 484094 w 675341"/>
              <a:gd name="connsiteY6" fmla="*/ 328706 h 358588"/>
              <a:gd name="connsiteX7" fmla="*/ 657412 w 675341"/>
              <a:gd name="connsiteY7" fmla="*/ 358588 h 358588"/>
              <a:gd name="connsiteX8" fmla="*/ 675341 w 675341"/>
              <a:gd name="connsiteY8" fmla="*/ 358588 h 358588"/>
              <a:gd name="connsiteX0" fmla="*/ 0 w 675341"/>
              <a:gd name="connsiteY0" fmla="*/ 0 h 358588"/>
              <a:gd name="connsiteX1" fmla="*/ 41835 w 675341"/>
              <a:gd name="connsiteY1" fmla="*/ 47812 h 358588"/>
              <a:gd name="connsiteX2" fmla="*/ 71718 w 675341"/>
              <a:gd name="connsiteY2" fmla="*/ 71717 h 358588"/>
              <a:gd name="connsiteX3" fmla="*/ 220245 w 675341"/>
              <a:gd name="connsiteY3" fmla="*/ 213295 h 358588"/>
              <a:gd name="connsiteX4" fmla="*/ 322730 w 675341"/>
              <a:gd name="connsiteY4" fmla="*/ 275318 h 358588"/>
              <a:gd name="connsiteX5" fmla="*/ 484094 w 675341"/>
              <a:gd name="connsiteY5" fmla="*/ 328706 h 358588"/>
              <a:gd name="connsiteX6" fmla="*/ 657412 w 675341"/>
              <a:gd name="connsiteY6" fmla="*/ 358588 h 358588"/>
              <a:gd name="connsiteX7" fmla="*/ 675341 w 675341"/>
              <a:gd name="connsiteY7" fmla="*/ 358588 h 358588"/>
              <a:gd name="connsiteX0" fmla="*/ 0 w 675341"/>
              <a:gd name="connsiteY0" fmla="*/ 0 h 358588"/>
              <a:gd name="connsiteX1" fmla="*/ 41835 w 675341"/>
              <a:gd name="connsiteY1" fmla="*/ 47812 h 358588"/>
              <a:gd name="connsiteX2" fmla="*/ 150037 w 675341"/>
              <a:gd name="connsiteY2" fmla="*/ 142378 h 358588"/>
              <a:gd name="connsiteX3" fmla="*/ 220245 w 675341"/>
              <a:gd name="connsiteY3" fmla="*/ 213295 h 358588"/>
              <a:gd name="connsiteX4" fmla="*/ 322730 w 675341"/>
              <a:gd name="connsiteY4" fmla="*/ 275318 h 358588"/>
              <a:gd name="connsiteX5" fmla="*/ 484094 w 675341"/>
              <a:gd name="connsiteY5" fmla="*/ 328706 h 358588"/>
              <a:gd name="connsiteX6" fmla="*/ 657412 w 675341"/>
              <a:gd name="connsiteY6" fmla="*/ 358588 h 358588"/>
              <a:gd name="connsiteX7" fmla="*/ 675341 w 675341"/>
              <a:gd name="connsiteY7" fmla="*/ 358588 h 358588"/>
              <a:gd name="connsiteX0" fmla="*/ 0 w 675341"/>
              <a:gd name="connsiteY0" fmla="*/ 0 h 358588"/>
              <a:gd name="connsiteX1" fmla="*/ 77435 w 675341"/>
              <a:gd name="connsiteY1" fmla="*/ 73048 h 358588"/>
              <a:gd name="connsiteX2" fmla="*/ 150037 w 675341"/>
              <a:gd name="connsiteY2" fmla="*/ 142378 h 358588"/>
              <a:gd name="connsiteX3" fmla="*/ 220245 w 675341"/>
              <a:gd name="connsiteY3" fmla="*/ 213295 h 358588"/>
              <a:gd name="connsiteX4" fmla="*/ 322730 w 675341"/>
              <a:gd name="connsiteY4" fmla="*/ 275318 h 358588"/>
              <a:gd name="connsiteX5" fmla="*/ 484094 w 675341"/>
              <a:gd name="connsiteY5" fmla="*/ 328706 h 358588"/>
              <a:gd name="connsiteX6" fmla="*/ 657412 w 675341"/>
              <a:gd name="connsiteY6" fmla="*/ 358588 h 358588"/>
              <a:gd name="connsiteX7" fmla="*/ 675341 w 675341"/>
              <a:gd name="connsiteY7" fmla="*/ 358588 h 358588"/>
              <a:gd name="connsiteX0" fmla="*/ 0 w 675341"/>
              <a:gd name="connsiteY0" fmla="*/ 0 h 358588"/>
              <a:gd name="connsiteX1" fmla="*/ 34715 w 675341"/>
              <a:gd name="connsiteY1" fmla="*/ 52859 h 358588"/>
              <a:gd name="connsiteX2" fmla="*/ 150037 w 675341"/>
              <a:gd name="connsiteY2" fmla="*/ 142378 h 358588"/>
              <a:gd name="connsiteX3" fmla="*/ 220245 w 675341"/>
              <a:gd name="connsiteY3" fmla="*/ 213295 h 358588"/>
              <a:gd name="connsiteX4" fmla="*/ 322730 w 675341"/>
              <a:gd name="connsiteY4" fmla="*/ 275318 h 358588"/>
              <a:gd name="connsiteX5" fmla="*/ 484094 w 675341"/>
              <a:gd name="connsiteY5" fmla="*/ 328706 h 358588"/>
              <a:gd name="connsiteX6" fmla="*/ 657412 w 675341"/>
              <a:gd name="connsiteY6" fmla="*/ 358588 h 358588"/>
              <a:gd name="connsiteX7" fmla="*/ 675341 w 675341"/>
              <a:gd name="connsiteY7" fmla="*/ 358588 h 358588"/>
              <a:gd name="connsiteX0" fmla="*/ 0 w 675341"/>
              <a:gd name="connsiteY0" fmla="*/ 0 h 358588"/>
              <a:gd name="connsiteX1" fmla="*/ 34715 w 675341"/>
              <a:gd name="connsiteY1" fmla="*/ 52859 h 358588"/>
              <a:gd name="connsiteX2" fmla="*/ 128677 w 675341"/>
              <a:gd name="connsiteY2" fmla="*/ 152472 h 358588"/>
              <a:gd name="connsiteX3" fmla="*/ 220245 w 675341"/>
              <a:gd name="connsiteY3" fmla="*/ 213295 h 358588"/>
              <a:gd name="connsiteX4" fmla="*/ 322730 w 675341"/>
              <a:gd name="connsiteY4" fmla="*/ 275318 h 358588"/>
              <a:gd name="connsiteX5" fmla="*/ 484094 w 675341"/>
              <a:gd name="connsiteY5" fmla="*/ 328706 h 358588"/>
              <a:gd name="connsiteX6" fmla="*/ 657412 w 675341"/>
              <a:gd name="connsiteY6" fmla="*/ 358588 h 358588"/>
              <a:gd name="connsiteX7" fmla="*/ 675341 w 675341"/>
              <a:gd name="connsiteY7" fmla="*/ 358588 h 358588"/>
              <a:gd name="connsiteX0" fmla="*/ 0 w 675341"/>
              <a:gd name="connsiteY0" fmla="*/ 0 h 358588"/>
              <a:gd name="connsiteX1" fmla="*/ 34715 w 675341"/>
              <a:gd name="connsiteY1" fmla="*/ 52859 h 358588"/>
              <a:gd name="connsiteX2" fmla="*/ 128677 w 675341"/>
              <a:gd name="connsiteY2" fmla="*/ 152472 h 358588"/>
              <a:gd name="connsiteX3" fmla="*/ 220245 w 675341"/>
              <a:gd name="connsiteY3" fmla="*/ 213295 h 358588"/>
              <a:gd name="connsiteX4" fmla="*/ 322730 w 675341"/>
              <a:gd name="connsiteY4" fmla="*/ 275318 h 358588"/>
              <a:gd name="connsiteX5" fmla="*/ 484094 w 675341"/>
              <a:gd name="connsiteY5" fmla="*/ 328706 h 358588"/>
              <a:gd name="connsiteX6" fmla="*/ 657412 w 675341"/>
              <a:gd name="connsiteY6" fmla="*/ 358588 h 358588"/>
              <a:gd name="connsiteX7" fmla="*/ 675341 w 675341"/>
              <a:gd name="connsiteY7" fmla="*/ 358588 h 358588"/>
              <a:gd name="connsiteX0" fmla="*/ 0 w 675341"/>
              <a:gd name="connsiteY0" fmla="*/ 0 h 358588"/>
              <a:gd name="connsiteX1" fmla="*/ 34715 w 675341"/>
              <a:gd name="connsiteY1" fmla="*/ 52859 h 358588"/>
              <a:gd name="connsiteX2" fmla="*/ 220245 w 675341"/>
              <a:gd name="connsiteY2" fmla="*/ 213295 h 358588"/>
              <a:gd name="connsiteX3" fmla="*/ 322730 w 675341"/>
              <a:gd name="connsiteY3" fmla="*/ 275318 h 358588"/>
              <a:gd name="connsiteX4" fmla="*/ 484094 w 675341"/>
              <a:gd name="connsiteY4" fmla="*/ 328706 h 358588"/>
              <a:gd name="connsiteX5" fmla="*/ 657412 w 675341"/>
              <a:gd name="connsiteY5" fmla="*/ 358588 h 358588"/>
              <a:gd name="connsiteX6" fmla="*/ 675341 w 675341"/>
              <a:gd name="connsiteY6" fmla="*/ 358588 h 358588"/>
              <a:gd name="connsiteX0" fmla="*/ 0 w 675341"/>
              <a:gd name="connsiteY0" fmla="*/ 0 h 358588"/>
              <a:gd name="connsiteX1" fmla="*/ 220245 w 675341"/>
              <a:gd name="connsiteY1" fmla="*/ 213295 h 358588"/>
              <a:gd name="connsiteX2" fmla="*/ 322730 w 675341"/>
              <a:gd name="connsiteY2" fmla="*/ 275318 h 358588"/>
              <a:gd name="connsiteX3" fmla="*/ 484094 w 675341"/>
              <a:gd name="connsiteY3" fmla="*/ 328706 h 358588"/>
              <a:gd name="connsiteX4" fmla="*/ 657412 w 675341"/>
              <a:gd name="connsiteY4" fmla="*/ 358588 h 358588"/>
              <a:gd name="connsiteX5" fmla="*/ 675341 w 675341"/>
              <a:gd name="connsiteY5" fmla="*/ 358588 h 358588"/>
              <a:gd name="connsiteX0" fmla="*/ 0 w 1211901"/>
              <a:gd name="connsiteY0" fmla="*/ 0 h 374102"/>
              <a:gd name="connsiteX1" fmla="*/ 220245 w 1211901"/>
              <a:gd name="connsiteY1" fmla="*/ 213295 h 374102"/>
              <a:gd name="connsiteX2" fmla="*/ 322730 w 1211901"/>
              <a:gd name="connsiteY2" fmla="*/ 275318 h 374102"/>
              <a:gd name="connsiteX3" fmla="*/ 484094 w 1211901"/>
              <a:gd name="connsiteY3" fmla="*/ 328706 h 374102"/>
              <a:gd name="connsiteX4" fmla="*/ 657412 w 1211901"/>
              <a:gd name="connsiteY4" fmla="*/ 358588 h 374102"/>
              <a:gd name="connsiteX5" fmla="*/ 1211903 w 1211901"/>
              <a:gd name="connsiteY5" fmla="*/ 374102 h 374102"/>
              <a:gd name="connsiteX0" fmla="*/ 0 w 1211901"/>
              <a:gd name="connsiteY0" fmla="*/ 0 h 374102"/>
              <a:gd name="connsiteX1" fmla="*/ 220245 w 1211901"/>
              <a:gd name="connsiteY1" fmla="*/ 213295 h 374102"/>
              <a:gd name="connsiteX2" fmla="*/ 322730 w 1211901"/>
              <a:gd name="connsiteY2" fmla="*/ 275318 h 374102"/>
              <a:gd name="connsiteX3" fmla="*/ 484094 w 1211901"/>
              <a:gd name="connsiteY3" fmla="*/ 328706 h 374102"/>
              <a:gd name="connsiteX4" fmla="*/ 704888 w 1211901"/>
              <a:gd name="connsiteY4" fmla="*/ 344500 h 374102"/>
              <a:gd name="connsiteX5" fmla="*/ 1211903 w 1211901"/>
              <a:gd name="connsiteY5" fmla="*/ 374102 h 374102"/>
              <a:gd name="connsiteX0" fmla="*/ 0 w 1211901"/>
              <a:gd name="connsiteY0" fmla="*/ 0 h 374102"/>
              <a:gd name="connsiteX1" fmla="*/ 220245 w 1211901"/>
              <a:gd name="connsiteY1" fmla="*/ 213295 h 374102"/>
              <a:gd name="connsiteX2" fmla="*/ 322730 w 1211901"/>
              <a:gd name="connsiteY2" fmla="*/ 275318 h 374102"/>
              <a:gd name="connsiteX3" fmla="*/ 484094 w 1211901"/>
              <a:gd name="connsiteY3" fmla="*/ 328706 h 374102"/>
              <a:gd name="connsiteX4" fmla="*/ 1211903 w 1211901"/>
              <a:gd name="connsiteY4" fmla="*/ 374102 h 374102"/>
              <a:gd name="connsiteX0" fmla="*/ 0 w 1211901"/>
              <a:gd name="connsiteY0" fmla="*/ 0 h 374102"/>
              <a:gd name="connsiteX1" fmla="*/ 220245 w 1211901"/>
              <a:gd name="connsiteY1" fmla="*/ 213295 h 374102"/>
              <a:gd name="connsiteX2" fmla="*/ 322730 w 1211901"/>
              <a:gd name="connsiteY2" fmla="*/ 275318 h 374102"/>
              <a:gd name="connsiteX3" fmla="*/ 1211903 w 1211901"/>
              <a:gd name="connsiteY3" fmla="*/ 374102 h 374102"/>
              <a:gd name="connsiteX0" fmla="*/ 0 w 1211901"/>
              <a:gd name="connsiteY0" fmla="*/ 0 h 374102"/>
              <a:gd name="connsiteX1" fmla="*/ 322730 w 1211901"/>
              <a:gd name="connsiteY1" fmla="*/ 275318 h 374102"/>
              <a:gd name="connsiteX2" fmla="*/ 1211903 w 1211901"/>
              <a:gd name="connsiteY2" fmla="*/ 374102 h 374102"/>
              <a:gd name="connsiteX0" fmla="*/ 0 w 1211901"/>
              <a:gd name="connsiteY0" fmla="*/ 0 h 374102"/>
              <a:gd name="connsiteX1" fmla="*/ 396054 w 1211901"/>
              <a:gd name="connsiteY1" fmla="*/ 256332 h 374102"/>
              <a:gd name="connsiteX2" fmla="*/ 1211903 w 1211901"/>
              <a:gd name="connsiteY2" fmla="*/ 374102 h 374102"/>
              <a:gd name="connsiteX0" fmla="*/ 0 w 1211901"/>
              <a:gd name="connsiteY0" fmla="*/ 0 h 374102"/>
              <a:gd name="connsiteX1" fmla="*/ 396054 w 1211901"/>
              <a:gd name="connsiteY1" fmla="*/ 256332 h 374102"/>
              <a:gd name="connsiteX2" fmla="*/ 1211903 w 1211901"/>
              <a:gd name="connsiteY2" fmla="*/ 374102 h 374102"/>
              <a:gd name="connsiteX0" fmla="*/ 1 w 975038"/>
              <a:gd name="connsiteY0" fmla="*/ 0 h 413882"/>
              <a:gd name="connsiteX1" fmla="*/ 159191 w 975038"/>
              <a:gd name="connsiteY1" fmla="*/ 296112 h 413882"/>
              <a:gd name="connsiteX2" fmla="*/ 975040 w 975038"/>
              <a:gd name="connsiteY2" fmla="*/ 413882 h 413882"/>
              <a:gd name="connsiteX0" fmla="*/ 1 w 975038"/>
              <a:gd name="connsiteY0" fmla="*/ 85 h 413967"/>
              <a:gd name="connsiteX1" fmla="*/ 159191 w 975038"/>
              <a:gd name="connsiteY1" fmla="*/ 296197 h 413967"/>
              <a:gd name="connsiteX2" fmla="*/ 975040 w 975038"/>
              <a:gd name="connsiteY2" fmla="*/ 413967 h 413967"/>
              <a:gd name="connsiteX0" fmla="*/ 32838 w 1007875"/>
              <a:gd name="connsiteY0" fmla="*/ 3 h 413885"/>
              <a:gd name="connsiteX1" fmla="*/ 192028 w 1007875"/>
              <a:gd name="connsiteY1" fmla="*/ 296115 h 413885"/>
              <a:gd name="connsiteX2" fmla="*/ 1007877 w 1007875"/>
              <a:gd name="connsiteY2" fmla="*/ 413885 h 413885"/>
              <a:gd name="connsiteX0" fmla="*/ 20499 w 1115824"/>
              <a:gd name="connsiteY0" fmla="*/ 3 h 411473"/>
              <a:gd name="connsiteX1" fmla="*/ 299977 w 1115824"/>
              <a:gd name="connsiteY1" fmla="*/ 293703 h 411473"/>
              <a:gd name="connsiteX2" fmla="*/ 1115826 w 1115824"/>
              <a:gd name="connsiteY2" fmla="*/ 411473 h 41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24" h="411473">
                <a:moveTo>
                  <a:pt x="20499" y="3"/>
                </a:moveTo>
                <a:cubicBezTo>
                  <a:pt x="-61597" y="-948"/>
                  <a:pt x="117423" y="225125"/>
                  <a:pt x="299977" y="293703"/>
                </a:cubicBezTo>
                <a:cubicBezTo>
                  <a:pt x="482531" y="362281"/>
                  <a:pt x="930582" y="390893"/>
                  <a:pt x="1115826" y="411473"/>
                </a:cubicBezTo>
              </a:path>
            </a:pathLst>
          </a:custGeom>
          <a:noFill/>
          <a:ln w="6350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5" name="Arc 124">
            <a:extLst>
              <a:ext uri="{FF2B5EF4-FFF2-40B4-BE49-F238E27FC236}">
                <a16:creationId xmlns:a16="http://schemas.microsoft.com/office/drawing/2014/main" id="{C6287171-AB35-4B61-8936-1C4A7204C0C7}"/>
              </a:ext>
            </a:extLst>
          </p:cNvPr>
          <p:cNvSpPr/>
          <p:nvPr/>
        </p:nvSpPr>
        <p:spPr>
          <a:xfrm rot="14792978">
            <a:off x="242748" y="1757125"/>
            <a:ext cx="1453074" cy="1215359"/>
          </a:xfrm>
          <a:prstGeom prst="arc">
            <a:avLst>
              <a:gd name="adj1" fmla="val 16099621"/>
              <a:gd name="adj2" fmla="val 21473500"/>
            </a:avLst>
          </a:prstGeom>
          <a:noFill/>
          <a:ln w="6350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560324B-0B57-42B2-939B-01D625CB75B4}"/>
              </a:ext>
            </a:extLst>
          </p:cNvPr>
          <p:cNvSpPr txBox="1"/>
          <p:nvPr/>
        </p:nvSpPr>
        <p:spPr>
          <a:xfrm>
            <a:off x="650992" y="1581394"/>
            <a:ext cx="1576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To Booster 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2C8A884-FA36-4852-A7A7-D29A472DF08B}"/>
              </a:ext>
            </a:extLst>
          </p:cNvPr>
          <p:cNvSpPr/>
          <p:nvPr/>
        </p:nvSpPr>
        <p:spPr>
          <a:xfrm>
            <a:off x="419024" y="2217895"/>
            <a:ext cx="128424" cy="97574"/>
          </a:xfrm>
          <a:prstGeom prst="rect">
            <a:avLst/>
          </a:prstGeom>
          <a:solidFill>
            <a:srgbClr val="9C1092"/>
          </a:solidFill>
          <a:ln>
            <a:solidFill>
              <a:srgbClr val="9C1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023217AD-A0BA-4EE8-BDE7-B372C61AACAF}"/>
              </a:ext>
            </a:extLst>
          </p:cNvPr>
          <p:cNvCxnSpPr>
            <a:cxnSpLocks/>
            <a:stCxn id="128" idx="5"/>
          </p:cNvCxnSpPr>
          <p:nvPr/>
        </p:nvCxnSpPr>
        <p:spPr bwMode="auto">
          <a:xfrm>
            <a:off x="1968341" y="4119911"/>
            <a:ext cx="4573191" cy="0"/>
          </a:xfrm>
          <a:prstGeom prst="line">
            <a:avLst/>
          </a:prstGeom>
          <a:noFill/>
          <a:ln w="63500" cap="flat" cmpd="sng" algn="ctr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7E73956-6CE2-420B-85DD-44036CD3C227}"/>
              </a:ext>
            </a:extLst>
          </p:cNvPr>
          <p:cNvCxnSpPr>
            <a:cxnSpLocks/>
            <a:stCxn id="125" idx="0"/>
            <a:endCxn id="128" idx="0"/>
          </p:cNvCxnSpPr>
          <p:nvPr/>
        </p:nvCxnSpPr>
        <p:spPr bwMode="auto">
          <a:xfrm>
            <a:off x="419024" y="2622839"/>
            <a:ext cx="692036" cy="906628"/>
          </a:xfrm>
          <a:prstGeom prst="line">
            <a:avLst/>
          </a:prstGeom>
          <a:noFill/>
          <a:ln w="63500" cap="flat" cmpd="sng" algn="ctr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sp>
        <p:nvSpPr>
          <p:cNvPr id="137" name="Oval 136">
            <a:extLst>
              <a:ext uri="{FF2B5EF4-FFF2-40B4-BE49-F238E27FC236}">
                <a16:creationId xmlns:a16="http://schemas.microsoft.com/office/drawing/2014/main" id="{55799EEA-2B16-4427-ADAD-4F515AE8867D}"/>
              </a:ext>
            </a:extLst>
          </p:cNvPr>
          <p:cNvSpPr/>
          <p:nvPr/>
        </p:nvSpPr>
        <p:spPr>
          <a:xfrm>
            <a:off x="4851332" y="5021340"/>
            <a:ext cx="129402" cy="124248"/>
          </a:xfrm>
          <a:prstGeom prst="ellipse">
            <a:avLst/>
          </a:prstGeom>
          <a:solidFill>
            <a:srgbClr val="C3EBAB"/>
          </a:solidFill>
          <a:ln>
            <a:solidFill>
              <a:srgbClr val="C3EB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EF287F35-57C6-4285-A791-CAC351DCEC10}"/>
              </a:ext>
            </a:extLst>
          </p:cNvPr>
          <p:cNvCxnSpPr>
            <a:cxnSpLocks/>
          </p:cNvCxnSpPr>
          <p:nvPr/>
        </p:nvCxnSpPr>
        <p:spPr bwMode="auto">
          <a:xfrm flipV="1">
            <a:off x="4915641" y="5045075"/>
            <a:ext cx="199102" cy="2862"/>
          </a:xfrm>
          <a:prstGeom prst="line">
            <a:avLst/>
          </a:prstGeom>
          <a:solidFill>
            <a:srgbClr val="FFFFFF"/>
          </a:solidFill>
          <a:ln w="76200" cap="flat" cmpd="sng" algn="ctr">
            <a:solidFill>
              <a:srgbClr val="C3EBA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E78D5E38-E901-4475-9E64-8613131C0E4F}"/>
              </a:ext>
            </a:extLst>
          </p:cNvPr>
          <p:cNvSpPr txBox="1"/>
          <p:nvPr/>
        </p:nvSpPr>
        <p:spPr>
          <a:xfrm>
            <a:off x="4077475" y="4399054"/>
            <a:ext cx="853694" cy="54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Cooling Towers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25D0422-575B-4F00-A06F-0F785DE7DFDC}"/>
              </a:ext>
            </a:extLst>
          </p:cNvPr>
          <p:cNvSpPr txBox="1"/>
          <p:nvPr/>
        </p:nvSpPr>
        <p:spPr>
          <a:xfrm>
            <a:off x="4259426" y="5282649"/>
            <a:ext cx="1082348" cy="317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Utility Plant</a:t>
            </a:r>
          </a:p>
        </p:txBody>
      </p:sp>
      <p:sp>
        <p:nvSpPr>
          <p:cNvPr id="141" name="Content Placeholder 260">
            <a:extLst>
              <a:ext uri="{FF2B5EF4-FFF2-40B4-BE49-F238E27FC236}">
                <a16:creationId xmlns:a16="http://schemas.microsoft.com/office/drawing/2014/main" id="{AE3EADFB-F395-46B7-8926-668C2FF41EAD}"/>
              </a:ext>
            </a:extLst>
          </p:cNvPr>
          <p:cNvSpPr txBox="1">
            <a:spLocks/>
          </p:cNvSpPr>
          <p:nvPr/>
        </p:nvSpPr>
        <p:spPr>
          <a:xfrm>
            <a:off x="5234472" y="4343385"/>
            <a:ext cx="1137948" cy="22238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lIns="0" tIns="0" rIns="0" bIns="0" rtlCol="0"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Utility Bridge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BC31F4CF-5E56-4E54-AC9F-6BF7DB0B92FE}"/>
              </a:ext>
            </a:extLst>
          </p:cNvPr>
          <p:cNvSpPr/>
          <p:nvPr/>
        </p:nvSpPr>
        <p:spPr>
          <a:xfrm>
            <a:off x="2470583" y="3687035"/>
            <a:ext cx="944170" cy="1496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6"/>
                </a:solidFill>
              </a:rPr>
              <a:t>HB650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B6946827-8BFC-4583-8700-4717AF886014}"/>
              </a:ext>
            </a:extLst>
          </p:cNvPr>
          <p:cNvSpPr/>
          <p:nvPr/>
        </p:nvSpPr>
        <p:spPr>
          <a:xfrm>
            <a:off x="3564439" y="3691714"/>
            <a:ext cx="1204654" cy="1496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6"/>
                </a:solidFill>
              </a:rPr>
              <a:t>LB650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12AE431C-0DFC-47D8-9DFA-B370011A20E6}"/>
              </a:ext>
            </a:extLst>
          </p:cNvPr>
          <p:cNvSpPr/>
          <p:nvPr/>
        </p:nvSpPr>
        <p:spPr>
          <a:xfrm>
            <a:off x="5762105" y="3682160"/>
            <a:ext cx="736159" cy="1604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6"/>
                </a:solidFill>
              </a:rPr>
              <a:t>SSR1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901CEF2D-9661-4DDD-871B-50435D7D5787}"/>
              </a:ext>
            </a:extLst>
          </p:cNvPr>
          <p:cNvSpPr/>
          <p:nvPr/>
        </p:nvSpPr>
        <p:spPr>
          <a:xfrm>
            <a:off x="6847033" y="3763636"/>
            <a:ext cx="812601" cy="27153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accent6"/>
                </a:solidFill>
              </a:rPr>
              <a:t>WARM FRONT</a:t>
            </a:r>
            <a:r>
              <a:rPr lang="en-US" sz="800" dirty="0">
                <a:solidFill>
                  <a:schemeClr val="tx1"/>
                </a:solidFill>
              </a:rPr>
              <a:t> </a:t>
            </a:r>
            <a:r>
              <a:rPr lang="en-US" sz="800" dirty="0">
                <a:solidFill>
                  <a:schemeClr val="accent6"/>
                </a:solidFill>
              </a:rPr>
              <a:t>END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522860F-14A8-42CD-A004-56FD2F8BC9B0}"/>
              </a:ext>
            </a:extLst>
          </p:cNvPr>
          <p:cNvCxnSpPr>
            <a:cxnSpLocks/>
          </p:cNvCxnSpPr>
          <p:nvPr/>
        </p:nvCxnSpPr>
        <p:spPr bwMode="auto">
          <a:xfrm>
            <a:off x="2197359" y="3595211"/>
            <a:ext cx="4377230" cy="14294"/>
          </a:xfrm>
          <a:prstGeom prst="line">
            <a:avLst/>
          </a:prstGeom>
          <a:noFill/>
          <a:ln w="63500" cap="flat" cmpd="sng" algn="ctr">
            <a:solidFill>
              <a:srgbClr val="C3EBA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4DAD5F1-C389-4132-A0BE-EDC350693BD2}"/>
              </a:ext>
            </a:extLst>
          </p:cNvPr>
          <p:cNvCxnSpPr>
            <a:cxnSpLocks/>
          </p:cNvCxnSpPr>
          <p:nvPr/>
        </p:nvCxnSpPr>
        <p:spPr bwMode="auto">
          <a:xfrm>
            <a:off x="5087901" y="3599982"/>
            <a:ext cx="0" cy="1483482"/>
          </a:xfrm>
          <a:prstGeom prst="line">
            <a:avLst/>
          </a:prstGeom>
          <a:noFill/>
          <a:ln w="63500" cap="flat" cmpd="sng" algn="ctr">
            <a:solidFill>
              <a:srgbClr val="C3EBA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226B2B3-5C7B-4206-B79D-1AA57C383838}"/>
              </a:ext>
            </a:extLst>
          </p:cNvPr>
          <p:cNvSpPr/>
          <p:nvPr/>
        </p:nvSpPr>
        <p:spPr>
          <a:xfrm>
            <a:off x="4918779" y="3686314"/>
            <a:ext cx="736159" cy="1604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6"/>
                </a:solidFill>
              </a:rPr>
              <a:t>SSR2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92897150-70CF-4E76-8286-A52E4B2B0AAC}"/>
              </a:ext>
            </a:extLst>
          </p:cNvPr>
          <p:cNvSpPr txBox="1"/>
          <p:nvPr/>
        </p:nvSpPr>
        <p:spPr>
          <a:xfrm>
            <a:off x="747196" y="5672097"/>
            <a:ext cx="2356728" cy="187744"/>
          </a:xfrm>
          <a:prstGeom prst="rect">
            <a:avLst/>
          </a:prstGeom>
          <a:solidFill>
            <a:schemeClr val="bg2"/>
          </a:solidFill>
        </p:spPr>
        <p:txBody>
          <a:bodyPr wrap="square" lIns="45720" tIns="9144" bIns="9144" rtlCol="0">
            <a:spAutoFit/>
          </a:bodyPr>
          <a:lstStyle/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Low Conductivity Water (LCW) 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901DB897-89BF-4BFE-99ED-41DBE7A4AADD}"/>
              </a:ext>
            </a:extLst>
          </p:cNvPr>
          <p:cNvSpPr txBox="1"/>
          <p:nvPr/>
        </p:nvSpPr>
        <p:spPr>
          <a:xfrm>
            <a:off x="756462" y="4840103"/>
            <a:ext cx="2469825" cy="864852"/>
          </a:xfrm>
          <a:prstGeom prst="rect">
            <a:avLst/>
          </a:prstGeom>
          <a:solidFill>
            <a:schemeClr val="bg2"/>
          </a:solidFill>
        </p:spPr>
        <p:txBody>
          <a:bodyPr wrap="square" lIns="45720" tIns="9144" bIns="9144" rtlCol="0">
            <a:spAutoFit/>
          </a:bodyPr>
          <a:lstStyle/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Ion Source Chiller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RFQ Cooling Skids (3)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RFQ Circulator Chiller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Absorber RAW Skid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Process Clean Cooling Water (PCW)</a:t>
            </a:r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8E57A1D0-823D-4602-9BDB-52C34AB444DE}"/>
              </a:ext>
            </a:extLst>
          </p:cNvPr>
          <p:cNvCxnSpPr>
            <a:cxnSpLocks/>
          </p:cNvCxnSpPr>
          <p:nvPr/>
        </p:nvCxnSpPr>
        <p:spPr>
          <a:xfrm>
            <a:off x="390672" y="5766199"/>
            <a:ext cx="365790" cy="0"/>
          </a:xfrm>
          <a:prstGeom prst="line">
            <a:avLst/>
          </a:prstGeom>
          <a:ln w="5715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3C900ADE-5F82-448D-90B1-941F4BD0B5F5}"/>
              </a:ext>
            </a:extLst>
          </p:cNvPr>
          <p:cNvCxnSpPr>
            <a:cxnSpLocks/>
          </p:cNvCxnSpPr>
          <p:nvPr/>
        </p:nvCxnSpPr>
        <p:spPr>
          <a:xfrm>
            <a:off x="388337" y="5593671"/>
            <a:ext cx="365790" cy="0"/>
          </a:xfrm>
          <a:prstGeom prst="line">
            <a:avLst/>
          </a:prstGeom>
          <a:ln w="571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DB4904D9-70AD-4460-91CE-AD1DDA8E587E}"/>
              </a:ext>
            </a:extLst>
          </p:cNvPr>
          <p:cNvCxnSpPr>
            <a:cxnSpLocks/>
          </p:cNvCxnSpPr>
          <p:nvPr/>
        </p:nvCxnSpPr>
        <p:spPr bwMode="auto">
          <a:xfrm>
            <a:off x="6541532" y="3595211"/>
            <a:ext cx="0" cy="358920"/>
          </a:xfrm>
          <a:prstGeom prst="line">
            <a:avLst/>
          </a:prstGeom>
          <a:noFill/>
          <a:ln w="63500" cap="flat" cmpd="sng" algn="ctr">
            <a:solidFill>
              <a:srgbClr val="C3EBA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C76FDC07-B43A-4CC4-AB6F-6DB1F91FE3C9}"/>
              </a:ext>
            </a:extLst>
          </p:cNvPr>
          <p:cNvSpPr/>
          <p:nvPr/>
        </p:nvSpPr>
        <p:spPr>
          <a:xfrm>
            <a:off x="744588" y="2214166"/>
            <a:ext cx="283205" cy="2457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88976C1A-DBFA-4906-B3A7-B2A73681C70B}"/>
              </a:ext>
            </a:extLst>
          </p:cNvPr>
          <p:cNvSpPr/>
          <p:nvPr/>
        </p:nvSpPr>
        <p:spPr>
          <a:xfrm>
            <a:off x="1111060" y="3529467"/>
            <a:ext cx="857281" cy="590444"/>
          </a:xfrm>
          <a:custGeom>
            <a:avLst/>
            <a:gdLst>
              <a:gd name="connsiteX0" fmla="*/ 0 w 1112808"/>
              <a:gd name="connsiteY0" fmla="*/ 0 h 1022230"/>
              <a:gd name="connsiteX1" fmla="*/ 314865 w 1112808"/>
              <a:gd name="connsiteY1" fmla="*/ 496018 h 1022230"/>
              <a:gd name="connsiteX2" fmla="*/ 608163 w 1112808"/>
              <a:gd name="connsiteY2" fmla="*/ 789317 h 1022230"/>
              <a:gd name="connsiteX3" fmla="*/ 918714 w 1112808"/>
              <a:gd name="connsiteY3" fmla="*/ 974784 h 1022230"/>
              <a:gd name="connsiteX4" fmla="*/ 1112808 w 1112808"/>
              <a:gd name="connsiteY4" fmla="*/ 1022230 h 1022230"/>
              <a:gd name="connsiteX5" fmla="*/ 1112808 w 1112808"/>
              <a:gd name="connsiteY5" fmla="*/ 1022230 h 1022230"/>
              <a:gd name="connsiteX0" fmla="*/ 0 w 1112808"/>
              <a:gd name="connsiteY0" fmla="*/ 0 h 1022230"/>
              <a:gd name="connsiteX1" fmla="*/ 314865 w 1112808"/>
              <a:gd name="connsiteY1" fmla="*/ 496018 h 1022230"/>
              <a:gd name="connsiteX2" fmla="*/ 590910 w 1112808"/>
              <a:gd name="connsiteY2" fmla="*/ 750498 h 1022230"/>
              <a:gd name="connsiteX3" fmla="*/ 918714 w 1112808"/>
              <a:gd name="connsiteY3" fmla="*/ 974784 h 1022230"/>
              <a:gd name="connsiteX4" fmla="*/ 1112808 w 1112808"/>
              <a:gd name="connsiteY4" fmla="*/ 1022230 h 1022230"/>
              <a:gd name="connsiteX5" fmla="*/ 1112808 w 1112808"/>
              <a:gd name="connsiteY5" fmla="*/ 1022230 h 1022230"/>
              <a:gd name="connsiteX0" fmla="*/ 0 w 1112808"/>
              <a:gd name="connsiteY0" fmla="*/ 0 h 1022230"/>
              <a:gd name="connsiteX1" fmla="*/ 314865 w 1112808"/>
              <a:gd name="connsiteY1" fmla="*/ 496018 h 1022230"/>
              <a:gd name="connsiteX2" fmla="*/ 590910 w 1112808"/>
              <a:gd name="connsiteY2" fmla="*/ 750498 h 1022230"/>
              <a:gd name="connsiteX3" fmla="*/ 957533 w 1112808"/>
              <a:gd name="connsiteY3" fmla="*/ 961844 h 1022230"/>
              <a:gd name="connsiteX4" fmla="*/ 1112808 w 1112808"/>
              <a:gd name="connsiteY4" fmla="*/ 1022230 h 1022230"/>
              <a:gd name="connsiteX5" fmla="*/ 1112808 w 1112808"/>
              <a:gd name="connsiteY5" fmla="*/ 1022230 h 1022230"/>
              <a:gd name="connsiteX0" fmla="*/ 0 w 1285337"/>
              <a:gd name="connsiteY0" fmla="*/ 0 h 1025719"/>
              <a:gd name="connsiteX1" fmla="*/ 314865 w 1285337"/>
              <a:gd name="connsiteY1" fmla="*/ 496018 h 1025719"/>
              <a:gd name="connsiteX2" fmla="*/ 590910 w 1285337"/>
              <a:gd name="connsiteY2" fmla="*/ 750498 h 1025719"/>
              <a:gd name="connsiteX3" fmla="*/ 957533 w 1285337"/>
              <a:gd name="connsiteY3" fmla="*/ 961844 h 1025719"/>
              <a:gd name="connsiteX4" fmla="*/ 1112808 w 1285337"/>
              <a:gd name="connsiteY4" fmla="*/ 1022230 h 1025719"/>
              <a:gd name="connsiteX5" fmla="*/ 1285337 w 1285337"/>
              <a:gd name="connsiteY5" fmla="*/ 1017916 h 1025719"/>
              <a:gd name="connsiteX0" fmla="*/ 0 w 1285337"/>
              <a:gd name="connsiteY0" fmla="*/ 0 h 1025719"/>
              <a:gd name="connsiteX1" fmla="*/ 263107 w 1285337"/>
              <a:gd name="connsiteY1" fmla="*/ 452886 h 1025719"/>
              <a:gd name="connsiteX2" fmla="*/ 590910 w 1285337"/>
              <a:gd name="connsiteY2" fmla="*/ 750498 h 1025719"/>
              <a:gd name="connsiteX3" fmla="*/ 957533 w 1285337"/>
              <a:gd name="connsiteY3" fmla="*/ 961844 h 1025719"/>
              <a:gd name="connsiteX4" fmla="*/ 1112808 w 1285337"/>
              <a:gd name="connsiteY4" fmla="*/ 1022230 h 1025719"/>
              <a:gd name="connsiteX5" fmla="*/ 1285337 w 1285337"/>
              <a:gd name="connsiteY5" fmla="*/ 1017916 h 1025719"/>
              <a:gd name="connsiteX0" fmla="*/ 0 w 1285337"/>
              <a:gd name="connsiteY0" fmla="*/ 0 h 1025719"/>
              <a:gd name="connsiteX1" fmla="*/ 263107 w 1285337"/>
              <a:gd name="connsiteY1" fmla="*/ 452886 h 1025719"/>
              <a:gd name="connsiteX2" fmla="*/ 161746 w 1285337"/>
              <a:gd name="connsiteY2" fmla="*/ 325647 h 1025719"/>
              <a:gd name="connsiteX3" fmla="*/ 590910 w 1285337"/>
              <a:gd name="connsiteY3" fmla="*/ 750498 h 1025719"/>
              <a:gd name="connsiteX4" fmla="*/ 957533 w 1285337"/>
              <a:gd name="connsiteY4" fmla="*/ 961844 h 1025719"/>
              <a:gd name="connsiteX5" fmla="*/ 1112808 w 1285337"/>
              <a:gd name="connsiteY5" fmla="*/ 1022230 h 1025719"/>
              <a:gd name="connsiteX6" fmla="*/ 1285337 w 1285337"/>
              <a:gd name="connsiteY6" fmla="*/ 1017916 h 1025719"/>
              <a:gd name="connsiteX0" fmla="*/ 0 w 1285337"/>
              <a:gd name="connsiteY0" fmla="*/ 0 h 1025719"/>
              <a:gd name="connsiteX1" fmla="*/ 263107 w 1285337"/>
              <a:gd name="connsiteY1" fmla="*/ 452886 h 1025719"/>
              <a:gd name="connsiteX2" fmla="*/ 401129 w 1285337"/>
              <a:gd name="connsiteY2" fmla="*/ 606006 h 1025719"/>
              <a:gd name="connsiteX3" fmla="*/ 590910 w 1285337"/>
              <a:gd name="connsiteY3" fmla="*/ 750498 h 1025719"/>
              <a:gd name="connsiteX4" fmla="*/ 957533 w 1285337"/>
              <a:gd name="connsiteY4" fmla="*/ 961844 h 1025719"/>
              <a:gd name="connsiteX5" fmla="*/ 1112808 w 1285337"/>
              <a:gd name="connsiteY5" fmla="*/ 1022230 h 1025719"/>
              <a:gd name="connsiteX6" fmla="*/ 1285337 w 1285337"/>
              <a:gd name="connsiteY6" fmla="*/ 1017916 h 1025719"/>
              <a:gd name="connsiteX0" fmla="*/ 0 w 1285337"/>
              <a:gd name="connsiteY0" fmla="*/ 0 h 1025719"/>
              <a:gd name="connsiteX1" fmla="*/ 202722 w 1285337"/>
              <a:gd name="connsiteY1" fmla="*/ 392501 h 1025719"/>
              <a:gd name="connsiteX2" fmla="*/ 401129 w 1285337"/>
              <a:gd name="connsiteY2" fmla="*/ 606006 h 1025719"/>
              <a:gd name="connsiteX3" fmla="*/ 590910 w 1285337"/>
              <a:gd name="connsiteY3" fmla="*/ 750498 h 1025719"/>
              <a:gd name="connsiteX4" fmla="*/ 957533 w 1285337"/>
              <a:gd name="connsiteY4" fmla="*/ 961844 h 1025719"/>
              <a:gd name="connsiteX5" fmla="*/ 1112808 w 1285337"/>
              <a:gd name="connsiteY5" fmla="*/ 1022230 h 1025719"/>
              <a:gd name="connsiteX6" fmla="*/ 1285337 w 1285337"/>
              <a:gd name="connsiteY6" fmla="*/ 1017916 h 1025719"/>
              <a:gd name="connsiteX0" fmla="*/ 0 w 1306903"/>
              <a:gd name="connsiteY0" fmla="*/ 0 h 1066694"/>
              <a:gd name="connsiteX1" fmla="*/ 224288 w 1306903"/>
              <a:gd name="connsiteY1" fmla="*/ 433476 h 1066694"/>
              <a:gd name="connsiteX2" fmla="*/ 422695 w 1306903"/>
              <a:gd name="connsiteY2" fmla="*/ 646981 h 1066694"/>
              <a:gd name="connsiteX3" fmla="*/ 612476 w 1306903"/>
              <a:gd name="connsiteY3" fmla="*/ 791473 h 1066694"/>
              <a:gd name="connsiteX4" fmla="*/ 979099 w 1306903"/>
              <a:gd name="connsiteY4" fmla="*/ 1002819 h 1066694"/>
              <a:gd name="connsiteX5" fmla="*/ 1134374 w 1306903"/>
              <a:gd name="connsiteY5" fmla="*/ 1063205 h 1066694"/>
              <a:gd name="connsiteX6" fmla="*/ 1306903 w 1306903"/>
              <a:gd name="connsiteY6" fmla="*/ 1058891 h 1066694"/>
              <a:gd name="connsiteX0" fmla="*/ 0 w 1343566"/>
              <a:gd name="connsiteY0" fmla="*/ 0 h 1196928"/>
              <a:gd name="connsiteX1" fmla="*/ 224288 w 1343566"/>
              <a:gd name="connsiteY1" fmla="*/ 433476 h 1196928"/>
              <a:gd name="connsiteX2" fmla="*/ 422695 w 1343566"/>
              <a:gd name="connsiteY2" fmla="*/ 646981 h 1196928"/>
              <a:gd name="connsiteX3" fmla="*/ 612476 w 1343566"/>
              <a:gd name="connsiteY3" fmla="*/ 791473 h 1196928"/>
              <a:gd name="connsiteX4" fmla="*/ 979099 w 1343566"/>
              <a:gd name="connsiteY4" fmla="*/ 1002819 h 1196928"/>
              <a:gd name="connsiteX5" fmla="*/ 1134374 w 1343566"/>
              <a:gd name="connsiteY5" fmla="*/ 1063205 h 1196928"/>
              <a:gd name="connsiteX6" fmla="*/ 1343566 w 1343566"/>
              <a:gd name="connsiteY6" fmla="*/ 1196914 h 1196928"/>
              <a:gd name="connsiteX0" fmla="*/ 0 w 1134374"/>
              <a:gd name="connsiteY0" fmla="*/ 0 h 1063205"/>
              <a:gd name="connsiteX1" fmla="*/ 224288 w 1134374"/>
              <a:gd name="connsiteY1" fmla="*/ 433476 h 1063205"/>
              <a:gd name="connsiteX2" fmla="*/ 422695 w 1134374"/>
              <a:gd name="connsiteY2" fmla="*/ 646981 h 1063205"/>
              <a:gd name="connsiteX3" fmla="*/ 612476 w 1134374"/>
              <a:gd name="connsiteY3" fmla="*/ 791473 h 1063205"/>
              <a:gd name="connsiteX4" fmla="*/ 979099 w 1134374"/>
              <a:gd name="connsiteY4" fmla="*/ 1002819 h 1063205"/>
              <a:gd name="connsiteX5" fmla="*/ 1134374 w 1134374"/>
              <a:gd name="connsiteY5" fmla="*/ 1063205 h 1063205"/>
              <a:gd name="connsiteX0" fmla="*/ 0 w 1145274"/>
              <a:gd name="connsiteY0" fmla="*/ 0 h 1067678"/>
              <a:gd name="connsiteX1" fmla="*/ 224288 w 1145274"/>
              <a:gd name="connsiteY1" fmla="*/ 433476 h 1067678"/>
              <a:gd name="connsiteX2" fmla="*/ 422695 w 1145274"/>
              <a:gd name="connsiteY2" fmla="*/ 646981 h 1067678"/>
              <a:gd name="connsiteX3" fmla="*/ 612476 w 1145274"/>
              <a:gd name="connsiteY3" fmla="*/ 791473 h 1067678"/>
              <a:gd name="connsiteX4" fmla="*/ 979099 w 1145274"/>
              <a:gd name="connsiteY4" fmla="*/ 1002819 h 1067678"/>
              <a:gd name="connsiteX5" fmla="*/ 1134374 w 1145274"/>
              <a:gd name="connsiteY5" fmla="*/ 1063205 h 1067678"/>
              <a:gd name="connsiteX6" fmla="*/ 1132216 w 1145274"/>
              <a:gd name="connsiteY6" fmla="*/ 1063206 h 1067678"/>
              <a:gd name="connsiteX0" fmla="*/ 0 w 1281023"/>
              <a:gd name="connsiteY0" fmla="*/ 0 h 1067022"/>
              <a:gd name="connsiteX1" fmla="*/ 224288 w 1281023"/>
              <a:gd name="connsiteY1" fmla="*/ 433476 h 1067022"/>
              <a:gd name="connsiteX2" fmla="*/ 422695 w 1281023"/>
              <a:gd name="connsiteY2" fmla="*/ 646981 h 1067022"/>
              <a:gd name="connsiteX3" fmla="*/ 612476 w 1281023"/>
              <a:gd name="connsiteY3" fmla="*/ 791473 h 1067022"/>
              <a:gd name="connsiteX4" fmla="*/ 979099 w 1281023"/>
              <a:gd name="connsiteY4" fmla="*/ 1002819 h 1067022"/>
              <a:gd name="connsiteX5" fmla="*/ 1134374 w 1281023"/>
              <a:gd name="connsiteY5" fmla="*/ 1063205 h 1067022"/>
              <a:gd name="connsiteX6" fmla="*/ 1281022 w 1281023"/>
              <a:gd name="connsiteY6" fmla="*/ 1061050 h 1067022"/>
              <a:gd name="connsiteX0" fmla="*/ 0 w 1134374"/>
              <a:gd name="connsiteY0" fmla="*/ 0 h 1063205"/>
              <a:gd name="connsiteX1" fmla="*/ 224288 w 1134374"/>
              <a:gd name="connsiteY1" fmla="*/ 433476 h 1063205"/>
              <a:gd name="connsiteX2" fmla="*/ 422695 w 1134374"/>
              <a:gd name="connsiteY2" fmla="*/ 646981 h 1063205"/>
              <a:gd name="connsiteX3" fmla="*/ 612476 w 1134374"/>
              <a:gd name="connsiteY3" fmla="*/ 791473 h 1063205"/>
              <a:gd name="connsiteX4" fmla="*/ 979099 w 1134374"/>
              <a:gd name="connsiteY4" fmla="*/ 1002819 h 1063205"/>
              <a:gd name="connsiteX5" fmla="*/ 1134374 w 1134374"/>
              <a:gd name="connsiteY5" fmla="*/ 1063205 h 1063205"/>
              <a:gd name="connsiteX0" fmla="*/ 0 w 1143883"/>
              <a:gd name="connsiteY0" fmla="*/ 0 h 1019796"/>
              <a:gd name="connsiteX1" fmla="*/ 233797 w 1143883"/>
              <a:gd name="connsiteY1" fmla="*/ 390067 h 1019796"/>
              <a:gd name="connsiteX2" fmla="*/ 432204 w 1143883"/>
              <a:gd name="connsiteY2" fmla="*/ 603572 h 1019796"/>
              <a:gd name="connsiteX3" fmla="*/ 621985 w 1143883"/>
              <a:gd name="connsiteY3" fmla="*/ 748064 h 1019796"/>
              <a:gd name="connsiteX4" fmla="*/ 988608 w 1143883"/>
              <a:gd name="connsiteY4" fmla="*/ 959410 h 1019796"/>
              <a:gd name="connsiteX5" fmla="*/ 1143883 w 1143883"/>
              <a:gd name="connsiteY5" fmla="*/ 1019796 h 1019796"/>
              <a:gd name="connsiteX0" fmla="*/ 0 w 1534534"/>
              <a:gd name="connsiteY0" fmla="*/ 0 h 1240701"/>
              <a:gd name="connsiteX1" fmla="*/ 624448 w 1534534"/>
              <a:gd name="connsiteY1" fmla="*/ 610972 h 1240701"/>
              <a:gd name="connsiteX2" fmla="*/ 822855 w 1534534"/>
              <a:gd name="connsiteY2" fmla="*/ 824477 h 1240701"/>
              <a:gd name="connsiteX3" fmla="*/ 1012636 w 1534534"/>
              <a:gd name="connsiteY3" fmla="*/ 968969 h 1240701"/>
              <a:gd name="connsiteX4" fmla="*/ 1379259 w 1534534"/>
              <a:gd name="connsiteY4" fmla="*/ 1180315 h 1240701"/>
              <a:gd name="connsiteX5" fmla="*/ 1534534 w 1534534"/>
              <a:gd name="connsiteY5" fmla="*/ 1240701 h 1240701"/>
              <a:gd name="connsiteX0" fmla="*/ 0 w 1534534"/>
              <a:gd name="connsiteY0" fmla="*/ 0 h 1240701"/>
              <a:gd name="connsiteX1" fmla="*/ 624448 w 1534534"/>
              <a:gd name="connsiteY1" fmla="*/ 726684 h 1240701"/>
              <a:gd name="connsiteX2" fmla="*/ 822855 w 1534534"/>
              <a:gd name="connsiteY2" fmla="*/ 824477 h 1240701"/>
              <a:gd name="connsiteX3" fmla="*/ 1012636 w 1534534"/>
              <a:gd name="connsiteY3" fmla="*/ 968969 h 1240701"/>
              <a:gd name="connsiteX4" fmla="*/ 1379259 w 1534534"/>
              <a:gd name="connsiteY4" fmla="*/ 1180315 h 1240701"/>
              <a:gd name="connsiteX5" fmla="*/ 1534534 w 1534534"/>
              <a:gd name="connsiteY5" fmla="*/ 1240701 h 1240701"/>
              <a:gd name="connsiteX0" fmla="*/ 0 w 1534534"/>
              <a:gd name="connsiteY0" fmla="*/ 0 h 1240701"/>
              <a:gd name="connsiteX1" fmla="*/ 624448 w 1534534"/>
              <a:gd name="connsiteY1" fmla="*/ 726684 h 1240701"/>
              <a:gd name="connsiteX2" fmla="*/ 929396 w 1534534"/>
              <a:gd name="connsiteY2" fmla="*/ 977006 h 1240701"/>
              <a:gd name="connsiteX3" fmla="*/ 1012636 w 1534534"/>
              <a:gd name="connsiteY3" fmla="*/ 968969 h 1240701"/>
              <a:gd name="connsiteX4" fmla="*/ 1379259 w 1534534"/>
              <a:gd name="connsiteY4" fmla="*/ 1180315 h 1240701"/>
              <a:gd name="connsiteX5" fmla="*/ 1534534 w 1534534"/>
              <a:gd name="connsiteY5" fmla="*/ 1240701 h 1240701"/>
              <a:gd name="connsiteX0" fmla="*/ 0 w 1534534"/>
              <a:gd name="connsiteY0" fmla="*/ 0 h 1240701"/>
              <a:gd name="connsiteX1" fmla="*/ 624448 w 1534534"/>
              <a:gd name="connsiteY1" fmla="*/ 726684 h 1240701"/>
              <a:gd name="connsiteX2" fmla="*/ 929396 w 1534534"/>
              <a:gd name="connsiteY2" fmla="*/ 977006 h 1240701"/>
              <a:gd name="connsiteX3" fmla="*/ 1178367 w 1534534"/>
              <a:gd name="connsiteY3" fmla="*/ 1153057 h 1240701"/>
              <a:gd name="connsiteX4" fmla="*/ 1379259 w 1534534"/>
              <a:gd name="connsiteY4" fmla="*/ 1180315 h 1240701"/>
              <a:gd name="connsiteX5" fmla="*/ 1534534 w 1534534"/>
              <a:gd name="connsiteY5" fmla="*/ 1240701 h 1240701"/>
              <a:gd name="connsiteX0" fmla="*/ 0 w 1534534"/>
              <a:gd name="connsiteY0" fmla="*/ 0 h 1242407"/>
              <a:gd name="connsiteX1" fmla="*/ 624448 w 1534534"/>
              <a:gd name="connsiteY1" fmla="*/ 726684 h 1242407"/>
              <a:gd name="connsiteX2" fmla="*/ 929396 w 1534534"/>
              <a:gd name="connsiteY2" fmla="*/ 977006 h 1242407"/>
              <a:gd name="connsiteX3" fmla="*/ 1178367 w 1534534"/>
              <a:gd name="connsiteY3" fmla="*/ 1153057 h 1242407"/>
              <a:gd name="connsiteX4" fmla="*/ 1373340 w 1534534"/>
              <a:gd name="connsiteY4" fmla="*/ 1217133 h 1242407"/>
              <a:gd name="connsiteX5" fmla="*/ 1534534 w 1534534"/>
              <a:gd name="connsiteY5" fmla="*/ 1240701 h 1242407"/>
              <a:gd name="connsiteX0" fmla="*/ 0 w 1534534"/>
              <a:gd name="connsiteY0" fmla="*/ 0 h 1240701"/>
              <a:gd name="connsiteX1" fmla="*/ 624448 w 1534534"/>
              <a:gd name="connsiteY1" fmla="*/ 726684 h 1240701"/>
              <a:gd name="connsiteX2" fmla="*/ 929396 w 1534534"/>
              <a:gd name="connsiteY2" fmla="*/ 977006 h 1240701"/>
              <a:gd name="connsiteX3" fmla="*/ 1178367 w 1534534"/>
              <a:gd name="connsiteY3" fmla="*/ 1153057 h 1240701"/>
              <a:gd name="connsiteX4" fmla="*/ 1373340 w 1534534"/>
              <a:gd name="connsiteY4" fmla="*/ 1217133 h 1240701"/>
              <a:gd name="connsiteX5" fmla="*/ 1534534 w 1534534"/>
              <a:gd name="connsiteY5" fmla="*/ 1240701 h 1240701"/>
              <a:gd name="connsiteX0" fmla="*/ 0 w 1534534"/>
              <a:gd name="connsiteY0" fmla="*/ 0 h 1240701"/>
              <a:gd name="connsiteX1" fmla="*/ 624448 w 1534534"/>
              <a:gd name="connsiteY1" fmla="*/ 726684 h 1240701"/>
              <a:gd name="connsiteX2" fmla="*/ 929396 w 1534534"/>
              <a:gd name="connsiteY2" fmla="*/ 977006 h 1240701"/>
              <a:gd name="connsiteX3" fmla="*/ 1178367 w 1534534"/>
              <a:gd name="connsiteY3" fmla="*/ 1153057 h 1240701"/>
              <a:gd name="connsiteX4" fmla="*/ 1373340 w 1534534"/>
              <a:gd name="connsiteY4" fmla="*/ 1217133 h 1240701"/>
              <a:gd name="connsiteX5" fmla="*/ 1534534 w 1534534"/>
              <a:gd name="connsiteY5" fmla="*/ 1240701 h 1240701"/>
              <a:gd name="connsiteX0" fmla="*/ 0 w 1534534"/>
              <a:gd name="connsiteY0" fmla="*/ 0 h 1240701"/>
              <a:gd name="connsiteX1" fmla="*/ 624448 w 1534534"/>
              <a:gd name="connsiteY1" fmla="*/ 726684 h 1240701"/>
              <a:gd name="connsiteX2" fmla="*/ 929396 w 1534534"/>
              <a:gd name="connsiteY2" fmla="*/ 977006 h 1240701"/>
              <a:gd name="connsiteX3" fmla="*/ 1202043 w 1534534"/>
              <a:gd name="connsiteY3" fmla="*/ 1153057 h 1240701"/>
              <a:gd name="connsiteX4" fmla="*/ 1373340 w 1534534"/>
              <a:gd name="connsiteY4" fmla="*/ 1217133 h 1240701"/>
              <a:gd name="connsiteX5" fmla="*/ 1534534 w 1534534"/>
              <a:gd name="connsiteY5" fmla="*/ 1240701 h 1240701"/>
              <a:gd name="connsiteX0" fmla="*/ 0 w 1534534"/>
              <a:gd name="connsiteY0" fmla="*/ 0 h 1240701"/>
              <a:gd name="connsiteX1" fmla="*/ 624448 w 1534534"/>
              <a:gd name="connsiteY1" fmla="*/ 726684 h 1240701"/>
              <a:gd name="connsiteX2" fmla="*/ 929396 w 1534534"/>
              <a:gd name="connsiteY2" fmla="*/ 977006 h 1240701"/>
              <a:gd name="connsiteX3" fmla="*/ 1202043 w 1534534"/>
              <a:gd name="connsiteY3" fmla="*/ 1153057 h 1240701"/>
              <a:gd name="connsiteX4" fmla="*/ 1373340 w 1534534"/>
              <a:gd name="connsiteY4" fmla="*/ 1217133 h 1240701"/>
              <a:gd name="connsiteX5" fmla="*/ 1534534 w 1534534"/>
              <a:gd name="connsiteY5" fmla="*/ 1240701 h 1240701"/>
              <a:gd name="connsiteX0" fmla="*/ 0 w 1534534"/>
              <a:gd name="connsiteY0" fmla="*/ 0 h 1240701"/>
              <a:gd name="connsiteX1" fmla="*/ 624448 w 1534534"/>
              <a:gd name="connsiteY1" fmla="*/ 726684 h 1240701"/>
              <a:gd name="connsiteX2" fmla="*/ 929396 w 1534534"/>
              <a:gd name="connsiteY2" fmla="*/ 977006 h 1240701"/>
              <a:gd name="connsiteX3" fmla="*/ 1202043 w 1534534"/>
              <a:gd name="connsiteY3" fmla="*/ 1153057 h 1240701"/>
              <a:gd name="connsiteX4" fmla="*/ 1388137 w 1534534"/>
              <a:gd name="connsiteY4" fmla="*/ 1219764 h 1240701"/>
              <a:gd name="connsiteX5" fmla="*/ 1534534 w 1534534"/>
              <a:gd name="connsiteY5" fmla="*/ 1240701 h 1240701"/>
              <a:gd name="connsiteX0" fmla="*/ 0 w 1596682"/>
              <a:gd name="connsiteY0" fmla="*/ 0 h 1245960"/>
              <a:gd name="connsiteX1" fmla="*/ 624448 w 1596682"/>
              <a:gd name="connsiteY1" fmla="*/ 726684 h 1245960"/>
              <a:gd name="connsiteX2" fmla="*/ 929396 w 1596682"/>
              <a:gd name="connsiteY2" fmla="*/ 977006 h 1245960"/>
              <a:gd name="connsiteX3" fmla="*/ 1202043 w 1596682"/>
              <a:gd name="connsiteY3" fmla="*/ 1153057 h 1245960"/>
              <a:gd name="connsiteX4" fmla="*/ 1388137 w 1596682"/>
              <a:gd name="connsiteY4" fmla="*/ 1219764 h 1245960"/>
              <a:gd name="connsiteX5" fmla="*/ 1596682 w 1596682"/>
              <a:gd name="connsiteY5" fmla="*/ 1245960 h 1245960"/>
              <a:gd name="connsiteX0" fmla="*/ 0 w 1558209"/>
              <a:gd name="connsiteY0" fmla="*/ 0 h 1248590"/>
              <a:gd name="connsiteX1" fmla="*/ 624448 w 1558209"/>
              <a:gd name="connsiteY1" fmla="*/ 726684 h 1248590"/>
              <a:gd name="connsiteX2" fmla="*/ 929396 w 1558209"/>
              <a:gd name="connsiteY2" fmla="*/ 977006 h 1248590"/>
              <a:gd name="connsiteX3" fmla="*/ 1202043 w 1558209"/>
              <a:gd name="connsiteY3" fmla="*/ 1153057 h 1248590"/>
              <a:gd name="connsiteX4" fmla="*/ 1388137 w 1558209"/>
              <a:gd name="connsiteY4" fmla="*/ 1219764 h 1248590"/>
              <a:gd name="connsiteX5" fmla="*/ 1558209 w 1558209"/>
              <a:gd name="connsiteY5" fmla="*/ 1248590 h 1248590"/>
              <a:gd name="connsiteX0" fmla="*/ 0 w 1614438"/>
              <a:gd name="connsiteY0" fmla="*/ 0 h 1253851"/>
              <a:gd name="connsiteX1" fmla="*/ 624448 w 1614438"/>
              <a:gd name="connsiteY1" fmla="*/ 726684 h 1253851"/>
              <a:gd name="connsiteX2" fmla="*/ 929396 w 1614438"/>
              <a:gd name="connsiteY2" fmla="*/ 977006 h 1253851"/>
              <a:gd name="connsiteX3" fmla="*/ 1202043 w 1614438"/>
              <a:gd name="connsiteY3" fmla="*/ 1153057 h 1253851"/>
              <a:gd name="connsiteX4" fmla="*/ 1388137 w 1614438"/>
              <a:gd name="connsiteY4" fmla="*/ 1219764 h 1253851"/>
              <a:gd name="connsiteX5" fmla="*/ 1614438 w 1614438"/>
              <a:gd name="connsiteY5" fmla="*/ 1253851 h 1253851"/>
              <a:gd name="connsiteX0" fmla="*/ 0 w 1614438"/>
              <a:gd name="connsiteY0" fmla="*/ 0 h 1253851"/>
              <a:gd name="connsiteX1" fmla="*/ 624448 w 1614438"/>
              <a:gd name="connsiteY1" fmla="*/ 726684 h 1253851"/>
              <a:gd name="connsiteX2" fmla="*/ 929396 w 1614438"/>
              <a:gd name="connsiteY2" fmla="*/ 977006 h 1253851"/>
              <a:gd name="connsiteX3" fmla="*/ 1202043 w 1614438"/>
              <a:gd name="connsiteY3" fmla="*/ 1153057 h 1253851"/>
              <a:gd name="connsiteX4" fmla="*/ 1388137 w 1614438"/>
              <a:gd name="connsiteY4" fmla="*/ 1219764 h 1253851"/>
              <a:gd name="connsiteX5" fmla="*/ 1614438 w 1614438"/>
              <a:gd name="connsiteY5" fmla="*/ 1253851 h 1253851"/>
              <a:gd name="connsiteX0" fmla="*/ 0 w 1614438"/>
              <a:gd name="connsiteY0" fmla="*/ 0 h 1235443"/>
              <a:gd name="connsiteX1" fmla="*/ 624448 w 1614438"/>
              <a:gd name="connsiteY1" fmla="*/ 726684 h 1235443"/>
              <a:gd name="connsiteX2" fmla="*/ 929396 w 1614438"/>
              <a:gd name="connsiteY2" fmla="*/ 977006 h 1235443"/>
              <a:gd name="connsiteX3" fmla="*/ 1202043 w 1614438"/>
              <a:gd name="connsiteY3" fmla="*/ 1153057 h 1235443"/>
              <a:gd name="connsiteX4" fmla="*/ 1388137 w 1614438"/>
              <a:gd name="connsiteY4" fmla="*/ 1219764 h 1235443"/>
              <a:gd name="connsiteX5" fmla="*/ 1614438 w 1614438"/>
              <a:gd name="connsiteY5" fmla="*/ 1235443 h 1235443"/>
              <a:gd name="connsiteX0" fmla="*/ 0 w 1614438"/>
              <a:gd name="connsiteY0" fmla="*/ 0 h 1235443"/>
              <a:gd name="connsiteX1" fmla="*/ 624448 w 1614438"/>
              <a:gd name="connsiteY1" fmla="*/ 726684 h 1235443"/>
              <a:gd name="connsiteX2" fmla="*/ 929396 w 1614438"/>
              <a:gd name="connsiteY2" fmla="*/ 977006 h 1235443"/>
              <a:gd name="connsiteX3" fmla="*/ 1202043 w 1614438"/>
              <a:gd name="connsiteY3" fmla="*/ 1153057 h 1235443"/>
              <a:gd name="connsiteX4" fmla="*/ 1388137 w 1614438"/>
              <a:gd name="connsiteY4" fmla="*/ 1219764 h 1235443"/>
              <a:gd name="connsiteX5" fmla="*/ 1614438 w 1614438"/>
              <a:gd name="connsiteY5" fmla="*/ 1235443 h 1235443"/>
              <a:gd name="connsiteX0" fmla="*/ 0 w 1173476"/>
              <a:gd name="connsiteY0" fmla="*/ 0 h 717370"/>
              <a:gd name="connsiteX1" fmla="*/ 183486 w 1173476"/>
              <a:gd name="connsiteY1" fmla="*/ 208611 h 717370"/>
              <a:gd name="connsiteX2" fmla="*/ 488434 w 1173476"/>
              <a:gd name="connsiteY2" fmla="*/ 458933 h 717370"/>
              <a:gd name="connsiteX3" fmla="*/ 761081 w 1173476"/>
              <a:gd name="connsiteY3" fmla="*/ 634984 h 717370"/>
              <a:gd name="connsiteX4" fmla="*/ 947175 w 1173476"/>
              <a:gd name="connsiteY4" fmla="*/ 701691 h 717370"/>
              <a:gd name="connsiteX5" fmla="*/ 1173476 w 1173476"/>
              <a:gd name="connsiteY5" fmla="*/ 717370 h 717370"/>
              <a:gd name="connsiteX0" fmla="*/ 0 w 1173476"/>
              <a:gd name="connsiteY0" fmla="*/ 0 h 717370"/>
              <a:gd name="connsiteX1" fmla="*/ 292987 w 1173476"/>
              <a:gd name="connsiteY1" fmla="*/ 316433 h 717370"/>
              <a:gd name="connsiteX2" fmla="*/ 488434 w 1173476"/>
              <a:gd name="connsiteY2" fmla="*/ 458933 h 717370"/>
              <a:gd name="connsiteX3" fmla="*/ 761081 w 1173476"/>
              <a:gd name="connsiteY3" fmla="*/ 634984 h 717370"/>
              <a:gd name="connsiteX4" fmla="*/ 947175 w 1173476"/>
              <a:gd name="connsiteY4" fmla="*/ 701691 h 717370"/>
              <a:gd name="connsiteX5" fmla="*/ 1173476 w 1173476"/>
              <a:gd name="connsiteY5" fmla="*/ 717370 h 717370"/>
              <a:gd name="connsiteX0" fmla="*/ 0 w 1173476"/>
              <a:gd name="connsiteY0" fmla="*/ 0 h 717370"/>
              <a:gd name="connsiteX1" fmla="*/ 292987 w 1173476"/>
              <a:gd name="connsiteY1" fmla="*/ 316433 h 717370"/>
              <a:gd name="connsiteX2" fmla="*/ 589055 w 1173476"/>
              <a:gd name="connsiteY2" fmla="*/ 532568 h 717370"/>
              <a:gd name="connsiteX3" fmla="*/ 761081 w 1173476"/>
              <a:gd name="connsiteY3" fmla="*/ 634984 h 717370"/>
              <a:gd name="connsiteX4" fmla="*/ 947175 w 1173476"/>
              <a:gd name="connsiteY4" fmla="*/ 701691 h 717370"/>
              <a:gd name="connsiteX5" fmla="*/ 1173476 w 1173476"/>
              <a:gd name="connsiteY5" fmla="*/ 717370 h 717370"/>
              <a:gd name="connsiteX0" fmla="*/ 0 w 1173476"/>
              <a:gd name="connsiteY0" fmla="*/ 0 h 717370"/>
              <a:gd name="connsiteX1" fmla="*/ 292987 w 1173476"/>
              <a:gd name="connsiteY1" fmla="*/ 316433 h 717370"/>
              <a:gd name="connsiteX2" fmla="*/ 589055 w 1173476"/>
              <a:gd name="connsiteY2" fmla="*/ 532568 h 717370"/>
              <a:gd name="connsiteX3" fmla="*/ 826189 w 1173476"/>
              <a:gd name="connsiteY3" fmla="*/ 666543 h 717370"/>
              <a:gd name="connsiteX4" fmla="*/ 947175 w 1173476"/>
              <a:gd name="connsiteY4" fmla="*/ 701691 h 717370"/>
              <a:gd name="connsiteX5" fmla="*/ 1173476 w 1173476"/>
              <a:gd name="connsiteY5" fmla="*/ 717370 h 717370"/>
              <a:gd name="connsiteX0" fmla="*/ 0 w 1173476"/>
              <a:gd name="connsiteY0" fmla="*/ 0 h 717370"/>
              <a:gd name="connsiteX1" fmla="*/ 292987 w 1173476"/>
              <a:gd name="connsiteY1" fmla="*/ 316433 h 717370"/>
              <a:gd name="connsiteX2" fmla="*/ 589055 w 1173476"/>
              <a:gd name="connsiteY2" fmla="*/ 532568 h 717370"/>
              <a:gd name="connsiteX3" fmla="*/ 826189 w 1173476"/>
              <a:gd name="connsiteY3" fmla="*/ 666543 h 717370"/>
              <a:gd name="connsiteX4" fmla="*/ 947175 w 1173476"/>
              <a:gd name="connsiteY4" fmla="*/ 701691 h 717370"/>
              <a:gd name="connsiteX5" fmla="*/ 1173476 w 1173476"/>
              <a:gd name="connsiteY5" fmla="*/ 717370 h 717370"/>
              <a:gd name="connsiteX0" fmla="*/ 0 w 1173476"/>
              <a:gd name="connsiteY0" fmla="*/ 0 h 717370"/>
              <a:gd name="connsiteX1" fmla="*/ 292987 w 1173476"/>
              <a:gd name="connsiteY1" fmla="*/ 316433 h 717370"/>
              <a:gd name="connsiteX2" fmla="*/ 589055 w 1173476"/>
              <a:gd name="connsiteY2" fmla="*/ 532568 h 717370"/>
              <a:gd name="connsiteX3" fmla="*/ 826189 w 1173476"/>
              <a:gd name="connsiteY3" fmla="*/ 666543 h 717370"/>
              <a:gd name="connsiteX4" fmla="*/ 947175 w 1173476"/>
              <a:gd name="connsiteY4" fmla="*/ 701691 h 717370"/>
              <a:gd name="connsiteX5" fmla="*/ 1173476 w 1173476"/>
              <a:gd name="connsiteY5" fmla="*/ 717370 h 717370"/>
              <a:gd name="connsiteX0" fmla="*/ 0 w 1173476"/>
              <a:gd name="connsiteY0" fmla="*/ 0 h 717370"/>
              <a:gd name="connsiteX1" fmla="*/ 292987 w 1173476"/>
              <a:gd name="connsiteY1" fmla="*/ 316433 h 717370"/>
              <a:gd name="connsiteX2" fmla="*/ 589055 w 1173476"/>
              <a:gd name="connsiteY2" fmla="*/ 532568 h 717370"/>
              <a:gd name="connsiteX3" fmla="*/ 772918 w 1173476"/>
              <a:gd name="connsiteY3" fmla="*/ 634986 h 717370"/>
              <a:gd name="connsiteX4" fmla="*/ 947175 w 1173476"/>
              <a:gd name="connsiteY4" fmla="*/ 701691 h 717370"/>
              <a:gd name="connsiteX5" fmla="*/ 1173476 w 1173476"/>
              <a:gd name="connsiteY5" fmla="*/ 717370 h 717370"/>
              <a:gd name="connsiteX0" fmla="*/ 0 w 1188273"/>
              <a:gd name="connsiteY0" fmla="*/ 0 h 735780"/>
              <a:gd name="connsiteX1" fmla="*/ 307784 w 1188273"/>
              <a:gd name="connsiteY1" fmla="*/ 334843 h 735780"/>
              <a:gd name="connsiteX2" fmla="*/ 603852 w 1188273"/>
              <a:gd name="connsiteY2" fmla="*/ 550978 h 735780"/>
              <a:gd name="connsiteX3" fmla="*/ 787715 w 1188273"/>
              <a:gd name="connsiteY3" fmla="*/ 653396 h 735780"/>
              <a:gd name="connsiteX4" fmla="*/ 961972 w 1188273"/>
              <a:gd name="connsiteY4" fmla="*/ 720101 h 735780"/>
              <a:gd name="connsiteX5" fmla="*/ 1188273 w 1188273"/>
              <a:gd name="connsiteY5" fmla="*/ 735780 h 735780"/>
              <a:gd name="connsiteX0" fmla="*/ 0 w 1188273"/>
              <a:gd name="connsiteY0" fmla="*/ 0 h 735780"/>
              <a:gd name="connsiteX1" fmla="*/ 443921 w 1188273"/>
              <a:gd name="connsiteY1" fmla="*/ 432146 h 735780"/>
              <a:gd name="connsiteX2" fmla="*/ 603852 w 1188273"/>
              <a:gd name="connsiteY2" fmla="*/ 550978 h 735780"/>
              <a:gd name="connsiteX3" fmla="*/ 787715 w 1188273"/>
              <a:gd name="connsiteY3" fmla="*/ 653396 h 735780"/>
              <a:gd name="connsiteX4" fmla="*/ 961972 w 1188273"/>
              <a:gd name="connsiteY4" fmla="*/ 720101 h 735780"/>
              <a:gd name="connsiteX5" fmla="*/ 1188273 w 1188273"/>
              <a:gd name="connsiteY5" fmla="*/ 735780 h 735780"/>
              <a:gd name="connsiteX0" fmla="*/ 0 w 1188273"/>
              <a:gd name="connsiteY0" fmla="*/ 0 h 735780"/>
              <a:gd name="connsiteX1" fmla="*/ 443921 w 1188273"/>
              <a:gd name="connsiteY1" fmla="*/ 432146 h 735780"/>
              <a:gd name="connsiteX2" fmla="*/ 603852 w 1188273"/>
              <a:gd name="connsiteY2" fmla="*/ 550978 h 735780"/>
              <a:gd name="connsiteX3" fmla="*/ 787715 w 1188273"/>
              <a:gd name="connsiteY3" fmla="*/ 653396 h 735780"/>
              <a:gd name="connsiteX4" fmla="*/ 961972 w 1188273"/>
              <a:gd name="connsiteY4" fmla="*/ 720101 h 735780"/>
              <a:gd name="connsiteX5" fmla="*/ 1188273 w 1188273"/>
              <a:gd name="connsiteY5" fmla="*/ 735780 h 735780"/>
              <a:gd name="connsiteX0" fmla="*/ 0 w 1188273"/>
              <a:gd name="connsiteY0" fmla="*/ 0 h 735780"/>
              <a:gd name="connsiteX1" fmla="*/ 443921 w 1188273"/>
              <a:gd name="connsiteY1" fmla="*/ 432146 h 735780"/>
              <a:gd name="connsiteX2" fmla="*/ 603852 w 1188273"/>
              <a:gd name="connsiteY2" fmla="*/ 550978 h 735780"/>
              <a:gd name="connsiteX3" fmla="*/ 787715 w 1188273"/>
              <a:gd name="connsiteY3" fmla="*/ 653396 h 735780"/>
              <a:gd name="connsiteX4" fmla="*/ 961972 w 1188273"/>
              <a:gd name="connsiteY4" fmla="*/ 720101 h 735780"/>
              <a:gd name="connsiteX5" fmla="*/ 1188273 w 1188273"/>
              <a:gd name="connsiteY5" fmla="*/ 735780 h 735780"/>
              <a:gd name="connsiteX0" fmla="*/ 0 w 1188273"/>
              <a:gd name="connsiteY0" fmla="*/ 0 h 735780"/>
              <a:gd name="connsiteX1" fmla="*/ 443921 w 1188273"/>
              <a:gd name="connsiteY1" fmla="*/ 432146 h 735780"/>
              <a:gd name="connsiteX2" fmla="*/ 636406 w 1188273"/>
              <a:gd name="connsiteY2" fmla="*/ 566757 h 735780"/>
              <a:gd name="connsiteX3" fmla="*/ 787715 w 1188273"/>
              <a:gd name="connsiteY3" fmla="*/ 653396 h 735780"/>
              <a:gd name="connsiteX4" fmla="*/ 961972 w 1188273"/>
              <a:gd name="connsiteY4" fmla="*/ 720101 h 735780"/>
              <a:gd name="connsiteX5" fmla="*/ 1188273 w 1188273"/>
              <a:gd name="connsiteY5" fmla="*/ 735780 h 735780"/>
              <a:gd name="connsiteX0" fmla="*/ 0 w 1188273"/>
              <a:gd name="connsiteY0" fmla="*/ 0 h 735780"/>
              <a:gd name="connsiteX1" fmla="*/ 443921 w 1188273"/>
              <a:gd name="connsiteY1" fmla="*/ 432146 h 735780"/>
              <a:gd name="connsiteX2" fmla="*/ 636406 w 1188273"/>
              <a:gd name="connsiteY2" fmla="*/ 566757 h 735780"/>
              <a:gd name="connsiteX3" fmla="*/ 787715 w 1188273"/>
              <a:gd name="connsiteY3" fmla="*/ 653396 h 735780"/>
              <a:gd name="connsiteX4" fmla="*/ 961972 w 1188273"/>
              <a:gd name="connsiteY4" fmla="*/ 720101 h 735780"/>
              <a:gd name="connsiteX5" fmla="*/ 1188273 w 1188273"/>
              <a:gd name="connsiteY5" fmla="*/ 735780 h 735780"/>
              <a:gd name="connsiteX0" fmla="*/ 0 w 1176434"/>
              <a:gd name="connsiteY0" fmla="*/ 0 h 720002"/>
              <a:gd name="connsiteX1" fmla="*/ 432082 w 1176434"/>
              <a:gd name="connsiteY1" fmla="*/ 416368 h 720002"/>
              <a:gd name="connsiteX2" fmla="*/ 624567 w 1176434"/>
              <a:gd name="connsiteY2" fmla="*/ 550979 h 720002"/>
              <a:gd name="connsiteX3" fmla="*/ 775876 w 1176434"/>
              <a:gd name="connsiteY3" fmla="*/ 637618 h 720002"/>
              <a:gd name="connsiteX4" fmla="*/ 950133 w 1176434"/>
              <a:gd name="connsiteY4" fmla="*/ 704323 h 720002"/>
              <a:gd name="connsiteX5" fmla="*/ 1176434 w 1176434"/>
              <a:gd name="connsiteY5" fmla="*/ 720002 h 720002"/>
              <a:gd name="connsiteX0" fmla="*/ 0 w 1176434"/>
              <a:gd name="connsiteY0" fmla="*/ 0 h 720002"/>
              <a:gd name="connsiteX1" fmla="*/ 432082 w 1176434"/>
              <a:gd name="connsiteY1" fmla="*/ 416368 h 720002"/>
              <a:gd name="connsiteX2" fmla="*/ 624567 w 1176434"/>
              <a:gd name="connsiteY2" fmla="*/ 550979 h 720002"/>
              <a:gd name="connsiteX3" fmla="*/ 775876 w 1176434"/>
              <a:gd name="connsiteY3" fmla="*/ 637618 h 720002"/>
              <a:gd name="connsiteX4" fmla="*/ 950133 w 1176434"/>
              <a:gd name="connsiteY4" fmla="*/ 704323 h 720002"/>
              <a:gd name="connsiteX5" fmla="*/ 1176434 w 1176434"/>
              <a:gd name="connsiteY5" fmla="*/ 720002 h 72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6434" h="720002">
                <a:moveTo>
                  <a:pt x="0" y="0"/>
                </a:moveTo>
                <a:cubicBezTo>
                  <a:pt x="225132" y="240088"/>
                  <a:pt x="327988" y="324538"/>
                  <a:pt x="432082" y="416368"/>
                </a:cubicBezTo>
                <a:cubicBezTo>
                  <a:pt x="536176" y="508198"/>
                  <a:pt x="573188" y="514105"/>
                  <a:pt x="624567" y="550979"/>
                </a:cubicBezTo>
                <a:cubicBezTo>
                  <a:pt x="675946" y="587853"/>
                  <a:pt x="721615" y="612061"/>
                  <a:pt x="775876" y="637618"/>
                </a:cubicBezTo>
                <a:cubicBezTo>
                  <a:pt x="830137" y="663175"/>
                  <a:pt x="889785" y="690593"/>
                  <a:pt x="950133" y="704323"/>
                </a:cubicBezTo>
                <a:cubicBezTo>
                  <a:pt x="1037117" y="723315"/>
                  <a:pt x="1058046" y="718185"/>
                  <a:pt x="1176434" y="720002"/>
                </a:cubicBezTo>
              </a:path>
            </a:pathLst>
          </a:custGeom>
          <a:noFill/>
          <a:ln w="6350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Content Placeholder 260">
            <a:extLst>
              <a:ext uri="{FF2B5EF4-FFF2-40B4-BE49-F238E27FC236}">
                <a16:creationId xmlns:a16="http://schemas.microsoft.com/office/drawing/2014/main" id="{FA39C967-5386-435A-BA91-12B73C2F14DA}"/>
              </a:ext>
            </a:extLst>
          </p:cNvPr>
          <p:cNvSpPr txBox="1">
            <a:spLocks/>
          </p:cNvSpPr>
          <p:nvPr/>
        </p:nvSpPr>
        <p:spPr>
          <a:xfrm>
            <a:off x="4632072" y="2992589"/>
            <a:ext cx="1220087" cy="21544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lIns="0" tIns="0" rIns="0" bIns="0" rtlCol="0"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Linac Complex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A399918-A8D1-4DE1-ADF0-2ED48F3267C7}"/>
              </a:ext>
            </a:extLst>
          </p:cNvPr>
          <p:cNvSpPr/>
          <p:nvPr/>
        </p:nvSpPr>
        <p:spPr>
          <a:xfrm rot="8715265" flipV="1">
            <a:off x="838584" y="2265854"/>
            <a:ext cx="129260" cy="11999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034F980-815A-4CBF-9697-015E8C6E05D4}"/>
              </a:ext>
            </a:extLst>
          </p:cNvPr>
          <p:cNvCxnSpPr>
            <a:cxnSpLocks/>
          </p:cNvCxnSpPr>
          <p:nvPr/>
        </p:nvCxnSpPr>
        <p:spPr bwMode="auto">
          <a:xfrm flipH="1">
            <a:off x="390672" y="2288541"/>
            <a:ext cx="502949" cy="351064"/>
          </a:xfrm>
          <a:prstGeom prst="line">
            <a:avLst/>
          </a:prstGeom>
          <a:solidFill>
            <a:srgbClr val="FFFFFF"/>
          </a:solidFill>
          <a:ln w="57150" cap="flat" cmpd="sng" algn="ctr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7BCD42-CCAB-4054-94EF-AE280C7F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011C-8539-45C7-9F7D-C30E743506B7}" type="datetime1">
              <a:rPr lang="en-US" altLang="en-US" smtClean="0"/>
              <a:t>4/22/2021</a:t>
            </a:fld>
            <a:endParaRPr lang="en-US" alt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3D83C3-A619-4D3B-88F2-75C410FB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B29D21-12C7-453B-8B91-88CA2732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5F9015F-D1DE-45DC-B9DE-171E7ECF1809}"/>
              </a:ext>
            </a:extLst>
          </p:cNvPr>
          <p:cNvCxnSpPr>
            <a:cxnSpLocks/>
          </p:cNvCxnSpPr>
          <p:nvPr/>
        </p:nvCxnSpPr>
        <p:spPr bwMode="auto">
          <a:xfrm flipH="1">
            <a:off x="6541534" y="3921543"/>
            <a:ext cx="258435" cy="0"/>
          </a:xfrm>
          <a:prstGeom prst="line">
            <a:avLst/>
          </a:prstGeom>
          <a:noFill/>
          <a:ln w="63500" cap="flat" cmpd="sng" algn="ctr">
            <a:solidFill>
              <a:srgbClr val="C3EBA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F5B72D6-883D-437E-B74C-106915739147}"/>
              </a:ext>
            </a:extLst>
          </p:cNvPr>
          <p:cNvCxnSpPr>
            <a:cxnSpLocks/>
          </p:cNvCxnSpPr>
          <p:nvPr/>
        </p:nvCxnSpPr>
        <p:spPr bwMode="auto">
          <a:xfrm flipH="1">
            <a:off x="6541534" y="3791869"/>
            <a:ext cx="258435" cy="0"/>
          </a:xfrm>
          <a:prstGeom prst="line">
            <a:avLst/>
          </a:prstGeom>
          <a:noFill/>
          <a:ln w="63500" cap="flat" cmpd="sng" algn="ctr">
            <a:solidFill>
              <a:srgbClr val="C3EBA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FFE370AB-980B-473E-A916-416BD0318001}"/>
              </a:ext>
            </a:extLst>
          </p:cNvPr>
          <p:cNvSpPr/>
          <p:nvPr/>
        </p:nvSpPr>
        <p:spPr bwMode="auto">
          <a:xfrm>
            <a:off x="6579599" y="4114071"/>
            <a:ext cx="112675" cy="11045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805B32E-2F15-4BE5-B4E9-613C55F8D29D}"/>
              </a:ext>
            </a:extLst>
          </p:cNvPr>
          <p:cNvSpPr/>
          <p:nvPr/>
        </p:nvSpPr>
        <p:spPr bwMode="auto">
          <a:xfrm>
            <a:off x="7078097" y="4114071"/>
            <a:ext cx="112675" cy="110450"/>
          </a:xfrm>
          <a:prstGeom prst="rect">
            <a:avLst/>
          </a:prstGeom>
          <a:solidFill>
            <a:srgbClr val="BE8246"/>
          </a:solidFill>
          <a:ln w="9525" cap="flat" cmpd="sng" algn="ctr">
            <a:solidFill>
              <a:srgbClr val="BE824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8BBB0F6-0A68-4AFF-B99E-2DF4F3B5B4FF}"/>
              </a:ext>
            </a:extLst>
          </p:cNvPr>
          <p:cNvSpPr/>
          <p:nvPr/>
        </p:nvSpPr>
        <p:spPr bwMode="auto">
          <a:xfrm>
            <a:off x="6911931" y="4114071"/>
            <a:ext cx="112675" cy="11045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3EB1DFB-D817-4B55-9A87-FCFDEACED698}"/>
              </a:ext>
            </a:extLst>
          </p:cNvPr>
          <p:cNvCxnSpPr>
            <a:stCxn id="63" idx="1"/>
            <a:endCxn id="61" idx="3"/>
          </p:cNvCxnSpPr>
          <p:nvPr/>
        </p:nvCxnSpPr>
        <p:spPr>
          <a:xfrm flipH="1">
            <a:off x="6692274" y="4169296"/>
            <a:ext cx="21965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AE5B4115-3D6D-4BDF-85D0-1006F5C44F97}"/>
              </a:ext>
            </a:extLst>
          </p:cNvPr>
          <p:cNvSpPr/>
          <p:nvPr/>
        </p:nvSpPr>
        <p:spPr bwMode="auto">
          <a:xfrm>
            <a:off x="6745765" y="4114071"/>
            <a:ext cx="112675" cy="11045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0583C4C-F35A-4442-ABAF-8D6AF24AFCDF}"/>
              </a:ext>
            </a:extLst>
          </p:cNvPr>
          <p:cNvSpPr/>
          <p:nvPr/>
        </p:nvSpPr>
        <p:spPr>
          <a:xfrm>
            <a:off x="582817" y="5392708"/>
            <a:ext cx="112650" cy="107322"/>
          </a:xfrm>
          <a:prstGeom prst="rect">
            <a:avLst/>
          </a:prstGeom>
          <a:solidFill>
            <a:srgbClr val="9C1092"/>
          </a:solidFill>
          <a:ln>
            <a:solidFill>
              <a:srgbClr val="9C10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73848E6-82C3-4C89-97BB-9961F41A5527}"/>
              </a:ext>
            </a:extLst>
          </p:cNvPr>
          <p:cNvSpPr/>
          <p:nvPr/>
        </p:nvSpPr>
        <p:spPr bwMode="auto">
          <a:xfrm>
            <a:off x="582792" y="5053731"/>
            <a:ext cx="112675" cy="11045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97FED69-C8B8-4C29-AF14-0DA8158DF66F}"/>
              </a:ext>
            </a:extLst>
          </p:cNvPr>
          <p:cNvSpPr/>
          <p:nvPr/>
        </p:nvSpPr>
        <p:spPr bwMode="auto">
          <a:xfrm>
            <a:off x="582817" y="4883493"/>
            <a:ext cx="112675" cy="110450"/>
          </a:xfrm>
          <a:prstGeom prst="rect">
            <a:avLst/>
          </a:prstGeom>
          <a:solidFill>
            <a:srgbClr val="BE8246"/>
          </a:solidFill>
          <a:ln w="9525" cap="flat" cmpd="sng" algn="ctr">
            <a:solidFill>
              <a:srgbClr val="BE824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F0C82BC-1BD4-4B41-8F44-2AAD3B1657B7}"/>
              </a:ext>
            </a:extLst>
          </p:cNvPr>
          <p:cNvSpPr/>
          <p:nvPr/>
        </p:nvSpPr>
        <p:spPr bwMode="auto">
          <a:xfrm>
            <a:off x="582792" y="5216746"/>
            <a:ext cx="112675" cy="11045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85C2013-A5DB-41C8-BE87-CFA33A793691}"/>
              </a:ext>
            </a:extLst>
          </p:cNvPr>
          <p:cNvSpPr/>
          <p:nvPr/>
        </p:nvSpPr>
        <p:spPr bwMode="auto">
          <a:xfrm>
            <a:off x="6858441" y="3858482"/>
            <a:ext cx="91076" cy="999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Content Placeholder 8">
            <a:extLst>
              <a:ext uri="{FF2B5EF4-FFF2-40B4-BE49-F238E27FC236}">
                <a16:creationId xmlns:a16="http://schemas.microsoft.com/office/drawing/2014/main" id="{9E06231C-7728-4C2C-A9AA-EF9B9FDC4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24" y="1037724"/>
            <a:ext cx="8040398" cy="718936"/>
          </a:xfrm>
          <a:noFill/>
          <a:ln>
            <a:noFill/>
          </a:ln>
        </p:spPr>
        <p:txBody>
          <a:bodyPr numCol="2">
            <a:normAutofit fontScale="85000" lnSpcReduction="20000"/>
          </a:bodyPr>
          <a:lstStyle/>
          <a:p>
            <a:pPr marL="0" lvl="1" indent="0" algn="ctr">
              <a:buNone/>
            </a:pPr>
            <a:r>
              <a:rPr lang="en-US" sz="2100" dirty="0">
                <a:solidFill>
                  <a:srgbClr val="282828"/>
                </a:solidFill>
              </a:rPr>
              <a:t>RFQ Cooling Skids (3)</a:t>
            </a:r>
          </a:p>
          <a:p>
            <a:pPr marL="0" lvl="1" indent="0" algn="ctr">
              <a:buNone/>
            </a:pPr>
            <a:r>
              <a:rPr lang="en-US" sz="2100" dirty="0">
                <a:solidFill>
                  <a:srgbClr val="282828"/>
                </a:solidFill>
              </a:rPr>
              <a:t>Absorber RAW Skid</a:t>
            </a:r>
          </a:p>
          <a:p>
            <a:pPr marL="0" lvl="1" indent="0" algn="ctr">
              <a:buNone/>
            </a:pPr>
            <a:r>
              <a:rPr lang="en-US" sz="2100" dirty="0">
                <a:solidFill>
                  <a:srgbClr val="282828"/>
                </a:solidFill>
              </a:rPr>
              <a:t>								RFQ Circulator Chiller</a:t>
            </a:r>
          </a:p>
          <a:p>
            <a:pPr marL="0" lvl="1" indent="0" algn="ctr">
              <a:buNone/>
            </a:pPr>
            <a:r>
              <a:rPr lang="en-US" sz="2100" dirty="0">
                <a:solidFill>
                  <a:srgbClr val="282828"/>
                </a:solidFill>
              </a:rPr>
              <a:t>Ion Source Chiller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41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 animBg="1"/>
      <p:bldP spid="127" grpId="0" animBg="1"/>
      <p:bldP spid="128" grpId="0" animBg="1"/>
      <p:bldP spid="6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70700E36-AEDF-478F-ABDF-36EEFED5E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006" y="971550"/>
            <a:ext cx="8367988" cy="528229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2EF0A6-506A-40CB-91C6-6EA7438E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99210"/>
            <a:ext cx="8686800" cy="427877"/>
          </a:xfrm>
        </p:spPr>
        <p:txBody>
          <a:bodyPr/>
          <a:lstStyle/>
          <a:p>
            <a:r>
              <a:rPr lang="en-US" dirty="0"/>
              <a:t>Preliminary Analysis Of Designed Absorber RAW Piping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94A38-DD54-48B3-8767-EF090B7B88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C0B4C2-C110-42CD-911E-CB72A938DB9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B819F-8E97-4261-B06A-D79188332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E4D96-1516-4109-B889-F1777E7A2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7177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88D1ECC6-2F11-4663-BFE8-C18AF9F58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2" y="971550"/>
            <a:ext cx="8014917" cy="529317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2EF0A6-506A-40CB-91C6-6EA7438E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99210"/>
            <a:ext cx="8686800" cy="427877"/>
          </a:xfrm>
        </p:spPr>
        <p:txBody>
          <a:bodyPr/>
          <a:lstStyle/>
          <a:p>
            <a:r>
              <a:rPr lang="en-US" dirty="0"/>
              <a:t>Preliminary Analysis Of Designed Absorber RAW Piping (Continued)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94A38-DD54-48B3-8767-EF090B7B88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C0B4C2-C110-42CD-911E-CB72A938DB9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B819F-8E97-4261-B06A-D79188332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E4D96-1516-4109-B889-F1777E7A2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755A89-88BA-43B7-8BD1-507919C68F1C}"/>
              </a:ext>
            </a:extLst>
          </p:cNvPr>
          <p:cNvSpPr/>
          <p:nvPr/>
        </p:nvSpPr>
        <p:spPr>
          <a:xfrm>
            <a:off x="593458" y="4682040"/>
            <a:ext cx="712177" cy="73415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832753-E3F1-4A91-9D2E-E19E0FC39EA2}"/>
              </a:ext>
            </a:extLst>
          </p:cNvPr>
          <p:cNvSpPr/>
          <p:nvPr/>
        </p:nvSpPr>
        <p:spPr>
          <a:xfrm>
            <a:off x="7507848" y="4682041"/>
            <a:ext cx="712178" cy="78383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5F97A-7C83-4784-9C46-5F5221A9FC46}"/>
              </a:ext>
            </a:extLst>
          </p:cNvPr>
          <p:cNvSpPr txBox="1"/>
          <p:nvPr/>
        </p:nvSpPr>
        <p:spPr>
          <a:xfrm>
            <a:off x="4407226" y="1081454"/>
            <a:ext cx="3222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Primary piping wall thickness (T) exceeds minimum wall thickness (t</a:t>
            </a:r>
            <a:r>
              <a:rPr lang="en-US" sz="1800" baseline="-25000" dirty="0"/>
              <a:t>m</a:t>
            </a:r>
            <a:r>
              <a:rPr lang="en-US" sz="1800" dirty="0"/>
              <a:t>) requirements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31A742-21AB-404D-9D1C-841CD55B69FE}"/>
              </a:ext>
            </a:extLst>
          </p:cNvPr>
          <p:cNvCxnSpPr>
            <a:cxnSpLocks/>
          </p:cNvCxnSpPr>
          <p:nvPr/>
        </p:nvCxnSpPr>
        <p:spPr>
          <a:xfrm flipH="1">
            <a:off x="1219200" y="2004784"/>
            <a:ext cx="4287065" cy="267725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5A9ABD-F04C-4C51-8EC2-752AEFEBEBDF}"/>
              </a:ext>
            </a:extLst>
          </p:cNvPr>
          <p:cNvCxnSpPr>
            <a:cxnSpLocks/>
          </p:cNvCxnSpPr>
          <p:nvPr/>
        </p:nvCxnSpPr>
        <p:spPr>
          <a:xfrm>
            <a:off x="6077765" y="2004784"/>
            <a:ext cx="1551842" cy="267725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917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3BEA9B-D565-4C6C-8DCD-0DC18B17A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282828"/>
                </a:solidFill>
              </a:rPr>
              <a:t>Coordinate delivery of RAW skid to Absorber RAW Room</a:t>
            </a:r>
          </a:p>
          <a:p>
            <a:r>
              <a:rPr lang="en-US" dirty="0">
                <a:solidFill>
                  <a:srgbClr val="282828"/>
                </a:solidFill>
              </a:rPr>
              <a:t>Supply stainless steel piping interconnecting Absorber to RAW cooling skid</a:t>
            </a:r>
          </a:p>
          <a:p>
            <a:r>
              <a:rPr lang="en-US" dirty="0">
                <a:solidFill>
                  <a:srgbClr val="282828"/>
                </a:solidFill>
              </a:rPr>
              <a:t>Once both skid and piping system are installed and connected, pneumatic and hydrostatic pressure tests will be performed.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D67DD8-7B59-4697-8393-CC57131CE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CE500-773F-43CF-A6F3-10593EF254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2FE5A5E-A39B-4A3D-80B8-722400DC4B5D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A13B8-E191-4608-9220-2A4E29040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02EDD-B8D7-4AC6-ADF2-C751A032F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4079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A1EB35AA-ADA6-AE40-B284-41DA09DE90EB}"/>
              </a:ext>
            </a:extLst>
          </p:cNvPr>
          <p:cNvSpPr txBox="1">
            <a:spLocks/>
          </p:cNvSpPr>
          <p:nvPr/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 lnSpcReduction="10000"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Ion Source Chiller and Piping System Design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EC675E64-17BE-1748-8649-D90036B071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4687275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Maurice Ball/</a:t>
            </a:r>
            <a:r>
              <a:rPr lang="pl-PL" dirty="0"/>
              <a:t>Jerzy (Yurick) Czajkowski</a:t>
            </a:r>
            <a:endParaRPr lang="en-US" dirty="0"/>
          </a:p>
          <a:p>
            <a:r>
              <a:rPr lang="en-US" dirty="0"/>
              <a:t>PIP-II LINAC Complex Mechanical Fluid Systems PDR</a:t>
            </a:r>
          </a:p>
          <a:p>
            <a:r>
              <a:rPr lang="en-US" dirty="0"/>
              <a:t>April 21, 2021</a:t>
            </a:r>
          </a:p>
        </p:txBody>
      </p:sp>
    </p:spTree>
    <p:extLst>
      <p:ext uri="{BB962C8B-B14F-4D97-AF65-F5344CB8AC3E}">
        <p14:creationId xmlns:p14="http://schemas.microsoft.com/office/powerpoint/2010/main" val="2427901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1852B8-5738-4FFC-A2DF-1D8770DC7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during PIP2IT</a:t>
            </a:r>
          </a:p>
          <a:p>
            <a:r>
              <a:rPr lang="en-US" dirty="0"/>
              <a:t>Will be reused in PIP-II</a:t>
            </a:r>
          </a:p>
          <a:p>
            <a:r>
              <a:rPr lang="en-US" dirty="0"/>
              <a:t>Self-contained </a:t>
            </a:r>
          </a:p>
          <a:p>
            <a:r>
              <a:rPr lang="en-US" dirty="0"/>
              <a:t>Air-cooled chiller</a:t>
            </a:r>
          </a:p>
          <a:p>
            <a:r>
              <a:rPr lang="en-US" dirty="0">
                <a:solidFill>
                  <a:srgbClr val="282828"/>
                </a:solidFill>
              </a:rPr>
              <a:t>Piping manifold will be reused in PIP</a:t>
            </a:r>
          </a:p>
          <a:p>
            <a:r>
              <a:rPr lang="en-US" dirty="0"/>
              <a:t>Special supply temperature control needs (70°F)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3AC504-62CE-438C-A61A-3AC2ED791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Source Chiller Highlights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84279-01EB-4C86-B995-211BB10EF0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92B750A-83F0-4D86-8468-70E4B0813EAD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2B1090-FEE5-4CBF-831B-53636587A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6363F-FE57-4F5A-B478-B2213280F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8760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329A06-779A-4338-B87A-B38C3E86F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Infrastructure shall provide the Ion Source LCW System according to the following specifications:</a:t>
            </a:r>
          </a:p>
          <a:p>
            <a:pPr lvl="0"/>
            <a:r>
              <a:rPr lang="en-US" dirty="0"/>
              <a:t>Discharge Pressure ≥ 70 PSIG</a:t>
            </a:r>
          </a:p>
          <a:p>
            <a:pPr lvl="0"/>
            <a:r>
              <a:rPr lang="en-US" dirty="0"/>
              <a:t>Suction Pressure = 15 PSIG</a:t>
            </a:r>
          </a:p>
          <a:p>
            <a:pPr lvl="0"/>
            <a:r>
              <a:rPr lang="en-US" dirty="0"/>
              <a:t>Supply Temperature = 70⁰F +/- 1.0⁰F</a:t>
            </a:r>
          </a:p>
          <a:p>
            <a:pPr lvl="0"/>
            <a:r>
              <a:rPr lang="en-US" dirty="0"/>
              <a:t>Delta T (ΔT) = 7.2 F⁰</a:t>
            </a:r>
          </a:p>
          <a:p>
            <a:pPr lvl="0"/>
            <a:r>
              <a:rPr lang="en-US" dirty="0"/>
              <a:t>Total Heat Load = 12 KW</a:t>
            </a:r>
          </a:p>
          <a:p>
            <a:pPr lvl="0"/>
            <a:r>
              <a:rPr lang="en-US" dirty="0"/>
              <a:t>Total Flow Required = 14 GPM</a:t>
            </a:r>
          </a:p>
          <a:p>
            <a:pPr lvl="0"/>
            <a:r>
              <a:rPr lang="en-US" dirty="0"/>
              <a:t>Resistivity = 4 </a:t>
            </a:r>
            <a:r>
              <a:rPr lang="en-US" dirty="0" err="1"/>
              <a:t>MOhm</a:t>
            </a:r>
            <a:r>
              <a:rPr lang="en-US" dirty="0"/>
              <a:t>-CM</a:t>
            </a:r>
          </a:p>
          <a:p>
            <a:pPr lvl="0"/>
            <a:r>
              <a:rPr lang="en-US" dirty="0"/>
              <a:t>Built-in particulate filtration at 5 micron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D7889F-7127-4DA8-B7E3-B03A5844D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Requirements for Ion Source Chiller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F573D-E22A-44E2-ABB9-2A6B5427C5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2794384-280E-49C4-941A-21C111AB7D50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48E-87C4-4E28-99B9-6233C83ED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A7B66-D6A0-423F-B02E-6F0100348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7955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A6B0BC-35DB-439B-8CBD-7FBE6D58B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Ion Source Skid and System P&amp;ID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AA509-4290-4172-898C-391E3AF1B5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A7DB182-3001-4FAB-98E7-5D21B9DF8B79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C2184B-CEF8-4B2A-AA24-9357C2492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F96CA-B66C-4D7C-B6C1-51AC179A4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9EEFEEC6-5687-42B4-AC18-907D105CA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904" y="764427"/>
            <a:ext cx="7491047" cy="5335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CCE9DD-3F57-470E-9CAE-AE76384B1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36" y="1186262"/>
            <a:ext cx="2644837" cy="206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716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3BEA9B-D565-4C6C-8DCD-0DC18B17A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282828"/>
                </a:solidFill>
              </a:rPr>
              <a:t>Reusing the Ion Source Chiller from PIP2IT</a:t>
            </a:r>
          </a:p>
          <a:p>
            <a:r>
              <a:rPr lang="en-US" dirty="0">
                <a:solidFill>
                  <a:srgbClr val="282828"/>
                </a:solidFill>
              </a:rPr>
              <a:t>After Ion Source testing completed, chiller disconnected and moved to storage</a:t>
            </a:r>
          </a:p>
          <a:p>
            <a:r>
              <a:rPr lang="en-US" dirty="0">
                <a:solidFill>
                  <a:srgbClr val="282828"/>
                </a:solidFill>
              </a:rPr>
              <a:t>For PIP-II installation, chiller brought out of storage and installed in High Bay ground floor in cooling skid alcove</a:t>
            </a:r>
          </a:p>
          <a:p>
            <a:r>
              <a:rPr lang="en-US" dirty="0">
                <a:solidFill>
                  <a:srgbClr val="282828"/>
                </a:solidFill>
              </a:rPr>
              <a:t>Piping manifolds from PIP2IT operation reused. </a:t>
            </a:r>
          </a:p>
          <a:p>
            <a:r>
              <a:rPr lang="en-US" dirty="0">
                <a:solidFill>
                  <a:srgbClr val="282828"/>
                </a:solidFill>
              </a:rPr>
              <a:t>New hose assemblies created</a:t>
            </a:r>
          </a:p>
          <a:p>
            <a:r>
              <a:rPr lang="en-US" dirty="0">
                <a:solidFill>
                  <a:srgbClr val="282828"/>
                </a:solidFill>
              </a:rPr>
              <a:t>Once chiller, piping manifolds, and hose assemblies are installed and connected, pneumatic and hydrostatic pressure tests will be performed</a:t>
            </a:r>
          </a:p>
          <a:p>
            <a:endParaRPr lang="en-US" dirty="0">
              <a:solidFill>
                <a:srgbClr val="282828"/>
              </a:solidFill>
            </a:endParaRPr>
          </a:p>
          <a:p>
            <a:endParaRPr lang="en-US" dirty="0">
              <a:solidFill>
                <a:srgbClr val="282828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D67DD8-7B59-4697-8393-CC57131CE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CE500-773F-43CF-A6F3-10593EF254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388CA8C-F965-4841-94A8-80CB1D153F39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A13B8-E191-4608-9220-2A4E29040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02EDD-B8D7-4AC6-ADF2-C751A032F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2483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B1FF546-86D8-4334-B5F0-729192077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245" y="971550"/>
            <a:ext cx="3795222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8CD9FC-685A-4EB3-AF14-E09013187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Image - Ion Source Skid at CMTF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9C347-A626-4F43-9AFA-1318249286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C0B4C2-C110-42CD-911E-CB72A938DB9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51CCF-F0A3-49BC-8C4D-2171BCD7E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D0F4B-7913-4BB0-856E-65DF4AC92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6009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78184D-302C-4F86-A5A3-F4E65544B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511" y="971550"/>
            <a:ext cx="7380370" cy="51498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2CC3C93-9F7B-4E21-A85F-43592D774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0"/>
            <a:ext cx="8686800" cy="427877"/>
          </a:xfrm>
        </p:spPr>
        <p:txBody>
          <a:bodyPr/>
          <a:lstStyle/>
          <a:p>
            <a:r>
              <a:rPr lang="en-US" dirty="0"/>
              <a:t>Photo Image - – Ion Source to LEBT Transition at CMTF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D1468-093F-4908-AE81-CCAD35D637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C0B4C2-C110-42CD-911E-CB72A938DB9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2ADF4-082B-4463-BF9F-8459F1575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3111A-9032-4D61-A072-D716EF9A5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6197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A1EB35AA-ADA6-AE40-B284-41DA09DE90EB}"/>
              </a:ext>
            </a:extLst>
          </p:cNvPr>
          <p:cNvSpPr txBox="1">
            <a:spLocks/>
          </p:cNvSpPr>
          <p:nvPr/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RFQ 3 Skid System Design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EC675E64-17BE-1748-8649-D90036B071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4687275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Maurice Ball/</a:t>
            </a:r>
            <a:r>
              <a:rPr lang="pl-PL" dirty="0"/>
              <a:t>Jerzy (Yurick) Czajkowski</a:t>
            </a:r>
            <a:endParaRPr lang="en-US" dirty="0"/>
          </a:p>
          <a:p>
            <a:r>
              <a:rPr lang="en-US" dirty="0"/>
              <a:t>PIP-II LINAC Complex Mechanical Fluid Systems PDR</a:t>
            </a:r>
          </a:p>
          <a:p>
            <a:r>
              <a:rPr lang="en-US" dirty="0"/>
              <a:t>April 21, 2021</a:t>
            </a:r>
          </a:p>
        </p:txBody>
      </p:sp>
    </p:spTree>
    <p:extLst>
      <p:ext uri="{BB962C8B-B14F-4D97-AF65-F5344CB8AC3E}">
        <p14:creationId xmlns:p14="http://schemas.microsoft.com/office/powerpoint/2010/main" val="2902768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17035BF-A829-4E06-9414-0DAF9FB45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62087"/>
            <a:ext cx="8672513" cy="487828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441512B-14B4-4F7D-9268-CFE382DD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Image – LEBT to RFQ Transition at CMTF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A1298-32CB-48B5-814F-4E11FAEBB5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C0B4C2-C110-42CD-911E-CB72A938DB9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E740AF-A138-473B-A693-2C151EB3A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37EED8-F742-49D7-B7D6-6A8FC1165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75825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E87A3B-C434-47A0-B29F-DE2AA029A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334" y="971550"/>
            <a:ext cx="7589044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B87FCF-5D1D-4149-91B0-FBB393A74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Image – RFQ at CMTF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C4D4C-5CDE-4428-9C8E-6FE42E8A5F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C0B4C2-C110-42CD-911E-CB72A938DB9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03879-385F-4B9E-8E64-4B9BA60A5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D6399-4D08-47A2-8E07-CDC5546F2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04235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FFB87B-0F93-4EC3-AA58-917AEBFAD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RFQ Cooling (Right image)</a:t>
            </a:r>
          </a:p>
          <a:p>
            <a:r>
              <a:rPr lang="en-US" dirty="0"/>
              <a:t>LEBT Cooling (Bottom image)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D82106-270A-4BB7-8DC9-225C8C867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Image – East Wall CMTF Cave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A576A-0318-464D-9D37-23367C86FC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C0B4C2-C110-42CD-911E-CB72A938DB9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9E34B-3B5D-4B35-BA11-EE72FFF65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CA9CE-91C1-4399-8E07-B3012B431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  <p:pic>
        <p:nvPicPr>
          <p:cNvPr id="3074" name="010725A3-FA82-44D8-B8C1-1385E295A2BF">
            <a:extLst>
              <a:ext uri="{FF2B5EF4-FFF2-40B4-BE49-F238E27FC236}">
                <a16:creationId xmlns:a16="http://schemas.microsoft.com/office/drawing/2014/main" id="{4A2929D6-54EA-44C1-806E-1B8F155FB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9" y="2772365"/>
            <a:ext cx="4345781" cy="325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592F20E0-95C3-4B70-946F-4B227FEA4145">
            <a:extLst>
              <a:ext uri="{FF2B5EF4-FFF2-40B4-BE49-F238E27FC236}">
                <a16:creationId xmlns:a16="http://schemas.microsoft.com/office/drawing/2014/main" id="{E840D1EA-EE7C-4778-AFAC-40EC5DADF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304127"/>
            <a:ext cx="3545681" cy="472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4237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F8E80D-E4C5-4B91-A98E-09603222D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4713136" cy="1572867"/>
          </a:xfrm>
        </p:spPr>
        <p:txBody>
          <a:bodyPr/>
          <a:lstStyle/>
          <a:p>
            <a:r>
              <a:rPr lang="en-US" dirty="0"/>
              <a:t>MEBT Cooling (Right and Bottom)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715084-5D6E-4640-B2B5-80A0FE983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0"/>
            <a:ext cx="8686800" cy="427877"/>
          </a:xfrm>
        </p:spPr>
        <p:txBody>
          <a:bodyPr/>
          <a:lstStyle/>
          <a:p>
            <a:r>
              <a:rPr lang="en-US" dirty="0"/>
              <a:t>Photo Image - Warm Front End Process Fluids Cooling at CMTF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3524B-96B3-4F81-91F5-5BBAFC5A44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C0B4C2-C110-42CD-911E-CB72A938DB9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669BE4-582B-471B-8093-81C24878A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46373-C3E4-4279-A6F3-5B79FC139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  <p:pic>
        <p:nvPicPr>
          <p:cNvPr id="2050" name="B9746C41-4F49-4D5A-B4A7-E623FD3FB19B">
            <a:extLst>
              <a:ext uri="{FF2B5EF4-FFF2-40B4-BE49-F238E27FC236}">
                <a16:creationId xmlns:a16="http://schemas.microsoft.com/office/drawing/2014/main" id="{4BB7798A-70AC-4A66-B3AE-3D6DB1A17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1460761"/>
            <a:ext cx="3486102" cy="464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C1743DD9-3632-4917-B6E7-356AE315E3E0">
            <a:extLst>
              <a:ext uri="{FF2B5EF4-FFF2-40B4-BE49-F238E27FC236}">
                <a16:creationId xmlns:a16="http://schemas.microsoft.com/office/drawing/2014/main" id="{8C04A596-9658-4410-A56F-4D7FE2048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" y="2642987"/>
            <a:ext cx="4621213" cy="346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134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FBB832-B1A0-4299-9856-32C4F5056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Separate cooling skids work together as one system</a:t>
            </a:r>
          </a:p>
          <a:p>
            <a:r>
              <a:rPr lang="en-US" dirty="0"/>
              <a:t>304 Stainless Steel and Copper piping material</a:t>
            </a:r>
          </a:p>
          <a:p>
            <a:r>
              <a:rPr lang="en-US" dirty="0"/>
              <a:t>Vane and Wall Skids</a:t>
            </a:r>
          </a:p>
          <a:p>
            <a:pPr lvl="1"/>
            <a:r>
              <a:rPr lang="en-US" dirty="0"/>
              <a:t>Used during PIP2IT operations.  Will be reused for PIP-II operations</a:t>
            </a:r>
          </a:p>
          <a:p>
            <a:pPr lvl="1"/>
            <a:r>
              <a:rPr lang="en-US" dirty="0"/>
              <a:t>Recirculate cooling water through Vane and Wall areas of the RFQ</a:t>
            </a:r>
          </a:p>
          <a:p>
            <a:pPr lvl="1"/>
            <a:r>
              <a:rPr lang="en-US" dirty="0"/>
              <a:t>Heat exchange with Intermediate skid</a:t>
            </a:r>
          </a:p>
          <a:p>
            <a:r>
              <a:rPr lang="en-US" dirty="0"/>
              <a:t>Intermediate Skid heat exchanges with 45°F Facility Chilled Water</a:t>
            </a:r>
          </a:p>
          <a:p>
            <a:r>
              <a:rPr lang="en-US" dirty="0"/>
              <a:t>Special flow control valve and flow meter under PLC program to provide tight +/- 0.5 °F tolerance requirement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F070D1-AD01-4A69-A165-063304DA7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RFQ 3 Skid System - Highlights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58295-C5AE-4A3D-B2B3-534E97F849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8F69759-69A0-4FF2-9F2C-19BCAEACED04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FE1734-8B5A-4444-9C33-9CD305A91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7BBDE-DA35-4FA5-BC0E-91F38A586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8137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329A06-779A-4338-B87A-B38C3E86F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Infrastructure shall provide the RFQ Intermediate cooling water skid according to the following specifications:</a:t>
            </a:r>
          </a:p>
          <a:p>
            <a:pPr lvl="0"/>
            <a:r>
              <a:rPr lang="en-US" dirty="0"/>
              <a:t>Discharge Pressure = 100 PSIG</a:t>
            </a:r>
          </a:p>
          <a:p>
            <a:pPr lvl="0"/>
            <a:r>
              <a:rPr lang="en-US" dirty="0"/>
              <a:t>Suction Pressure = 15 PSIG</a:t>
            </a:r>
          </a:p>
          <a:p>
            <a:pPr lvl="0"/>
            <a:r>
              <a:rPr lang="en-US" dirty="0"/>
              <a:t>Supply Temperature = 70°F +/- 1.0 ⁰F</a:t>
            </a:r>
          </a:p>
          <a:p>
            <a:pPr lvl="0"/>
            <a:r>
              <a:rPr lang="en-US" dirty="0"/>
              <a:t>Delta T (ΔT) = 21.0 F⁰</a:t>
            </a:r>
          </a:p>
          <a:p>
            <a:pPr lvl="0"/>
            <a:r>
              <a:rPr lang="en-US" dirty="0"/>
              <a:t>Total Heat Load = 71 KW</a:t>
            </a:r>
          </a:p>
          <a:p>
            <a:pPr lvl="0"/>
            <a:r>
              <a:rPr lang="en-US" dirty="0"/>
              <a:t>Nominal Flow Required = 49 GPM</a:t>
            </a:r>
          </a:p>
          <a:p>
            <a:pPr lvl="0"/>
            <a:r>
              <a:rPr lang="en-US" dirty="0"/>
              <a:t>Resistivity = 2 </a:t>
            </a:r>
            <a:r>
              <a:rPr lang="en-US" dirty="0" err="1"/>
              <a:t>MOhm</a:t>
            </a:r>
            <a:r>
              <a:rPr lang="en-US" dirty="0"/>
              <a:t>-CM</a:t>
            </a:r>
          </a:p>
          <a:p>
            <a:pPr lvl="0"/>
            <a:r>
              <a:rPr lang="en-US" dirty="0"/>
              <a:t>Full flow Particulate filtration at 1 micron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D7889F-7127-4DA8-B7E3-B03A5844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7023"/>
            <a:ext cx="8686800" cy="427877"/>
          </a:xfrm>
        </p:spPr>
        <p:txBody>
          <a:bodyPr/>
          <a:lstStyle/>
          <a:p>
            <a:r>
              <a:rPr lang="en-US" dirty="0"/>
              <a:t>Technical Requirements for RFQ Intermediate Skid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F573D-E22A-44E2-ABB9-2A6B5427C5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C2845B1-941F-4749-A6C3-A28A1612FA5C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48E-87C4-4E28-99B9-6233C83ED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A7B66-D6A0-423F-B02E-6F0100348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3559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F29DE1-8095-4B59-AC94-6EDDEA80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6352"/>
            <a:ext cx="8686800" cy="427877"/>
          </a:xfrm>
        </p:spPr>
        <p:txBody>
          <a:bodyPr/>
          <a:lstStyle/>
          <a:p>
            <a:r>
              <a:rPr lang="en-US" dirty="0"/>
              <a:t>RFQ 3 Skid LCW System Block Diagram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559BF-4847-4550-BB83-730A50E153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74AA87F-5D7D-4EDF-A960-89CA4968D169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50919A-4866-40EF-AA2B-58184BF1B8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81368-C418-4540-BE76-CF4459CC5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64A1A4C-6603-45E8-AD7D-CDF13C5BA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9" y="1377140"/>
            <a:ext cx="8823081" cy="42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34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329A06-779A-4338-B87A-B38C3E86F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Infrastructure shall provide the RFQ Vane cooling water skid according to the following specifications:</a:t>
            </a:r>
          </a:p>
          <a:p>
            <a:pPr lvl="0"/>
            <a:r>
              <a:rPr lang="en-US" dirty="0"/>
              <a:t>Discharge Pressure = 100 PSIG</a:t>
            </a:r>
          </a:p>
          <a:p>
            <a:pPr lvl="0"/>
            <a:r>
              <a:rPr lang="en-US" dirty="0"/>
              <a:t>Suction Pressure = 15 PSIG</a:t>
            </a:r>
          </a:p>
          <a:p>
            <a:pPr lvl="0"/>
            <a:r>
              <a:rPr lang="en-US" dirty="0"/>
              <a:t>Supply Temperature = 86°F +/- 0.5 ⁰F </a:t>
            </a:r>
          </a:p>
          <a:p>
            <a:pPr lvl="0"/>
            <a:r>
              <a:rPr lang="en-US" dirty="0"/>
              <a:t>Delta T (ΔT) = 5.0 F⁰ </a:t>
            </a:r>
          </a:p>
          <a:p>
            <a:pPr lvl="0"/>
            <a:r>
              <a:rPr lang="en-US" dirty="0"/>
              <a:t>Nominal Heat Load = 29 KW</a:t>
            </a:r>
          </a:p>
          <a:p>
            <a:pPr lvl="0"/>
            <a:r>
              <a:rPr lang="en-US" dirty="0"/>
              <a:t>Nominal Flow Required = 65 GPM</a:t>
            </a:r>
          </a:p>
          <a:p>
            <a:pPr lvl="0"/>
            <a:r>
              <a:rPr lang="en-US" dirty="0"/>
              <a:t>Resistivity = 2 </a:t>
            </a:r>
            <a:r>
              <a:rPr lang="en-US" dirty="0" err="1"/>
              <a:t>MOhm</a:t>
            </a:r>
            <a:r>
              <a:rPr lang="en-US" dirty="0"/>
              <a:t>-CM</a:t>
            </a:r>
          </a:p>
          <a:p>
            <a:pPr lvl="0"/>
            <a:r>
              <a:rPr lang="en-US" dirty="0"/>
              <a:t>Full flow Particulate filtration at 1 micron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D7889F-7127-4DA8-B7E3-B03A5844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7023"/>
            <a:ext cx="8686800" cy="427877"/>
          </a:xfrm>
        </p:spPr>
        <p:txBody>
          <a:bodyPr/>
          <a:lstStyle/>
          <a:p>
            <a:r>
              <a:rPr lang="en-US" dirty="0"/>
              <a:t>Technical Requirements for RFQ Vane Skid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F573D-E22A-44E2-ABB9-2A6B5427C5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983BB72-FF62-4C2C-A921-525760B12797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48E-87C4-4E28-99B9-6233C83ED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A7B66-D6A0-423F-B02E-6F0100348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7848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329A06-779A-4338-B87A-B38C3E86F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Infrastructure shall provide the RFQ Wall cooling water skid according to the following specifications:</a:t>
            </a:r>
          </a:p>
          <a:p>
            <a:pPr lvl="0"/>
            <a:r>
              <a:rPr lang="en-US" dirty="0"/>
              <a:t>Discharge Pressure = 100 PSIG</a:t>
            </a:r>
          </a:p>
          <a:p>
            <a:pPr lvl="0"/>
            <a:r>
              <a:rPr lang="en-US" dirty="0"/>
              <a:t>Suction Pressure = 15 PSIG</a:t>
            </a:r>
          </a:p>
          <a:p>
            <a:pPr lvl="0"/>
            <a:r>
              <a:rPr lang="en-US" dirty="0"/>
              <a:t>Supply Temperature = 86°F +/- 0.5 ⁰F </a:t>
            </a:r>
          </a:p>
          <a:p>
            <a:pPr lvl="0"/>
            <a:r>
              <a:rPr lang="en-US" dirty="0"/>
              <a:t>Delta T (ΔT) = 5.0 F⁰ </a:t>
            </a:r>
          </a:p>
          <a:p>
            <a:pPr lvl="0"/>
            <a:r>
              <a:rPr lang="en-US" dirty="0"/>
              <a:t>Nominal Heat Load = 50 KW</a:t>
            </a:r>
          </a:p>
          <a:p>
            <a:pPr lvl="0"/>
            <a:r>
              <a:rPr lang="en-US" dirty="0"/>
              <a:t>Nominal Flow Required = 136 GPM</a:t>
            </a:r>
          </a:p>
          <a:p>
            <a:pPr lvl="0"/>
            <a:r>
              <a:rPr lang="en-US" dirty="0"/>
              <a:t>Resistivity = 2 </a:t>
            </a:r>
            <a:r>
              <a:rPr lang="en-US" dirty="0" err="1"/>
              <a:t>MOhm</a:t>
            </a:r>
            <a:r>
              <a:rPr lang="en-US" dirty="0"/>
              <a:t>-CM</a:t>
            </a:r>
          </a:p>
          <a:p>
            <a:pPr lvl="0"/>
            <a:r>
              <a:rPr lang="en-US" dirty="0"/>
              <a:t>Full flow Particulate filtration at 1 micron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D7889F-7127-4DA8-B7E3-B03A5844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7023"/>
            <a:ext cx="8686800" cy="427877"/>
          </a:xfrm>
        </p:spPr>
        <p:txBody>
          <a:bodyPr/>
          <a:lstStyle/>
          <a:p>
            <a:r>
              <a:rPr lang="en-US" dirty="0"/>
              <a:t>Technical Requirements for RFQ Wall Skid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F573D-E22A-44E2-ABB9-2A6B5427C5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5E0E32F-A0A2-4E77-91F4-091A53E7C398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48E-87C4-4E28-99B9-6233C83ED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A7B66-D6A0-423F-B02E-6F0100348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b="1"/>
              <a:t>Special Cooling Systems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807733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P-II L2 Template" id="{A6123BC6-2E26-4D2C-B75C-E7ACD0753466}" vid="{9DA365C6-7E8E-4E63-A246-5A785B05BA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9A3A851AF9264BAFF3C7564CCFBBF0" ma:contentTypeVersion="2" ma:contentTypeDescription="Create a new document." ma:contentTypeScope="" ma:versionID="2d581642f9b860705cb79a248bcc6d5f">
  <xsd:schema xmlns:xsd="http://www.w3.org/2001/XMLSchema" xmlns:xs="http://www.w3.org/2001/XMLSchema" xmlns:p="http://schemas.microsoft.com/office/2006/metadata/properties" xmlns:ns2="5c9f3ab6-242c-461d-a351-c910a751d111" xmlns:ns3="bd67544a-4fdc-43d0-a9af-82cf53222c38" targetNamespace="http://schemas.microsoft.com/office/2006/metadata/properties" ma:root="true" ma:fieldsID="0160160ec2dd3b9a8fcfc790e706d73b" ns2:_="" ns3:_="">
    <xsd:import namespace="5c9f3ab6-242c-461d-a351-c910a751d111"/>
    <xsd:import namespace="bd67544a-4fdc-43d0-a9af-82cf53222c3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7544a-4fdc-43d0-a9af-82cf53222c3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d67544a-4fdc-43d0-a9af-82cf53222c38">
      <UserInfo>
        <DisplayName>Maurice Ball</DisplayName>
        <AccountId>1147</AccountId>
        <AccountType/>
      </UserInfo>
    </SharedWithUsers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0E886E3-9A88-4780-9FED-690F5CFB0F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bd67544a-4fdc-43d0-a9af-82cf53222c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1F245F-DB62-428D-A566-B113377E9116}">
  <ds:schemaRefs>
    <ds:schemaRef ds:uri="http://purl.org/dc/elements/1.1/"/>
    <ds:schemaRef ds:uri="http://schemas.microsoft.com/office/2006/metadata/properties"/>
    <ds:schemaRef ds:uri="5c9f3ab6-242c-461d-a351-c910a751d111"/>
    <ds:schemaRef ds:uri="bd67544a-4fdc-43d0-a9af-82cf53222c38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BD8BB1A8-BC17-4E03-9BA1-E7632A8A828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10396</TotalTime>
  <Words>1951</Words>
  <Application>Microsoft Office PowerPoint</Application>
  <PresentationFormat>On-screen Show (4:3)</PresentationFormat>
  <Paragraphs>370</Paragraphs>
  <Slides>43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Helvetica</vt:lpstr>
      <vt:lpstr>Wingdings</vt:lpstr>
      <vt:lpstr>Fermilab_PPT_090815</vt:lpstr>
      <vt:lpstr>PowerPoint Presentation</vt:lpstr>
      <vt:lpstr>Table of Contents</vt:lpstr>
      <vt:lpstr>Four Specialized Cooling Systems - Locations</vt:lpstr>
      <vt:lpstr>PowerPoint Presentation</vt:lpstr>
      <vt:lpstr>RFQ 3 Skid System - Highlights</vt:lpstr>
      <vt:lpstr>Technical Requirements for RFQ Intermediate Skid</vt:lpstr>
      <vt:lpstr>RFQ 3 Skid LCW System Block Diagram</vt:lpstr>
      <vt:lpstr>Technical Requirements for RFQ Vane Skid</vt:lpstr>
      <vt:lpstr>Technical Requirements for RFQ Wall Skid</vt:lpstr>
      <vt:lpstr>Intermediate RFQ LCW Skid P&amp;ID</vt:lpstr>
      <vt:lpstr>RFQ WALL LCW Skid &amp; Intermediate Skid</vt:lpstr>
      <vt:lpstr>RFQ VANE LCW Cooling Skid</vt:lpstr>
      <vt:lpstr>Installation Plan</vt:lpstr>
      <vt:lpstr>Photo Image - RFQ Vane Wall Skids at CMTF </vt:lpstr>
      <vt:lpstr>Photo Image - RFQ Wall skid at CMTF</vt:lpstr>
      <vt:lpstr>Photo Image - RFQ Vane skid at CMTF</vt:lpstr>
      <vt:lpstr>Photo Image - RFQ Vane Wall Flowmeters at CMTF</vt:lpstr>
      <vt:lpstr>Photo Image - RFQ Intermediate skid at CMTF </vt:lpstr>
      <vt:lpstr>Photo Image - RFQ Intermediate skid at CMTF </vt:lpstr>
      <vt:lpstr>PowerPoint Presentation</vt:lpstr>
      <vt:lpstr>RFQ Circulator Chiller Highlights</vt:lpstr>
      <vt:lpstr>Technical Requirements for RFQ Circulator Chiller</vt:lpstr>
      <vt:lpstr>PIP-II RFQ Circulator/Loads Chiller P&amp;ID</vt:lpstr>
      <vt:lpstr>Installation Plan</vt:lpstr>
      <vt:lpstr>PowerPoint Presentation</vt:lpstr>
      <vt:lpstr>Beam Absorber RAW Skid - Highlights</vt:lpstr>
      <vt:lpstr>Technical Requirements for Beam Absorber RAW Skid</vt:lpstr>
      <vt:lpstr>Beam Absorber Skid and System P&amp;ID</vt:lpstr>
      <vt:lpstr>Beam Absorber RAW Skid – Highlights (Continued)</vt:lpstr>
      <vt:lpstr>Preliminary Analysis Of Designed Absorber RAW Piping</vt:lpstr>
      <vt:lpstr>Preliminary Analysis Of Designed Absorber RAW Piping (Continued)</vt:lpstr>
      <vt:lpstr>Installation Plan</vt:lpstr>
      <vt:lpstr>PowerPoint Presentation</vt:lpstr>
      <vt:lpstr>Ion Source Chiller Highlights</vt:lpstr>
      <vt:lpstr>Technical Requirements for Ion Source Chiller</vt:lpstr>
      <vt:lpstr>PIP-II Ion Source Skid and System P&amp;ID </vt:lpstr>
      <vt:lpstr>Installation Plan</vt:lpstr>
      <vt:lpstr>Photo Image - Ion Source Skid at CMTF</vt:lpstr>
      <vt:lpstr>Photo Image - – Ion Source to LEBT Transition at CMTF</vt:lpstr>
      <vt:lpstr>Photo Image – LEBT to RFQ Transition at CMTF</vt:lpstr>
      <vt:lpstr>Photo Image – RFQ at CMTF</vt:lpstr>
      <vt:lpstr>Photo Image – East Wall CMTF Cave</vt:lpstr>
      <vt:lpstr>Photo Image - Warm Front End Process Fluids Cooling at CMTF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Maurice Ball</cp:lastModifiedBy>
  <cp:revision>91</cp:revision>
  <cp:lastPrinted>2014-01-20T19:40:21Z</cp:lastPrinted>
  <dcterms:created xsi:type="dcterms:W3CDTF">2019-12-16T19:54:36Z</dcterms:created>
  <dcterms:modified xsi:type="dcterms:W3CDTF">2021-04-22T13:48:10Z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0x010100169A3A851AF9264BAFF3C7564CCFBBF0</vt:lpwstr>
  </property>
</Properties>
</file>