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16"/>
  </p:notesMasterIdLst>
  <p:handoutMasterIdLst>
    <p:handoutMasterId r:id="rId17"/>
  </p:handoutMasterIdLst>
  <p:sldIdLst>
    <p:sldId id="294" r:id="rId6"/>
    <p:sldId id="315" r:id="rId7"/>
    <p:sldId id="312" r:id="rId8"/>
    <p:sldId id="295" r:id="rId9"/>
    <p:sldId id="314" r:id="rId10"/>
    <p:sldId id="299" r:id="rId11"/>
    <p:sldId id="298" r:id="rId12"/>
    <p:sldId id="296" r:id="rId13"/>
    <p:sldId id="313" r:id="rId14"/>
    <p:sldId id="303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05050"/>
    <a:srgbClr val="A7A8AA"/>
    <a:srgbClr val="004C97"/>
    <a:srgbClr val="50504E"/>
    <a:srgbClr val="4E4E4E"/>
    <a:srgbClr val="404040"/>
    <a:srgbClr val="63666A"/>
    <a:srgbClr val="99D6E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6" autoAdjust="0"/>
    <p:restoredTop sz="94615" autoAdjust="0"/>
  </p:normalViewPr>
  <p:slideViewPr>
    <p:cSldViewPr snapToGrid="0" snapToObjects="1" showGuides="1">
      <p:cViewPr>
        <p:scale>
          <a:sx n="80" d="100"/>
          <a:sy n="80" d="100"/>
        </p:scale>
        <p:origin x="1601" y="8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(Standard engineering requirement of the Fermilab Engineering Manual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951E3324-B190-3841-A93F-DE47A042CC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Speaker 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0B77DE-EA49-F14C-BB2B-DB97C27A998D}"/>
              </a:ext>
            </a:extLst>
          </p:cNvPr>
          <p:cNvSpPr/>
          <p:nvPr userDrawn="1"/>
        </p:nvSpPr>
        <p:spPr>
          <a:xfrm>
            <a:off x="-17762" y="-53011"/>
            <a:ext cx="9161762" cy="92344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ermiLogoBar_DOE_KO_horiz.eps">
            <a:extLst>
              <a:ext uri="{FF2B5EF4-FFF2-40B4-BE49-F238E27FC236}">
                <a16:creationId xmlns:a16="http://schemas.microsoft.com/office/drawing/2014/main" id="{9EED839A-F47A-5140-81A9-35BAE477B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9CDA1F-7AE3-9F4B-933F-1FAC95639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188" y="870431"/>
            <a:ext cx="9159188" cy="2875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D13327-9754-6041-8DD1-933219419D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9144001" cy="28673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D24C11-61C8-6848-BA1F-F5B3A43D4B6B}"/>
              </a:ext>
            </a:extLst>
          </p:cNvPr>
          <p:cNvSpPr txBox="1"/>
          <p:nvPr userDrawn="1"/>
        </p:nvSpPr>
        <p:spPr>
          <a:xfrm>
            <a:off x="5741424" y="4819165"/>
            <a:ext cx="361603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2A345B-7BEB-994E-9D51-8C4EB6EEF7F2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82784" y="6312189"/>
            <a:ext cx="338328" cy="210312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3CAA6F3-FFCC-354A-A2C6-37D95284D01F}"/>
              </a:ext>
            </a:extLst>
          </p:cNvPr>
          <p:cNvSpPr/>
          <p:nvPr userDrawn="1"/>
        </p:nvSpPr>
        <p:spPr>
          <a:xfrm>
            <a:off x="8576931" y="5559009"/>
            <a:ext cx="320040" cy="210312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7756E5-C406-2642-B9BD-638816F9F528}"/>
              </a:ext>
            </a:extLst>
          </p:cNvPr>
          <p:cNvSpPr/>
          <p:nvPr userDrawn="1"/>
        </p:nvSpPr>
        <p:spPr>
          <a:xfrm>
            <a:off x="8576929" y="5300598"/>
            <a:ext cx="320040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B460601-041F-2C4B-BAA3-3C443534ECE4}"/>
              </a:ext>
            </a:extLst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576325" y="5062166"/>
            <a:ext cx="402336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1AAE328-C739-C849-85F1-5AA51655A279}"/>
              </a:ext>
            </a:extLst>
          </p:cNvPr>
          <p:cNvSpPr/>
          <p:nvPr userDrawn="1"/>
        </p:nvSpPr>
        <p:spPr>
          <a:xfrm>
            <a:off x="8576931" y="5813959"/>
            <a:ext cx="420624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4BEAD8-2DA1-1F49-9F03-59311903D998}"/>
              </a:ext>
            </a:extLst>
          </p:cNvPr>
          <p:cNvSpPr/>
          <p:nvPr userDrawn="1"/>
        </p:nvSpPr>
        <p:spPr>
          <a:xfrm>
            <a:off x="8582784" y="6071826"/>
            <a:ext cx="320040" cy="210312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3A1C23-7746-B24F-B17F-6EE76878B4D6}"/>
              </a:ext>
            </a:extLst>
          </p:cNvPr>
          <p:cNvCxnSpPr>
            <a:cxnSpLocks/>
          </p:cNvCxnSpPr>
          <p:nvPr userDrawn="1"/>
        </p:nvCxnSpPr>
        <p:spPr>
          <a:xfrm>
            <a:off x="5841214" y="6634281"/>
            <a:ext cx="3003747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CE45FE05-EE3E-A447-A5C4-7D2E5F2B21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24422FE-0468-49EA-B571-CC9B0F9404C4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QC, Risk, and Safety Overview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233630-EF3A-E545-93A2-41968C79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F5A54E9-8BE9-F94A-B437-602F77892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F49AA30-B0E7-4F72-9796-4B437226C834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D1E6B3-E651-1B4E-90E6-7962528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QC, Risk, and Safety Overview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52AE6F-0F84-0842-9A05-5E4DCF0A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B2FFE72-4366-0A47-A428-76AB88DA39E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5EAB000-25BD-47F8-968C-0E4002B9FF43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00EA00-6059-734A-BFC3-D7E252BB7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QC, Risk, and Safety Overview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B7AE8E3-FFAC-554D-9BF5-C7BE3A5F8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A80053-3E93-7443-983F-1086CE6A613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DA2074-FD92-446B-A491-4B0505973BB5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88FA0F-3B8C-C445-801D-5522022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QC, Risk, and Safety Overview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89E77-0FAF-7041-A920-2EB3BC8D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582FC2-B5F3-884B-8F8D-4361CC072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AB782CB-7654-4463-8406-6B69317B3F0F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E42BCF-459B-4B48-8392-E58B19232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QC, Risk, and Safety Overview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597DA8-0B10-2D45-9BF9-A9F440A2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C5DBBCD-C0BA-5F4A-9E85-F2F3A51F5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E992184-C486-44A2-8F73-58344640F81D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4334F707-4874-B34C-B2E8-86763EB1E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QC, Risk, and Safety Overview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F5C21B9-4A8D-45B1-BBA4-EEDED43CADB7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QC, Risk, and Safety Overview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7388" y="6422646"/>
            <a:ext cx="768096" cy="400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A1EB35AA-ADA6-AE40-B284-41DA09DE90EB}"/>
              </a:ext>
            </a:extLst>
          </p:cNvPr>
          <p:cNvSpPr txBox="1">
            <a:spLocks/>
          </p:cNvSpPr>
          <p:nvPr/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QC, Risk, and Safety Overview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EC675E64-17BE-1748-8649-D90036B07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4687275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Maurice Ball/</a:t>
            </a:r>
            <a:r>
              <a:rPr lang="pl-PL" dirty="0"/>
              <a:t>Jerzy (Yurick) Czajkowski</a:t>
            </a:r>
            <a:endParaRPr lang="en-US" dirty="0"/>
          </a:p>
          <a:p>
            <a:r>
              <a:rPr lang="en-US" dirty="0"/>
              <a:t>PIP-II LINAC Complex Mechanical Fluid Systems PDR</a:t>
            </a:r>
          </a:p>
          <a:p>
            <a:r>
              <a:rPr lang="en-US" dirty="0"/>
              <a:t>April 21, 2021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04BEF-C41E-4141-9DB5-87A2FF5B3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Construction of Building Infrastructure will be in full compliance with the PIP-II Integrated Safety Management Plan (docdb #141) developed by the Project ES&amp;H Coordinator</a:t>
            </a:r>
          </a:p>
          <a:p>
            <a:r>
              <a:rPr lang="en-US" dirty="0"/>
              <a:t>Work with ES&amp;H Coordinator to define mitigations for the following hazards:</a:t>
            </a:r>
          </a:p>
          <a:p>
            <a:pPr lvl="1"/>
            <a:r>
              <a:rPr lang="en-US" dirty="0"/>
              <a:t>Electrical</a:t>
            </a:r>
          </a:p>
          <a:p>
            <a:pPr lvl="1"/>
            <a:r>
              <a:rPr lang="en-US" dirty="0"/>
              <a:t>Welding/cutting/brazing</a:t>
            </a:r>
          </a:p>
          <a:p>
            <a:pPr lvl="1"/>
            <a:r>
              <a:rPr lang="en-US" dirty="0"/>
              <a:t>Pressurized systems</a:t>
            </a:r>
          </a:p>
          <a:p>
            <a:pPr lvl="1"/>
            <a:r>
              <a:rPr lang="en-US" dirty="0"/>
              <a:t>Cooling water</a:t>
            </a:r>
          </a:p>
          <a:p>
            <a:pPr lvl="1"/>
            <a:r>
              <a:rPr lang="en-US" dirty="0"/>
              <a:t>Material handling and rigging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348984-AF01-49F9-97EC-1BD8619C7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ES&amp;H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FED9F-4845-44EF-BD79-8F22F89119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F63CE67-AC60-4D70-BF50-8F1EF0D760D2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3B591-B043-4F98-AB6A-E61A4936F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QC, Risk, and Safety Overview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FBB5B-DC31-44F4-A0ED-E8BABE9AF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BEE157-AD48-4663-85CD-EBEB594E4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 Control</a:t>
            </a:r>
          </a:p>
          <a:p>
            <a:r>
              <a:rPr lang="en-US" dirty="0"/>
              <a:t>Installation Plan</a:t>
            </a:r>
          </a:p>
          <a:p>
            <a:r>
              <a:rPr lang="en-US" dirty="0"/>
              <a:t>Risk</a:t>
            </a:r>
          </a:p>
          <a:p>
            <a:r>
              <a:rPr lang="en-US"/>
              <a:t>Safety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12EA42-7CF6-438F-9943-73340FE0F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B33ED-4CA2-4576-AAF6-84B9E9056F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31F6573-4E07-4F61-A7E2-82D1AA1754E0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3E75D-93D6-471F-BC2B-205BA5A8F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5407E-81C4-4A41-A072-A5273E37B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QC, Risk, and Safety Overview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735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787D33-AE70-4BA8-A001-2791BB344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3" y="701269"/>
            <a:ext cx="8672513" cy="5059363"/>
          </a:xfrm>
        </p:spPr>
        <p:txBody>
          <a:bodyPr/>
          <a:lstStyle/>
          <a:p>
            <a:pPr marL="344488" lvl="1" indent="-3444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PIP-II </a:t>
            </a:r>
            <a:r>
              <a:rPr lang="en-US" sz="1600" dirty="0" err="1"/>
              <a:t>Linac</a:t>
            </a:r>
            <a:r>
              <a:rPr lang="en-US" sz="1600" dirty="0"/>
              <a:t> Installation Commissioning QA Plan (Document number: pip2-docdb-2611)</a:t>
            </a:r>
            <a:endParaRPr lang="en-US" sz="1600" b="1" dirty="0"/>
          </a:p>
          <a:p>
            <a:pPr marL="344488" lvl="1" indent="-3444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PIP-II Building Infrastructure Materials Quality Control Plan (Document number: </a:t>
            </a:r>
            <a:r>
              <a:rPr lang="en-US" sz="1600" i="1" dirty="0"/>
              <a:t>PIP-II-Doc-ED0013639)</a:t>
            </a:r>
            <a:endParaRPr lang="en-US" sz="1600" dirty="0"/>
          </a:p>
          <a:p>
            <a:pPr marL="344488" lvl="1" indent="-3444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QA/QC by project phase:</a:t>
            </a:r>
          </a:p>
          <a:p>
            <a:pPr marL="741363" lvl="2" indent="-284163">
              <a:lnSpc>
                <a:spcPct val="120000"/>
              </a:lnSpc>
              <a:buFont typeface="Helvetica" panose="020B0604020202020204" pitchFamily="34" charset="0"/>
              <a:buChar char="‒"/>
            </a:pPr>
            <a:r>
              <a:rPr lang="en-US" sz="1600" dirty="0"/>
              <a:t>Before Installation</a:t>
            </a:r>
          </a:p>
          <a:p>
            <a:pPr marL="1146175" lvl="3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Plans and Specifications, Sequence of Operations, Commissioning Procedures</a:t>
            </a:r>
          </a:p>
          <a:p>
            <a:pPr marL="1146175" lvl="3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Preliminary and Final Design Reviews to verify system designs</a:t>
            </a:r>
          </a:p>
          <a:p>
            <a:pPr marL="1146175" lvl="3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Coordination and sign offs from other L3s for rack locations</a:t>
            </a:r>
          </a:p>
          <a:p>
            <a:pPr marL="741363" lvl="2" indent="-284163">
              <a:lnSpc>
                <a:spcPct val="120000"/>
              </a:lnSpc>
              <a:buFont typeface="Helvetica" panose="020B0604020202020204" pitchFamily="34" charset="0"/>
              <a:buChar char="‒"/>
            </a:pPr>
            <a:r>
              <a:rPr lang="en-US" sz="1600" dirty="0"/>
              <a:t>During Installation</a:t>
            </a:r>
          </a:p>
          <a:p>
            <a:pPr marL="1146175" lvl="3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Vendor visits</a:t>
            </a:r>
          </a:p>
          <a:p>
            <a:pPr marL="1146175" lvl="3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Receiving Inspections</a:t>
            </a:r>
          </a:p>
          <a:p>
            <a:pPr marL="1146175" lvl="3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Construction oversight and change order processes</a:t>
            </a:r>
          </a:p>
          <a:p>
            <a:pPr marL="741363" lvl="2" indent="-284163">
              <a:lnSpc>
                <a:spcPct val="120000"/>
              </a:lnSpc>
              <a:buFont typeface="Helvetica" panose="020B0604020202020204" pitchFamily="34" charset="0"/>
              <a:buChar char="‒"/>
            </a:pPr>
            <a:r>
              <a:rPr lang="en-US" sz="1600" dirty="0"/>
              <a:t>After Installation</a:t>
            </a:r>
          </a:p>
          <a:p>
            <a:pPr marL="1146175" lvl="3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Acceptance Inspections/Testing</a:t>
            </a:r>
          </a:p>
          <a:p>
            <a:pPr marL="1146175" lvl="3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Commissioning</a:t>
            </a:r>
          </a:p>
          <a:p>
            <a:pPr marL="1146175" lvl="3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Training </a:t>
            </a:r>
          </a:p>
          <a:p>
            <a:pPr marL="1146175" lvl="4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Procurement Quality / Supplier Quality</a:t>
            </a:r>
          </a:p>
          <a:p>
            <a:pPr marL="1146175" lvl="4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Issues Management (Corrective Action/Preventive Actions)</a:t>
            </a:r>
          </a:p>
          <a:p>
            <a:pPr marL="741363" lvl="2" indent="-284163">
              <a:lnSpc>
                <a:spcPct val="120000"/>
              </a:lnSpc>
              <a:buFont typeface="Helvetica" panose="020B0604020202020204" pitchFamily="34" charset="0"/>
              <a:buChar char="‒"/>
            </a:pPr>
            <a:r>
              <a:rPr lang="en-US" sz="1600" dirty="0"/>
              <a:t>Lessons Learned (in process)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29A2EE-1A75-4441-A425-30145530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 (QC) Plan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D1AB4-E46D-4A29-833D-68B50606B1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8D0D716-1AAA-46A5-BB80-D3127CB8011C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AF40F-C609-4E78-B2EE-92FF50960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QC, Risk, and Safety Overview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0FE76-8342-43F1-851A-9EDA4DFD5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0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EBAB4C-D78F-4C48-A8CC-57B497426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Installation Plan – In Stages</a:t>
            </a:r>
          </a:p>
          <a:p>
            <a:pPr lvl="1"/>
            <a:r>
              <a:rPr lang="en-US" dirty="0"/>
              <a:t>LCW</a:t>
            </a:r>
          </a:p>
          <a:p>
            <a:pPr lvl="2"/>
            <a:r>
              <a:rPr lang="en-US" dirty="0"/>
              <a:t>F37 Service Building Pump Room </a:t>
            </a:r>
          </a:p>
          <a:p>
            <a:pPr lvl="2"/>
            <a:r>
              <a:rPr lang="en-US" dirty="0"/>
              <a:t>BTL Enclosure, Absorber, High Bay Building Warm Front End</a:t>
            </a:r>
          </a:p>
          <a:p>
            <a:pPr lvl="2"/>
            <a:r>
              <a:rPr lang="en-US" dirty="0"/>
              <a:t>Connection to accelerator components – coordinated with Accelerator Complex Upgrades/BTL Installation group under a separate scope</a:t>
            </a:r>
          </a:p>
          <a:p>
            <a:pPr lvl="1"/>
            <a:r>
              <a:rPr lang="en-US" dirty="0"/>
              <a:t>PCW</a:t>
            </a:r>
          </a:p>
          <a:p>
            <a:pPr lvl="2"/>
            <a:r>
              <a:rPr lang="en-US" dirty="0"/>
              <a:t>Utility Plant Pump Room, Utility Bridge</a:t>
            </a:r>
          </a:p>
          <a:p>
            <a:pPr lvl="2"/>
            <a:r>
              <a:rPr lang="en-US" dirty="0"/>
              <a:t>LINAC Gallery</a:t>
            </a:r>
          </a:p>
          <a:p>
            <a:pPr lvl="2"/>
            <a:r>
              <a:rPr lang="en-US" dirty="0"/>
              <a:t>High Bay Building/Warm Front End</a:t>
            </a:r>
          </a:p>
          <a:p>
            <a:pPr lvl="2"/>
            <a:r>
              <a:rPr lang="en-US" dirty="0"/>
              <a:t>Connection to LINAC Gallery components – coordinated with LINAC Installation group under a separate scope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8C00EB-7FFE-423C-AA6E-117B7D34E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 (QC) Plan (Continued)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6479D-84D0-4A3E-B5C5-F7CCF45ACA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585A448-4DD3-4D88-ACEC-309D4BD9E892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AB99D-4A8F-4A3E-B766-9683FA0F8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56FFB-6AF5-4AB8-9EBA-9D443D1E5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QC, Risk, and Safety Overview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612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EBAB4C-D78F-4C48-A8CC-57B497426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 of Installation</a:t>
            </a:r>
          </a:p>
          <a:p>
            <a:pPr lvl="1"/>
            <a:r>
              <a:rPr lang="en-US" dirty="0"/>
              <a:t>Equipment mounted; pipe supports installed; piping connected</a:t>
            </a:r>
          </a:p>
          <a:p>
            <a:pPr lvl="1"/>
            <a:r>
              <a:rPr lang="en-US" dirty="0"/>
              <a:t>Acceptance of physical installation</a:t>
            </a:r>
          </a:p>
          <a:p>
            <a:pPr lvl="1"/>
            <a:r>
              <a:rPr lang="en-US" dirty="0"/>
              <a:t>Pneumatic (snoop) pressure test</a:t>
            </a:r>
          </a:p>
          <a:p>
            <a:pPr lvl="1"/>
            <a:r>
              <a:rPr lang="en-US" dirty="0"/>
              <a:t>Hydrostatic pressure test (test and final acceptance may be delayed).</a:t>
            </a:r>
          </a:p>
          <a:p>
            <a:pPr lvl="1"/>
            <a:r>
              <a:rPr lang="en-US" dirty="0"/>
              <a:t>Coordination with Fermilab designated personnel (i.e. Task Manager)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8C00EB-7FFE-423C-AA6E-117B7D34E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 (QC) Plan (Continued)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6479D-84D0-4A3E-B5C5-F7CCF45ACA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88AD115-3411-4886-9B53-7E99434B81E8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AB99D-4A8F-4A3E-B766-9683FA0F8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56FFB-6AF5-4AB8-9EBA-9D443D1E5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QC, Risk, and Safety Overview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5182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72ED059-0953-45E0-A2BA-0D35A5682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7526" y="971550"/>
            <a:ext cx="6980866" cy="53394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E41EA3D-D0F4-45BA-9A22-1FF67A87F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0"/>
            <a:ext cx="8686800" cy="427877"/>
          </a:xfrm>
        </p:spPr>
        <p:txBody>
          <a:bodyPr/>
          <a:lstStyle/>
          <a:p>
            <a:r>
              <a:rPr lang="en-US" dirty="0"/>
              <a:t>Risk Assessment Summary for Mechanical Fluid Systems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8F144-D5BF-49DE-B5D1-AF8D049E26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24A0615-7694-444B-87B7-7E4E1ECDD58F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E713A-777E-4E38-B47F-935EE7F1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9A6A7-5A55-4F02-B041-0BFC1EABE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QC, Risk, and Safety Overview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096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22A97D-094C-41CA-AE7A-BAB853685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 process for assessing technical and safety risk.</a:t>
            </a:r>
          </a:p>
          <a:p>
            <a:r>
              <a:rPr lang="en-US" dirty="0"/>
              <a:t>We have started drafting these and will complete them in the near future (i.e. within the next few weeks)</a:t>
            </a:r>
          </a:p>
          <a:p>
            <a:r>
              <a:rPr lang="en-US" dirty="0"/>
              <a:t>Safety Risk</a:t>
            </a:r>
          </a:p>
          <a:p>
            <a:pPr lvl="1"/>
            <a:r>
              <a:rPr lang="en-US" dirty="0"/>
              <a:t>Prevention through Design Table == Personnel Risk/Safety</a:t>
            </a:r>
          </a:p>
          <a:p>
            <a:r>
              <a:rPr lang="en-US" dirty="0"/>
              <a:t>Technical Risk</a:t>
            </a:r>
          </a:p>
          <a:p>
            <a:pPr lvl="1"/>
            <a:r>
              <a:rPr lang="en-US" dirty="0"/>
              <a:t>FMEA == Failure Mode and Effect Analysis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1CEE54-BD15-447E-A5F5-58065778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– Technical and Safety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9150D-776B-459C-8D3E-52DA398DEA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F9B6AD2-7797-4E2D-89D1-5BAE395C370F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8228B0-BFDE-450A-BBF2-EA9C9CC11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3CAB5-00F7-4EEA-B45F-E39ABD763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QC, Risk, and Safety Overview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626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1CEE54-BD15-447E-A5F5-58065778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493176"/>
            <a:ext cx="8686800" cy="427877"/>
          </a:xfrm>
        </p:spPr>
        <p:txBody>
          <a:bodyPr/>
          <a:lstStyle/>
          <a:p>
            <a:r>
              <a:rPr lang="en-US" dirty="0"/>
              <a:t>FMEA - Personnel Risk/Safety - Prevention through Design Table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9150D-776B-459C-8D3E-52DA398DEA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A7F4DA7-7D02-42EC-87CE-EA6CF8E9417D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8228B0-BFDE-450A-BBF2-EA9C9CC11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3CAB5-00F7-4EEA-B45F-E39ABD763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QC, Risk, and Safety Overview</a:t>
            </a:r>
            <a:endParaRPr lang="en-US" b="1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244C831C-C60A-43D3-A9D5-B6EA13C76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8722"/>
            <a:ext cx="9144000" cy="339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4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1CEE54-BD15-447E-A5F5-58065778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FMEA - Technical Risk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9150D-776B-459C-8D3E-52DA398DEA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AB700F0-4125-4D8B-8D1F-4DECF80DD666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8228B0-BFDE-450A-BBF2-EA9C9CC11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3CAB5-00F7-4EEA-B45F-E39ABD763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QC, Risk, and Safety Overview</a:t>
            </a:r>
            <a:endParaRPr lang="en-US" b="1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88D5EF50-AF9C-42F8-8A1E-33612061F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" y="1685166"/>
            <a:ext cx="9144000" cy="452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4984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9A3A851AF9264BAFF3C7564CCFBBF0" ma:contentTypeVersion="2" ma:contentTypeDescription="Create a new document." ma:contentTypeScope="" ma:versionID="2d581642f9b860705cb79a248bcc6d5f">
  <xsd:schema xmlns:xsd="http://www.w3.org/2001/XMLSchema" xmlns:xs="http://www.w3.org/2001/XMLSchema" xmlns:p="http://schemas.microsoft.com/office/2006/metadata/properties" xmlns:ns2="5c9f3ab6-242c-461d-a351-c910a751d111" xmlns:ns3="bd67544a-4fdc-43d0-a9af-82cf53222c38" targetNamespace="http://schemas.microsoft.com/office/2006/metadata/properties" ma:root="true" ma:fieldsID="0160160ec2dd3b9a8fcfc790e706d73b" ns2:_="" ns3:_="">
    <xsd:import namespace="5c9f3ab6-242c-461d-a351-c910a751d111"/>
    <xsd:import namespace="bd67544a-4fdc-43d0-a9af-82cf53222c3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7544a-4fdc-43d0-a9af-82cf53222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d67544a-4fdc-43d0-a9af-82cf53222c38">
      <UserInfo>
        <DisplayName>Maurice Ball</DisplayName>
        <AccountId>1147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E886E3-9A88-4780-9FED-690F5CFB0F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bd67544a-4fdc-43d0-a9af-82cf53222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8BB1A8-BC17-4E03-9BA1-E7632A8A828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E1F245F-DB62-428D-A566-B113377E9116}">
  <ds:schemaRefs>
    <ds:schemaRef ds:uri="http://purl.org/dc/elements/1.1/"/>
    <ds:schemaRef ds:uri="http://schemas.microsoft.com/office/2006/metadata/properties"/>
    <ds:schemaRef ds:uri="5c9f3ab6-242c-461d-a351-c910a751d111"/>
    <ds:schemaRef ds:uri="bd67544a-4fdc-43d0-a9af-82cf53222c38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17735</TotalTime>
  <Words>514</Words>
  <Application>Microsoft Office PowerPoint</Application>
  <PresentationFormat>On-screen Show (4:3)</PresentationFormat>
  <Paragraphs>93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</vt:lpstr>
      <vt:lpstr>Fermilab_PPT_090815</vt:lpstr>
      <vt:lpstr>PowerPoint Presentation</vt:lpstr>
      <vt:lpstr>Table of Contents</vt:lpstr>
      <vt:lpstr>Quality Control (QC) Plan</vt:lpstr>
      <vt:lpstr>Quality Control (QC) Plan (Continued)</vt:lpstr>
      <vt:lpstr>Quality Control (QC) Plan (Continued)</vt:lpstr>
      <vt:lpstr>Risk Assessment Summary for Mechanical Fluid Systems</vt:lpstr>
      <vt:lpstr>Risk – Technical and Safety</vt:lpstr>
      <vt:lpstr>FMEA - Personnel Risk/Safety - Prevention through Design Table</vt:lpstr>
      <vt:lpstr>FMEA - Technical Risk</vt:lpstr>
      <vt:lpstr>ES&amp;H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Maurice Ball</cp:lastModifiedBy>
  <cp:revision>66</cp:revision>
  <cp:lastPrinted>2014-01-20T19:40:21Z</cp:lastPrinted>
  <dcterms:created xsi:type="dcterms:W3CDTF">2019-12-16T19:54:36Z</dcterms:created>
  <dcterms:modified xsi:type="dcterms:W3CDTF">2021-04-22T08:23:04Z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0x010100169A3A851AF9264BAFF3C7564CCFBBF0</vt:lpwstr>
  </property>
</Properties>
</file>