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64" r:id="rId6"/>
    <p:sldId id="263" r:id="rId7"/>
    <p:sldId id="262" r:id="rId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19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cxnSp>
        <p:nvCxnSpPr>
          <p:cNvPr id="16" name="Straight Connector 15"/>
          <p:cNvCxnSpPr/>
          <p:nvPr/>
        </p:nvCxnSpPr>
        <p:spPr>
          <a:xfrm>
            <a:off x="5507658" y="629213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0" y="-1"/>
            <a:ext cx="9143999"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33" name="Picture 32" descr="FermiLogoBar_DOE_KO_horiz.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7521"/>
            <a:ext cx="9010786" cy="301891"/>
          </a:xfrm>
          <a:prstGeom prst="rect">
            <a:avLst/>
          </a:prstGeom>
        </p:spPr>
      </p:pic>
      <p:sp>
        <p:nvSpPr>
          <p:cNvPr id="9" name="TextBox 8">
            <a:extLst>
              <a:ext uri="{FF2B5EF4-FFF2-40B4-BE49-F238E27FC236}">
                <a16:creationId xmlns:a16="http://schemas.microsoft.com/office/drawing/2014/main" id="{5057CEE6-7DAC-40F3-833E-0E8F757BFF24}"/>
              </a:ext>
            </a:extLst>
          </p:cNvPr>
          <p:cNvSpPr txBox="1"/>
          <p:nvPr/>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10" name="Picture 9">
            <a:extLst>
              <a:ext uri="{FF2B5EF4-FFF2-40B4-BE49-F238E27FC236}">
                <a16:creationId xmlns:a16="http://schemas.microsoft.com/office/drawing/2014/main" id="{5186796D-04F9-4F98-A9C7-6B1EA0F5DCE9}"/>
              </a:ext>
            </a:extLst>
          </p:cNvPr>
          <p:cNvPicPr>
            <a:picLocks noChangeAspect="1"/>
          </p:cNvPicPr>
          <p:nvPr/>
        </p:nvPicPr>
        <p:blipFill>
          <a:blip r:embed="rId3"/>
          <a:stretch>
            <a:fillRect/>
          </a:stretch>
        </p:blipFill>
        <p:spPr>
          <a:xfrm>
            <a:off x="2626" y="896935"/>
            <a:ext cx="9141374" cy="2775561"/>
          </a:xfrm>
          <a:prstGeom prst="rect">
            <a:avLst/>
          </a:prstGeom>
        </p:spPr>
      </p:pic>
    </p:spTree>
    <p:extLst>
      <p:ext uri="{BB962C8B-B14F-4D97-AF65-F5344CB8AC3E}">
        <p14:creationId xmlns:p14="http://schemas.microsoft.com/office/powerpoint/2010/main" val="403219941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5">
            <a:extLst>
              <a:ext uri="{FF2B5EF4-FFF2-40B4-BE49-F238E27FC236}">
                <a16:creationId xmlns:a16="http://schemas.microsoft.com/office/drawing/2014/main" id="{36F982ED-5315-4D9E-BC18-5E4A5EB86946}"/>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22" name="Date Placeholder 3">
            <a:extLst>
              <a:ext uri="{FF2B5EF4-FFF2-40B4-BE49-F238E27FC236}">
                <a16:creationId xmlns:a16="http://schemas.microsoft.com/office/drawing/2014/main" id="{A029D8E2-E2B6-4657-A7F4-5E2905F82988}"/>
              </a:ext>
            </a:extLst>
          </p:cNvPr>
          <p:cNvSpPr>
            <a:spLocks noGrp="1"/>
          </p:cNvSpPr>
          <p:nvPr>
            <p:ph type="dt" sz="half" idx="2"/>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4/22/21</a:t>
            </a:fld>
            <a:endParaRPr lang="en-US"/>
          </a:p>
        </p:txBody>
      </p:sp>
      <p:sp>
        <p:nvSpPr>
          <p:cNvPr id="23" name="Footer Placeholder 4">
            <a:extLst>
              <a:ext uri="{FF2B5EF4-FFF2-40B4-BE49-F238E27FC236}">
                <a16:creationId xmlns:a16="http://schemas.microsoft.com/office/drawing/2014/main" id="{2045A5D4-650A-4042-9F43-FB53A244BE0D}"/>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95881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7" name="Slide Number Placeholder 5">
            <a:extLst>
              <a:ext uri="{FF2B5EF4-FFF2-40B4-BE49-F238E27FC236}">
                <a16:creationId xmlns:a16="http://schemas.microsoft.com/office/drawing/2014/main" id="{02A5DAFF-B3FE-4C5C-9F1C-A2AA2D294CC7}"/>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28" name="Date Placeholder 3">
            <a:extLst>
              <a:ext uri="{FF2B5EF4-FFF2-40B4-BE49-F238E27FC236}">
                <a16:creationId xmlns:a16="http://schemas.microsoft.com/office/drawing/2014/main" id="{F8969A88-4169-4B6A-9035-3DA0FB073B48}"/>
              </a:ext>
            </a:extLst>
          </p:cNvPr>
          <p:cNvSpPr>
            <a:spLocks noGrp="1"/>
          </p:cNvSpPr>
          <p:nvPr>
            <p:ph type="dt" sz="half" idx="2"/>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4/22/21</a:t>
            </a:fld>
            <a:endParaRPr lang="en-US"/>
          </a:p>
        </p:txBody>
      </p:sp>
      <p:sp>
        <p:nvSpPr>
          <p:cNvPr id="29" name="Footer Placeholder 4">
            <a:extLst>
              <a:ext uri="{FF2B5EF4-FFF2-40B4-BE49-F238E27FC236}">
                <a16:creationId xmlns:a16="http://schemas.microsoft.com/office/drawing/2014/main" id="{2EA33228-90EB-467A-BA14-76FA1419F28D}"/>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195225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1" name="Slide Number Placeholder 5">
            <a:extLst>
              <a:ext uri="{FF2B5EF4-FFF2-40B4-BE49-F238E27FC236}">
                <a16:creationId xmlns:a16="http://schemas.microsoft.com/office/drawing/2014/main" id="{140052CB-1A90-4698-9AB0-37D2033C959A}"/>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22" name="Date Placeholder 3">
            <a:extLst>
              <a:ext uri="{FF2B5EF4-FFF2-40B4-BE49-F238E27FC236}">
                <a16:creationId xmlns:a16="http://schemas.microsoft.com/office/drawing/2014/main" id="{18C0B5BC-1D2F-4514-BDC0-7F7BE1DD5AD3}"/>
              </a:ext>
            </a:extLst>
          </p:cNvPr>
          <p:cNvSpPr>
            <a:spLocks noGrp="1"/>
          </p:cNvSpPr>
          <p:nvPr>
            <p:ph type="dt" sz="half" idx="16"/>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4/22/21</a:t>
            </a:fld>
            <a:endParaRPr lang="en-US"/>
          </a:p>
        </p:txBody>
      </p:sp>
      <p:sp>
        <p:nvSpPr>
          <p:cNvPr id="23" name="Footer Placeholder 4">
            <a:extLst>
              <a:ext uri="{FF2B5EF4-FFF2-40B4-BE49-F238E27FC236}">
                <a16:creationId xmlns:a16="http://schemas.microsoft.com/office/drawing/2014/main" id="{6F2BFB13-08BB-4598-A2B8-4150034F5FEB}"/>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172014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0" name="Slide Number Placeholder 5">
            <a:extLst>
              <a:ext uri="{FF2B5EF4-FFF2-40B4-BE49-F238E27FC236}">
                <a16:creationId xmlns:a16="http://schemas.microsoft.com/office/drawing/2014/main" id="{5BC4669E-3F95-4FE8-9552-C3943B82410F}"/>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21" name="Date Placeholder 3">
            <a:extLst>
              <a:ext uri="{FF2B5EF4-FFF2-40B4-BE49-F238E27FC236}">
                <a16:creationId xmlns:a16="http://schemas.microsoft.com/office/drawing/2014/main" id="{A12DB3CB-B012-4B44-9EE4-30C12155796B}"/>
              </a:ext>
            </a:extLst>
          </p:cNvPr>
          <p:cNvSpPr>
            <a:spLocks noGrp="1"/>
          </p:cNvSpPr>
          <p:nvPr>
            <p:ph type="dt" sz="half" idx="10"/>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4/22/21</a:t>
            </a:fld>
            <a:endParaRPr lang="en-US"/>
          </a:p>
        </p:txBody>
      </p:sp>
      <p:sp>
        <p:nvSpPr>
          <p:cNvPr id="22" name="Footer Placeholder 4">
            <a:extLst>
              <a:ext uri="{FF2B5EF4-FFF2-40B4-BE49-F238E27FC236}">
                <a16:creationId xmlns:a16="http://schemas.microsoft.com/office/drawing/2014/main" id="{147B089B-2A85-476B-BA1D-2605A5271351}"/>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420315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sp>
        <p:nvSpPr>
          <p:cNvPr id="18" name="Slide Number Placeholder 5">
            <a:extLst>
              <a:ext uri="{FF2B5EF4-FFF2-40B4-BE49-F238E27FC236}">
                <a16:creationId xmlns:a16="http://schemas.microsoft.com/office/drawing/2014/main" id="{A7E4A7D7-9CA9-42D8-96E9-511776EF99F4}"/>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19" name="Date Placeholder 3">
            <a:extLst>
              <a:ext uri="{FF2B5EF4-FFF2-40B4-BE49-F238E27FC236}">
                <a16:creationId xmlns:a16="http://schemas.microsoft.com/office/drawing/2014/main" id="{3133F40F-6628-44F7-8885-3BCB0315DE45}"/>
              </a:ext>
            </a:extLst>
          </p:cNvPr>
          <p:cNvSpPr>
            <a:spLocks noGrp="1"/>
          </p:cNvSpPr>
          <p:nvPr>
            <p:ph type="dt" sz="half" idx="2"/>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4/22/21</a:t>
            </a:fld>
            <a:endParaRPr lang="en-US"/>
          </a:p>
        </p:txBody>
      </p:sp>
      <p:sp>
        <p:nvSpPr>
          <p:cNvPr id="20" name="Footer Placeholder 4">
            <a:extLst>
              <a:ext uri="{FF2B5EF4-FFF2-40B4-BE49-F238E27FC236}">
                <a16:creationId xmlns:a16="http://schemas.microsoft.com/office/drawing/2014/main" id="{E41B2383-BB37-43BD-AE80-2A466010A7EA}"/>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77277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5" name="Slide Number Placeholder 5">
            <a:extLst>
              <a:ext uri="{FF2B5EF4-FFF2-40B4-BE49-F238E27FC236}">
                <a16:creationId xmlns:a16="http://schemas.microsoft.com/office/drawing/2014/main" id="{1EF1CDAA-665E-4321-B79F-C2A7EAFA7B6B}"/>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36" name="Date Placeholder 3">
            <a:extLst>
              <a:ext uri="{FF2B5EF4-FFF2-40B4-BE49-F238E27FC236}">
                <a16:creationId xmlns:a16="http://schemas.microsoft.com/office/drawing/2014/main" id="{C9587E63-3DD5-4B00-81AC-11138316B402}"/>
              </a:ext>
            </a:extLst>
          </p:cNvPr>
          <p:cNvSpPr>
            <a:spLocks noGrp="1"/>
          </p:cNvSpPr>
          <p:nvPr>
            <p:ph type="dt" sz="half" idx="2"/>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4/22/21</a:t>
            </a:fld>
            <a:endParaRPr lang="en-US"/>
          </a:p>
        </p:txBody>
      </p:sp>
      <p:sp>
        <p:nvSpPr>
          <p:cNvPr id="37" name="Footer Placeholder 4">
            <a:extLst>
              <a:ext uri="{FF2B5EF4-FFF2-40B4-BE49-F238E27FC236}">
                <a16:creationId xmlns:a16="http://schemas.microsoft.com/office/drawing/2014/main" id="{094BAAE7-95D3-4523-9F7F-80DA9DB33EF8}"/>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263298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9E60BD-E18C-4819-B4E5-EBAD45A64C4E}"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2B3E3-57CB-4B3F-A146-9C0CF7FAA9C4}" type="slidenum">
              <a:rPr lang="en-US" smtClean="0"/>
              <a:t>‹#›</a:t>
            </a:fld>
            <a:endParaRPr lang="en-US"/>
          </a:p>
        </p:txBody>
      </p:sp>
    </p:spTree>
    <p:extLst>
      <p:ext uri="{BB962C8B-B14F-4D97-AF65-F5344CB8AC3E}">
        <p14:creationId xmlns:p14="http://schemas.microsoft.com/office/powerpoint/2010/main" val="272119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C70B9EE7-128D-4EBB-BF2C-ED5A9CCFE617}"/>
              </a:ext>
            </a:extLst>
          </p:cNvPr>
          <p:cNvPicPr>
            <a:picLocks noChangeAspect="1"/>
          </p:cNvPicPr>
          <p:nvPr/>
        </p:nvPicPr>
        <p:blipFill>
          <a:blip r:embed="rId11"/>
          <a:stretch>
            <a:fillRect/>
          </a:stretch>
        </p:blipFill>
        <p:spPr>
          <a:xfrm>
            <a:off x="8159379" y="6379281"/>
            <a:ext cx="773499" cy="403233"/>
          </a:xfrm>
          <a:prstGeom prst="rect">
            <a:avLst/>
          </a:prstGeom>
        </p:spPr>
      </p:pic>
      <p:sp>
        <p:nvSpPr>
          <p:cNvPr id="20" name="Slide Number Placeholder 5">
            <a:extLst>
              <a:ext uri="{FF2B5EF4-FFF2-40B4-BE49-F238E27FC236}">
                <a16:creationId xmlns:a16="http://schemas.microsoft.com/office/drawing/2014/main" id="{8BD65A48-DAB1-464B-9B19-BC3340AAD185}"/>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4" name="Date Placeholder 3">
            <a:extLst>
              <a:ext uri="{FF2B5EF4-FFF2-40B4-BE49-F238E27FC236}">
                <a16:creationId xmlns:a16="http://schemas.microsoft.com/office/drawing/2014/main" id="{596229A1-B1C5-439F-AB13-716C391323C5}"/>
              </a:ext>
            </a:extLst>
          </p:cNvPr>
          <p:cNvSpPr>
            <a:spLocks noGrp="1"/>
          </p:cNvSpPr>
          <p:nvPr>
            <p:ph type="dt" sz="half" idx="2"/>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4/22/21</a:t>
            </a:fld>
            <a:endParaRPr lang="en-US"/>
          </a:p>
        </p:txBody>
      </p:sp>
      <p:sp>
        <p:nvSpPr>
          <p:cNvPr id="5" name="Footer Placeholder 4">
            <a:extLst>
              <a:ext uri="{FF2B5EF4-FFF2-40B4-BE49-F238E27FC236}">
                <a16:creationId xmlns:a16="http://schemas.microsoft.com/office/drawing/2014/main" id="{BA1A5440-A5B2-46A5-BDE0-B5B290547D33}"/>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1980439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B987-0968-491F-9FA7-8D0CF96652A4}"/>
              </a:ext>
            </a:extLst>
          </p:cNvPr>
          <p:cNvSpPr>
            <a:spLocks noGrp="1"/>
          </p:cNvSpPr>
          <p:nvPr>
            <p:ph type="title"/>
          </p:nvPr>
        </p:nvSpPr>
        <p:spPr/>
        <p:txBody>
          <a:bodyPr/>
          <a:lstStyle/>
          <a:p>
            <a:r>
              <a:rPr lang="en-US" dirty="0"/>
              <a:t>Answers to Committee Questions from Day-1</a:t>
            </a:r>
          </a:p>
        </p:txBody>
      </p:sp>
      <p:sp>
        <p:nvSpPr>
          <p:cNvPr id="3" name="Content Placeholder 2">
            <a:extLst>
              <a:ext uri="{FF2B5EF4-FFF2-40B4-BE49-F238E27FC236}">
                <a16:creationId xmlns:a16="http://schemas.microsoft.com/office/drawing/2014/main" id="{DF39D8E9-826E-4684-A199-78680F903720}"/>
              </a:ext>
            </a:extLst>
          </p:cNvPr>
          <p:cNvSpPr>
            <a:spLocks noGrp="1"/>
          </p:cNvSpPr>
          <p:nvPr>
            <p:ph idx="1"/>
          </p:nvPr>
        </p:nvSpPr>
        <p:spPr>
          <a:xfrm>
            <a:off x="228600" y="1043046"/>
            <a:ext cx="8672513" cy="5189588"/>
          </a:xfrm>
        </p:spPr>
        <p:txBody>
          <a:bodyPr lIns="0" tIns="0" rIns="0" bIns="0" anchor="t"/>
          <a:lstStyle/>
          <a:p>
            <a:pPr marL="0" indent="0">
              <a:buNone/>
            </a:pPr>
            <a:r>
              <a:rPr lang="en-US" sz="2000" dirty="0"/>
              <a:t>1) Is there a process control description written for each system?</a:t>
            </a:r>
          </a:p>
          <a:p>
            <a:pPr lvl="1"/>
            <a:r>
              <a:rPr lang="en-US" sz="1800" dirty="0"/>
              <a:t>Not at this time, the focus has been on developing the technical design and layout.  The process control plan will be developed after the technical design is established.  </a:t>
            </a:r>
          </a:p>
          <a:p>
            <a:pPr lvl="1"/>
            <a:r>
              <a:rPr lang="en-US" sz="1800" dirty="0"/>
              <a:t>There is experience with many of these systems from the PIP2IT beam run that just ended, which included most of these systems (IS, RFQ, MEBT, 2 cryomodules and beam absorber)</a:t>
            </a:r>
          </a:p>
          <a:p>
            <a:pPr marL="457200" lvl="1" indent="0">
              <a:buNone/>
            </a:pPr>
            <a:endParaRPr lang="en-US" dirty="0"/>
          </a:p>
          <a:p>
            <a:pPr marL="0" indent="0">
              <a:buNone/>
            </a:pPr>
            <a:r>
              <a:rPr lang="en-US" sz="2000" dirty="0"/>
              <a:t>2) Have Comprehensive hazard analysis been performed for each system?</a:t>
            </a:r>
          </a:p>
          <a:p>
            <a:pPr lvl="1"/>
            <a:r>
              <a:rPr lang="en-US" sz="1800" dirty="0"/>
              <a:t>The process has just been started and follows the PIP-II Project guidance, and will be advanced during the final design stage (this will be described in a talk later today)</a:t>
            </a:r>
          </a:p>
          <a:p>
            <a:pPr lvl="2"/>
            <a:r>
              <a:rPr lang="en-US" sz="1600" dirty="0"/>
              <a:t>Risk Assessment Document</a:t>
            </a:r>
          </a:p>
          <a:p>
            <a:pPr lvl="2"/>
            <a:r>
              <a:rPr lang="en-US" sz="1600" dirty="0"/>
              <a:t>Prevention through Design (personnel safety)</a:t>
            </a:r>
          </a:p>
          <a:p>
            <a:pPr lvl="2"/>
            <a:r>
              <a:rPr lang="en-US" sz="1600" dirty="0"/>
              <a:t>Failure Mode and Effect Analysis (technical risk)</a:t>
            </a:r>
          </a:p>
          <a:p>
            <a:pPr lvl="2"/>
            <a:endParaRPr lang="en-US" sz="1600" dirty="0"/>
          </a:p>
          <a:p>
            <a:pPr marL="914400" lvl="2" indent="0">
              <a:buNone/>
            </a:pPr>
            <a:endParaRPr lang="en-US" dirty="0"/>
          </a:p>
          <a:p>
            <a:pPr lvl="1"/>
            <a:endParaRPr lang="en-US" dirty="0"/>
          </a:p>
        </p:txBody>
      </p:sp>
    </p:spTree>
    <p:extLst>
      <p:ext uri="{BB962C8B-B14F-4D97-AF65-F5344CB8AC3E}">
        <p14:creationId xmlns:p14="http://schemas.microsoft.com/office/powerpoint/2010/main" val="393821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B987-0968-491F-9FA7-8D0CF96652A4}"/>
              </a:ext>
            </a:extLst>
          </p:cNvPr>
          <p:cNvSpPr>
            <a:spLocks noGrp="1"/>
          </p:cNvSpPr>
          <p:nvPr>
            <p:ph type="title"/>
          </p:nvPr>
        </p:nvSpPr>
        <p:spPr/>
        <p:txBody>
          <a:bodyPr/>
          <a:lstStyle/>
          <a:p>
            <a:r>
              <a:rPr lang="en-US" dirty="0"/>
              <a:t>Answers to Committee Questions from Day-1</a:t>
            </a:r>
          </a:p>
        </p:txBody>
      </p:sp>
      <p:sp>
        <p:nvSpPr>
          <p:cNvPr id="3" name="Content Placeholder 2">
            <a:extLst>
              <a:ext uri="{FF2B5EF4-FFF2-40B4-BE49-F238E27FC236}">
                <a16:creationId xmlns:a16="http://schemas.microsoft.com/office/drawing/2014/main" id="{DF39D8E9-826E-4684-A199-78680F903720}"/>
              </a:ext>
            </a:extLst>
          </p:cNvPr>
          <p:cNvSpPr>
            <a:spLocks noGrp="1"/>
          </p:cNvSpPr>
          <p:nvPr>
            <p:ph idx="1"/>
          </p:nvPr>
        </p:nvSpPr>
        <p:spPr>
          <a:xfrm>
            <a:off x="228600" y="1043046"/>
            <a:ext cx="8672513" cy="5189588"/>
          </a:xfrm>
        </p:spPr>
        <p:txBody>
          <a:bodyPr lIns="0" tIns="0" rIns="0" bIns="0" anchor="t"/>
          <a:lstStyle/>
          <a:p>
            <a:pPr marL="0" indent="0">
              <a:buNone/>
            </a:pPr>
            <a:r>
              <a:rPr lang="en-US" sz="2000" dirty="0"/>
              <a:t>3) What is the overall procurement strategy and what is the final package to be provided?</a:t>
            </a:r>
          </a:p>
          <a:p>
            <a:pPr lvl="1"/>
            <a:r>
              <a:rPr lang="en-US" sz="1800" dirty="0"/>
              <a:t>The procurement strategy scope is defined and documented in the Basis of Estimate document.  The detail plan has not been written yet.</a:t>
            </a:r>
          </a:p>
          <a:p>
            <a:pPr lvl="1"/>
            <a:r>
              <a:rPr lang="en-US" sz="1800" dirty="0"/>
              <a:t>A Procurement Readiness Review is planned for FY2024.  Work on developing the procurement strategy will begin after the Final Design Review in FY22</a:t>
            </a:r>
          </a:p>
        </p:txBody>
      </p:sp>
    </p:spTree>
    <p:extLst>
      <p:ext uri="{BB962C8B-B14F-4D97-AF65-F5344CB8AC3E}">
        <p14:creationId xmlns:p14="http://schemas.microsoft.com/office/powerpoint/2010/main" val="274151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B987-0968-491F-9FA7-8D0CF96652A4}"/>
              </a:ext>
            </a:extLst>
          </p:cNvPr>
          <p:cNvSpPr>
            <a:spLocks noGrp="1"/>
          </p:cNvSpPr>
          <p:nvPr>
            <p:ph type="title"/>
          </p:nvPr>
        </p:nvSpPr>
        <p:spPr/>
        <p:txBody>
          <a:bodyPr/>
          <a:lstStyle/>
          <a:p>
            <a:r>
              <a:rPr lang="en-US" dirty="0"/>
              <a:t>Answers to Committee Questions from Day-1</a:t>
            </a:r>
          </a:p>
        </p:txBody>
      </p:sp>
      <p:sp>
        <p:nvSpPr>
          <p:cNvPr id="3" name="Content Placeholder 2">
            <a:extLst>
              <a:ext uri="{FF2B5EF4-FFF2-40B4-BE49-F238E27FC236}">
                <a16:creationId xmlns:a16="http://schemas.microsoft.com/office/drawing/2014/main" id="{DF39D8E9-826E-4684-A199-78680F903720}"/>
              </a:ext>
            </a:extLst>
          </p:cNvPr>
          <p:cNvSpPr>
            <a:spLocks noGrp="1"/>
          </p:cNvSpPr>
          <p:nvPr>
            <p:ph idx="1"/>
          </p:nvPr>
        </p:nvSpPr>
        <p:spPr>
          <a:xfrm>
            <a:off x="228600" y="1043046"/>
            <a:ext cx="8672513" cy="5189588"/>
          </a:xfrm>
        </p:spPr>
        <p:txBody>
          <a:bodyPr lIns="0" tIns="0" rIns="0" bIns="0" anchor="t"/>
          <a:lstStyle/>
          <a:p>
            <a:pPr marL="0" indent="0">
              <a:buNone/>
            </a:pPr>
            <a:r>
              <a:rPr lang="en-US" sz="2000" dirty="0"/>
              <a:t>4 &amp; 5) Is there a conceptual design report or preliminary design report?</a:t>
            </a:r>
          </a:p>
          <a:p>
            <a:pPr lvl="1"/>
            <a:r>
              <a:rPr lang="en-US" sz="1800" dirty="0"/>
              <a:t>The PIP-II Project has established its own system design plan that is followed consistently for all sub-systems.  The plan uses the Preliminary Design Reviews, Final Design Reviews, Procurement Readiness Reviews, Integration Reviews and System Design Plan document list for each system as the formal design steps and documentation of each system, and these are tied to the Project schedule and milestones</a:t>
            </a:r>
          </a:p>
          <a:p>
            <a:pPr lvl="2"/>
            <a:r>
              <a:rPr lang="en-US" sz="1600" dirty="0"/>
              <a:t>The current Preliminary Design Review and the associated SDP document list are the designated criteria for this level of design for this system</a:t>
            </a:r>
          </a:p>
          <a:p>
            <a:pPr lvl="1"/>
            <a:r>
              <a:rPr lang="en-US" sz="1800" dirty="0"/>
              <a:t>The PIP-II Project as a whole, has a Conceptual Design Report (PIP-II Doc 113-v10 - 2018), and a Preliminary Design Report (PIPII Doc 2261-v33 - 2020)</a:t>
            </a:r>
          </a:p>
          <a:p>
            <a:pPr lvl="2"/>
            <a:r>
              <a:rPr lang="en-US" sz="1600" dirty="0"/>
              <a:t>These documents contain high level descriptions of the Process Mechanical Fluid Systems (section 4.6 in CDR, Chapter 16 in the PDR)</a:t>
            </a:r>
          </a:p>
          <a:p>
            <a:pPr lvl="1"/>
            <a:r>
              <a:rPr lang="en-US" sz="1800" dirty="0"/>
              <a:t>As mentioned yesterday, there was an “workshop” held on 6/5/20 that didn’t fall under the official PIP-II Project review scope, but essentially served as a quasi-Conceptual Design Review of the LCW system  (report has been added to the </a:t>
            </a:r>
            <a:r>
              <a:rPr lang="en-US" sz="1800" dirty="0" err="1"/>
              <a:t>Docdb</a:t>
            </a:r>
            <a:r>
              <a:rPr lang="en-US" sz="1800" dirty="0"/>
              <a:t> site for this review)</a:t>
            </a:r>
          </a:p>
        </p:txBody>
      </p:sp>
    </p:spTree>
    <p:extLst>
      <p:ext uri="{BB962C8B-B14F-4D97-AF65-F5344CB8AC3E}">
        <p14:creationId xmlns:p14="http://schemas.microsoft.com/office/powerpoint/2010/main" val="310822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B987-0968-491F-9FA7-8D0CF96652A4}"/>
              </a:ext>
            </a:extLst>
          </p:cNvPr>
          <p:cNvSpPr>
            <a:spLocks noGrp="1"/>
          </p:cNvSpPr>
          <p:nvPr>
            <p:ph type="title"/>
          </p:nvPr>
        </p:nvSpPr>
        <p:spPr/>
        <p:txBody>
          <a:bodyPr/>
          <a:lstStyle/>
          <a:p>
            <a:r>
              <a:rPr lang="en-US" dirty="0"/>
              <a:t>Answers to Committee Questions from Day-1</a:t>
            </a:r>
          </a:p>
        </p:txBody>
      </p:sp>
      <p:sp>
        <p:nvSpPr>
          <p:cNvPr id="3" name="Content Placeholder 2">
            <a:extLst>
              <a:ext uri="{FF2B5EF4-FFF2-40B4-BE49-F238E27FC236}">
                <a16:creationId xmlns:a16="http://schemas.microsoft.com/office/drawing/2014/main" id="{DF39D8E9-826E-4684-A199-78680F903720}"/>
              </a:ext>
            </a:extLst>
          </p:cNvPr>
          <p:cNvSpPr>
            <a:spLocks noGrp="1"/>
          </p:cNvSpPr>
          <p:nvPr>
            <p:ph idx="1"/>
          </p:nvPr>
        </p:nvSpPr>
        <p:spPr>
          <a:xfrm>
            <a:off x="228600" y="1043046"/>
            <a:ext cx="8672513" cy="4987867"/>
          </a:xfrm>
        </p:spPr>
        <p:txBody>
          <a:bodyPr lIns="0" tIns="0" rIns="0" bIns="0" anchor="t"/>
          <a:lstStyle/>
          <a:p>
            <a:pPr marL="0" indent="0">
              <a:buNone/>
            </a:pPr>
            <a:r>
              <a:rPr lang="en-US" sz="2000" dirty="0"/>
              <a:t>6) Does the LCW system cool any accelerating structures (such as drift tube LINAC) or collimators?</a:t>
            </a:r>
          </a:p>
          <a:p>
            <a:pPr lvl="1"/>
            <a:r>
              <a:rPr lang="en-US" sz="1800" dirty="0"/>
              <a:t>No</a:t>
            </a:r>
          </a:p>
          <a:p>
            <a:pPr lvl="1"/>
            <a:endParaRPr lang="en-US" sz="1800" dirty="0"/>
          </a:p>
          <a:p>
            <a:pPr marL="0" indent="0">
              <a:buNone/>
            </a:pPr>
            <a:r>
              <a:rPr lang="en-US" sz="2000" dirty="0"/>
              <a:t>7) Did they work with Process Controls Engineers to develop P&amp;ID?</a:t>
            </a:r>
          </a:p>
          <a:p>
            <a:pPr lvl="1"/>
            <a:r>
              <a:rPr lang="en-US" sz="1800" dirty="0"/>
              <a:t>No, but it is based on past experience with other Fermilab systems and in particular the PIP2IT test accelerator, which were developed in conjunction with the same Process Controls group that will be doing this for PIP-II</a:t>
            </a:r>
          </a:p>
          <a:p>
            <a:pPr marL="457200" lvl="1" indent="0">
              <a:buNone/>
            </a:pPr>
            <a:endParaRPr lang="en-US" sz="1800" dirty="0"/>
          </a:p>
          <a:p>
            <a:pPr marL="0" indent="0">
              <a:buNone/>
            </a:pPr>
            <a:r>
              <a:rPr lang="en-US" sz="2000" dirty="0"/>
              <a:t>8) What is the Fermi plant chilled water quality (purity)?</a:t>
            </a:r>
          </a:p>
          <a:p>
            <a:pPr lvl="1"/>
            <a:r>
              <a:rPr lang="en-US" sz="1800" dirty="0"/>
              <a:t>Not sure?  Lee Hammond might know?</a:t>
            </a:r>
          </a:p>
        </p:txBody>
      </p:sp>
    </p:spTree>
    <p:extLst>
      <p:ext uri="{BB962C8B-B14F-4D97-AF65-F5344CB8AC3E}">
        <p14:creationId xmlns:p14="http://schemas.microsoft.com/office/powerpoint/2010/main" val="3973442142"/>
      </p:ext>
    </p:extLst>
  </p:cSld>
  <p:clrMapOvr>
    <a:masterClrMapping/>
  </p:clrMapOvr>
</p:sld>
</file>

<file path=ppt/theme/theme1.xml><?xml version="1.0" encoding="utf-8"?>
<a:theme xmlns:a="http://schemas.openxmlformats.org/drawingml/2006/main" name="PIP2_generic_theme">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2_generic_theme" id="{41B43398-5B5F-45F8-88E0-B31BBDF1C289}" vid="{8E137403-0860-4760-AAAF-D1F1D3A18D6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0935d78-0083-4985-8cd4-5a54afadbcaa">
      <UserInfo>
        <DisplayName>Alexander Martinez</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D42D27D374FB4DBBDC3FBDFF9391B1" ma:contentTypeVersion="6" ma:contentTypeDescription="Create a new document." ma:contentTypeScope="" ma:versionID="9b426ef2322761dd04d314cc11a2ebcd">
  <xsd:schema xmlns:xsd="http://www.w3.org/2001/XMLSchema" xmlns:xs="http://www.w3.org/2001/XMLSchema" xmlns:p="http://schemas.microsoft.com/office/2006/metadata/properties" xmlns:ns2="a0935d78-0083-4985-8cd4-5a54afadbcaa" xmlns:ns3="8fb4bb83-16b7-4311-bae7-4d6e46159e51" targetNamespace="http://schemas.microsoft.com/office/2006/metadata/properties" ma:root="true" ma:fieldsID="8bb46ba933e80fbd3ca4cd9c9038cd6c" ns2:_="" ns3:_="">
    <xsd:import namespace="a0935d78-0083-4985-8cd4-5a54afadbcaa"/>
    <xsd:import namespace="8fb4bb83-16b7-4311-bae7-4d6e46159e5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35d78-0083-4985-8cd4-5a54afadbc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b4bb83-16b7-4311-bae7-4d6e46159e5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690E8C-23B5-425B-94D6-2D26C33241B8}">
  <ds:schemaRefs>
    <ds:schemaRef ds:uri="a0935d78-0083-4985-8cd4-5a54afadbcaa"/>
    <ds:schemaRef ds:uri="http://schemas.microsoft.com/office/2006/documentManagement/types"/>
    <ds:schemaRef ds:uri="http://schemas.microsoft.com/office/infopath/2007/PartnerControls"/>
    <ds:schemaRef ds:uri="http://purl.org/dc/elements/1.1/"/>
    <ds:schemaRef ds:uri="http://schemas.microsoft.com/office/2006/metadata/properties"/>
    <ds:schemaRef ds:uri="8fb4bb83-16b7-4311-bae7-4d6e46159e51"/>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6AD942E-4816-49C8-BEC8-9EDB0412C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935d78-0083-4985-8cd4-5a54afadbcaa"/>
    <ds:schemaRef ds:uri="8fb4bb83-16b7-4311-bae7-4d6e46159e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BA56E4-FC84-45E5-A1D3-E682D6A33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PIP2_generic_theme</Template>
  <TotalTime>1116</TotalTime>
  <Words>538</Words>
  <Application>Microsoft Macintosh PowerPoint</Application>
  <PresentationFormat>On-screen Show (4:3)</PresentationFormat>
  <Paragraphs>31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vt:lpstr>
      <vt:lpstr>PIP2_generic_theme</vt:lpstr>
      <vt:lpstr>Answers to Committee Questions from Day-1</vt:lpstr>
      <vt:lpstr>Answers to Committee Questions from Day-1</vt:lpstr>
      <vt:lpstr>Answers to Committee Questions from Day-1</vt:lpstr>
      <vt:lpstr>Answers to Committee Questions from Day-1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Holzbauer</dc:creator>
  <cp:lastModifiedBy>Jerry R Leibfritz</cp:lastModifiedBy>
  <cp:revision>11</cp:revision>
  <dcterms:created xsi:type="dcterms:W3CDTF">2020-02-05T18:34:27Z</dcterms:created>
  <dcterms:modified xsi:type="dcterms:W3CDTF">2021-04-22T13:34:59Z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0x01010049D42D27D374FB4DBBDC3FBDFF9391B1</vt:lpwstr>
  </property>
</Properties>
</file>