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1"/>
  </p:notesMasterIdLst>
  <p:handoutMasterIdLst>
    <p:handoutMasterId r:id="rId12"/>
  </p:handoutMasterIdLst>
  <p:sldIdLst>
    <p:sldId id="294" r:id="rId6"/>
    <p:sldId id="349" r:id="rId7"/>
    <p:sldId id="362" r:id="rId8"/>
    <p:sldId id="363" r:id="rId9"/>
    <p:sldId id="36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4C97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1536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SC#</a:t>
            </a:r>
          </a:p>
          <a:p>
            <a:r>
              <a:rPr lang="en-US" dirty="0"/>
              <a:t>January 28-30,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 userDrawn="1"/>
        </p:nvSpPr>
        <p:spPr>
          <a:xfrm>
            <a:off x="5757716" y="4873610"/>
            <a:ext cx="33862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Poland, 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5751576" y="6364224"/>
            <a:ext cx="297883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 Feb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N.Solyak | 650 MHz Coupler Proto-FDR/PRR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 Feb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N.Solyak | 650 MHz Coupler Proto-FDR/PRR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 Feb 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N.Solyak | 650 MHz Coupler Proto-FDR/PRR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 Feb 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N.Solyak | 650 MHz Coupler Proto-FDR/PRR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 Feb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N.Solyak | 650 MHz Coupler Proto-FDR/PRR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 Feb 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N.Solyak | 650 MHz Coupler Proto-FDR/PRR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 Feb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N.Solyak | 650 MHz Coupler Proto-FDR/PRR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719" y="5185317"/>
            <a:ext cx="8499231" cy="1130621"/>
          </a:xfrm>
        </p:spPr>
        <p:txBody>
          <a:bodyPr/>
          <a:lstStyle/>
          <a:p>
            <a:r>
              <a:rPr lang="en-US" dirty="0"/>
              <a:t>Nikolay Solyak</a:t>
            </a:r>
          </a:p>
          <a:p>
            <a:r>
              <a:rPr lang="en-US" dirty="0"/>
              <a:t>17 June 2020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81" y="384395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Coupler activity update at FNAL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EDFDB-BDF0-4166-8956-891BB77E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026471"/>
            <a:ext cx="8895805" cy="4695060"/>
          </a:xfrm>
        </p:spPr>
        <p:txBody>
          <a:bodyPr/>
          <a:lstStyle/>
          <a:p>
            <a:r>
              <a:rPr lang="en-US" dirty="0"/>
              <a:t>Drawings were reviewed by </a:t>
            </a:r>
            <a:r>
              <a:rPr lang="en-US" dirty="0" err="1"/>
              <a:t>IJCLab</a:t>
            </a:r>
            <a:r>
              <a:rPr lang="en-US" dirty="0"/>
              <a:t>, thanks</a:t>
            </a:r>
          </a:p>
          <a:p>
            <a:r>
              <a:rPr lang="en-US" dirty="0"/>
              <a:t>Documentation for procurement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CC"/>
                </a:solidFill>
              </a:rPr>
              <a:t>As of June 16, 2020, Fermilab is using the following set of documentation to procure SSR2 couplers (4 full couplers and 2 antenna sub-assemblies) for the PIP-II pre-production SSR2 CM</a:t>
            </a:r>
          </a:p>
          <a:p>
            <a:pPr lvl="1"/>
            <a:r>
              <a:rPr lang="en-US" sz="2000" dirty="0"/>
              <a:t>SSR2 coupler assembly, drawings: F10110745 rev B</a:t>
            </a:r>
          </a:p>
          <a:p>
            <a:pPr lvl="1"/>
            <a:r>
              <a:rPr lang="en-US" sz="2000" dirty="0"/>
              <a:t>SSR2 coupler Procurement Plan: ED0011771 rev A</a:t>
            </a:r>
          </a:p>
          <a:p>
            <a:pPr lvl="1"/>
            <a:r>
              <a:rPr lang="en-US" sz="2000" dirty="0"/>
              <a:t>SSR2 coupler Fabrication Specification: ED0011772 rev A</a:t>
            </a:r>
          </a:p>
          <a:p>
            <a:pPr lvl="1"/>
            <a:r>
              <a:rPr lang="en-US" sz="2000" dirty="0"/>
              <a:t>Acceptance Criteria for Coupler Ceramic Window F10133029 rev. None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Those documents are ready to be shared with DAE-BARC and </a:t>
            </a:r>
            <a:r>
              <a:rPr lang="en-US" dirty="0" err="1">
                <a:solidFill>
                  <a:srgbClr val="C00000"/>
                </a:solidFill>
              </a:rPr>
              <a:t>IJCLab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Ceramic disks (20) in production, should be ready soon.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DDB8F-C124-4E06-AB91-DEE93207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SSR2 coupler procurements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9487C-DEF6-42B3-A77C-C8ED0ED04D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17 June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8BB38-11D5-4FB6-A6C5-38867CB9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9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419" y="1801019"/>
            <a:ext cx="8672513" cy="3578658"/>
          </a:xfrm>
        </p:spPr>
        <p:txBody>
          <a:bodyPr/>
          <a:lstStyle/>
          <a:p>
            <a:pPr marL="228600" indent="-228600"/>
            <a:r>
              <a:rPr lang="en-US" sz="2000" dirty="0"/>
              <a:t>ED0005788-C---650MHZ COUPLER ASSEMBLY Procurement Plan</a:t>
            </a:r>
          </a:p>
          <a:p>
            <a:pPr marL="228600" indent="-228600"/>
            <a:r>
              <a:rPr lang="en-US" sz="2000" dirty="0"/>
              <a:t>ED0005689-C--650 COUPLER Technical Specification</a:t>
            </a:r>
          </a:p>
          <a:p>
            <a:pPr marL="228600" indent="-228600"/>
            <a:r>
              <a:rPr lang="en-US" sz="2000" dirty="0"/>
              <a:t>F10056895 Rev C - 650MHz Main Coupler Drawing Package</a:t>
            </a:r>
          </a:p>
          <a:p>
            <a:pPr marL="228600" indent="-228600"/>
            <a:r>
              <a:rPr lang="en-US" sz="2000" dirty="0"/>
              <a:t>F10130914 Rev A - Antenna Assembly Drawing Package</a:t>
            </a:r>
          </a:p>
          <a:p>
            <a:pPr marL="228600" indent="-228600"/>
            <a:r>
              <a:rPr lang="en-US" sz="2000" dirty="0" err="1"/>
              <a:t>DRAFT_Proposed</a:t>
            </a:r>
            <a:r>
              <a:rPr lang="en-US" sz="2000" dirty="0"/>
              <a:t> Evaluation Criteria_650 couplers</a:t>
            </a:r>
          </a:p>
          <a:p>
            <a:pPr marL="228600" indent="-228600"/>
            <a:r>
              <a:rPr lang="en-US" sz="2000" dirty="0" err="1"/>
              <a:t>DRAFT_Acquisition</a:t>
            </a:r>
            <a:r>
              <a:rPr lang="en-US" sz="2000" dirty="0"/>
              <a:t> Plan-0026 (exported to word from RAPTR)</a:t>
            </a:r>
          </a:p>
          <a:p>
            <a:pPr marL="228600" indent="-228600"/>
            <a:r>
              <a:rPr lang="en-US" sz="2000" dirty="0"/>
              <a:t>FPC Bidders List</a:t>
            </a:r>
          </a:p>
          <a:p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</a:rPr>
              <a:t>This order will be a best value procurement with a technical evaluation of bids constituting a 70% weight.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</a:rPr>
              <a:t>RFP shall only go to companies that have produced RF couplers for accelerators (CPI, RITH, and Cannon/Toshiba).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 MHz coupler procurement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17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50" y="82325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design for both LB650 and HB650 couplers</a:t>
            </a:r>
          </a:p>
          <a:p>
            <a:r>
              <a:rPr lang="en-US" dirty="0"/>
              <a:t>Final List of TC documentation, sent to FNAL procurement to start RFP</a:t>
            </a:r>
          </a:p>
        </p:txBody>
      </p:sp>
    </p:spTree>
    <p:extLst>
      <p:ext uri="{BB962C8B-B14F-4D97-AF65-F5344CB8AC3E}">
        <p14:creationId xmlns:p14="http://schemas.microsoft.com/office/powerpoint/2010/main" val="293507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823960" cy="5059363"/>
          </a:xfrm>
        </p:spPr>
        <p:txBody>
          <a:bodyPr/>
          <a:lstStyle/>
          <a:p>
            <a:r>
              <a:rPr lang="en-US" dirty="0"/>
              <a:t>CEA reviewed Engineering (Manufacturing) Specification for 650MHz coupler. Thanks.  </a:t>
            </a:r>
          </a:p>
          <a:p>
            <a:pPr lvl="1"/>
            <a:r>
              <a:rPr lang="en-US" dirty="0"/>
              <a:t>Discussion Thursday meeting this week. Assumption: correction of document should not delay procurement process</a:t>
            </a:r>
          </a:p>
          <a:p>
            <a:endParaRPr lang="en-US" dirty="0"/>
          </a:p>
          <a:p>
            <a:r>
              <a:rPr lang="en-US" dirty="0"/>
              <a:t>Discussion of heater type (next slide)</a:t>
            </a:r>
          </a:p>
          <a:p>
            <a:endParaRPr lang="en-US" dirty="0"/>
          </a:p>
          <a:p>
            <a:r>
              <a:rPr lang="en-US" dirty="0"/>
              <a:t>Temperature of vacuum gauge IKR060 in SSR2 and 650 couplers</a:t>
            </a:r>
          </a:p>
          <a:p>
            <a:pPr lvl="1"/>
            <a:r>
              <a:rPr lang="en-US" dirty="0"/>
              <a:t>Sergey calculated rather special worst case: no RF, no heater, no air. For this case  the gauge temperature is -4C. (temp specs for IKR60 [5-250]C, maybe it can work at lower temperature?)</a:t>
            </a:r>
          </a:p>
          <a:p>
            <a:pPr lvl="1"/>
            <a:r>
              <a:rPr lang="en-US" dirty="0"/>
              <a:t>If not, heater and air can be applied to heat CCG &gt; 5C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meeting/discussion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17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08" y="838657"/>
            <a:ext cx="6102927" cy="542925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>
                <a:latin typeface="+mj-lt"/>
              </a:rPr>
              <a:t>Discussion on heater and thermal strap (warm), possible options, thoughts, etc.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CC"/>
                </a:solidFill>
                <a:latin typeface="+mj-lt"/>
              </a:rPr>
              <a:t>Heater</a:t>
            </a:r>
            <a:r>
              <a:rPr lang="en-US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(goal to eliminate heater in production couplers) thermal strap should help to keep ceramic warm</a:t>
            </a:r>
            <a:endParaRPr lang="en-US" i="1" dirty="0">
              <a:solidFill>
                <a:srgbClr val="0000CC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rgbClr val="0000CC"/>
                </a:solidFill>
                <a:latin typeface="+mj-lt"/>
              </a:rPr>
              <a:t>Option #1</a:t>
            </a:r>
            <a:r>
              <a:rPr lang="en-US" dirty="0">
                <a:latin typeface="+mj-lt"/>
              </a:rPr>
              <a:t>: </a:t>
            </a:r>
            <a:r>
              <a:rPr lang="en-US" sz="2000" dirty="0">
                <a:latin typeface="+mj-lt"/>
              </a:rPr>
              <a:t>cylindrical same as used in STC, but smaller</a:t>
            </a:r>
          </a:p>
          <a:p>
            <a:pPr marL="509588" lvl="2" indent="-169863">
              <a:spcBef>
                <a:spcPts val="0"/>
              </a:spcBef>
            </a:pPr>
            <a:r>
              <a:rPr lang="en-US" dirty="0">
                <a:latin typeface="+mj-lt"/>
              </a:rPr>
              <a:t>0.25”, 4x10W,  Cu body plus heater plus Indium layer.</a:t>
            </a:r>
          </a:p>
          <a:p>
            <a:pPr marL="509588" lvl="2" indent="-169863">
              <a:spcBef>
                <a:spcPts val="0"/>
              </a:spcBef>
            </a:pPr>
            <a:r>
              <a:rPr lang="en-US" dirty="0">
                <a:latin typeface="+mj-lt"/>
              </a:rPr>
              <a:t>Attach on air side flange next to ceramic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en-US" sz="2000" b="1" u="sng" dirty="0">
                <a:solidFill>
                  <a:srgbClr val="0000CC"/>
                </a:solidFill>
                <a:latin typeface="+mj-lt"/>
              </a:rPr>
              <a:t>Option #2: </a:t>
            </a:r>
            <a:r>
              <a:rPr lang="en-US" sz="2000" dirty="0">
                <a:latin typeface="+mj-lt"/>
              </a:rPr>
              <a:t>Strip heater (same with SSR1, LCLS-II), 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wrap around warm outer conductor tube</a:t>
            </a:r>
          </a:p>
          <a:p>
            <a:pPr marL="512763" lvl="1" indent="-1730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cs typeface="Calibri" panose="020F0502020204030204" pitchFamily="34" charset="0"/>
              </a:rPr>
              <a:t>stycast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cs typeface="Calibri" panose="020F0502020204030204" pitchFamily="34" charset="0"/>
              </a:rPr>
              <a:t>Kapton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 tape, G10 strip</a:t>
            </a:r>
          </a:p>
          <a:p>
            <a:pPr marL="512763" lvl="1" indent="-1730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 need good contact reliability</a:t>
            </a:r>
          </a:p>
          <a:p>
            <a:pPr marL="512763" lvl="1" indent="-1730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SSR1 installation procedure </a:t>
            </a:r>
          </a:p>
          <a:p>
            <a:pPr marL="512763" lvl="1" indent="-1730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4 unit </a:t>
            </a:r>
            <a:r>
              <a:rPr lang="en-US" sz="2000" dirty="0">
                <a:latin typeface="+mj-lt"/>
              </a:rPr>
              <a:t>x10W=40W</a:t>
            </a:r>
          </a:p>
          <a:p>
            <a:pPr marL="512763" lvl="1" indent="-1730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marL="339725" lvl="1" indent="0">
              <a:lnSpc>
                <a:spcPts val="1900"/>
              </a:lnSpc>
              <a:spcBef>
                <a:spcPts val="0"/>
              </a:spcBef>
              <a:buNone/>
            </a:pPr>
            <a:endParaRPr lang="en-US" sz="1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613"/>
            <a:ext cx="8686800" cy="427877"/>
          </a:xfrm>
        </p:spPr>
        <p:txBody>
          <a:bodyPr/>
          <a:lstStyle/>
          <a:p>
            <a:r>
              <a:rPr lang="en-US" sz="2400" dirty="0"/>
              <a:t>325/650 coupler heater discussion mtg. June 11th 2020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940025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17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36" y="1197610"/>
            <a:ext cx="3081464" cy="1986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536" y="3637711"/>
            <a:ext cx="2409825" cy="1857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808" y="5361020"/>
            <a:ext cx="898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Option #3</a:t>
            </a:r>
            <a:r>
              <a:rPr lang="en-US" sz="2000" dirty="0"/>
              <a:t>: Cartridge heater with Cu brick at end of thermal strap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2739" y="5925121"/>
            <a:ext cx="7592143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725" lvl="1" indent="0">
              <a:lnSpc>
                <a:spcPts val="19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CC"/>
                </a:solidFill>
                <a:latin typeface="+mj-lt"/>
              </a:rPr>
              <a:t>Conclusion: Design opt#1 and test both of Op#1 and #2 in next STC</a:t>
            </a:r>
          </a:p>
        </p:txBody>
      </p:sp>
    </p:spTree>
    <p:extLst>
      <p:ext uri="{BB962C8B-B14F-4D97-AF65-F5344CB8AC3E}">
        <p14:creationId xmlns:p14="http://schemas.microsoft.com/office/powerpoint/2010/main" val="68997523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0EBED78E8FE4CB8E824136BF68F7A" ma:contentTypeVersion="0" ma:contentTypeDescription="Create a new document." ma:contentTypeScope="" ma:versionID="39c942911c983cc54d16d87ff13b3ab9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14834C-E006-4092-B316-825D18550E5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EEF3BCC-D7F5-4EC1-AC08-C2D2E7861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1F245F-DB62-428D-A566-B113377E9116}">
  <ds:schemaRefs>
    <ds:schemaRef ds:uri="5c9f3ab6-242c-461d-a351-c910a751d11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7140</TotalTime>
  <Words>514</Words>
  <Application>Microsoft Macintosh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SSR2 coupler procurements status</vt:lpstr>
      <vt:lpstr>650 MHz coupler procurement status</vt:lpstr>
      <vt:lpstr>Special meeting/discussion</vt:lpstr>
      <vt:lpstr>325/650 coupler heater discussion mtg. June 11th 2020</vt:lpstr>
    </vt:vector>
  </TitlesOfParts>
  <Manager/>
  <Company>Fermi National Accelerator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Saravan K. Chandrasekaran</dc:creator>
  <cp:keywords/>
  <dc:description/>
  <cp:lastModifiedBy>Nikolay A Solyak</cp:lastModifiedBy>
  <cp:revision>44</cp:revision>
  <cp:lastPrinted>2014-01-20T19:40:21Z</cp:lastPrinted>
  <dcterms:created xsi:type="dcterms:W3CDTF">2019-12-16T19:54:36Z</dcterms:created>
  <dcterms:modified xsi:type="dcterms:W3CDTF">2020-06-19T17:55:56Z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0x010100F300EBED78E8FE4CB8E824136BF68F7A</vt:lpwstr>
  </property>
</Properties>
</file>