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93" r:id="rId2"/>
    <p:sldId id="279" r:id="rId3"/>
    <p:sldId id="289" r:id="rId4"/>
    <p:sldId id="294" r:id="rId5"/>
    <p:sldId id="291" r:id="rId6"/>
    <p:sldId id="295" r:id="rId7"/>
    <p:sldId id="296"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5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40E25-6B0F-4D35-9483-C21824D3BB72}" type="datetimeFigureOut">
              <a:rPr lang="en-US" smtClean="0"/>
              <a:t>6/19/20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1A228-74AE-4B2A-84CA-24DC07D89AF8}" type="slidenum">
              <a:rPr lang="en-US" smtClean="0"/>
              <a:t>‹#›</a:t>
            </a:fld>
            <a:endParaRPr lang="en-US"/>
          </a:p>
        </p:txBody>
      </p:sp>
    </p:spTree>
    <p:extLst>
      <p:ext uri="{BB962C8B-B14F-4D97-AF65-F5344CB8AC3E}">
        <p14:creationId xmlns:p14="http://schemas.microsoft.com/office/powerpoint/2010/main" val="9436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301410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78147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126927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 avec puces">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Titre 15"/>
          <p:cNvSpPr>
            <a:spLocks noGrp="1"/>
          </p:cNvSpPr>
          <p:nvPr>
            <p:ph type="title"/>
          </p:nvPr>
        </p:nvSpPr>
        <p:spPr>
          <a:xfrm>
            <a:off x="2110853" y="0"/>
            <a:ext cx="8061280" cy="939800"/>
          </a:xfrm>
        </p:spPr>
        <p:txBody>
          <a:bodyPr/>
          <a:lstStyle>
            <a:lvl1pPr>
              <a:defRPr sz="2400">
                <a:latin typeface="Arial Narrow" pitchFamily="34" charset="0"/>
              </a:defRPr>
            </a:lvl1pPr>
          </a:lstStyle>
          <a:p>
            <a:r>
              <a:rPr lang="fr-FR" dirty="0"/>
              <a:t>Cliquez pour modifier le style du titre</a:t>
            </a:r>
          </a:p>
        </p:txBody>
      </p:sp>
      <p:pic>
        <p:nvPicPr>
          <p:cNvPr id="5" name="Picture 3" descr="S:\CHARTE - LOGOS 2012\Logo\Logo anglais\CEA_GB_logotype_4c_defonce.png"/>
          <p:cNvPicPr>
            <a:picLocks noChangeAspect="1" noChangeArrowheads="1"/>
          </p:cNvPicPr>
          <p:nvPr userDrawn="1"/>
        </p:nvPicPr>
        <p:blipFill>
          <a:blip r:embed="rId2" cstate="print"/>
          <a:srcRect/>
          <a:stretch>
            <a:fillRect/>
          </a:stretch>
        </p:blipFill>
        <p:spPr bwMode="auto">
          <a:xfrm>
            <a:off x="95079" y="44624"/>
            <a:ext cx="1393341" cy="850672"/>
          </a:xfrm>
          <a:prstGeom prst="rect">
            <a:avLst/>
          </a:prstGeom>
          <a:noFill/>
        </p:spPr>
      </p:pic>
    </p:spTree>
    <p:extLst>
      <p:ext uri="{BB962C8B-B14F-4D97-AF65-F5344CB8AC3E}">
        <p14:creationId xmlns:p14="http://schemas.microsoft.com/office/powerpoint/2010/main" val="753735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5280000" y="1855288"/>
            <a:ext cx="6384619" cy="2653832"/>
          </a:xfrm>
        </p:spPr>
        <p:txBody>
          <a:bodyPr anchor="t" anchorCtr="0"/>
          <a:lstStyle>
            <a:lvl1pPr>
              <a:lnSpc>
                <a:spcPts val="3800"/>
              </a:lnSpc>
              <a:defRPr sz="2800" b="0" cap="all" baseline="0">
                <a:solidFill>
                  <a:srgbClr val="666666"/>
                </a:solidFill>
              </a:defRPr>
            </a:lvl1pPr>
          </a:lstStyle>
          <a:p>
            <a:r>
              <a:rPr lang="fr-FR" dirty="0"/>
              <a:t>Cliquez pour modifier le style du titre</a:t>
            </a:r>
          </a:p>
        </p:txBody>
      </p:sp>
      <p:sp>
        <p:nvSpPr>
          <p:cNvPr id="3" name="Sous-titre 2"/>
          <p:cNvSpPr>
            <a:spLocks noGrp="1"/>
          </p:cNvSpPr>
          <p:nvPr>
            <p:ph type="subTitle" idx="1"/>
          </p:nvPr>
        </p:nvSpPr>
        <p:spPr>
          <a:xfrm>
            <a:off x="5280000" y="5805264"/>
            <a:ext cx="6384619"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9" name="Espace réservé du texte 8"/>
          <p:cNvSpPr>
            <a:spLocks noGrp="1"/>
          </p:cNvSpPr>
          <p:nvPr>
            <p:ph type="body" sz="quarter" idx="13" hasCustomPrompt="1"/>
          </p:nvPr>
        </p:nvSpPr>
        <p:spPr>
          <a:xfrm>
            <a:off x="5280000" y="4509120"/>
            <a:ext cx="6384619" cy="1224136"/>
          </a:xfrm>
        </p:spPr>
        <p:txBody>
          <a:bodyPr anchor="b" anchorCtr="0"/>
          <a:lstStyle>
            <a:lvl1pPr marL="0" indent="0">
              <a:buFont typeface="Arial" pitchFamily="34" charset="0"/>
              <a:buNone/>
              <a:defRPr sz="850" b="0">
                <a:solidFill>
                  <a:srgbClr val="666666"/>
                </a:solidFill>
              </a:defRPr>
            </a:lvl1pPr>
          </a:lstStyle>
          <a:p>
            <a:pPr lvl="0"/>
            <a:r>
              <a:rPr lang="fr-FR" dirty="0"/>
              <a:t>Nom événement | Prénom Nom</a:t>
            </a:r>
          </a:p>
        </p:txBody>
      </p:sp>
      <p:sp>
        <p:nvSpPr>
          <p:cNvPr id="11" name="Espace réservé de la date 10"/>
          <p:cNvSpPr>
            <a:spLocks noGrp="1"/>
          </p:cNvSpPr>
          <p:nvPr>
            <p:ph type="dt" sz="half" idx="14"/>
          </p:nvPr>
        </p:nvSpPr>
        <p:spPr>
          <a:xfrm>
            <a:off x="5280000" y="6305193"/>
            <a:ext cx="1934005" cy="365125"/>
          </a:xfrm>
          <a:prstGeom prst="rect">
            <a:avLst/>
          </a:prstGeom>
        </p:spPr>
        <p:txBody>
          <a:bodyPr anchor="ctr"/>
          <a:lstStyle>
            <a:lvl1pPr>
              <a:defRPr lang="fr-FR" sz="1200" kern="1200" dirty="0">
                <a:solidFill>
                  <a:schemeClr val="tx1">
                    <a:tint val="75000"/>
                  </a:schemeClr>
                </a:solidFill>
                <a:latin typeface="Calibri Light" pitchFamily="34" charset="0"/>
                <a:ea typeface="+mn-ea"/>
                <a:cs typeface="+mn-cs"/>
              </a:defRPr>
            </a:lvl1pPr>
          </a:lstStyle>
          <a:p>
            <a:endParaRPr lang="fr-FR" dirty="0"/>
          </a:p>
        </p:txBody>
      </p:sp>
      <p:sp>
        <p:nvSpPr>
          <p:cNvPr id="14" name="ZoneTexte 13"/>
          <p:cNvSpPr txBox="1"/>
          <p:nvPr/>
        </p:nvSpPr>
        <p:spPr>
          <a:xfrm>
            <a:off x="1679509" y="6093296"/>
            <a:ext cx="1248139" cy="261610"/>
          </a:xfrm>
          <a:prstGeom prst="rect">
            <a:avLst/>
          </a:prstGeom>
          <a:noFill/>
        </p:spPr>
        <p:txBody>
          <a:bodyPr wrap="square" rtlCol="0">
            <a:spAutoFit/>
          </a:bodyPr>
          <a:lstStyle/>
          <a:p>
            <a:pPr algn="ctr"/>
            <a:r>
              <a:rPr lang="fr-FR" sz="1100" dirty="0">
                <a:solidFill>
                  <a:schemeClr val="bg1"/>
                </a:solidFill>
                <a:latin typeface="+mj-lt"/>
              </a:rPr>
              <a:t>www.cea.fr</a:t>
            </a:r>
          </a:p>
        </p:txBody>
      </p:sp>
      <p:grpSp>
        <p:nvGrpSpPr>
          <p:cNvPr id="4" name="Groupe 18"/>
          <p:cNvGrpSpPr/>
          <p:nvPr/>
        </p:nvGrpSpPr>
        <p:grpSpPr>
          <a:xfrm>
            <a:off x="1" y="-12700"/>
            <a:ext cx="4463819" cy="6870700"/>
            <a:chOff x="1" y="-12700"/>
            <a:chExt cx="3347864" cy="6870700"/>
          </a:xfrm>
        </p:grpSpPr>
        <p:grpSp>
          <p:nvGrpSpPr>
            <p:cNvPr id="5" name="Groupe 16"/>
            <p:cNvGrpSpPr/>
            <p:nvPr userDrawn="1"/>
          </p:nvGrpSpPr>
          <p:grpSpPr>
            <a:xfrm>
              <a:off x="1" y="-12700"/>
              <a:ext cx="3347864" cy="6870700"/>
              <a:chOff x="1" y="-12700"/>
              <a:chExt cx="3347864" cy="6870700"/>
            </a:xfrm>
          </p:grpSpPr>
          <p:pic>
            <p:nvPicPr>
              <p:cNvPr id="1026"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1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18" name="ZoneTexte 17"/>
            <p:cNvSpPr txBox="1"/>
            <p:nvPr userDrawn="1"/>
          </p:nvSpPr>
          <p:spPr>
            <a:xfrm>
              <a:off x="1412032" y="6245696"/>
              <a:ext cx="936104" cy="261610"/>
            </a:xfrm>
            <a:prstGeom prst="rect">
              <a:avLst/>
            </a:prstGeom>
            <a:noFill/>
          </p:spPr>
          <p:txBody>
            <a:bodyPr wrap="square" rtlCol="0">
              <a:spAutoFit/>
            </a:bodyPr>
            <a:lstStyle/>
            <a:p>
              <a:pPr algn="ctr"/>
              <a:r>
                <a:rPr lang="fr-FR" sz="1100" dirty="0">
                  <a:solidFill>
                    <a:schemeClr val="bg1"/>
                  </a:solidFill>
                  <a:latin typeface="+mj-lt"/>
                </a:rPr>
                <a:t>www.cea.fr</a:t>
              </a:r>
            </a:p>
          </p:txBody>
        </p:sp>
      </p:grpSp>
      <p:sp>
        <p:nvSpPr>
          <p:cNvPr id="15" name="Espace réservé du pied de page 15"/>
          <p:cNvSpPr>
            <a:spLocks noGrp="1"/>
          </p:cNvSpPr>
          <p:nvPr>
            <p:ph type="ftr" sz="quarter" idx="3"/>
          </p:nvPr>
        </p:nvSpPr>
        <p:spPr>
          <a:xfrm>
            <a:off x="7315200" y="6305551"/>
            <a:ext cx="4351867" cy="365125"/>
          </a:xfrm>
          <a:prstGeom prst="rect">
            <a:avLst/>
          </a:prstGeom>
        </p:spPr>
        <p:txBody>
          <a:bodyPr vert="horz" lIns="91440" tIns="45720" rIns="91440" bIns="45720" rtlCol="0" anchor="ctr"/>
          <a:lstStyle>
            <a:lvl1pPr algn="r">
              <a:defRPr sz="1200">
                <a:solidFill>
                  <a:schemeClr val="tx1">
                    <a:tint val="75000"/>
                  </a:schemeClr>
                </a:solidFill>
                <a:latin typeface="Calibri Light" pitchFamily="34" charset="0"/>
              </a:defRPr>
            </a:lvl1pPr>
          </a:lstStyle>
          <a:p>
            <a:endParaRPr lang="fr-FR" dirty="0"/>
          </a:p>
        </p:txBody>
      </p:sp>
    </p:spTree>
    <p:extLst>
      <p:ext uri="{BB962C8B-B14F-4D97-AF65-F5344CB8AC3E}">
        <p14:creationId xmlns:p14="http://schemas.microsoft.com/office/powerpoint/2010/main" val="277513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389091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28812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34522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419370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399301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en-US"/>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168028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337815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2D17BA54-4808-457A-B595-347AF98AB121}" type="slidenum">
              <a:rPr lang="en-US" smtClean="0"/>
              <a:t>‹#›</a:t>
            </a:fld>
            <a:endParaRPr lang="en-US"/>
          </a:p>
        </p:txBody>
      </p:sp>
    </p:spTree>
    <p:extLst>
      <p:ext uri="{BB962C8B-B14F-4D97-AF65-F5344CB8AC3E}">
        <p14:creationId xmlns:p14="http://schemas.microsoft.com/office/powerpoint/2010/main" val="38610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7BA54-4808-457A-B595-347AF98AB121}" type="slidenum">
              <a:rPr lang="en-US" smtClean="0"/>
              <a:t>‹#›</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8870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3821" y="3040305"/>
            <a:ext cx="1959739" cy="884647"/>
          </a:xfrm>
          <a:prstGeom prst="rect">
            <a:avLst/>
          </a:prstGeom>
        </p:spPr>
      </p:pic>
      <p:sp>
        <p:nvSpPr>
          <p:cNvPr id="13" name="Titre 8"/>
          <p:cNvSpPr txBox="1">
            <a:spLocks/>
          </p:cNvSpPr>
          <p:nvPr/>
        </p:nvSpPr>
        <p:spPr>
          <a:xfrm>
            <a:off x="4824758" y="1135460"/>
            <a:ext cx="6951606" cy="2649694"/>
          </a:xfrm>
          <a:prstGeom prst="rect">
            <a:avLst/>
          </a:prstGeom>
        </p:spPr>
        <p:txBody>
          <a:bodyPr vert="horz" lIns="0" tIns="0" rIns="0" bIns="0" rtlCol="0" anchor="t" anchorCtr="0">
            <a:noAutofit/>
          </a:bodyPr>
          <a:lstStyle>
            <a:lvl1pPr algn="l" defTabSz="914400" rtl="0" eaLnBrk="1" latinLnBrk="0" hangingPunct="1">
              <a:lnSpc>
                <a:spcPts val="3800"/>
              </a:lnSpc>
              <a:spcBef>
                <a:spcPct val="0"/>
              </a:spcBef>
              <a:buNone/>
              <a:defRPr sz="2800" b="0" kern="1200" cap="all" baseline="0">
                <a:solidFill>
                  <a:srgbClr val="666666"/>
                </a:solidFill>
                <a:latin typeface="+mj-lt"/>
                <a:ea typeface="+mj-ea"/>
                <a:cs typeface="+mj-cs"/>
              </a:defRPr>
            </a:lvl1pPr>
          </a:lstStyle>
          <a:p>
            <a:pPr algn="ctr"/>
            <a:r>
              <a:rPr lang="en-US" sz="4000" b="1" dirty="0"/>
              <a:t>650 MHz coupler model discussion</a:t>
            </a:r>
          </a:p>
          <a:p>
            <a:pPr algn="ctr"/>
            <a:r>
              <a:rPr lang="en-US" sz="2000" b="1" dirty="0">
                <a:effectLst>
                  <a:outerShdw blurRad="38100" dist="38100" dir="2700000" algn="tl">
                    <a:srgbClr val="000000">
                      <a:alpha val="43137"/>
                    </a:srgbClr>
                  </a:outerShdw>
                </a:effectLst>
              </a:rPr>
              <a:t>17 June 2020</a:t>
            </a:r>
            <a:br>
              <a:rPr lang="en-US" sz="3600" b="1" dirty="0"/>
            </a:br>
            <a:r>
              <a:rPr lang="en-US" sz="1800" b="1" dirty="0"/>
              <a:t>H. JENHANI / S. ARSENYEV</a:t>
            </a:r>
            <a:endParaRPr lang="en-US" sz="1800" b="1" i="1" dirty="0"/>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36" y="4221088"/>
            <a:ext cx="2546102" cy="1387282"/>
          </a:xfrm>
          <a:prstGeom prst="rect">
            <a:avLst/>
          </a:prstGeom>
          <a:solidFill>
            <a:schemeClr val="bg1"/>
          </a:solidFill>
        </p:spPr>
      </p:pic>
      <p:sp>
        <p:nvSpPr>
          <p:cNvPr id="2" name="Espace réservé du texte 1"/>
          <p:cNvSpPr>
            <a:spLocks noGrp="1"/>
          </p:cNvSpPr>
          <p:nvPr>
            <p:ph type="body" sz="quarter" idx="13"/>
          </p:nvPr>
        </p:nvSpPr>
        <p:spPr/>
        <p:txBody>
          <a:bodyPr/>
          <a:lstStyle/>
          <a:p>
            <a:pPr algn="ctr"/>
            <a:endParaRPr lang="en-US" sz="2400" b="1" dirty="0">
              <a:solidFill>
                <a:schemeClr val="bg1">
                  <a:lumMod val="50000"/>
                </a:schemeClr>
              </a:solidFill>
              <a:latin typeface="Calibri" panose="020F0502020204030204" pitchFamily="34" charset="0"/>
              <a:cs typeface="Calibri" panose="020F0502020204030204" pitchFamily="34" charset="0"/>
            </a:endParaRPr>
          </a:p>
          <a:p>
            <a:pPr algn="ctr"/>
            <a:r>
              <a:rPr lang="en-US" sz="2400" b="1" dirty="0">
                <a:solidFill>
                  <a:schemeClr val="bg1">
                    <a:lumMod val="50000"/>
                  </a:schemeClr>
                </a:solidFill>
                <a:latin typeface="Calibri" panose="020F0502020204030204" pitchFamily="34" charset="0"/>
                <a:cs typeface="Calibri" panose="020F0502020204030204" pitchFamily="34" charset="0"/>
              </a:rPr>
              <a:t>PIP-II Coupler collaboration meeting </a:t>
            </a:r>
          </a:p>
          <a:p>
            <a:endParaRPr lang="fr-FR" sz="2400" b="1" dirty="0">
              <a:solidFill>
                <a:schemeClr val="bg1">
                  <a:lumMod val="50000"/>
                </a:schemeClr>
              </a:solidFill>
              <a:latin typeface="Calibri" panose="020F0502020204030204" pitchFamily="34" charset="0"/>
              <a:cs typeface="Calibri" panose="020F0502020204030204" pitchFamily="34" charset="0"/>
            </a:endParaRPr>
          </a:p>
          <a:p>
            <a:endParaRPr lang="fr-FR" dirty="0"/>
          </a:p>
        </p:txBody>
      </p:sp>
      <p:sp>
        <p:nvSpPr>
          <p:cNvPr id="4" name="ZoneTexte 3"/>
          <p:cNvSpPr txBox="1"/>
          <p:nvPr/>
        </p:nvSpPr>
        <p:spPr>
          <a:xfrm>
            <a:off x="4465638" y="3419856"/>
            <a:ext cx="7726362" cy="923330"/>
          </a:xfrm>
          <a:prstGeom prst="rect">
            <a:avLst/>
          </a:prstGeom>
          <a:noFill/>
        </p:spPr>
        <p:txBody>
          <a:bodyPr wrap="square" rtlCol="0">
            <a:spAutoFit/>
          </a:bodyPr>
          <a:lstStyle/>
          <a:p>
            <a:pPr algn="ctr"/>
            <a:r>
              <a:rPr lang="en-US" sz="5400" dirty="0" err="1">
                <a:solidFill>
                  <a:srgbClr val="FF0000"/>
                </a:solidFill>
              </a:rPr>
              <a:t>Fermilab</a:t>
            </a:r>
            <a:r>
              <a:rPr lang="en-US" sz="5400" dirty="0">
                <a:solidFill>
                  <a:srgbClr val="FF0000"/>
                </a:solidFill>
              </a:rPr>
              <a:t> answers added</a:t>
            </a:r>
          </a:p>
        </p:txBody>
      </p:sp>
    </p:spTree>
    <p:extLst>
      <p:ext uri="{BB962C8B-B14F-4D97-AF65-F5344CB8AC3E}">
        <p14:creationId xmlns:p14="http://schemas.microsoft.com/office/powerpoint/2010/main" val="177430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82255" y="0"/>
            <a:ext cx="8989878" cy="939800"/>
          </a:xfrm>
        </p:spPr>
        <p:txBody>
          <a:bodyPr>
            <a:normAutofit/>
          </a:bodyPr>
          <a:lstStyle/>
          <a:p>
            <a:r>
              <a:rPr lang="en-US" sz="3200" dirty="0"/>
              <a:t>650 MHz Coupler Model Details</a:t>
            </a:r>
            <a:endParaRPr lang="fr-FR" sz="3200"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979" y="132011"/>
            <a:ext cx="1224527" cy="667202"/>
          </a:xfrm>
          <a:prstGeom prst="rect">
            <a:avLst/>
          </a:prstGeom>
          <a:solidFill>
            <a:schemeClr val="bg1"/>
          </a:solidFill>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133" y="55153"/>
            <a:ext cx="1959739" cy="884647"/>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627" y="1400475"/>
            <a:ext cx="7772400" cy="5081198"/>
          </a:xfrm>
          <a:prstGeom prst="rect">
            <a:avLst/>
          </a:prstGeom>
        </p:spPr>
      </p:pic>
      <p:sp>
        <p:nvSpPr>
          <p:cNvPr id="5" name="ZoneTexte 4"/>
          <p:cNvSpPr txBox="1"/>
          <p:nvPr/>
        </p:nvSpPr>
        <p:spPr>
          <a:xfrm>
            <a:off x="6241312" y="1924493"/>
            <a:ext cx="5199321" cy="1077218"/>
          </a:xfrm>
          <a:prstGeom prst="rect">
            <a:avLst/>
          </a:prstGeom>
          <a:noFill/>
        </p:spPr>
        <p:txBody>
          <a:bodyPr wrap="square" rtlCol="0">
            <a:spAutoFit/>
          </a:bodyPr>
          <a:lstStyle/>
          <a:p>
            <a:pPr algn="ctr"/>
            <a:r>
              <a:rPr lang="en-US" sz="3200" dirty="0"/>
              <a:t>650 MHz Power Coupler Model at CEA</a:t>
            </a:r>
          </a:p>
        </p:txBody>
      </p:sp>
    </p:spTree>
    <p:extLst>
      <p:ext uri="{BB962C8B-B14F-4D97-AF65-F5344CB8AC3E}">
        <p14:creationId xmlns:p14="http://schemas.microsoft.com/office/powerpoint/2010/main" val="3736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82255" y="0"/>
            <a:ext cx="8989878" cy="939800"/>
          </a:xfrm>
        </p:spPr>
        <p:txBody>
          <a:bodyPr>
            <a:normAutofit/>
          </a:bodyPr>
          <a:lstStyle/>
          <a:p>
            <a:r>
              <a:rPr lang="en-US" sz="3200" dirty="0"/>
              <a:t>Most important details to fix</a:t>
            </a:r>
            <a:endParaRPr lang="fr-FR" sz="3200"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979" y="132011"/>
            <a:ext cx="1224527" cy="667202"/>
          </a:xfrm>
          <a:prstGeom prst="rect">
            <a:avLst/>
          </a:prstGeom>
          <a:solidFill>
            <a:schemeClr val="bg1"/>
          </a:solidFill>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133" y="55153"/>
            <a:ext cx="1959739" cy="884647"/>
          </a:xfrm>
          <a:prstGeom prst="rect">
            <a:avLst/>
          </a:prstGeom>
        </p:spPr>
      </p:pic>
      <p:sp>
        <p:nvSpPr>
          <p:cNvPr id="11" name="ZoneTexte 10"/>
          <p:cNvSpPr txBox="1"/>
          <p:nvPr/>
        </p:nvSpPr>
        <p:spPr>
          <a:xfrm>
            <a:off x="164363" y="926808"/>
            <a:ext cx="7925899" cy="4801314"/>
          </a:xfrm>
          <a:prstGeom prst="rect">
            <a:avLst/>
          </a:prstGeom>
          <a:noFill/>
        </p:spPr>
        <p:txBody>
          <a:bodyPr wrap="square" rtlCol="0">
            <a:spAutoFit/>
          </a:bodyPr>
          <a:lstStyle/>
          <a:p>
            <a:pPr marL="285750" indent="-285750">
              <a:buFont typeface="Wingdings" panose="05000000000000000000" pitchFamily="2" charset="2"/>
              <a:buChar char="q"/>
            </a:pPr>
            <a:r>
              <a:rPr lang="en-US" b="1" dirty="0"/>
              <a:t>Wall thickness and copper coating characteristics:</a:t>
            </a:r>
          </a:p>
          <a:p>
            <a:pPr marL="285750" indent="-285750">
              <a:buFont typeface="Wingdings" panose="05000000000000000000" pitchFamily="2" charset="2"/>
              <a:buChar char="q"/>
            </a:pPr>
            <a:endParaRPr lang="en-US" b="1" dirty="0"/>
          </a:p>
          <a:p>
            <a:pPr marL="742950" lvl="1" indent="-285750">
              <a:buFont typeface="Wingdings" panose="05000000000000000000" pitchFamily="2" charset="2"/>
              <a:buChar char="ü"/>
            </a:pPr>
            <a:r>
              <a:rPr lang="en-US" dirty="0"/>
              <a:t>The </a:t>
            </a:r>
            <a:r>
              <a:rPr lang="en-US" b="1" dirty="0"/>
              <a:t>walls thicknesses </a:t>
            </a:r>
            <a:r>
              <a:rPr lang="en-US" dirty="0"/>
              <a:t>we used in the CEA 3D thermal model correspond to the last version of the drawing we received. But, there is some differences with the last </a:t>
            </a:r>
            <a:r>
              <a:rPr lang="en-US" dirty="0" err="1"/>
              <a:t>Fermilab</a:t>
            </a:r>
            <a:r>
              <a:rPr lang="en-US" dirty="0"/>
              <a:t> thermal 3D model we received.</a:t>
            </a:r>
          </a:p>
          <a:p>
            <a:pPr marL="742950" lvl="1" indent="-285750">
              <a:buFont typeface="Wingdings" panose="05000000000000000000" pitchFamily="2" charset="2"/>
              <a:buChar char="ü"/>
            </a:pPr>
            <a:endParaRPr lang="en-US" dirty="0"/>
          </a:p>
          <a:p>
            <a:pPr lvl="1"/>
            <a:r>
              <a:rPr lang="en-US" dirty="0" err="1">
                <a:solidFill>
                  <a:schemeClr val="accent1">
                    <a:lumMod val="75000"/>
                  </a:schemeClr>
                </a:solidFill>
              </a:rPr>
              <a:t>Fermilab</a:t>
            </a:r>
            <a:r>
              <a:rPr lang="en-US" dirty="0">
                <a:solidFill>
                  <a:schemeClr val="accent1">
                    <a:lumMod val="75000"/>
                  </a:schemeClr>
                </a:solidFill>
              </a:rPr>
              <a:t> Answers:</a:t>
            </a:r>
          </a:p>
          <a:p>
            <a:pPr marL="742950" lvl="1" indent="-285750">
              <a:buFont typeface="Wingdings" panose="05000000000000000000" pitchFamily="2" charset="2"/>
              <a:buChar char="§"/>
            </a:pPr>
            <a:r>
              <a:rPr lang="en-US" dirty="0">
                <a:solidFill>
                  <a:schemeClr val="accent1">
                    <a:lumMod val="75000"/>
                  </a:schemeClr>
                </a:solidFill>
              </a:rPr>
              <a:t>The dimensions and information in the drawings are the most updated. </a:t>
            </a:r>
          </a:p>
          <a:p>
            <a:pPr marL="742950" lvl="1" indent="-285750">
              <a:buFont typeface="Wingdings" panose="05000000000000000000" pitchFamily="2" charset="2"/>
              <a:buChar char="§"/>
            </a:pPr>
            <a:endParaRPr lang="en-US" dirty="0">
              <a:solidFill>
                <a:schemeClr val="accent1">
                  <a:lumMod val="75000"/>
                </a:schemeClr>
              </a:solidFill>
            </a:endParaRPr>
          </a:p>
          <a:p>
            <a:pPr marL="742950" lvl="1" indent="-285750">
              <a:buFont typeface="Wingdings" panose="05000000000000000000" pitchFamily="2" charset="2"/>
              <a:buChar char="§"/>
            </a:pPr>
            <a:r>
              <a:rPr lang="en-US" dirty="0">
                <a:solidFill>
                  <a:schemeClr val="accent1">
                    <a:lumMod val="75000"/>
                  </a:schemeClr>
                </a:solidFill>
              </a:rPr>
              <a:t>In the </a:t>
            </a:r>
            <a:r>
              <a:rPr lang="en-US" dirty="0" err="1">
                <a:solidFill>
                  <a:schemeClr val="accent1">
                    <a:lumMod val="75000"/>
                  </a:schemeClr>
                </a:solidFill>
              </a:rPr>
              <a:t>Fermilab</a:t>
            </a:r>
            <a:r>
              <a:rPr lang="en-US" dirty="0">
                <a:solidFill>
                  <a:schemeClr val="accent1">
                    <a:lumMod val="75000"/>
                  </a:schemeClr>
                </a:solidFill>
              </a:rPr>
              <a:t> 3D model thickness of SS and Cu plated are sometimes different from reality for meshing considerations. The material characteristic are scaled in order to take in account this modifications in order to keep the global model representative of the real physics.</a:t>
            </a:r>
          </a:p>
          <a:p>
            <a:pPr marL="742950" lvl="1" indent="-285750">
              <a:buFont typeface="Wingdings" panose="05000000000000000000" pitchFamily="2" charset="2"/>
              <a:buChar char="§"/>
            </a:pPr>
            <a:endParaRPr lang="en-US" dirty="0">
              <a:solidFill>
                <a:schemeClr val="accent1">
                  <a:lumMod val="75000"/>
                </a:schemeClr>
              </a:solidFill>
            </a:endParaRPr>
          </a:p>
          <a:p>
            <a:pPr marL="742950" lvl="1" indent="-285750">
              <a:buFont typeface="Wingdings" panose="05000000000000000000" pitchFamily="2" charset="2"/>
              <a:buChar char="§"/>
            </a:pPr>
            <a:r>
              <a:rPr lang="en-US" dirty="0">
                <a:solidFill>
                  <a:schemeClr val="accent1">
                    <a:lumMod val="75000"/>
                  </a:schemeClr>
                </a:solidFill>
              </a:rPr>
              <a:t>The warm inner conductor in the figure presented here was uncoated. The thermal impact of coating neglected.</a:t>
            </a:r>
          </a:p>
          <a:p>
            <a:pPr lvl="1"/>
            <a:endParaRPr lang="en-US" dirty="0"/>
          </a:p>
        </p:txBody>
      </p:sp>
      <p:grpSp>
        <p:nvGrpSpPr>
          <p:cNvPr id="37" name="Groupe 36"/>
          <p:cNvGrpSpPr>
            <a:grpSpLocks noChangeAspect="1"/>
          </p:cNvGrpSpPr>
          <p:nvPr/>
        </p:nvGrpSpPr>
        <p:grpSpPr>
          <a:xfrm>
            <a:off x="8341871" y="1200614"/>
            <a:ext cx="3725492" cy="3993493"/>
            <a:chOff x="8895122" y="1281320"/>
            <a:chExt cx="3157285" cy="3384411"/>
          </a:xfrm>
        </p:grpSpPr>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8823" y="1645248"/>
              <a:ext cx="2955257" cy="1971423"/>
            </a:xfrm>
            <a:prstGeom prst="rect">
              <a:avLst/>
            </a:prstGeom>
          </p:spPr>
        </p:pic>
        <p:sp>
          <p:nvSpPr>
            <p:cNvPr id="25" name="ZoneTexte 24"/>
            <p:cNvSpPr txBox="1"/>
            <p:nvPr/>
          </p:nvSpPr>
          <p:spPr>
            <a:xfrm>
              <a:off x="8895122" y="1281320"/>
              <a:ext cx="3157285" cy="313002"/>
            </a:xfrm>
            <a:prstGeom prst="rect">
              <a:avLst/>
            </a:prstGeom>
            <a:solidFill>
              <a:schemeClr val="tx1"/>
            </a:solidFill>
            <a:ln>
              <a:solidFill>
                <a:schemeClr val="bg1"/>
              </a:solidFill>
            </a:ln>
          </p:spPr>
          <p:txBody>
            <a:bodyPr wrap="square" rtlCol="0">
              <a:spAutoFit/>
            </a:bodyPr>
            <a:lstStyle/>
            <a:p>
              <a:pPr algn="ctr"/>
              <a:r>
                <a:rPr lang="en-US" b="1" dirty="0" err="1">
                  <a:solidFill>
                    <a:schemeClr val="bg1"/>
                  </a:solidFill>
                </a:rPr>
                <a:t>Fermilab</a:t>
              </a:r>
              <a:r>
                <a:rPr lang="en-US" b="1" dirty="0">
                  <a:solidFill>
                    <a:schemeClr val="bg1"/>
                  </a:solidFill>
                </a:rPr>
                <a:t> thermal model</a:t>
              </a:r>
            </a:p>
          </p:txBody>
        </p:sp>
        <p:cxnSp>
          <p:nvCxnSpPr>
            <p:cNvPr id="26" name="Connecteur droit avec flèche 25"/>
            <p:cNvCxnSpPr>
              <a:stCxn id="27" idx="0"/>
            </p:cNvCxnSpPr>
            <p:nvPr/>
          </p:nvCxnSpPr>
          <p:spPr>
            <a:xfrm flipH="1" flipV="1">
              <a:off x="9596583" y="3482110"/>
              <a:ext cx="221223" cy="4011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928821" y="3883226"/>
              <a:ext cx="1777969" cy="782505"/>
            </a:xfrm>
            <a:prstGeom prst="rect">
              <a:avLst/>
            </a:prstGeom>
            <a:solidFill>
              <a:schemeClr val="tx1"/>
            </a:solidFill>
            <a:ln>
              <a:solidFill>
                <a:schemeClr val="bg1"/>
              </a:solidFill>
            </a:ln>
          </p:spPr>
          <p:txBody>
            <a:bodyPr wrap="square" rtlCol="0">
              <a:spAutoFit/>
            </a:bodyPr>
            <a:lstStyle/>
            <a:p>
              <a:r>
                <a:rPr lang="en-US" dirty="0">
                  <a:solidFill>
                    <a:schemeClr val="bg1"/>
                  </a:solidFill>
                </a:rPr>
                <a:t>Different SS and Cu thickness comparing to the drawings</a:t>
              </a:r>
              <a:endParaRPr lang="en-US" b="1" dirty="0">
                <a:solidFill>
                  <a:schemeClr val="bg1"/>
                </a:solidFill>
              </a:endParaRPr>
            </a:p>
          </p:txBody>
        </p:sp>
        <p:cxnSp>
          <p:nvCxnSpPr>
            <p:cNvPr id="28" name="Connecteur droit avec flèche 27"/>
            <p:cNvCxnSpPr>
              <a:stCxn id="27" idx="0"/>
            </p:cNvCxnSpPr>
            <p:nvPr/>
          </p:nvCxnSpPr>
          <p:spPr>
            <a:xfrm flipV="1">
              <a:off x="9817806" y="2735069"/>
              <a:ext cx="359448" cy="11481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7" idx="0"/>
            </p:cNvCxnSpPr>
            <p:nvPr/>
          </p:nvCxnSpPr>
          <p:spPr>
            <a:xfrm flipV="1">
              <a:off x="9817806" y="2396010"/>
              <a:ext cx="1491504" cy="14872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374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82255" y="0"/>
            <a:ext cx="8989878" cy="939800"/>
          </a:xfrm>
        </p:spPr>
        <p:txBody>
          <a:bodyPr>
            <a:normAutofit/>
          </a:bodyPr>
          <a:lstStyle/>
          <a:p>
            <a:r>
              <a:rPr lang="en-US" sz="3200" dirty="0"/>
              <a:t>Most important details to fix</a:t>
            </a:r>
            <a:endParaRPr lang="fr-FR" sz="3200"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979" y="132011"/>
            <a:ext cx="1224527" cy="667202"/>
          </a:xfrm>
          <a:prstGeom prst="rect">
            <a:avLst/>
          </a:prstGeom>
          <a:solidFill>
            <a:schemeClr val="bg1"/>
          </a:solidFill>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133" y="55153"/>
            <a:ext cx="1959739" cy="884647"/>
          </a:xfrm>
          <a:prstGeom prst="rect">
            <a:avLst/>
          </a:prstGeom>
        </p:spPr>
      </p:pic>
      <p:sp>
        <p:nvSpPr>
          <p:cNvPr id="11" name="ZoneTexte 10"/>
          <p:cNvSpPr txBox="1"/>
          <p:nvPr/>
        </p:nvSpPr>
        <p:spPr>
          <a:xfrm>
            <a:off x="164363" y="926808"/>
            <a:ext cx="11967509" cy="5355312"/>
          </a:xfrm>
          <a:prstGeom prst="rect">
            <a:avLst/>
          </a:prstGeom>
          <a:noFill/>
        </p:spPr>
        <p:txBody>
          <a:bodyPr wrap="square" rtlCol="0">
            <a:spAutoFit/>
          </a:bodyPr>
          <a:lstStyle/>
          <a:p>
            <a:pPr marL="742950" lvl="1" indent="-285750">
              <a:buFont typeface="Wingdings" panose="05000000000000000000" pitchFamily="2" charset="2"/>
              <a:buChar char="ü"/>
            </a:pPr>
            <a:r>
              <a:rPr lang="en-US" dirty="0"/>
              <a:t>The </a:t>
            </a:r>
            <a:r>
              <a:rPr lang="en-US" b="1" dirty="0"/>
              <a:t>copper coating thicknesses </a:t>
            </a:r>
            <a:r>
              <a:rPr lang="en-US" dirty="0"/>
              <a:t>we used, before, for simulation, are the values we discussed during the FDR. But now we are using the values given in the last drawings we received which are different. What are the final values to take in consideration?</a:t>
            </a:r>
          </a:p>
          <a:p>
            <a:pPr marL="742950" lvl="1" indent="-285750">
              <a:buFont typeface="Wingdings" panose="05000000000000000000" pitchFamily="2" charset="2"/>
              <a:buChar char="ü"/>
            </a:pPr>
            <a:endParaRPr lang="en-US" dirty="0"/>
          </a:p>
          <a:p>
            <a:pPr marL="742950" lvl="1" indent="-285750">
              <a:buFont typeface="Wingdings" panose="05000000000000000000" pitchFamily="2" charset="2"/>
              <a:buChar char="ü"/>
            </a:pPr>
            <a:endParaRPr lang="en-US" dirty="0"/>
          </a:p>
          <a:p>
            <a:pPr marL="742950" lvl="1" indent="-285750">
              <a:buFont typeface="Wingdings" panose="05000000000000000000" pitchFamily="2" charset="2"/>
              <a:buChar char="ü"/>
            </a:pPr>
            <a:endParaRPr lang="en-US" dirty="0"/>
          </a:p>
          <a:p>
            <a:pPr marL="742950" lvl="1" indent="-285750">
              <a:buFont typeface="Wingdings" panose="05000000000000000000" pitchFamily="2" charset="2"/>
              <a:buChar char="ü"/>
            </a:pPr>
            <a:endParaRPr lang="en-US" dirty="0"/>
          </a:p>
          <a:p>
            <a:pPr marL="742950" lvl="1" indent="-285750">
              <a:buFont typeface="Wingdings" panose="05000000000000000000" pitchFamily="2" charset="2"/>
              <a:buChar char="ü"/>
            </a:pPr>
            <a:endParaRPr lang="en-US" dirty="0"/>
          </a:p>
          <a:p>
            <a:pPr marL="742950" lvl="1" indent="-285750">
              <a:buFont typeface="Wingdings" panose="05000000000000000000" pitchFamily="2" charset="2"/>
              <a:buChar char="ü"/>
            </a:pPr>
            <a:endParaRPr lang="en-US" dirty="0"/>
          </a:p>
          <a:p>
            <a:pPr lvl="1"/>
            <a:endParaRPr lang="en-US" dirty="0"/>
          </a:p>
          <a:p>
            <a:pPr lvl="1"/>
            <a:r>
              <a:rPr lang="en-US" dirty="0" err="1">
                <a:solidFill>
                  <a:schemeClr val="accent1">
                    <a:lumMod val="75000"/>
                  </a:schemeClr>
                </a:solidFill>
              </a:rPr>
              <a:t>Fermilab</a:t>
            </a:r>
            <a:r>
              <a:rPr lang="en-US" dirty="0">
                <a:solidFill>
                  <a:schemeClr val="accent1">
                    <a:lumMod val="75000"/>
                  </a:schemeClr>
                </a:solidFill>
              </a:rPr>
              <a:t> Answer:</a:t>
            </a:r>
          </a:p>
          <a:p>
            <a:pPr marL="742950" lvl="1" indent="-285750">
              <a:buFont typeface="Wingdings" panose="05000000000000000000" pitchFamily="2" charset="2"/>
              <a:buChar char="§"/>
            </a:pPr>
            <a:r>
              <a:rPr lang="en-US" dirty="0">
                <a:solidFill>
                  <a:schemeClr val="accent1">
                    <a:lumMod val="75000"/>
                  </a:schemeClr>
                </a:solidFill>
              </a:rPr>
              <a:t>The Copper plating thickness mentioned on the drawings and presented here are the final values</a:t>
            </a:r>
            <a:r>
              <a:rPr lang="en-US" dirty="0"/>
              <a:t>.</a:t>
            </a:r>
          </a:p>
          <a:p>
            <a:pPr lvl="1"/>
            <a:endParaRPr lang="en-US" dirty="0"/>
          </a:p>
          <a:p>
            <a:pPr marL="742950" lvl="1" indent="-285750">
              <a:buFont typeface="Wingdings" panose="05000000000000000000" pitchFamily="2" charset="2"/>
              <a:buChar char="ü"/>
            </a:pPr>
            <a:r>
              <a:rPr lang="en-US" dirty="0"/>
              <a:t>The nominal Cu coating</a:t>
            </a:r>
            <a:r>
              <a:rPr lang="en-US" b="1" dirty="0"/>
              <a:t> RRR </a:t>
            </a:r>
            <a:r>
              <a:rPr lang="en-US" dirty="0"/>
              <a:t>used for the simulation is equal to </a:t>
            </a:r>
            <a:r>
              <a:rPr lang="en-US" b="1" dirty="0"/>
              <a:t>10</a:t>
            </a:r>
            <a:r>
              <a:rPr lang="en-US" dirty="0"/>
              <a:t>. According to the TRS ED0005689, Rev. C, the acceptable RRR range is </a:t>
            </a:r>
            <a:r>
              <a:rPr lang="en-US" b="1" dirty="0"/>
              <a:t>between 10 and 100</a:t>
            </a:r>
            <a:r>
              <a:rPr lang="en-US" dirty="0"/>
              <a:t>.</a:t>
            </a:r>
          </a:p>
          <a:p>
            <a:pPr lvl="1"/>
            <a:endParaRPr lang="en-US" dirty="0"/>
          </a:p>
          <a:p>
            <a:pPr lvl="1"/>
            <a:r>
              <a:rPr lang="en-US" dirty="0" err="1">
                <a:solidFill>
                  <a:schemeClr val="accent1">
                    <a:lumMod val="75000"/>
                  </a:schemeClr>
                </a:solidFill>
              </a:rPr>
              <a:t>Fermilab</a:t>
            </a:r>
            <a:r>
              <a:rPr lang="en-US" dirty="0">
                <a:solidFill>
                  <a:schemeClr val="accent1">
                    <a:lumMod val="75000"/>
                  </a:schemeClr>
                </a:solidFill>
              </a:rPr>
              <a:t> Answer:</a:t>
            </a:r>
          </a:p>
          <a:p>
            <a:pPr marL="742950" lvl="1" indent="-285750">
              <a:buFont typeface="Wingdings" panose="05000000000000000000" pitchFamily="2" charset="2"/>
              <a:buChar char="§"/>
            </a:pPr>
            <a:r>
              <a:rPr lang="en-US" dirty="0">
                <a:solidFill>
                  <a:schemeClr val="accent1">
                    <a:lumMod val="75000"/>
                  </a:schemeClr>
                </a:solidFill>
              </a:rPr>
              <a:t>RRR has low probability to reach 100, however it will be interesting to make calculations for this case.</a:t>
            </a:r>
            <a:endParaRPr lang="en-US" dirty="0"/>
          </a:p>
          <a:p>
            <a:pPr lvl="1"/>
            <a:endParaRPr lang="en-US" dirty="0"/>
          </a:p>
        </p:txBody>
      </p:sp>
      <p:graphicFrame>
        <p:nvGraphicFramePr>
          <p:cNvPr id="23" name="Tableau 22"/>
          <p:cNvGraphicFramePr>
            <a:graphicFrameLocks noGrp="1"/>
          </p:cNvGraphicFramePr>
          <p:nvPr>
            <p:extLst>
              <p:ext uri="{D42A27DB-BD31-4B8C-83A1-F6EECF244321}">
                <p14:modId xmlns:p14="http://schemas.microsoft.com/office/powerpoint/2010/main" val="768123136"/>
              </p:ext>
            </p:extLst>
          </p:nvPr>
        </p:nvGraphicFramePr>
        <p:xfrm>
          <a:off x="1034473" y="2145583"/>
          <a:ext cx="5627831" cy="1447800"/>
        </p:xfrm>
        <a:graphic>
          <a:graphicData uri="http://schemas.openxmlformats.org/drawingml/2006/table">
            <a:tbl>
              <a:tblPr firstRow="1" bandRow="1">
                <a:tableStyleId>{5C22544A-7EE6-4342-B048-85BDC9FD1C3A}</a:tableStyleId>
              </a:tblPr>
              <a:tblGrid>
                <a:gridCol w="3239351">
                  <a:extLst>
                    <a:ext uri="{9D8B030D-6E8A-4147-A177-3AD203B41FA5}">
                      <a16:colId xmlns:a16="http://schemas.microsoft.com/office/drawing/2014/main" val="3082955653"/>
                    </a:ext>
                  </a:extLst>
                </a:gridCol>
                <a:gridCol w="1249237">
                  <a:extLst>
                    <a:ext uri="{9D8B030D-6E8A-4147-A177-3AD203B41FA5}">
                      <a16:colId xmlns:a16="http://schemas.microsoft.com/office/drawing/2014/main" val="1176779565"/>
                    </a:ext>
                  </a:extLst>
                </a:gridCol>
                <a:gridCol w="1139243">
                  <a:extLst>
                    <a:ext uri="{9D8B030D-6E8A-4147-A177-3AD203B41FA5}">
                      <a16:colId xmlns:a16="http://schemas.microsoft.com/office/drawing/2014/main" val="3711830500"/>
                    </a:ext>
                  </a:extLst>
                </a:gridCol>
              </a:tblGrid>
              <a:tr h="287705">
                <a:tc>
                  <a:txBody>
                    <a:bodyPr/>
                    <a:lstStyle/>
                    <a:p>
                      <a:endParaRPr lang="en-US" sz="1600" dirty="0"/>
                    </a:p>
                  </a:txBody>
                  <a:tcPr/>
                </a:tc>
                <a:tc>
                  <a:txBody>
                    <a:bodyPr/>
                    <a:lstStyle/>
                    <a:p>
                      <a:pPr algn="ctr"/>
                      <a:r>
                        <a:rPr lang="en-US" sz="1600" dirty="0"/>
                        <a:t>FDR</a:t>
                      </a:r>
                    </a:p>
                  </a:txBody>
                  <a:tcPr/>
                </a:tc>
                <a:tc>
                  <a:txBody>
                    <a:bodyPr/>
                    <a:lstStyle/>
                    <a:p>
                      <a:pPr algn="r"/>
                      <a:r>
                        <a:rPr lang="en-US" sz="1600" dirty="0"/>
                        <a:t>Drawings</a:t>
                      </a:r>
                    </a:p>
                  </a:txBody>
                  <a:tcPr/>
                </a:tc>
                <a:extLst>
                  <a:ext uri="{0D108BD9-81ED-4DB2-BD59-A6C34878D82A}">
                    <a16:rowId xmlns:a16="http://schemas.microsoft.com/office/drawing/2014/main" val="30182443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Inner warm conductor Cu thickness</a:t>
                      </a:r>
                    </a:p>
                  </a:txBody>
                  <a:tcPr/>
                </a:tc>
                <a:tc>
                  <a:txBody>
                    <a:bodyPr/>
                    <a:lstStyle/>
                    <a:p>
                      <a:pPr algn="ctr"/>
                      <a:r>
                        <a:rPr lang="en-US" sz="1600" dirty="0"/>
                        <a:t>10µm</a:t>
                      </a:r>
                    </a:p>
                  </a:txBody>
                  <a:tcPr/>
                </a:tc>
                <a:tc>
                  <a:txBody>
                    <a:bodyPr/>
                    <a:lstStyle/>
                    <a:p>
                      <a:pPr algn="ctr"/>
                      <a:r>
                        <a:rPr lang="en-US" sz="1600" dirty="0"/>
                        <a:t>20µm</a:t>
                      </a:r>
                    </a:p>
                  </a:txBody>
                  <a:tcPr/>
                </a:tc>
                <a:extLst>
                  <a:ext uri="{0D108BD9-81ED-4DB2-BD59-A6C34878D82A}">
                    <a16:rowId xmlns:a16="http://schemas.microsoft.com/office/drawing/2014/main" val="2040584048"/>
                  </a:ext>
                </a:extLst>
              </a:tr>
              <a:tr h="370840">
                <a:tc>
                  <a:txBody>
                    <a:bodyPr/>
                    <a:lstStyle/>
                    <a:p>
                      <a:r>
                        <a:rPr lang="en-US" sz="1600" dirty="0"/>
                        <a:t>Outer warm conductor Cu thickness</a:t>
                      </a:r>
                    </a:p>
                  </a:txBody>
                  <a:tcPr/>
                </a:tc>
                <a:tc>
                  <a:txBody>
                    <a:bodyPr/>
                    <a:lstStyle/>
                    <a:p>
                      <a:pPr algn="ctr"/>
                      <a:r>
                        <a:rPr lang="en-US" sz="1600" dirty="0"/>
                        <a:t>20µm</a:t>
                      </a:r>
                    </a:p>
                  </a:txBody>
                  <a:tcPr/>
                </a:tc>
                <a:tc>
                  <a:txBody>
                    <a:bodyPr/>
                    <a:lstStyle/>
                    <a:p>
                      <a:pPr algn="ctr"/>
                      <a:r>
                        <a:rPr lang="en-US" sz="1600" dirty="0"/>
                        <a:t>20µm</a:t>
                      </a:r>
                    </a:p>
                  </a:txBody>
                  <a:tcPr/>
                </a:tc>
                <a:extLst>
                  <a:ext uri="{0D108BD9-81ED-4DB2-BD59-A6C34878D82A}">
                    <a16:rowId xmlns:a16="http://schemas.microsoft.com/office/drawing/2014/main" val="979068574"/>
                  </a:ext>
                </a:extLst>
              </a:tr>
              <a:tr h="370840">
                <a:tc>
                  <a:txBody>
                    <a:bodyPr/>
                    <a:lstStyle/>
                    <a:p>
                      <a:r>
                        <a:rPr lang="en-US" sz="1600" dirty="0"/>
                        <a:t>Outer cold  conductor Cu thickness</a:t>
                      </a:r>
                    </a:p>
                  </a:txBody>
                  <a:tcPr/>
                </a:tc>
                <a:tc>
                  <a:txBody>
                    <a:bodyPr/>
                    <a:lstStyle/>
                    <a:p>
                      <a:pPr algn="ctr"/>
                      <a:r>
                        <a:rPr lang="en-US" sz="1600" dirty="0"/>
                        <a:t>15µm</a:t>
                      </a:r>
                    </a:p>
                  </a:txBody>
                  <a:tcPr/>
                </a:tc>
                <a:tc>
                  <a:txBody>
                    <a:bodyPr/>
                    <a:lstStyle/>
                    <a:p>
                      <a:pPr algn="ctr"/>
                      <a:r>
                        <a:rPr lang="en-US" sz="1600" dirty="0"/>
                        <a:t>10µm</a:t>
                      </a:r>
                    </a:p>
                  </a:txBody>
                  <a:tcPr/>
                </a:tc>
                <a:extLst>
                  <a:ext uri="{0D108BD9-81ED-4DB2-BD59-A6C34878D82A}">
                    <a16:rowId xmlns:a16="http://schemas.microsoft.com/office/drawing/2014/main" val="2873884511"/>
                  </a:ext>
                </a:extLst>
              </a:tr>
            </a:tbl>
          </a:graphicData>
        </a:graphic>
      </p:graphicFrame>
      <p:cxnSp>
        <p:nvCxnSpPr>
          <p:cNvPr id="5" name="Connecteur droit avec flèche 4"/>
          <p:cNvCxnSpPr/>
          <p:nvPr/>
        </p:nvCxnSpPr>
        <p:spPr>
          <a:xfrm flipH="1" flipV="1">
            <a:off x="6662304" y="2414016"/>
            <a:ext cx="1238112" cy="1645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70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82255" y="0"/>
            <a:ext cx="8989878" cy="939800"/>
          </a:xfrm>
        </p:spPr>
        <p:txBody>
          <a:bodyPr>
            <a:normAutofit/>
          </a:bodyPr>
          <a:lstStyle/>
          <a:p>
            <a:r>
              <a:rPr lang="en-US" sz="3200" dirty="0"/>
              <a:t>Most important details to fix</a:t>
            </a:r>
            <a:endParaRPr lang="fr-FR" sz="3200"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979" y="132011"/>
            <a:ext cx="1224527" cy="667202"/>
          </a:xfrm>
          <a:prstGeom prst="rect">
            <a:avLst/>
          </a:prstGeom>
          <a:solidFill>
            <a:schemeClr val="bg1"/>
          </a:solidFill>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133" y="55153"/>
            <a:ext cx="1959739" cy="884647"/>
          </a:xfrm>
          <a:prstGeom prst="rect">
            <a:avLst/>
          </a:prstGeom>
        </p:spPr>
      </p:pic>
      <p:sp>
        <p:nvSpPr>
          <p:cNvPr id="11" name="ZoneTexte 10"/>
          <p:cNvSpPr txBox="1"/>
          <p:nvPr/>
        </p:nvSpPr>
        <p:spPr>
          <a:xfrm>
            <a:off x="8331" y="821496"/>
            <a:ext cx="6332614" cy="3416320"/>
          </a:xfrm>
          <a:prstGeom prst="rect">
            <a:avLst/>
          </a:prstGeom>
          <a:noFill/>
        </p:spPr>
        <p:txBody>
          <a:bodyPr wrap="square" rtlCol="0">
            <a:spAutoFit/>
          </a:bodyPr>
          <a:lstStyle/>
          <a:p>
            <a:pPr marL="285750" lvl="1" indent="-285750">
              <a:buFont typeface="Wingdings" panose="05000000000000000000" pitchFamily="2" charset="2"/>
              <a:buChar char="q"/>
            </a:pPr>
            <a:r>
              <a:rPr lang="en-US" b="1" dirty="0"/>
              <a:t>Interface between coupler and cavity:</a:t>
            </a:r>
          </a:p>
          <a:p>
            <a:pPr marL="285750" lvl="1" indent="-285750">
              <a:buFont typeface="Wingdings" panose="05000000000000000000" pitchFamily="2" charset="2"/>
              <a:buChar char="q"/>
            </a:pPr>
            <a:endParaRPr lang="en-US" b="1" dirty="0"/>
          </a:p>
          <a:p>
            <a:pPr marL="742950" lvl="1" indent="-285750">
              <a:buFont typeface="Wingdings" panose="05000000000000000000" pitchFamily="2" charset="2"/>
              <a:buChar char="ü"/>
            </a:pPr>
            <a:r>
              <a:rPr lang="en-US" dirty="0"/>
              <a:t>Thermal boundary conditions:</a:t>
            </a:r>
          </a:p>
          <a:p>
            <a:pPr marL="1200150" lvl="2" indent="-285750">
              <a:buFont typeface="Wingdings" panose="05000000000000000000" pitchFamily="2" charset="2"/>
              <a:buChar char="ü"/>
            </a:pPr>
            <a:r>
              <a:rPr lang="en-US" dirty="0"/>
              <a:t>CEA model replaces the cavity with a fixed temperature boundary condition (2K for the worst case)</a:t>
            </a:r>
          </a:p>
          <a:p>
            <a:pPr marL="1200150" lvl="2" indent="-285750">
              <a:buFont typeface="Wingdings" panose="05000000000000000000" pitchFamily="2" charset="2"/>
              <a:buChar char="ü"/>
            </a:pPr>
            <a:r>
              <a:rPr lang="en-US" dirty="0" err="1"/>
              <a:t>Fermilab</a:t>
            </a:r>
            <a:r>
              <a:rPr lang="en-US" dirty="0"/>
              <a:t> puts different boundary condition on the cavity coupler port tube </a:t>
            </a:r>
            <a:r>
              <a:rPr lang="en-US" dirty="0">
                <a:sym typeface="Wingdings" panose="05000000000000000000" pitchFamily="2" charset="2"/>
              </a:rPr>
              <a:t> this is more realistic but needs a good knowledge of:</a:t>
            </a:r>
          </a:p>
          <a:p>
            <a:pPr marL="1657350" lvl="3" indent="-285750">
              <a:buFont typeface="Arial" panose="020B0604020202020204" pitchFamily="34" charset="0"/>
              <a:buChar char="•"/>
            </a:pPr>
            <a:r>
              <a:rPr lang="en-US" dirty="0">
                <a:sym typeface="Wingdings" panose="05000000000000000000" pitchFamily="2" charset="2"/>
              </a:rPr>
              <a:t>the thermal conductance between coupler and cavity</a:t>
            </a:r>
          </a:p>
          <a:p>
            <a:pPr marL="1657350" lvl="3" indent="-285750">
              <a:buFont typeface="Arial" panose="020B0604020202020204" pitchFamily="34" charset="0"/>
              <a:buChar char="•"/>
            </a:pPr>
            <a:r>
              <a:rPr lang="en-US" dirty="0">
                <a:sym typeface="Wingdings" panose="05000000000000000000" pitchFamily="2" charset="2"/>
              </a:rPr>
              <a:t>and the  material thermal conductivity.</a:t>
            </a:r>
          </a:p>
        </p:txBody>
      </p:sp>
      <p:sp>
        <p:nvSpPr>
          <p:cNvPr id="36" name="ZoneTexte 35"/>
          <p:cNvSpPr txBox="1"/>
          <p:nvPr/>
        </p:nvSpPr>
        <p:spPr>
          <a:xfrm>
            <a:off x="9266733" y="4301308"/>
            <a:ext cx="2821573" cy="369332"/>
          </a:xfrm>
          <a:prstGeom prst="rect">
            <a:avLst/>
          </a:prstGeom>
          <a:noFill/>
        </p:spPr>
        <p:txBody>
          <a:bodyPr wrap="square" rtlCol="0">
            <a:spAutoFit/>
          </a:bodyPr>
          <a:lstStyle/>
          <a:p>
            <a:r>
              <a:rPr lang="en-US" dirty="0"/>
              <a:t>Coupler to cavity interface</a:t>
            </a:r>
          </a:p>
        </p:txBody>
      </p:sp>
      <p:grpSp>
        <p:nvGrpSpPr>
          <p:cNvPr id="61" name="Groupe 60"/>
          <p:cNvGrpSpPr/>
          <p:nvPr/>
        </p:nvGrpSpPr>
        <p:grpSpPr>
          <a:xfrm>
            <a:off x="6351168" y="994953"/>
            <a:ext cx="5725116" cy="3821172"/>
            <a:chOff x="6027174" y="994953"/>
            <a:chExt cx="6104698" cy="4144238"/>
          </a:xfrm>
        </p:grpSpPr>
        <p:grpSp>
          <p:nvGrpSpPr>
            <p:cNvPr id="59" name="Groupe 58"/>
            <p:cNvGrpSpPr/>
            <p:nvPr/>
          </p:nvGrpSpPr>
          <p:grpSpPr>
            <a:xfrm>
              <a:off x="6106234" y="1093416"/>
              <a:ext cx="5969388" cy="3991841"/>
              <a:chOff x="6106234" y="1093416"/>
              <a:chExt cx="5969388" cy="3991841"/>
            </a:xfrm>
          </p:grpSpPr>
          <p:grpSp>
            <p:nvGrpSpPr>
              <p:cNvPr id="57" name="Groupe 56"/>
              <p:cNvGrpSpPr/>
              <p:nvPr/>
            </p:nvGrpSpPr>
            <p:grpSpPr>
              <a:xfrm>
                <a:off x="6106234" y="1093416"/>
                <a:ext cx="3313467" cy="3991841"/>
                <a:chOff x="6007513" y="1074427"/>
                <a:chExt cx="3313467" cy="3991841"/>
              </a:xfrm>
            </p:grpSpPr>
            <p:grpSp>
              <p:nvGrpSpPr>
                <p:cNvPr id="9" name="Groupe 8"/>
                <p:cNvGrpSpPr/>
                <p:nvPr/>
              </p:nvGrpSpPr>
              <p:grpSpPr>
                <a:xfrm>
                  <a:off x="6294138" y="1074427"/>
                  <a:ext cx="3026842" cy="2080115"/>
                  <a:chOff x="8616180" y="985683"/>
                  <a:chExt cx="3589088" cy="2380165"/>
                </a:xfrm>
              </p:grpSpPr>
              <p:pic>
                <p:nvPicPr>
                  <p:cNvPr id="38" name="Imag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180" y="1517435"/>
                    <a:ext cx="2072336" cy="1848413"/>
                  </a:xfrm>
                  <a:prstGeom prst="rect">
                    <a:avLst/>
                  </a:prstGeom>
                </p:spPr>
              </p:pic>
              <p:sp>
                <p:nvSpPr>
                  <p:cNvPr id="39" name="ZoneTexte 38"/>
                  <p:cNvSpPr txBox="1"/>
                  <p:nvPr/>
                </p:nvSpPr>
                <p:spPr>
                  <a:xfrm>
                    <a:off x="9652348" y="985683"/>
                    <a:ext cx="1676447" cy="352173"/>
                  </a:xfrm>
                  <a:prstGeom prst="rect">
                    <a:avLst/>
                  </a:prstGeom>
                  <a:solidFill>
                    <a:schemeClr val="tx1"/>
                  </a:solidFill>
                  <a:ln>
                    <a:solidFill>
                      <a:schemeClr val="bg1"/>
                    </a:solidFill>
                  </a:ln>
                </p:spPr>
                <p:txBody>
                  <a:bodyPr wrap="square" rtlCol="0">
                    <a:spAutoFit/>
                  </a:bodyPr>
                  <a:lstStyle/>
                  <a:p>
                    <a:pPr algn="ctr"/>
                    <a:r>
                      <a:rPr lang="en-US" sz="1400" dirty="0">
                        <a:solidFill>
                          <a:schemeClr val="bg1"/>
                        </a:solidFill>
                      </a:rPr>
                      <a:t>CEA model</a:t>
                    </a:r>
                  </a:p>
                </p:txBody>
              </p:sp>
              <p:sp>
                <p:nvSpPr>
                  <p:cNvPr id="40" name="ZoneTexte 39"/>
                  <p:cNvSpPr txBox="1"/>
                  <p:nvPr/>
                </p:nvSpPr>
                <p:spPr>
                  <a:xfrm>
                    <a:off x="10811694" y="1881026"/>
                    <a:ext cx="1393574" cy="598693"/>
                  </a:xfrm>
                  <a:prstGeom prst="rect">
                    <a:avLst/>
                  </a:prstGeom>
                  <a:solidFill>
                    <a:schemeClr val="tx1"/>
                  </a:solidFill>
                  <a:ln>
                    <a:solidFill>
                      <a:schemeClr val="bg1"/>
                    </a:solidFill>
                  </a:ln>
                </p:spPr>
                <p:txBody>
                  <a:bodyPr wrap="square" rtlCol="0">
                    <a:spAutoFit/>
                  </a:bodyPr>
                  <a:lstStyle/>
                  <a:p>
                    <a:r>
                      <a:rPr lang="en-US" sz="1400" dirty="0">
                        <a:solidFill>
                          <a:schemeClr val="bg1"/>
                        </a:solidFill>
                      </a:rPr>
                      <a:t>Fixed temperature</a:t>
                    </a:r>
                    <a:endParaRPr lang="en-US" sz="1400" b="1" dirty="0">
                      <a:solidFill>
                        <a:schemeClr val="bg1"/>
                      </a:solidFill>
                    </a:endParaRPr>
                  </a:p>
                </p:txBody>
              </p:sp>
              <p:cxnSp>
                <p:nvCxnSpPr>
                  <p:cNvPr id="41" name="Connecteur droit avec flèche 40"/>
                  <p:cNvCxnSpPr>
                    <a:stCxn id="40" idx="1"/>
                  </p:cNvCxnSpPr>
                  <p:nvPr/>
                </p:nvCxnSpPr>
                <p:spPr>
                  <a:xfrm flipH="1">
                    <a:off x="9968781" y="2180394"/>
                    <a:ext cx="842914" cy="475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cxnSp>
              <p:nvCxnSpPr>
                <p:cNvPr id="31" name="Connecteur droit avec flèche 30"/>
                <p:cNvCxnSpPr>
                  <a:stCxn id="33" idx="0"/>
                </p:cNvCxnSpPr>
                <p:nvPr/>
              </p:nvCxnSpPr>
              <p:spPr>
                <a:xfrm flipV="1">
                  <a:off x="6967669" y="2709515"/>
                  <a:ext cx="467179" cy="3353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390968" y="3044866"/>
                  <a:ext cx="1153401" cy="523220"/>
                </a:xfrm>
                <a:prstGeom prst="rect">
                  <a:avLst/>
                </a:prstGeom>
                <a:solidFill>
                  <a:schemeClr val="tx1"/>
                </a:solidFill>
                <a:ln>
                  <a:solidFill>
                    <a:schemeClr val="bg1"/>
                  </a:solidFill>
                </a:ln>
              </p:spPr>
              <p:txBody>
                <a:bodyPr wrap="square" rtlCol="0">
                  <a:spAutoFit/>
                </a:bodyPr>
                <a:lstStyle/>
                <a:p>
                  <a:r>
                    <a:rPr lang="en-US" sz="1400" dirty="0">
                      <a:solidFill>
                        <a:schemeClr val="bg1"/>
                      </a:solidFill>
                    </a:rPr>
                    <a:t>Cu coated surface</a:t>
                  </a:r>
                  <a:endParaRPr lang="en-US" sz="1400" b="1" dirty="0">
                    <a:solidFill>
                      <a:schemeClr val="bg1"/>
                    </a:solidFill>
                  </a:endParaRPr>
                </a:p>
              </p:txBody>
            </p:sp>
            <p:sp>
              <p:nvSpPr>
                <p:cNvPr id="34" name="Flèche droite 33"/>
                <p:cNvSpPr/>
                <p:nvPr/>
              </p:nvSpPr>
              <p:spPr>
                <a:xfrm>
                  <a:off x="7750266" y="2578438"/>
                  <a:ext cx="529397" cy="252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ZoneTexte 34"/>
                <p:cNvSpPr txBox="1"/>
                <p:nvPr/>
              </p:nvSpPr>
              <p:spPr>
                <a:xfrm>
                  <a:off x="8319594" y="2507858"/>
                  <a:ext cx="894200" cy="369333"/>
                </a:xfrm>
                <a:prstGeom prst="rect">
                  <a:avLst/>
                </a:prstGeom>
                <a:noFill/>
              </p:spPr>
              <p:txBody>
                <a:bodyPr wrap="square" rtlCol="0">
                  <a:spAutoFit/>
                </a:bodyPr>
                <a:lstStyle/>
                <a:p>
                  <a:r>
                    <a:rPr lang="en-US" dirty="0"/>
                    <a:t>Cavity</a:t>
                  </a:r>
                </a:p>
              </p:txBody>
            </p:sp>
            <p:pic>
              <p:nvPicPr>
                <p:cNvPr id="44" name="Image 43"/>
                <p:cNvPicPr>
                  <a:picLocks noChangeAspect="1"/>
                </p:cNvPicPr>
                <p:nvPr/>
              </p:nvPicPr>
              <p:blipFill>
                <a:blip r:embed="rId5"/>
                <a:stretch>
                  <a:fillRect/>
                </a:stretch>
              </p:blipFill>
              <p:spPr>
                <a:xfrm>
                  <a:off x="6816939" y="3753887"/>
                  <a:ext cx="1730485" cy="1312381"/>
                </a:xfrm>
                <a:prstGeom prst="rect">
                  <a:avLst/>
                </a:prstGeom>
              </p:spPr>
            </p:pic>
            <p:cxnSp>
              <p:nvCxnSpPr>
                <p:cNvPr id="45" name="Connecteur droit avec flèche 44"/>
                <p:cNvCxnSpPr>
                  <a:stCxn id="33" idx="2"/>
                </p:cNvCxnSpPr>
                <p:nvPr/>
              </p:nvCxnSpPr>
              <p:spPr>
                <a:xfrm>
                  <a:off x="6967669" y="3568086"/>
                  <a:ext cx="836120" cy="9111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6007513" y="1254580"/>
                  <a:ext cx="1051281" cy="523220"/>
                </a:xfrm>
                <a:prstGeom prst="rect">
                  <a:avLst/>
                </a:prstGeom>
                <a:solidFill>
                  <a:schemeClr val="tx1"/>
                </a:solidFill>
              </p:spPr>
              <p:txBody>
                <a:bodyPr wrap="square" rtlCol="0">
                  <a:spAutoFit/>
                </a:bodyPr>
                <a:lstStyle/>
                <a:p>
                  <a:r>
                    <a:rPr lang="en-US" sz="1400" dirty="0">
                      <a:solidFill>
                        <a:schemeClr val="bg1"/>
                      </a:solidFill>
                    </a:rPr>
                    <a:t>5K intercept</a:t>
                  </a:r>
                </a:p>
              </p:txBody>
            </p:sp>
            <p:cxnSp>
              <p:nvCxnSpPr>
                <p:cNvPr id="49" name="Connecteur droit avec flèche 48"/>
                <p:cNvCxnSpPr>
                  <a:stCxn id="48" idx="2"/>
                </p:cNvCxnSpPr>
                <p:nvPr/>
              </p:nvCxnSpPr>
              <p:spPr>
                <a:xfrm flipH="1">
                  <a:off x="6531748" y="1777800"/>
                  <a:ext cx="1406" cy="3323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e 57"/>
              <p:cNvGrpSpPr/>
              <p:nvPr/>
            </p:nvGrpSpPr>
            <p:grpSpPr>
              <a:xfrm>
                <a:off x="9558809" y="1515188"/>
                <a:ext cx="2516813" cy="2912969"/>
                <a:chOff x="9539363" y="997138"/>
                <a:chExt cx="2516813" cy="2912969"/>
              </a:xfrm>
            </p:grpSpPr>
            <p:grpSp>
              <p:nvGrpSpPr>
                <p:cNvPr id="10" name="Groupe 9"/>
                <p:cNvGrpSpPr/>
                <p:nvPr/>
              </p:nvGrpSpPr>
              <p:grpSpPr>
                <a:xfrm>
                  <a:off x="9539363" y="997138"/>
                  <a:ext cx="2516813" cy="2309339"/>
                  <a:chOff x="8213745" y="3819925"/>
                  <a:chExt cx="3084768" cy="2667954"/>
                </a:xfrm>
              </p:grpSpPr>
              <p:pic>
                <p:nvPicPr>
                  <p:cNvPr id="2" name="Image 1"/>
                  <p:cNvPicPr>
                    <a:picLocks noChangeAspect="1"/>
                  </p:cNvPicPr>
                  <p:nvPr/>
                </p:nvPicPr>
                <p:blipFill rotWithShape="1">
                  <a:blip r:embed="rId6"/>
                  <a:srcRect r="62398"/>
                  <a:stretch/>
                </p:blipFill>
                <p:spPr>
                  <a:xfrm>
                    <a:off x="8213745" y="3959829"/>
                    <a:ext cx="3084768" cy="2528050"/>
                  </a:xfrm>
                  <a:prstGeom prst="rect">
                    <a:avLst/>
                  </a:prstGeom>
                </p:spPr>
              </p:pic>
              <p:sp>
                <p:nvSpPr>
                  <p:cNvPr id="30" name="ZoneTexte 29"/>
                  <p:cNvSpPr txBox="1"/>
                  <p:nvPr/>
                </p:nvSpPr>
                <p:spPr>
                  <a:xfrm>
                    <a:off x="8415271" y="3819925"/>
                    <a:ext cx="2135079" cy="385634"/>
                  </a:xfrm>
                  <a:prstGeom prst="rect">
                    <a:avLst/>
                  </a:prstGeom>
                  <a:solidFill>
                    <a:schemeClr val="tx1"/>
                  </a:solidFill>
                  <a:ln>
                    <a:solidFill>
                      <a:schemeClr val="bg1"/>
                    </a:solidFill>
                  </a:ln>
                </p:spPr>
                <p:txBody>
                  <a:bodyPr wrap="square" rtlCol="0">
                    <a:spAutoFit/>
                  </a:bodyPr>
                  <a:lstStyle/>
                  <a:p>
                    <a:pPr algn="ctr"/>
                    <a:r>
                      <a:rPr lang="en-US" sz="1400" dirty="0" err="1">
                        <a:solidFill>
                          <a:schemeClr val="bg1"/>
                        </a:solidFill>
                      </a:rPr>
                      <a:t>Fermilab</a:t>
                    </a:r>
                    <a:r>
                      <a:rPr lang="en-US" sz="1400" dirty="0">
                        <a:solidFill>
                          <a:schemeClr val="bg1"/>
                        </a:solidFill>
                      </a:rPr>
                      <a:t> model</a:t>
                    </a:r>
                  </a:p>
                </p:txBody>
              </p:sp>
            </p:grpSp>
            <p:sp>
              <p:nvSpPr>
                <p:cNvPr id="42" name="Flèche droite 41"/>
                <p:cNvSpPr/>
                <p:nvPr/>
              </p:nvSpPr>
              <p:spPr>
                <a:xfrm rot="10800000">
                  <a:off x="10172133" y="2751060"/>
                  <a:ext cx="529397" cy="252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ZoneTexte 42"/>
                <p:cNvSpPr txBox="1"/>
                <p:nvPr/>
              </p:nvSpPr>
              <p:spPr>
                <a:xfrm>
                  <a:off x="10057984" y="2927891"/>
                  <a:ext cx="894200" cy="369332"/>
                </a:xfrm>
                <a:prstGeom prst="rect">
                  <a:avLst/>
                </a:prstGeom>
                <a:noFill/>
              </p:spPr>
              <p:txBody>
                <a:bodyPr wrap="square" rtlCol="0">
                  <a:spAutoFit/>
                </a:bodyPr>
                <a:lstStyle/>
                <a:p>
                  <a:r>
                    <a:rPr lang="en-US" dirty="0"/>
                    <a:t>Cavity</a:t>
                  </a:r>
                </a:p>
              </p:txBody>
            </p:sp>
            <p:sp>
              <p:nvSpPr>
                <p:cNvPr id="52" name="ZoneTexte 51"/>
                <p:cNvSpPr txBox="1"/>
                <p:nvPr/>
              </p:nvSpPr>
              <p:spPr>
                <a:xfrm>
                  <a:off x="11057525" y="3386887"/>
                  <a:ext cx="918165" cy="523220"/>
                </a:xfrm>
                <a:prstGeom prst="rect">
                  <a:avLst/>
                </a:prstGeom>
                <a:solidFill>
                  <a:schemeClr val="tx1"/>
                </a:solidFill>
              </p:spPr>
              <p:txBody>
                <a:bodyPr wrap="square" rtlCol="0">
                  <a:spAutoFit/>
                </a:bodyPr>
                <a:lstStyle/>
                <a:p>
                  <a:r>
                    <a:rPr lang="en-US" sz="1400" dirty="0">
                      <a:solidFill>
                        <a:schemeClr val="bg1"/>
                      </a:solidFill>
                    </a:rPr>
                    <a:t>5K intercept</a:t>
                  </a:r>
                </a:p>
              </p:txBody>
            </p:sp>
            <p:cxnSp>
              <p:nvCxnSpPr>
                <p:cNvPr id="53" name="Connecteur droit avec flèche 52"/>
                <p:cNvCxnSpPr>
                  <a:stCxn id="52" idx="0"/>
                </p:cNvCxnSpPr>
                <p:nvPr/>
              </p:nvCxnSpPr>
              <p:spPr>
                <a:xfrm flipV="1">
                  <a:off x="11516608" y="3154543"/>
                  <a:ext cx="284552" cy="2323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6027174" y="994953"/>
              <a:ext cx="6104698" cy="41442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 name="Connecteur droit avec flèche 62"/>
          <p:cNvCxnSpPr/>
          <p:nvPr/>
        </p:nvCxnSpPr>
        <p:spPr>
          <a:xfrm>
            <a:off x="3685217" y="2224714"/>
            <a:ext cx="4078680" cy="1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331" y="4575061"/>
            <a:ext cx="12183669" cy="2308324"/>
          </a:xfrm>
          <a:prstGeom prst="rect">
            <a:avLst/>
          </a:prstGeom>
        </p:spPr>
        <p:txBody>
          <a:bodyPr wrap="square">
            <a:spAutoFit/>
          </a:bodyPr>
          <a:lstStyle/>
          <a:p>
            <a:pPr lvl="1"/>
            <a:r>
              <a:rPr lang="en-US" dirty="0" err="1">
                <a:solidFill>
                  <a:schemeClr val="accent1">
                    <a:lumMod val="75000"/>
                  </a:schemeClr>
                </a:solidFill>
              </a:rPr>
              <a:t>Fermilab</a:t>
            </a:r>
            <a:r>
              <a:rPr lang="en-US" dirty="0">
                <a:solidFill>
                  <a:schemeClr val="accent1">
                    <a:lumMod val="75000"/>
                  </a:schemeClr>
                </a:solidFill>
              </a:rPr>
              <a:t> Answers:</a:t>
            </a:r>
          </a:p>
          <a:p>
            <a:pPr marL="742950" lvl="1" indent="-285750">
              <a:buFont typeface="Wingdings" panose="05000000000000000000" pitchFamily="2" charset="2"/>
              <a:buChar char="§"/>
            </a:pPr>
            <a:r>
              <a:rPr lang="en-US" dirty="0">
                <a:solidFill>
                  <a:schemeClr val="accent1">
                    <a:lumMod val="75000"/>
                  </a:schemeClr>
                </a:solidFill>
              </a:rPr>
              <a:t>2K temperature is fixed on the cavity coupler port tube (left side of the </a:t>
            </a:r>
            <a:r>
              <a:rPr lang="en-US" dirty="0" err="1">
                <a:solidFill>
                  <a:schemeClr val="accent1">
                    <a:lumMod val="75000"/>
                  </a:schemeClr>
                </a:solidFill>
              </a:rPr>
              <a:t>fermilab</a:t>
            </a:r>
            <a:r>
              <a:rPr lang="en-US" dirty="0">
                <a:solidFill>
                  <a:schemeClr val="accent1">
                    <a:lumMod val="75000"/>
                  </a:schemeClr>
                </a:solidFill>
              </a:rPr>
              <a:t> model figure).</a:t>
            </a:r>
          </a:p>
          <a:p>
            <a:pPr marL="742950" lvl="1" indent="-285750">
              <a:buFont typeface="Wingdings" panose="05000000000000000000" pitchFamily="2" charset="2"/>
              <a:buChar char="§"/>
            </a:pPr>
            <a:endParaRPr lang="en-US" dirty="0">
              <a:solidFill>
                <a:schemeClr val="accent1">
                  <a:lumMod val="75000"/>
                </a:schemeClr>
              </a:solidFill>
            </a:endParaRPr>
          </a:p>
          <a:p>
            <a:pPr marL="742950" lvl="1" indent="-285750">
              <a:buFont typeface="Wingdings" panose="05000000000000000000" pitchFamily="2" charset="2"/>
              <a:buChar char="§"/>
            </a:pPr>
            <a:r>
              <a:rPr lang="en-US" dirty="0">
                <a:solidFill>
                  <a:schemeClr val="accent1">
                    <a:lumMod val="75000"/>
                  </a:schemeClr>
                </a:solidFill>
              </a:rPr>
              <a:t>The heat flux between coupler and cavity flanges is conveyed only through the Al gasket (material </a:t>
            </a:r>
            <a:r>
              <a:rPr lang="fr-FR" dirty="0">
                <a:solidFill>
                  <a:schemeClr val="accent1">
                    <a:lumMod val="75000"/>
                  </a:schemeClr>
                </a:solidFill>
              </a:rPr>
              <a:t>AlMgSi0.5 F22 (3.3206.71)).</a:t>
            </a:r>
            <a:endParaRPr lang="en-US" dirty="0">
              <a:solidFill>
                <a:schemeClr val="accent1">
                  <a:lumMod val="75000"/>
                </a:schemeClr>
              </a:solidFill>
            </a:endParaRPr>
          </a:p>
          <a:p>
            <a:pPr marL="742950" lvl="1" indent="-285750">
              <a:buFont typeface="Wingdings" panose="05000000000000000000" pitchFamily="2" charset="2"/>
              <a:buChar char="§"/>
            </a:pPr>
            <a:endParaRPr lang="en-US" dirty="0">
              <a:solidFill>
                <a:schemeClr val="accent1">
                  <a:lumMod val="75000"/>
                </a:schemeClr>
              </a:solidFill>
            </a:endParaRPr>
          </a:p>
          <a:p>
            <a:pPr marL="742950" lvl="1" indent="-285750">
              <a:buFont typeface="Wingdings" panose="05000000000000000000" pitchFamily="2" charset="2"/>
              <a:buChar char="§"/>
            </a:pPr>
            <a:r>
              <a:rPr lang="en-US" dirty="0">
                <a:solidFill>
                  <a:schemeClr val="accent1">
                    <a:lumMod val="75000"/>
                  </a:schemeClr>
                </a:solidFill>
              </a:rPr>
              <a:t>Niobium thermal characteristics are applied to both tube and flange of the cavity coupler port, however the real flange material is niobium titanium. The thermal conduction due the assembly hardware (bolts,…) were neglected.</a:t>
            </a:r>
            <a:endParaRPr lang="en-US" dirty="0"/>
          </a:p>
        </p:txBody>
      </p:sp>
      <p:cxnSp>
        <p:nvCxnSpPr>
          <p:cNvPr id="37" name="Connecteur droit avec flèche 36"/>
          <p:cNvCxnSpPr/>
          <p:nvPr/>
        </p:nvCxnSpPr>
        <p:spPr>
          <a:xfrm flipV="1">
            <a:off x="9336025" y="3091826"/>
            <a:ext cx="658367" cy="19007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59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82255" y="0"/>
            <a:ext cx="8989878" cy="939800"/>
          </a:xfrm>
        </p:spPr>
        <p:txBody>
          <a:bodyPr>
            <a:normAutofit/>
          </a:bodyPr>
          <a:lstStyle/>
          <a:p>
            <a:r>
              <a:rPr lang="en-US" sz="3200" dirty="0"/>
              <a:t>Most important details to fix</a:t>
            </a:r>
            <a:endParaRPr lang="fr-FR" sz="3200"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979" y="132011"/>
            <a:ext cx="1224527" cy="667202"/>
          </a:xfrm>
          <a:prstGeom prst="rect">
            <a:avLst/>
          </a:prstGeom>
          <a:solidFill>
            <a:schemeClr val="bg1"/>
          </a:solidFill>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133" y="55153"/>
            <a:ext cx="1959739" cy="884647"/>
          </a:xfrm>
          <a:prstGeom prst="rect">
            <a:avLst/>
          </a:prstGeom>
        </p:spPr>
      </p:pic>
      <p:sp>
        <p:nvSpPr>
          <p:cNvPr id="11" name="ZoneTexte 10"/>
          <p:cNvSpPr txBox="1"/>
          <p:nvPr/>
        </p:nvSpPr>
        <p:spPr>
          <a:xfrm>
            <a:off x="109728" y="821496"/>
            <a:ext cx="8524607" cy="4247317"/>
          </a:xfrm>
          <a:prstGeom prst="rect">
            <a:avLst/>
          </a:prstGeom>
          <a:noFill/>
        </p:spPr>
        <p:txBody>
          <a:bodyPr wrap="square" rtlCol="0">
            <a:spAutoFit/>
          </a:bodyPr>
          <a:lstStyle/>
          <a:p>
            <a:pPr lvl="1"/>
            <a:endParaRPr lang="en-US" dirty="0"/>
          </a:p>
          <a:p>
            <a:pPr marL="742950" lvl="1" indent="-285750">
              <a:buFont typeface="Wingdings" panose="05000000000000000000" pitchFamily="2" charset="2"/>
              <a:buChar char="ü"/>
            </a:pPr>
            <a:r>
              <a:rPr lang="en-US" dirty="0"/>
              <a:t>Potentially uncoated coupler to cavity flange surface has an important impact on the RF losses for the worst phase. We didn’t find the specification for this detail.</a:t>
            </a:r>
          </a:p>
          <a:p>
            <a:pPr lvl="1"/>
            <a:endParaRPr lang="en-US" dirty="0">
              <a:solidFill>
                <a:schemeClr val="accent1">
                  <a:lumMod val="75000"/>
                </a:schemeClr>
              </a:solidFill>
            </a:endParaRPr>
          </a:p>
          <a:p>
            <a:pPr lvl="1"/>
            <a:r>
              <a:rPr lang="en-US" dirty="0" err="1">
                <a:solidFill>
                  <a:schemeClr val="accent1">
                    <a:lumMod val="75000"/>
                  </a:schemeClr>
                </a:solidFill>
              </a:rPr>
              <a:t>Fermilab</a:t>
            </a:r>
            <a:r>
              <a:rPr lang="en-US" dirty="0">
                <a:solidFill>
                  <a:schemeClr val="accent1">
                    <a:lumMod val="75000"/>
                  </a:schemeClr>
                </a:solidFill>
              </a:rPr>
              <a:t> Answers :</a:t>
            </a:r>
          </a:p>
          <a:p>
            <a:pPr marL="742950" lvl="1" indent="-285750">
              <a:buFontTx/>
              <a:buChar char="-"/>
            </a:pPr>
            <a:r>
              <a:rPr lang="en-US" dirty="0">
                <a:solidFill>
                  <a:schemeClr val="accent1">
                    <a:lumMod val="75000"/>
                  </a:schemeClr>
                </a:solidFill>
              </a:rPr>
              <a:t>The </a:t>
            </a:r>
            <a:r>
              <a:rPr lang="en-US" dirty="0" err="1">
                <a:solidFill>
                  <a:schemeClr val="accent1">
                    <a:lumMod val="75000"/>
                  </a:schemeClr>
                </a:solidFill>
              </a:rPr>
              <a:t>Fermilab</a:t>
            </a:r>
            <a:r>
              <a:rPr lang="en-US" dirty="0">
                <a:solidFill>
                  <a:schemeClr val="accent1">
                    <a:lumMod val="75000"/>
                  </a:schemeClr>
                </a:solidFill>
              </a:rPr>
              <a:t> model consider copper plating on the coupler flange as presented in this figure.</a:t>
            </a:r>
          </a:p>
          <a:p>
            <a:pPr marL="742950" lvl="1" indent="-285750">
              <a:buFont typeface="Wingdings" panose="05000000000000000000" pitchFamily="2" charset="2"/>
              <a:buChar char="ü"/>
            </a:pPr>
            <a:endParaRPr lang="en-US" dirty="0"/>
          </a:p>
          <a:p>
            <a:pPr marL="742950" lvl="1" indent="-285750">
              <a:buFont typeface="Wingdings" panose="05000000000000000000" pitchFamily="2" charset="2"/>
              <a:buChar char="ü"/>
            </a:pPr>
            <a:r>
              <a:rPr lang="en-US" dirty="0"/>
              <a:t>The conductivity of the intercepts materials has significant impact on the heat fluxes. CEA model uses copper with RRR=20 for intercepts. We don’t know the material used by </a:t>
            </a:r>
            <a:r>
              <a:rPr lang="en-US" dirty="0" err="1"/>
              <a:t>Fermilab</a:t>
            </a:r>
            <a:r>
              <a:rPr lang="en-US" dirty="0"/>
              <a:t>.</a:t>
            </a:r>
          </a:p>
          <a:p>
            <a:pPr lvl="1"/>
            <a:endParaRPr lang="en-US" dirty="0">
              <a:solidFill>
                <a:schemeClr val="accent1">
                  <a:lumMod val="75000"/>
                </a:schemeClr>
              </a:solidFill>
            </a:endParaRPr>
          </a:p>
          <a:p>
            <a:pPr lvl="1"/>
            <a:r>
              <a:rPr lang="en-US" dirty="0" err="1">
                <a:solidFill>
                  <a:schemeClr val="accent1">
                    <a:lumMod val="75000"/>
                  </a:schemeClr>
                </a:solidFill>
              </a:rPr>
              <a:t>Fermilab</a:t>
            </a:r>
            <a:r>
              <a:rPr lang="en-US" dirty="0">
                <a:solidFill>
                  <a:schemeClr val="accent1">
                    <a:lumMod val="75000"/>
                  </a:schemeClr>
                </a:solidFill>
              </a:rPr>
              <a:t> Answers :</a:t>
            </a:r>
            <a:endParaRPr lang="en-US" dirty="0"/>
          </a:p>
          <a:p>
            <a:pPr lvl="1"/>
            <a:r>
              <a:rPr lang="en-US" dirty="0">
                <a:solidFill>
                  <a:schemeClr val="accent1">
                    <a:lumMod val="75000"/>
                  </a:schemeClr>
                </a:solidFill>
              </a:rPr>
              <a:t>- The copper used for intercepts in the model has RRR=10. This is just simulation choice and not based on the real material characteristics.</a:t>
            </a:r>
          </a:p>
        </p:txBody>
      </p:sp>
      <p:grpSp>
        <p:nvGrpSpPr>
          <p:cNvPr id="25" name="Groupe 24"/>
          <p:cNvGrpSpPr/>
          <p:nvPr/>
        </p:nvGrpSpPr>
        <p:grpSpPr>
          <a:xfrm>
            <a:off x="8639543" y="1359999"/>
            <a:ext cx="3065179" cy="2285492"/>
            <a:chOff x="8639543" y="1359999"/>
            <a:chExt cx="3065179" cy="2285492"/>
          </a:xfrm>
        </p:grpSpPr>
        <p:pic>
          <p:nvPicPr>
            <p:cNvPr id="37" name="Image 36"/>
            <p:cNvPicPr>
              <a:picLocks noChangeAspect="1"/>
            </p:cNvPicPr>
            <p:nvPr/>
          </p:nvPicPr>
          <p:blipFill>
            <a:blip r:embed="rId4"/>
            <a:stretch>
              <a:fillRect/>
            </a:stretch>
          </p:blipFill>
          <p:spPr>
            <a:xfrm>
              <a:off x="8639543" y="1359999"/>
              <a:ext cx="3065179" cy="2285492"/>
            </a:xfrm>
            <a:prstGeom prst="rect">
              <a:avLst/>
            </a:prstGeom>
          </p:spPr>
        </p:pic>
        <p:cxnSp>
          <p:nvCxnSpPr>
            <p:cNvPr id="12" name="Connecteur droit 11"/>
            <p:cNvCxnSpPr/>
            <p:nvPr/>
          </p:nvCxnSpPr>
          <p:spPr>
            <a:xfrm>
              <a:off x="9153236" y="2669308"/>
              <a:ext cx="1354869" cy="74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flipV="1">
              <a:off x="10478123" y="2226039"/>
              <a:ext cx="464697" cy="45076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10939857" y="2226039"/>
              <a:ext cx="2301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11175165" y="2214795"/>
              <a:ext cx="0" cy="22538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27" name="Connecteur droit avec flèche 26"/>
          <p:cNvCxnSpPr/>
          <p:nvPr/>
        </p:nvCxnSpPr>
        <p:spPr>
          <a:xfrm>
            <a:off x="2295144" y="2669308"/>
            <a:ext cx="67208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13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82255" y="0"/>
            <a:ext cx="8238835" cy="939800"/>
          </a:xfrm>
        </p:spPr>
        <p:txBody>
          <a:bodyPr>
            <a:normAutofit/>
          </a:bodyPr>
          <a:lstStyle/>
          <a:p>
            <a:r>
              <a:rPr lang="en-US" sz="3200" dirty="0"/>
              <a:t>More details concerning Fermilab </a:t>
            </a:r>
            <a:r>
              <a:rPr lang="en-US" sz="3200" dirty="0" err="1"/>
              <a:t>modelization</a:t>
            </a:r>
            <a:r>
              <a:rPr lang="en-US" sz="3200" dirty="0"/>
              <a:t> </a:t>
            </a:r>
            <a:endParaRPr lang="fr-FR" sz="3200"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979" y="132011"/>
            <a:ext cx="1224527" cy="667202"/>
          </a:xfrm>
          <a:prstGeom prst="rect">
            <a:avLst/>
          </a:prstGeom>
          <a:solidFill>
            <a:schemeClr val="bg1"/>
          </a:solidFill>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133" y="55153"/>
            <a:ext cx="1959739" cy="884647"/>
          </a:xfrm>
          <a:prstGeom prst="rect">
            <a:avLst/>
          </a:prstGeom>
        </p:spPr>
      </p:pic>
      <p:sp>
        <p:nvSpPr>
          <p:cNvPr id="19" name="ZoneTexte 18"/>
          <p:cNvSpPr txBox="1"/>
          <p:nvPr/>
        </p:nvSpPr>
        <p:spPr>
          <a:xfrm>
            <a:off x="189224" y="876071"/>
            <a:ext cx="11862568" cy="4801314"/>
          </a:xfrm>
          <a:prstGeom prst="rect">
            <a:avLst/>
          </a:prstGeom>
          <a:noFill/>
        </p:spPr>
        <p:txBody>
          <a:bodyPr wrap="square" rtlCol="0">
            <a:spAutoFit/>
          </a:bodyPr>
          <a:lstStyle/>
          <a:p>
            <a:r>
              <a:rPr lang="en-US" dirty="0">
                <a:solidFill>
                  <a:schemeClr val="accent1">
                    <a:lumMod val="75000"/>
                  </a:schemeClr>
                </a:solidFill>
              </a:rPr>
              <a:t>Details from </a:t>
            </a:r>
            <a:r>
              <a:rPr lang="en-US" dirty="0" err="1">
                <a:solidFill>
                  <a:schemeClr val="accent1">
                    <a:lumMod val="75000"/>
                  </a:schemeClr>
                </a:solidFill>
              </a:rPr>
              <a:t>Fermilab</a:t>
            </a:r>
            <a:r>
              <a:rPr lang="en-US" dirty="0">
                <a:solidFill>
                  <a:schemeClr val="accent1">
                    <a:lumMod val="75000"/>
                  </a:schemeClr>
                </a:solidFill>
              </a:rPr>
              <a:t>:</a:t>
            </a:r>
          </a:p>
          <a:p>
            <a:endParaRPr lang="en-US" dirty="0">
              <a:solidFill>
                <a:schemeClr val="accent1">
                  <a:lumMod val="75000"/>
                </a:schemeClr>
              </a:solidFill>
            </a:endParaRPr>
          </a:p>
          <a:p>
            <a:pPr marL="285750" indent="-285750">
              <a:buFontTx/>
              <a:buChar char="-"/>
            </a:pPr>
            <a:r>
              <a:rPr lang="en-US" dirty="0">
                <a:solidFill>
                  <a:schemeClr val="accent1">
                    <a:lumMod val="75000"/>
                  </a:schemeClr>
                </a:solidFill>
              </a:rPr>
              <a:t>The convection coefficients used in </a:t>
            </a:r>
            <a:r>
              <a:rPr lang="en-US" dirty="0" err="1">
                <a:solidFill>
                  <a:schemeClr val="accent1">
                    <a:lumMod val="75000"/>
                  </a:schemeClr>
                </a:solidFill>
              </a:rPr>
              <a:t>Fermilab</a:t>
            </a:r>
            <a:r>
              <a:rPr lang="en-US" dirty="0">
                <a:solidFill>
                  <a:schemeClr val="accent1">
                    <a:lumMod val="75000"/>
                  </a:schemeClr>
                </a:solidFill>
              </a:rPr>
              <a:t> model were presented (the same than what was presented in the FDR). 4 g/s air flow is the nominal value for RF operation on cryomodule.</a:t>
            </a:r>
          </a:p>
          <a:p>
            <a:pPr marL="285750" indent="-285750">
              <a:buFontTx/>
              <a:buChar char="-"/>
            </a:pPr>
            <a:endParaRPr lang="en-US" dirty="0">
              <a:solidFill>
                <a:schemeClr val="accent1">
                  <a:lumMod val="75000"/>
                </a:schemeClr>
              </a:solidFill>
            </a:endParaRPr>
          </a:p>
          <a:p>
            <a:pPr marL="285750" indent="-285750">
              <a:buFontTx/>
              <a:buChar char="-"/>
            </a:pPr>
            <a:r>
              <a:rPr lang="en-US" dirty="0">
                <a:solidFill>
                  <a:schemeClr val="accent1">
                    <a:lumMod val="75000"/>
                  </a:schemeClr>
                </a:solidFill>
              </a:rPr>
              <a:t>The temperature of the convective air is estimated as following. Antenna air circuit is divided to sub parts. Each sub part air temperature is estimated considering its input temperature and the temperature rise due to the joules removed by air in that sub part. The worst phase for coupler RF losses is considered for all the thermal calculations.</a:t>
            </a:r>
          </a:p>
          <a:p>
            <a:pPr marL="285750" indent="-285750">
              <a:buFontTx/>
              <a:buChar char="-"/>
            </a:pPr>
            <a:endParaRPr lang="en-US" dirty="0">
              <a:solidFill>
                <a:schemeClr val="accent1">
                  <a:lumMod val="75000"/>
                </a:schemeClr>
              </a:solidFill>
            </a:endParaRPr>
          </a:p>
          <a:p>
            <a:pPr marL="285750" indent="-285750">
              <a:buFontTx/>
              <a:buChar char="-"/>
            </a:pPr>
            <a:r>
              <a:rPr lang="en-US" dirty="0">
                <a:solidFill>
                  <a:schemeClr val="accent1">
                    <a:lumMod val="75000"/>
                  </a:schemeClr>
                </a:solidFill>
              </a:rPr>
              <a:t>The RF calculation is not automatically coupled to the thermal calculation. RF losses are estimated by initial RF calculations, then, used as input for the thermal calculations.</a:t>
            </a:r>
          </a:p>
          <a:p>
            <a:pPr marL="285750" indent="-285750">
              <a:buFontTx/>
              <a:buChar char="-"/>
            </a:pPr>
            <a:endParaRPr lang="en-US" dirty="0">
              <a:solidFill>
                <a:schemeClr val="accent1">
                  <a:lumMod val="75000"/>
                </a:schemeClr>
              </a:solidFill>
            </a:endParaRPr>
          </a:p>
          <a:p>
            <a:pPr marL="285750" indent="-285750">
              <a:buFontTx/>
              <a:buChar char="-"/>
            </a:pPr>
            <a:r>
              <a:rPr lang="en-US" dirty="0">
                <a:solidFill>
                  <a:schemeClr val="accent1">
                    <a:lumMod val="75000"/>
                  </a:schemeClr>
                </a:solidFill>
              </a:rPr>
              <a:t>The thermal calculations do not consider the entire structure of the coupler. They are made on two separate models: one representing the air part only and the other representing cold part connected to the coaxial warm part up to the inner bellows limits.</a:t>
            </a:r>
          </a:p>
          <a:p>
            <a:pPr marL="285750" indent="-285750">
              <a:buFontTx/>
              <a:buChar char="-"/>
            </a:pPr>
            <a:endParaRPr lang="en-US" dirty="0">
              <a:solidFill>
                <a:schemeClr val="accent1">
                  <a:lumMod val="75000"/>
                </a:schemeClr>
              </a:solidFill>
            </a:endParaRPr>
          </a:p>
          <a:p>
            <a:pPr marL="285750" indent="-285750">
              <a:buFontTx/>
              <a:buChar char="-"/>
            </a:pPr>
            <a:r>
              <a:rPr lang="en-US" dirty="0">
                <a:solidFill>
                  <a:schemeClr val="accent1">
                    <a:lumMod val="75000"/>
                  </a:schemeClr>
                </a:solidFill>
              </a:rPr>
              <a:t>For the thermal model of the cold part, the air side of the inner and outer conductors are isolated.</a:t>
            </a:r>
          </a:p>
        </p:txBody>
      </p:sp>
      <p:pic>
        <p:nvPicPr>
          <p:cNvPr id="10" name="Image 9"/>
          <p:cNvPicPr>
            <a:picLocks noChangeAspect="1"/>
          </p:cNvPicPr>
          <p:nvPr/>
        </p:nvPicPr>
        <p:blipFill>
          <a:blip r:embed="rId4"/>
          <a:stretch>
            <a:fillRect/>
          </a:stretch>
        </p:blipFill>
        <p:spPr>
          <a:xfrm>
            <a:off x="10049164" y="4863117"/>
            <a:ext cx="1816563" cy="1850581"/>
          </a:xfrm>
          <a:prstGeom prst="rect">
            <a:avLst/>
          </a:prstGeom>
        </p:spPr>
      </p:pic>
      <p:sp>
        <p:nvSpPr>
          <p:cNvPr id="15" name="Rectangle 14"/>
          <p:cNvSpPr/>
          <p:nvPr/>
        </p:nvSpPr>
        <p:spPr>
          <a:xfrm>
            <a:off x="189224" y="5849008"/>
            <a:ext cx="7958080" cy="646331"/>
          </a:xfrm>
          <a:prstGeom prst="rect">
            <a:avLst/>
          </a:prstGeom>
        </p:spPr>
        <p:txBody>
          <a:bodyPr wrap="square">
            <a:spAutoFit/>
          </a:bodyPr>
          <a:lstStyle/>
          <a:p>
            <a:pPr marL="285750" indent="-285750">
              <a:buFontTx/>
              <a:buChar char="-"/>
            </a:pPr>
            <a:r>
              <a:rPr lang="en-US" dirty="0">
                <a:solidFill>
                  <a:schemeClr val="accent1">
                    <a:lumMod val="75000"/>
                  </a:schemeClr>
                </a:solidFill>
              </a:rPr>
              <a:t>For flanges assembly on both sides of the ceramic, the external conductor heat flux path to the window is represented in this figure.</a:t>
            </a:r>
          </a:p>
        </p:txBody>
      </p:sp>
      <p:cxnSp>
        <p:nvCxnSpPr>
          <p:cNvPr id="17" name="Connecteur droit avec flèche 16"/>
          <p:cNvCxnSpPr>
            <a:endCxn id="10" idx="1"/>
          </p:cNvCxnSpPr>
          <p:nvPr/>
        </p:nvCxnSpPr>
        <p:spPr>
          <a:xfrm flipV="1">
            <a:off x="7001164" y="5788408"/>
            <a:ext cx="3048000" cy="510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4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82255" y="0"/>
            <a:ext cx="8238835" cy="939800"/>
          </a:xfrm>
        </p:spPr>
        <p:txBody>
          <a:bodyPr>
            <a:normAutofit/>
          </a:bodyPr>
          <a:lstStyle/>
          <a:p>
            <a:r>
              <a:rPr lang="en-US" sz="3200" dirty="0"/>
              <a:t>More details concerning </a:t>
            </a:r>
            <a:r>
              <a:rPr lang="en-US" sz="3200" dirty="0" err="1"/>
              <a:t>Fermilab</a:t>
            </a:r>
            <a:r>
              <a:rPr lang="en-US" sz="3200" dirty="0"/>
              <a:t> </a:t>
            </a:r>
            <a:r>
              <a:rPr lang="en-US" sz="3200" dirty="0" err="1"/>
              <a:t>modelization</a:t>
            </a:r>
            <a:r>
              <a:rPr lang="en-US" sz="3200" dirty="0"/>
              <a:t> </a:t>
            </a:r>
            <a:endParaRPr lang="fr-FR" sz="3200" dirty="0"/>
          </a:p>
        </p:txBody>
      </p:sp>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979" y="132011"/>
            <a:ext cx="1224527" cy="667202"/>
          </a:xfrm>
          <a:prstGeom prst="rect">
            <a:avLst/>
          </a:prstGeom>
          <a:solidFill>
            <a:schemeClr val="bg1"/>
          </a:solidFill>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2133" y="55153"/>
            <a:ext cx="1959739" cy="884647"/>
          </a:xfrm>
          <a:prstGeom prst="rect">
            <a:avLst/>
          </a:prstGeom>
        </p:spPr>
      </p:pic>
      <p:sp>
        <p:nvSpPr>
          <p:cNvPr id="19" name="ZoneTexte 18"/>
          <p:cNvSpPr txBox="1"/>
          <p:nvPr/>
        </p:nvSpPr>
        <p:spPr>
          <a:xfrm>
            <a:off x="189224" y="1196111"/>
            <a:ext cx="11862568" cy="2585323"/>
          </a:xfrm>
          <a:prstGeom prst="rect">
            <a:avLst/>
          </a:prstGeom>
          <a:noFill/>
        </p:spPr>
        <p:txBody>
          <a:bodyPr wrap="square" rtlCol="0">
            <a:spAutoFit/>
          </a:bodyPr>
          <a:lstStyle/>
          <a:p>
            <a:pPr marL="285750" indent="-285750">
              <a:buFontTx/>
              <a:buChar char="-"/>
            </a:pPr>
            <a:r>
              <a:rPr lang="en-US" dirty="0">
                <a:solidFill>
                  <a:schemeClr val="accent1">
                    <a:lumMod val="75000"/>
                  </a:schemeClr>
                </a:solidFill>
              </a:rPr>
              <a:t>During calculation convergence, the material thermal conductivity variation as a function of the temperature profile change is considered. However, the impact of the surface resistivity change as a function of the thermal profile variation is not considered. Only the initial estimation of the temperature profile is considered for the RF losses which are maintained fixed during the thermal calculation.</a:t>
            </a:r>
          </a:p>
          <a:p>
            <a:pPr marL="285750" indent="-285750">
              <a:buFontTx/>
              <a:buChar char="-"/>
            </a:pPr>
            <a:endParaRPr lang="en-US" dirty="0">
              <a:solidFill>
                <a:schemeClr val="accent1">
                  <a:lumMod val="75000"/>
                </a:schemeClr>
              </a:solidFill>
            </a:endParaRPr>
          </a:p>
          <a:p>
            <a:pPr marL="285750" indent="-285750">
              <a:buFontTx/>
              <a:buChar char="-"/>
            </a:pPr>
            <a:r>
              <a:rPr lang="en-US" dirty="0">
                <a:solidFill>
                  <a:schemeClr val="accent1">
                    <a:lumMod val="75000"/>
                  </a:schemeClr>
                </a:solidFill>
              </a:rPr>
              <a:t>The reflection phase parametric sweep used for the RF calculation is performed with a Pi/4 steps from 0 to 2*Pi [rad]. Pi/8 step calculation may show higher thermal values results for Ceramic T° and heat fluxes (to be checked).</a:t>
            </a:r>
            <a:endParaRPr lang="en-US" dirty="0"/>
          </a:p>
          <a:p>
            <a:pPr marL="285750" indent="-285750">
              <a:buFontTx/>
              <a:buChar char="-"/>
            </a:pPr>
            <a:endParaRPr lang="en-US" dirty="0">
              <a:solidFill>
                <a:schemeClr val="accent1">
                  <a:lumMod val="75000"/>
                </a:schemeClr>
              </a:solidFill>
            </a:endParaRPr>
          </a:p>
          <a:p>
            <a:pPr marL="285750" indent="-285750">
              <a:buFontTx/>
              <a:buChar char="-"/>
            </a:pPr>
            <a:r>
              <a:rPr lang="en-US" dirty="0">
                <a:solidFill>
                  <a:schemeClr val="accent1">
                    <a:lumMod val="75000"/>
                  </a:schemeClr>
                </a:solidFill>
              </a:rPr>
              <a:t>Anomalous copper RF losses are not calculated as they are considered insignificant.</a:t>
            </a:r>
            <a:endParaRPr lang="en-US" dirty="0"/>
          </a:p>
        </p:txBody>
      </p:sp>
    </p:spTree>
    <p:extLst>
      <p:ext uri="{BB962C8B-B14F-4D97-AF65-F5344CB8AC3E}">
        <p14:creationId xmlns:p14="http://schemas.microsoft.com/office/powerpoint/2010/main" val="35414943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40812</TotalTime>
  <Words>980</Words>
  <Application>Microsoft Macintosh PowerPoint</Application>
  <PresentationFormat>Widescreen</PresentationFormat>
  <Paragraphs>100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Wingdings</vt:lpstr>
      <vt:lpstr>Thème Office</vt:lpstr>
      <vt:lpstr>PowerPoint Presentation</vt:lpstr>
      <vt:lpstr>650 MHz Coupler Model Details</vt:lpstr>
      <vt:lpstr>Most important details to fix</vt:lpstr>
      <vt:lpstr>Most important details to fix</vt:lpstr>
      <vt:lpstr>Most important details to fix</vt:lpstr>
      <vt:lpstr>Most important details to fix</vt:lpstr>
      <vt:lpstr>More details concerning Fermilab modelization </vt:lpstr>
      <vt:lpstr>More details concerning Fermilab modelization </vt:lpstr>
    </vt:vector>
  </TitlesOfParts>
  <Company>CEA Saclay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JENHANI Hassen</dc:creator>
  <cp:lastModifiedBy>Nikolay A Solyak</cp:lastModifiedBy>
  <cp:revision>181</cp:revision>
  <dcterms:created xsi:type="dcterms:W3CDTF">2020-05-19T07:06:37Z</dcterms:created>
  <dcterms:modified xsi:type="dcterms:W3CDTF">2020-06-19T17:12:51Z</dcterms:modified>
</cp:coreProperties>
</file>