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30"/>
  </p:notesMasterIdLst>
  <p:handoutMasterIdLst>
    <p:handoutMasterId r:id="rId31"/>
  </p:handoutMasterIdLst>
  <p:sldIdLst>
    <p:sldId id="294" r:id="rId5"/>
    <p:sldId id="334" r:id="rId6"/>
    <p:sldId id="2036" r:id="rId7"/>
    <p:sldId id="2037" r:id="rId8"/>
    <p:sldId id="1021" r:id="rId9"/>
    <p:sldId id="1040" r:id="rId10"/>
    <p:sldId id="2020" r:id="rId11"/>
    <p:sldId id="1008" r:id="rId12"/>
    <p:sldId id="999" r:id="rId13"/>
    <p:sldId id="1014" r:id="rId14"/>
    <p:sldId id="1020" r:id="rId15"/>
    <p:sldId id="520" r:id="rId16"/>
    <p:sldId id="521" r:id="rId17"/>
    <p:sldId id="996" r:id="rId18"/>
    <p:sldId id="994" r:id="rId19"/>
    <p:sldId id="1010" r:id="rId20"/>
    <p:sldId id="1013" r:id="rId21"/>
    <p:sldId id="1015" r:id="rId22"/>
    <p:sldId id="1017" r:id="rId23"/>
    <p:sldId id="972" r:id="rId24"/>
    <p:sldId id="1018" r:id="rId25"/>
    <p:sldId id="1019" r:id="rId26"/>
    <p:sldId id="973" r:id="rId27"/>
    <p:sldId id="975" r:id="rId28"/>
    <p:sldId id="1012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 snapToObjects="1" showGuides="1">
      <p:cViewPr varScale="1">
        <p:scale>
          <a:sx n="72" d="100"/>
          <a:sy n="72" d="100"/>
        </p:scale>
        <p:origin x="1290" y="6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16AA3B-D513-4568-ADD3-3BBA8874574F}"/>
              </a:ext>
            </a:extLst>
          </p:cNvPr>
          <p:cNvSpPr txBox="1"/>
          <p:nvPr userDrawn="1"/>
        </p:nvSpPr>
        <p:spPr>
          <a:xfrm>
            <a:off x="5757716" y="4873610"/>
            <a:ext cx="338628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Poland, 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028D7-F88A-46AC-A4EE-0D16D8977226}"/>
              </a:ext>
            </a:extLst>
          </p:cNvPr>
          <p:cNvCxnSpPr>
            <a:cxnSpLocks/>
          </p:cNvCxnSpPr>
          <p:nvPr userDrawn="1"/>
        </p:nvCxnSpPr>
        <p:spPr>
          <a:xfrm>
            <a:off x="5751576" y="6364224"/>
            <a:ext cx="2978836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" y="896935"/>
            <a:ext cx="9141374" cy="27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C252E7D-511A-3F46-85D4-8F4130125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12A21D-B56E-F945-B055-BF1CBF63F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B3E399-69D4-C841-A710-B72A7702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75BED8-95F8-CC4B-ABA8-F24701B5E09F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DD55B5-2492-1B49-8FE7-A4E81E464686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7750FE-A38D-8D40-B62F-C2B0DF6D7DBD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E53488-F378-2346-80CA-BF8F508ADB1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011B33-F2FA-D041-B3F6-0928448CC4DA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5312740"/>
            <a:ext cx="8499231" cy="1390219"/>
          </a:xfrm>
        </p:spPr>
        <p:txBody>
          <a:bodyPr/>
          <a:lstStyle/>
          <a:p>
            <a:r>
              <a:rPr lang="en-US" dirty="0"/>
              <a:t>PIP-II Team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17-June-2020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PIP-II Report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  <a:r>
              <a:rPr lang="en-US" dirty="0">
                <a:cs typeface="Helvetica"/>
              </a:rPr>
              <a:t> – Doc overview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96202" cy="5544989"/>
          </a:xfrm>
        </p:spPr>
        <p:txBody>
          <a:bodyPr lIns="0" tIns="0" rIns="0" bIns="0" anchor="t"/>
          <a:lstStyle/>
          <a:p>
            <a:r>
              <a:rPr lang="en-US" b="1" dirty="0">
                <a:cs typeface="Helvetica"/>
              </a:rPr>
              <a:t>PPDs Part 1</a:t>
            </a:r>
            <a:r>
              <a:rPr lang="en-US" dirty="0">
                <a:cs typeface="Helvetica"/>
              </a:rPr>
              <a:t>: Significant progress with STFC/UKRI; plan in place with CEA; under review by DAE. </a:t>
            </a:r>
            <a:endParaRPr lang="en-US" dirty="0"/>
          </a:p>
          <a:p>
            <a:pPr marL="347345"/>
            <a:r>
              <a:rPr lang="en-US" b="1" dirty="0">
                <a:cs typeface="Helvetica"/>
              </a:rPr>
              <a:t>PPDs Part 2 </a:t>
            </a:r>
            <a:r>
              <a:rPr lang="en-US" dirty="0">
                <a:cs typeface="Helvetica"/>
              </a:rPr>
              <a:t>:</a:t>
            </a:r>
            <a:endParaRPr lang="en-US" dirty="0"/>
          </a:p>
          <a:p>
            <a:pPr marL="740410"/>
            <a:r>
              <a:rPr lang="en-US" dirty="0">
                <a:cs typeface="Helvetica"/>
              </a:rPr>
              <a:t>Updates in-progress without COVID-19 effect yet: completed for all the EU Partners (CEA in last check step)</a:t>
            </a:r>
            <a:endParaRPr lang="en-US" dirty="0"/>
          </a:p>
          <a:p>
            <a:pPr marL="740410"/>
            <a:r>
              <a:rPr lang="en-US" dirty="0">
                <a:cs typeface="Helvetica"/>
              </a:rPr>
              <a:t>Significant progress with DAE  to integrate PPD milestones and to logically connect in P6.</a:t>
            </a:r>
            <a:endParaRPr lang="en-US" dirty="0"/>
          </a:p>
          <a:p>
            <a:pPr marL="740410"/>
            <a:r>
              <a:rPr lang="en-US" dirty="0">
                <a:cs typeface="Helvetica"/>
              </a:rPr>
              <a:t>To assess the IKC COVID-19 impact, the first step is to send the T6 MSs - input to partner schedule – new date. Plan to send those MS at the end of June.</a:t>
            </a:r>
            <a:endParaRPr lang="en-US" dirty="0"/>
          </a:p>
          <a:p>
            <a:pPr marL="347345"/>
            <a:r>
              <a:rPr lang="en-US" dirty="0">
                <a:cs typeface="Helvetica"/>
              </a:rPr>
              <a:t>Draft </a:t>
            </a:r>
            <a:r>
              <a:rPr lang="en-US" b="1" dirty="0">
                <a:cs typeface="Helvetica"/>
              </a:rPr>
              <a:t>Acceptance Plans</a:t>
            </a:r>
            <a:r>
              <a:rPr lang="en-US" dirty="0">
                <a:cs typeface="Helvetica"/>
              </a:rPr>
              <a:t> for each IKC are in progress</a:t>
            </a:r>
            <a:endParaRPr lang="en-US" dirty="0"/>
          </a:p>
          <a:p>
            <a:pPr marL="740410"/>
            <a:r>
              <a:rPr lang="en-US" dirty="0">
                <a:cs typeface="Helvetica"/>
              </a:rPr>
              <a:t>Significant progress on UKRI, CEA after discussion with Partners. </a:t>
            </a:r>
            <a:endParaRPr lang="en-US" dirty="0"/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198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HWR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26E8A1-3D29-4379-B186-AD557362E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27" y="1035351"/>
            <a:ext cx="4849282" cy="5113139"/>
          </a:xfrm>
        </p:spPr>
        <p:txBody>
          <a:bodyPr>
            <a:normAutofit/>
          </a:bodyPr>
          <a:lstStyle/>
          <a:p>
            <a:r>
              <a:rPr lang="en-US" dirty="0"/>
              <a:t>Resumed 2K.</a:t>
            </a:r>
          </a:p>
          <a:p>
            <a:r>
              <a:rPr lang="en-US" dirty="0"/>
              <a:t>Almost ready for RF power ramp.</a:t>
            </a:r>
          </a:p>
          <a:p>
            <a:pPr lvl="1"/>
            <a:r>
              <a:rPr lang="en-US" sz="2000" dirty="0"/>
              <a:t>Cavity frequency tuned</a:t>
            </a:r>
          </a:p>
          <a:p>
            <a:pPr lvl="1"/>
            <a:r>
              <a:rPr lang="en-US" sz="2000" dirty="0"/>
              <a:t>Final test preparation this morning</a:t>
            </a:r>
          </a:p>
          <a:p>
            <a:pPr lvl="1"/>
            <a:r>
              <a:rPr lang="en-US" sz="2000" dirty="0"/>
              <a:t>Test plan completed</a:t>
            </a:r>
          </a:p>
          <a:p>
            <a:pPr lvl="2"/>
            <a:r>
              <a:rPr lang="en-US" sz="1800" dirty="0"/>
              <a:t>Test traveler ready to go</a:t>
            </a:r>
          </a:p>
          <a:p>
            <a:pPr lvl="2"/>
            <a:r>
              <a:rPr lang="en-US" sz="1800" dirty="0"/>
              <a:t>Acceptance plan released</a:t>
            </a:r>
          </a:p>
          <a:p>
            <a:pPr lvl="2"/>
            <a:endParaRPr lang="en-US" sz="1800" dirty="0"/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DC708973-8EB7-42F6-8141-911E6E2BAD7E}"/>
              </a:ext>
            </a:extLst>
          </p:cNvPr>
          <p:cNvSpPr txBox="1">
            <a:spLocks/>
          </p:cNvSpPr>
          <p:nvPr/>
        </p:nvSpPr>
        <p:spPr>
          <a:xfrm>
            <a:off x="2697162" y="6463982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D39C3B4-DDA9-44DA-8431-177FB817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330912" cy="22921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June 17, 2020</a:t>
            </a:r>
          </a:p>
        </p:txBody>
      </p:sp>
    </p:spTree>
    <p:extLst>
      <p:ext uri="{BB962C8B-B14F-4D97-AF65-F5344CB8AC3E}">
        <p14:creationId xmlns:p14="http://schemas.microsoft.com/office/powerpoint/2010/main" val="249538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9771"/>
            <a:ext cx="8686800" cy="427877"/>
          </a:xfrm>
        </p:spPr>
        <p:txBody>
          <a:bodyPr/>
          <a:lstStyle/>
          <a:p>
            <a:r>
              <a:rPr lang="en-US" dirty="0"/>
              <a:t>WBS 121.2 SRF Updates – SSR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8EF267-40C7-4BDB-B4C3-9F80CB794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92" y="1024361"/>
            <a:ext cx="4849282" cy="511313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SSR1: installation is in progress at PIP2IT test cave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Cryo-connection completed.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Ready for helium circuit pressure testing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SSR2: Niobium sheets production at vendor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All 40 pcs Nb sheets: cutting completed, waiting for final polishing and inspection.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QC hold point: Sample cutting and send to Fermilab for sample test before shipping.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Composition met spec.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RRR: met spec (362 – 480)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SSR2: Cavity procurement is in progress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Bids evaluation completed, pending </a:t>
            </a:r>
            <a:r>
              <a:rPr lang="en-US" sz="1400" u="sng" dirty="0">
                <a:solidFill>
                  <a:schemeClr val="accent6">
                    <a:lumMod val="50000"/>
                  </a:schemeClr>
                </a:solidFill>
              </a:rPr>
              <a:t>procurement action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SSR2: Conduction cooled solenoid FDR is scheduled in mid-July, 2020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SSR2: Power coupler procurement is in progress, pending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</a:rPr>
              <a:t>procurement action</a:t>
            </a:r>
            <a:endParaRPr lang="en-US" sz="1400" u="sng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SSR2: cryomodule design in progress.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6C0E4-5DC6-4207-9268-8DCDFFF6BC61}"/>
              </a:ext>
            </a:extLst>
          </p:cNvPr>
          <p:cNvSpPr txBox="1"/>
          <p:nvPr/>
        </p:nvSpPr>
        <p:spPr>
          <a:xfrm>
            <a:off x="5835618" y="2886077"/>
            <a:ext cx="311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SSR2 Nb: Sheet cutting completed (all)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1A059-9B58-497A-B279-1E818A494E18}"/>
              </a:ext>
            </a:extLst>
          </p:cNvPr>
          <p:cNvSpPr txBox="1"/>
          <p:nvPr/>
        </p:nvSpPr>
        <p:spPr>
          <a:xfrm>
            <a:off x="5968872" y="5401601"/>
            <a:ext cx="292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SSR2 Nb: Nb tubes </a:t>
            </a:r>
          </a:p>
          <a:p>
            <a:r>
              <a:rPr lang="en-US" sz="1400" dirty="0"/>
              <a:t>finished the machining process</a:t>
            </a:r>
          </a:p>
        </p:txBody>
      </p:sp>
      <p:sp>
        <p:nvSpPr>
          <p:cNvPr id="20" name="Footer Placeholder 8">
            <a:extLst>
              <a:ext uri="{FF2B5EF4-FFF2-40B4-BE49-F238E27FC236}">
                <a16:creationId xmlns:a16="http://schemas.microsoft.com/office/drawing/2014/main" id="{2F694E89-4212-4AA9-A1A3-151966D60483}"/>
              </a:ext>
            </a:extLst>
          </p:cNvPr>
          <p:cNvSpPr txBox="1">
            <a:spLocks/>
          </p:cNvSpPr>
          <p:nvPr/>
        </p:nvSpPr>
        <p:spPr>
          <a:xfrm>
            <a:off x="2697162" y="6463982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pic>
        <p:nvPicPr>
          <p:cNvPr id="11" name="图片 2" descr="4ac8ec9c3c4b5fde55a1a92b7ad8004">
            <a:extLst>
              <a:ext uri="{FF2B5EF4-FFF2-40B4-BE49-F238E27FC236}">
                <a16:creationId xmlns:a16="http://schemas.microsoft.com/office/drawing/2014/main" id="{F0759EDE-2528-477B-BB20-0F4328418CCE}"/>
              </a:ext>
            </a:extLst>
          </p:cNvPr>
          <p:cNvPicPr/>
          <p:nvPr/>
        </p:nvPicPr>
        <p:blipFill>
          <a:blip r:embed="rId2"/>
          <a:srcRect r="2801" b="10178"/>
          <a:stretch>
            <a:fillRect/>
          </a:stretch>
        </p:blipFill>
        <p:spPr>
          <a:xfrm>
            <a:off x="5837455" y="886326"/>
            <a:ext cx="2880653" cy="2065750"/>
          </a:xfrm>
          <a:prstGeom prst="rect">
            <a:avLst/>
          </a:prstGeom>
        </p:spPr>
      </p:pic>
      <p:pic>
        <p:nvPicPr>
          <p:cNvPr id="14" name="图片 4" descr="e25c9d7d9077573fe7a48d244bd1923">
            <a:extLst>
              <a:ext uri="{FF2B5EF4-FFF2-40B4-BE49-F238E27FC236}">
                <a16:creationId xmlns:a16="http://schemas.microsoft.com/office/drawing/2014/main" id="{7F931003-040E-4212-AE2F-740B9144392A}"/>
              </a:ext>
            </a:extLst>
          </p:cNvPr>
          <p:cNvPicPr/>
          <p:nvPr/>
        </p:nvPicPr>
        <p:blipFill>
          <a:blip r:embed="rId3"/>
          <a:srcRect r="5570" b="8182"/>
          <a:stretch>
            <a:fillRect/>
          </a:stretch>
        </p:blipFill>
        <p:spPr>
          <a:xfrm>
            <a:off x="5837455" y="3193854"/>
            <a:ext cx="2880653" cy="2207747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0D2CA5B-70C1-4E56-A2C5-8CDBD5421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330912" cy="22921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June 17, 2020</a:t>
            </a:r>
          </a:p>
        </p:txBody>
      </p:sp>
    </p:spTree>
    <p:extLst>
      <p:ext uri="{BB962C8B-B14F-4D97-AF65-F5344CB8AC3E}">
        <p14:creationId xmlns:p14="http://schemas.microsoft.com/office/powerpoint/2010/main" val="417640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689C1C7-C08C-40A8-8CCE-8B521F9D4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066800"/>
            <a:ext cx="7865064" cy="456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Status and plans of four HB650 5-cell cavities</a:t>
            </a:r>
          </a:p>
          <a:p>
            <a:r>
              <a:rPr lang="en-US" sz="1700" dirty="0">
                <a:solidFill>
                  <a:schemeClr val="tx1"/>
                </a:solidFill>
                <a:highlight>
                  <a:srgbClr val="00FF00"/>
                </a:highlight>
              </a:rPr>
              <a:t>B9A-AES-007</a:t>
            </a:r>
            <a:r>
              <a:rPr lang="en-US" sz="1700" dirty="0">
                <a:solidFill>
                  <a:schemeClr val="tx1"/>
                </a:solidFill>
              </a:rPr>
              <a:t>; Cavity jacketing resumed, pending hardware from AES-008</a:t>
            </a:r>
            <a:endParaRPr lang="en-US" sz="1700" dirty="0">
              <a:solidFill>
                <a:srgbClr val="FF0000"/>
              </a:solidFill>
              <a:highlight>
                <a:srgbClr val="FF0000"/>
              </a:highlight>
            </a:endParaRPr>
          </a:p>
          <a:p>
            <a:r>
              <a:rPr lang="en-US" sz="1700" dirty="0">
                <a:solidFill>
                  <a:schemeClr val="tx1"/>
                </a:solidFill>
                <a:highlight>
                  <a:srgbClr val="00FF00"/>
                </a:highlight>
              </a:rPr>
              <a:t>B9A-AES-008</a:t>
            </a:r>
            <a:r>
              <a:rPr lang="en-US" sz="1700" dirty="0">
                <a:solidFill>
                  <a:schemeClr val="tx1"/>
                </a:solidFill>
              </a:rPr>
              <a:t>; First phase of jacketing was completed. The second phase of jacketing resumed. Instrumentation before jacketing is in progress.</a:t>
            </a:r>
          </a:p>
          <a:p>
            <a:r>
              <a:rPr lang="en-US" sz="1700" dirty="0">
                <a:solidFill>
                  <a:schemeClr val="tx1"/>
                </a:solidFill>
                <a:highlight>
                  <a:srgbClr val="FFFF00"/>
                </a:highlight>
              </a:rPr>
              <a:t>B9A-AES-009</a:t>
            </a:r>
            <a:r>
              <a:rPr lang="en-US" sz="1700" dirty="0">
                <a:solidFill>
                  <a:schemeClr val="tx1"/>
                </a:solidFill>
              </a:rPr>
              <a:t>: Met vertical testing acceptance. Additional cold EP 3um was completed. VTS preparation almost completed. ANL building AC has been down. Expected to recover today.</a:t>
            </a:r>
            <a:endParaRPr lang="en-US" sz="1700" dirty="0">
              <a:solidFill>
                <a:srgbClr val="FF0000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  <a:highlight>
                  <a:srgbClr val="00FF00"/>
                </a:highlight>
              </a:rPr>
              <a:t>B9A-AES-010</a:t>
            </a:r>
            <a:r>
              <a:rPr lang="en-US" sz="1700" dirty="0">
                <a:solidFill>
                  <a:schemeClr val="tx1"/>
                </a:solidFill>
              </a:rPr>
              <a:t>: Transportation to RRCAT is </a:t>
            </a:r>
            <a:r>
              <a:rPr lang="en-US" sz="1700" dirty="0">
                <a:solidFill>
                  <a:schemeClr val="bg1"/>
                </a:solidFill>
                <a:highlight>
                  <a:srgbClr val="FF0000"/>
                </a:highlight>
              </a:rPr>
              <a:t>paused</a:t>
            </a:r>
            <a:r>
              <a:rPr lang="en-US" sz="1700" dirty="0">
                <a:solidFill>
                  <a:schemeClr val="tx1"/>
                </a:solidFill>
              </a:rPr>
              <a:t>, pending RRCAT request.</a:t>
            </a:r>
          </a:p>
          <a:p>
            <a:r>
              <a:rPr lang="en-US" sz="1700" dirty="0">
                <a:solidFill>
                  <a:schemeClr val="tx1"/>
                </a:solidFill>
              </a:rPr>
              <a:t>B92A-RRCAT-502: Cavity paused; test cage delivery delayed due to covid-19.</a:t>
            </a:r>
          </a:p>
          <a:p>
            <a:pPr marL="0" indent="0">
              <a:buNone/>
            </a:pP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98ABC-FF9B-4413-8441-28CD9EF71C1C}"/>
              </a:ext>
            </a:extLst>
          </p:cNvPr>
          <p:cNvSpPr/>
          <p:nvPr/>
        </p:nvSpPr>
        <p:spPr>
          <a:xfrm>
            <a:off x="228600" y="3984689"/>
            <a:ext cx="873717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/>
              <a:t>LB650 Cavities: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INFN ESS MB704 received. Processing </a:t>
            </a:r>
            <a:r>
              <a:rPr lang="en-US" sz="1700" dirty="0">
                <a:solidFill>
                  <a:schemeClr val="bg1"/>
                </a:solidFill>
                <a:highlight>
                  <a:srgbClr val="FF0000"/>
                </a:highlight>
              </a:rPr>
              <a:t>on hold</a:t>
            </a:r>
            <a:r>
              <a:rPr lang="en-US" sz="17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MSU cavity S65-01 was tested at MSU. Cavity achieved 21 MV/m (2.1e10 @ 16 MV/m).</a:t>
            </a:r>
          </a:p>
          <a:p>
            <a:pPr lvl="1"/>
            <a:r>
              <a:rPr lang="en-US" sz="1700" dirty="0"/>
              <a:t>Vertical re-test is scheduled on 7/2.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MSU cavity S65-02 re-processing completed. Vertical test is not schedule yet.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INFN prototype 5-cell: cavity RF QC is scheduled, pending ANL EP tooling.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INFN 1-cell LB650: Niobium material characterization. Processing is pending ANL EP tooling.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0D418465-DC37-4F40-AA43-B2B376484952}"/>
              </a:ext>
            </a:extLst>
          </p:cNvPr>
          <p:cNvSpPr txBox="1">
            <a:spLocks/>
          </p:cNvSpPr>
          <p:nvPr/>
        </p:nvSpPr>
        <p:spPr>
          <a:xfrm>
            <a:off x="2697162" y="6463982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F394AF-EB93-4A14-A5A8-624B435B6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330912" cy="22921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June 17, 2020</a:t>
            </a:r>
          </a:p>
        </p:txBody>
      </p:sp>
    </p:spTree>
    <p:extLst>
      <p:ext uri="{BB962C8B-B14F-4D97-AF65-F5344CB8AC3E}">
        <p14:creationId xmlns:p14="http://schemas.microsoft.com/office/powerpoint/2010/main" val="372852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F2CE2-36E3-495E-B909-97713C61FB03}"/>
              </a:ext>
            </a:extLst>
          </p:cNvPr>
          <p:cNvSpPr/>
          <p:nvPr/>
        </p:nvSpPr>
        <p:spPr>
          <a:xfrm>
            <a:off x="365474" y="3584398"/>
            <a:ext cx="5682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Cryomodule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HB650 final design is nearly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Drawing package is being developed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simulation is in progress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iteration for a better strong-back vessel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Strong back model (CEA) was completed.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simulation is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Tooling design is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Magnetic shield design iterated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FDR scheduled from 7/29-31, dry run scheduled from 7/6-8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082D0C-3FCA-469E-80E3-A954F4E74902}"/>
              </a:ext>
            </a:extLst>
          </p:cNvPr>
          <p:cNvSpPr/>
          <p:nvPr/>
        </p:nvSpPr>
        <p:spPr>
          <a:xfrm>
            <a:off x="365475" y="690309"/>
            <a:ext cx="5488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Niobium specification: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Received NX niobium samples from INFN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Conducting sample studies as soon as allowed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Focusing on cavity processing and testing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16A7C63-174E-49B5-B649-84540830AD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5779" y="1147010"/>
            <a:ext cx="3283080" cy="24899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3E3157-0FF9-4FBE-B392-227A883F47A4}"/>
              </a:ext>
            </a:extLst>
          </p:cNvPr>
          <p:cNvSpPr txBox="1"/>
          <p:nvPr/>
        </p:nvSpPr>
        <p:spPr>
          <a:xfrm>
            <a:off x="6491229" y="5640836"/>
            <a:ext cx="188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Improve design for transportation</a:t>
            </a:r>
          </a:p>
        </p:txBody>
      </p:sp>
      <p:sp>
        <p:nvSpPr>
          <p:cNvPr id="22" name="Footer Placeholder 8">
            <a:extLst>
              <a:ext uri="{FF2B5EF4-FFF2-40B4-BE49-F238E27FC236}">
                <a16:creationId xmlns:a16="http://schemas.microsoft.com/office/drawing/2014/main" id="{DD850CD2-C0F5-4A53-822A-59492DA86343}"/>
              </a:ext>
            </a:extLst>
          </p:cNvPr>
          <p:cNvSpPr txBox="1">
            <a:spLocks/>
          </p:cNvSpPr>
          <p:nvPr/>
        </p:nvSpPr>
        <p:spPr>
          <a:xfrm>
            <a:off x="2697162" y="6463982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45395F7-0CA9-4FBD-B81A-2251795D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7" t="16423" r="32642" b="5190"/>
          <a:stretch/>
        </p:blipFill>
        <p:spPr>
          <a:xfrm>
            <a:off x="6289512" y="3837464"/>
            <a:ext cx="2089484" cy="187352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9949CC-A0FA-46B3-AADE-0F8B908BB1D2}"/>
              </a:ext>
            </a:extLst>
          </p:cNvPr>
          <p:cNvCxnSpPr/>
          <p:nvPr/>
        </p:nvCxnSpPr>
        <p:spPr>
          <a:xfrm>
            <a:off x="6970295" y="3506673"/>
            <a:ext cx="80210" cy="539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8BF867A-EB94-4A06-8332-2935745B3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330912" cy="22921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June 17,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3FEB7C-E412-4FA0-A7B3-DFAB47D170CD}"/>
              </a:ext>
            </a:extLst>
          </p:cNvPr>
          <p:cNvSpPr/>
          <p:nvPr/>
        </p:nvSpPr>
        <p:spPr>
          <a:xfrm>
            <a:off x="311332" y="1858225"/>
            <a:ext cx="5790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Procurements: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B92 cavity procurement is in progress. Buy American Act review took longer time than expected and </a:t>
            </a:r>
            <a:r>
              <a:rPr lang="en-US" sz="1600" u="sng" dirty="0"/>
              <a:t>req needs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650 MHz Coupler procurement is pending </a:t>
            </a:r>
            <a:r>
              <a:rPr lang="en-US" sz="1600" u="sng" dirty="0"/>
              <a:t>procurement action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LB650 MHz niobium procurement is pending </a:t>
            </a:r>
            <a:r>
              <a:rPr lang="en-US" sz="1600" u="sng" dirty="0"/>
              <a:t>procurement action</a:t>
            </a:r>
          </a:p>
        </p:txBody>
      </p:sp>
    </p:spTree>
    <p:extLst>
      <p:ext uri="{BB962C8B-B14F-4D97-AF65-F5344CB8AC3E}">
        <p14:creationId xmlns:p14="http://schemas.microsoft.com/office/powerpoint/2010/main" val="306557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35F-B837-4ED0-B5EF-934101BCF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A9C7B-058A-448B-B0DB-7F83F7B8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Cryogenics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6338DAB-419E-4462-B4C5-1E0848803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0546"/>
            <a:ext cx="8672513" cy="1342850"/>
          </a:xfrm>
        </p:spPr>
        <p:txBody>
          <a:bodyPr/>
          <a:lstStyle/>
          <a:p>
            <a:r>
              <a:rPr lang="en-US" sz="2000" dirty="0"/>
              <a:t>Cryoplant award is in progress.</a:t>
            </a:r>
          </a:p>
          <a:p>
            <a:pPr lvl="1"/>
            <a:r>
              <a:rPr lang="en-US" sz="1800" dirty="0"/>
              <a:t>DAE approved requisition.</a:t>
            </a:r>
          </a:p>
          <a:p>
            <a:r>
              <a:rPr lang="en-US" sz="2000" dirty="0"/>
              <a:t>Cryoplant integration preliminary design is in progress</a:t>
            </a:r>
          </a:p>
          <a:p>
            <a:r>
              <a:rPr lang="en-US" sz="2000" dirty="0"/>
              <a:t>CDS final design is in progress. FDR is scheduled in July.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Cryogenic Integrated Review Workshop held in May</a:t>
            </a:r>
          </a:p>
          <a:p>
            <a:pPr lvl="1"/>
            <a:r>
              <a:rPr lang="en-US" sz="1800" dirty="0"/>
              <a:t>Workshop report completed.</a:t>
            </a:r>
          </a:p>
          <a:p>
            <a:pPr lvl="1"/>
            <a:r>
              <a:rPr lang="en-US" sz="1800" dirty="0"/>
              <a:t>Issues follow up is in progress such as MAWP, beamline burst disc design, etc.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AC6FFB2-09FC-4349-A4DF-31BA893588BE}"/>
              </a:ext>
            </a:extLst>
          </p:cNvPr>
          <p:cNvSpPr txBox="1">
            <a:spLocks/>
          </p:cNvSpPr>
          <p:nvPr/>
        </p:nvSpPr>
        <p:spPr>
          <a:xfrm>
            <a:off x="2697162" y="6463982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3F1631F-6EE5-4683-B7E8-C7E13FF10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330912" cy="22921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June 17, 2020</a:t>
            </a:r>
          </a:p>
        </p:txBody>
      </p:sp>
    </p:spTree>
    <p:extLst>
      <p:ext uri="{BB962C8B-B14F-4D97-AF65-F5344CB8AC3E}">
        <p14:creationId xmlns:p14="http://schemas.microsoft.com/office/powerpoint/2010/main" val="283368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179868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alibri"/>
                <a:cs typeface="Calibri"/>
              </a:rPr>
              <a:t>Acc Sys overall</a:t>
            </a:r>
            <a:endParaRPr lang="en-US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en-US" dirty="0">
                <a:cs typeface="Helvetica"/>
              </a:rPr>
              <a:t>QA plan written, reviewed, and approved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L3 QC plans in development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PIP2IT on-site activity ramping up</a:t>
            </a:r>
          </a:p>
          <a:p>
            <a:pPr lvl="2"/>
            <a:r>
              <a:rPr lang="en-US" dirty="0">
                <a:cs typeface="Helvetica"/>
              </a:rPr>
              <a:t>Re-establish LEBT beam, oversee ORC processes</a:t>
            </a: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  <a:latin typeface="Calibri"/>
                <a:cs typeface="Calibri"/>
              </a:rPr>
              <a:t>MPS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System brought up for PIP2IT</a:t>
            </a:r>
            <a:endParaRPr lang="en-US">
              <a:cs typeface="Helvetica"/>
            </a:endParaRP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Upgrades and expansion in progress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Helvetica"/>
              </a:rPr>
              <a:t>Hardware beam switch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Helvetica"/>
              </a:rPr>
              <a:t>Increased # of inputs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ARR Documentation</a:t>
            </a:r>
          </a:p>
          <a:p>
            <a:pPr marL="0" lvl="1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6581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416831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alibri"/>
                <a:cs typeface="Calibri"/>
              </a:rPr>
              <a:t>HPRF/RF distribution</a:t>
            </a:r>
            <a:endParaRPr lang="en-US" dirty="0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en-US" dirty="0">
                <a:cs typeface="Helvetica"/>
              </a:rPr>
              <a:t>650 MHz PIP2IT RF distribution PDR on 28 May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650 MHz 40 kW amplifier requirements workshop follow-up  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PIP2IT</a:t>
            </a:r>
          </a:p>
          <a:p>
            <a:pPr lvl="2"/>
            <a:r>
              <a:rPr lang="en-US" dirty="0">
                <a:cs typeface="Helvetica"/>
              </a:rPr>
              <a:t>RFQ faulted amplifier repaired and operational</a:t>
            </a:r>
          </a:p>
          <a:p>
            <a:pPr lvl="2"/>
            <a:r>
              <a:rPr lang="en-US" dirty="0">
                <a:cs typeface="Helvetica"/>
              </a:rPr>
              <a:t>SSR1 7 kW amplifier operability restored (12-hour test)</a:t>
            </a:r>
          </a:p>
          <a:p>
            <a:pPr lvl="3"/>
            <a:r>
              <a:rPr lang="en-US" dirty="0">
                <a:cs typeface="Helvetica"/>
              </a:rPr>
              <a:t>Ongoing dialogue with Indian partners on root cause of fault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Deputy L3 manager role filled </a:t>
            </a:r>
          </a:p>
          <a:p>
            <a:pPr lvl="1">
              <a:buChar char="•"/>
            </a:pPr>
            <a:endParaRPr lang="en-US" dirty="0">
              <a:cs typeface="Helvetic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alibri"/>
                <a:cs typeface="Calibri"/>
              </a:rPr>
              <a:t>LLRF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PIP2IT RFPI and HWR resonance control on-site work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Updated SOW with LBNL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Polish collaboration: I-CRADA being drafted for LLRF partnership with WUT and LUT</a:t>
            </a:r>
          </a:p>
          <a:p>
            <a:pPr lvl="1">
              <a:buFont typeface="Arial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0" lvl="1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182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179868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alibri"/>
                <a:cs typeface="Calibri"/>
              </a:rPr>
              <a:t>Magnets/Power supplies</a:t>
            </a:r>
            <a:endParaRPr lang="en-US" dirty="0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en-US" dirty="0">
                <a:cs typeface="Helvetica"/>
              </a:rPr>
              <a:t>PIP2IT on-site work</a:t>
            </a:r>
          </a:p>
          <a:p>
            <a:pPr lvl="3"/>
            <a:r>
              <a:rPr lang="en-US" sz="2000" dirty="0">
                <a:cs typeface="Helvetica"/>
              </a:rPr>
              <a:t>Complete cabling and check-out</a:t>
            </a:r>
          </a:p>
          <a:p>
            <a:pPr lvl="3"/>
            <a:r>
              <a:rPr lang="en-US" sz="2000" dirty="0">
                <a:cs typeface="Helvetica"/>
              </a:rPr>
              <a:t>QPM integration</a:t>
            </a:r>
          </a:p>
          <a:p>
            <a:pPr lvl="1">
              <a:buChar char="•"/>
            </a:pPr>
            <a:endParaRPr lang="en-US" dirty="0">
              <a:cs typeface="Helvetica"/>
            </a:endParaRP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  <a:latin typeface="Calibri"/>
                <a:cs typeface="Calibri"/>
              </a:rPr>
              <a:t>Vacuum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cs typeface="Helvetica"/>
              </a:rPr>
              <a:t>PIP2IT on-site work</a:t>
            </a:r>
          </a:p>
          <a:p>
            <a:pPr lvl="2">
              <a:buFont typeface="Arial"/>
              <a:buChar char="•"/>
            </a:pPr>
            <a:r>
              <a:rPr lang="en-US" sz="2200" dirty="0">
                <a:cs typeface="Helvetica"/>
              </a:rPr>
              <a:t>WFE vacuum restored</a:t>
            </a:r>
          </a:p>
          <a:p>
            <a:pPr lvl="2">
              <a:buFont typeface="Arial"/>
              <a:buChar char="•"/>
            </a:pPr>
            <a:r>
              <a:rPr lang="en-US" sz="2200" dirty="0">
                <a:cs typeface="Helvetica"/>
              </a:rPr>
              <a:t>Spool pieces leak checked</a:t>
            </a:r>
          </a:p>
          <a:p>
            <a:pPr lvl="3"/>
            <a:r>
              <a:rPr lang="en-US" sz="2000" i="1" dirty="0">
                <a:cs typeface="Helvetica"/>
              </a:rPr>
              <a:t>Possible patent opportunity: bellows leak checker</a:t>
            </a:r>
          </a:p>
          <a:p>
            <a:pPr lvl="2">
              <a:buFont typeface="Arial"/>
              <a:buChar char="•"/>
            </a:pPr>
            <a:r>
              <a:rPr lang="en-US" sz="2200" dirty="0">
                <a:cs typeface="Helvetica"/>
              </a:rPr>
              <a:t>Analysis of cryomodule gas loads</a:t>
            </a:r>
          </a:p>
          <a:p>
            <a:pPr lvl="2">
              <a:buFont typeface="Arial"/>
              <a:buChar char="•"/>
            </a:pPr>
            <a:r>
              <a:rPr lang="en-US" sz="2200" dirty="0">
                <a:cs typeface="Helvetica"/>
              </a:rPr>
              <a:t>Dialogue with SRF/</a:t>
            </a:r>
            <a:r>
              <a:rPr lang="en-US" sz="2200" dirty="0" err="1">
                <a:cs typeface="Helvetica"/>
              </a:rPr>
              <a:t>Cryo</a:t>
            </a:r>
            <a:r>
              <a:rPr lang="en-US" sz="2200" dirty="0">
                <a:cs typeface="Helvetica"/>
              </a:rPr>
              <a:t>: beamline vacuum burst disks, gate valves, coupler vacuum instrumentation</a:t>
            </a:r>
          </a:p>
          <a:p>
            <a:pPr marL="0" lvl="1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89948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pic>
        <p:nvPicPr>
          <p:cNvPr id="6" name="Picture 5" descr="A picture containing indoor, shelf, computer, filled&#10;&#10;Description automatically generated">
            <a:extLst>
              <a:ext uri="{FF2B5EF4-FFF2-40B4-BE49-F238E27FC236}">
                <a16:creationId xmlns:a16="http://schemas.microsoft.com/office/drawing/2014/main" id="{B5EB6BDE-FC3B-1646-9226-581940604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69" b="4400"/>
          <a:stretch/>
        </p:blipFill>
        <p:spPr>
          <a:xfrm rot="5400000">
            <a:off x="5466986" y="828599"/>
            <a:ext cx="3576780" cy="33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81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179868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  <a:latin typeface="Calibri"/>
                <a:cs typeface="Calibri"/>
              </a:rPr>
              <a:t>Controls</a:t>
            </a:r>
            <a:endParaRPr lang="en-US" dirty="0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en-US">
                <a:cs typeface="Helvetica"/>
              </a:rPr>
              <a:t>PIP2IT</a:t>
            </a:r>
          </a:p>
          <a:p>
            <a:pPr lvl="2">
              <a:buChar char="•"/>
            </a:pPr>
            <a:r>
              <a:rPr lang="en-US">
                <a:cs typeface="Helvetica"/>
              </a:rPr>
              <a:t>on-site support</a:t>
            </a:r>
          </a:p>
          <a:p>
            <a:pPr lvl="2"/>
            <a:r>
              <a:rPr lang="en-US">
                <a:cs typeface="Helvetica"/>
              </a:rPr>
              <a:t>HPRF interfaces</a:t>
            </a:r>
            <a:endParaRPr lang="en-US" dirty="0">
              <a:cs typeface="Helvetica"/>
            </a:endParaRPr>
          </a:p>
          <a:p>
            <a:pPr lvl="2"/>
            <a:r>
              <a:rPr lang="en-US" dirty="0">
                <a:cs typeface="Helvetica"/>
              </a:rPr>
              <a:t>Self-paced </a:t>
            </a:r>
            <a:r>
              <a:rPr lang="en-US">
                <a:cs typeface="Helvetica"/>
              </a:rPr>
              <a:t>EPICS training </a:t>
            </a:r>
            <a:r>
              <a:rPr lang="en-US" dirty="0">
                <a:cs typeface="Helvetica"/>
              </a:rPr>
              <a:t>development</a:t>
            </a:r>
          </a:p>
          <a:p>
            <a:pPr lvl="1">
              <a:buChar char="•"/>
            </a:pPr>
            <a:endParaRPr lang="en-US" dirty="0">
              <a:cs typeface="Helvetica"/>
            </a:endParaRPr>
          </a:p>
          <a:p>
            <a:pPr>
              <a:buNone/>
            </a:pPr>
            <a:r>
              <a:rPr lang="en-US">
                <a:solidFill>
                  <a:srgbClr val="0070C0"/>
                </a:solidFill>
                <a:latin typeface="Calibri"/>
                <a:cs typeface="Calibri"/>
              </a:rPr>
              <a:t>Safety Systems</a:t>
            </a:r>
            <a:endParaRPr lang="en-US" dirty="0">
              <a:solidFill>
                <a:srgbClr val="0070C0"/>
              </a:solidFill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Respond to review recommendations</a:t>
            </a:r>
            <a:endParaRPr lang="en-US" sz="2200" dirty="0">
              <a:cs typeface="Helvetica"/>
            </a:endParaRPr>
          </a:p>
          <a:p>
            <a:pPr lvl="1">
              <a:buFont typeface="Arial"/>
              <a:buChar char="•"/>
            </a:pPr>
            <a:r>
              <a:rPr lang="en-US" dirty="0">
                <a:cs typeface="Helvetica"/>
              </a:rPr>
              <a:t>FESHM draft chapter on Non-ionizing radiation hazards</a:t>
            </a:r>
          </a:p>
          <a:p>
            <a:pPr lvl="1"/>
            <a:endParaRPr lang="en-US" dirty="0">
              <a:solidFill>
                <a:srgbClr val="0070C0"/>
              </a:solidFill>
              <a:cs typeface="Helvetic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cs typeface="Helvetica"/>
              </a:rPr>
              <a:t>Beam Instrumentation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PIP2IT on-site support</a:t>
            </a:r>
          </a:p>
          <a:p>
            <a:pPr lvl="1">
              <a:buChar char="•"/>
            </a:pPr>
            <a:r>
              <a:rPr lang="en-US" dirty="0">
                <a:cs typeface="Helvetica"/>
              </a:rPr>
              <a:t>Laser-based profile monitor development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016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45A97-52FC-4B1C-9CBE-648C528F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121.01 Project Management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C7B42-F3C9-47DE-9F5A-58FC944F3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2266-A353-4530-9D56-809324E9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B068EE-DDF0-4C7B-9F78-3682A11E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1710"/>
            <a:ext cx="8672513" cy="5453073"/>
          </a:xfrm>
        </p:spPr>
        <p:txBody>
          <a:bodyPr>
            <a:normAutofit/>
          </a:bodyPr>
          <a:lstStyle/>
          <a:p>
            <a:r>
              <a:rPr lang="en-US" dirty="0"/>
              <a:t>Top priority is preparing documentation Early Conventional Facilities (ECF) subproject.  See following slide.</a:t>
            </a:r>
          </a:p>
          <a:p>
            <a:r>
              <a:rPr lang="en-US" dirty="0">
                <a:solidFill>
                  <a:srgbClr val="404040"/>
                </a:solidFill>
                <a:sym typeface="Wingdings" panose="05000000000000000000" pitchFamily="2" charset="2"/>
              </a:rPr>
              <a:t>“What if” </a:t>
            </a:r>
            <a:r>
              <a:rPr lang="en-US" dirty="0">
                <a:solidFill>
                  <a:srgbClr val="404040"/>
                </a:solidFill>
              </a:rPr>
              <a:t>Scenario planning in process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Scenarios for reduced FY21/22 funding levels ($80M/$100M vs. planned $120M/$120M).  Also looking at flat funding ($60M for FY21). 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COVID impacts.  First results presented at 6/4 IPT.  Preparing follow up presentation for 6/25 IPT.</a:t>
            </a:r>
          </a:p>
          <a:p>
            <a:r>
              <a:rPr lang="en-US" dirty="0">
                <a:solidFill>
                  <a:srgbClr val="404040"/>
                </a:solidFill>
              </a:rPr>
              <a:t>Procurement activities and challenges: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Staffing challenges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Award package for Cryoplant Building.  Target submittal to FSO early next week.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pHB650 cavity procurement.  Need to award ASAP.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FA2D4C1-AF7B-A846-860E-2849DFFD6955}"/>
              </a:ext>
            </a:extLst>
          </p:cNvPr>
          <p:cNvSpPr txBox="1">
            <a:spLocks/>
          </p:cNvSpPr>
          <p:nvPr/>
        </p:nvSpPr>
        <p:spPr>
          <a:xfrm>
            <a:off x="228599" y="971550"/>
            <a:ext cx="8289236" cy="535305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“Expanded Essential” Return to Work Phase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60 people brought back thru Round-4 for PIP2IT related work</a:t>
            </a:r>
          </a:p>
          <a:p>
            <a:pPr lvl="3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Strict task coordination to minimize number of people at PIP2IT facility at one time</a:t>
            </a:r>
          </a:p>
          <a:p>
            <a:pPr lvl="4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daily work planning and task assignments</a:t>
            </a:r>
          </a:p>
          <a:p>
            <a:pPr lvl="4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assigned entry doors and work zones</a:t>
            </a:r>
          </a:p>
          <a:p>
            <a:pPr lvl="3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distancing, physical barriers, protective equipment</a:t>
            </a:r>
          </a:p>
          <a:p>
            <a:pPr lvl="3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Tracking weekly progress to try to quantify efficiency during COVID recovery phase</a:t>
            </a:r>
          </a:p>
          <a:p>
            <a:pPr marL="1371600" lvl="3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pic>
        <p:nvPicPr>
          <p:cNvPr id="9" name="Picture 8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5D7E71D7-AA08-E341-8BE5-EDAD3B2A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937" y="4417115"/>
            <a:ext cx="2287656" cy="1715742"/>
          </a:xfrm>
          <a:prstGeom prst="rect">
            <a:avLst/>
          </a:prstGeom>
        </p:spPr>
      </p:pic>
      <p:pic>
        <p:nvPicPr>
          <p:cNvPr id="10" name="Picture 9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85D775BD-C612-0D4C-B238-9FABA15D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5" y="4417115"/>
            <a:ext cx="2287656" cy="1715742"/>
          </a:xfrm>
          <a:prstGeom prst="rect">
            <a:avLst/>
          </a:prstGeom>
        </p:spPr>
      </p:pic>
      <p:pic>
        <p:nvPicPr>
          <p:cNvPr id="11" name="Picture 10" descr="A picture containing indoor, sitting, small, sign&#10;&#10;Description automatically generated">
            <a:extLst>
              <a:ext uri="{FF2B5EF4-FFF2-40B4-BE49-F238E27FC236}">
                <a16:creationId xmlns:a16="http://schemas.microsoft.com/office/drawing/2014/main" id="{D5380C61-E1A3-D543-BB06-0CB94099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714" y="4525593"/>
            <a:ext cx="1994980" cy="1496236"/>
          </a:xfrm>
          <a:prstGeom prst="rect">
            <a:avLst/>
          </a:prstGeom>
        </p:spPr>
      </p:pic>
      <p:pic>
        <p:nvPicPr>
          <p:cNvPr id="12" name="Picture 11" descr="A picture containing indoor, refrigerator, kitchen, table&#10;&#10;Description automatically generated">
            <a:extLst>
              <a:ext uri="{FF2B5EF4-FFF2-40B4-BE49-F238E27FC236}">
                <a16:creationId xmlns:a16="http://schemas.microsoft.com/office/drawing/2014/main" id="{A3761841-7C36-9941-B57E-FB1B2F07C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864543" y="4525594"/>
            <a:ext cx="1994982" cy="14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7CC5D9B-2452-2C4F-9409-BA6565B7E5E9}"/>
              </a:ext>
            </a:extLst>
          </p:cNvPr>
          <p:cNvSpPr txBox="1">
            <a:spLocks/>
          </p:cNvSpPr>
          <p:nvPr/>
        </p:nvSpPr>
        <p:spPr>
          <a:xfrm>
            <a:off x="228599" y="971550"/>
            <a:ext cx="8289236" cy="535305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Progress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Restored PIP2IT systems from “Safe State”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RF systems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Cooled HWR back to 2 Kelvin</a:t>
            </a:r>
          </a:p>
          <a:p>
            <a:pPr marL="1371600" lvl="3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Resumed installation/commissioning plan</a:t>
            </a: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cryogenic relief line and u-tube installation completed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roof installed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cave interlocked (posted as a Radiation &amp; ODH-2 area)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Began cold RF testing of HWR cryomodule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Began LEBT/MEBT beam commissioning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Continued preparation of SSR1 for cooldown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Kicker assembly has resumed</a:t>
            </a: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604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4481AE0-16AC-1E44-9AD2-2E08EF12EA28}"/>
              </a:ext>
            </a:extLst>
          </p:cNvPr>
          <p:cNvSpPr txBox="1">
            <a:spLocks/>
          </p:cNvSpPr>
          <p:nvPr/>
        </p:nvSpPr>
        <p:spPr>
          <a:xfrm>
            <a:off x="228600" y="971550"/>
            <a:ext cx="8062781" cy="535305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Activities that continue to be worked on remotely</a:t>
            </a:r>
          </a:p>
          <a:p>
            <a:pPr lvl="1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Infrastructure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Development/management of detailed PIP2IT COVID19 Recovery Plan &amp; schedule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650 Test Stand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Transfer Line (CTL) Final Design phase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Infrastructure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Supporting CF design work</a:t>
            </a:r>
          </a:p>
          <a:p>
            <a:pPr lvl="3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Updating electrical/mechanical requirements &amp; specifications in support of CF 30%-60% design review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Development of cable database and cable management plan</a:t>
            </a:r>
          </a:p>
          <a:p>
            <a:pPr lvl="1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Installation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Developing “Installation Deliverables Lists” to document condition of deliverables from L3’s at time of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(all lists drafted, 6 of 16 finalized)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CAD Model updates (LCW piping, electrical layout, 30-60% CF model import)</a:t>
            </a:r>
          </a:p>
        </p:txBody>
      </p:sp>
    </p:spTree>
    <p:extLst>
      <p:ext uri="{BB962C8B-B14F-4D97-AF65-F5344CB8AC3E}">
        <p14:creationId xmlns:p14="http://schemas.microsoft.com/office/powerpoint/2010/main" val="2688147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254" y="1289515"/>
            <a:ext cx="7880079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n-US" dirty="0">
                <a:cs typeface="Calibri"/>
              </a:rPr>
              <a:t>Booster Collimators PDR Review took Place on May 29. Review report was received.</a:t>
            </a:r>
            <a:endParaRPr lang="en-US" dirty="0"/>
          </a:p>
          <a:p>
            <a:pPr marL="342900" indent="-342900" algn="ctr">
              <a:buFont typeface="Arial"/>
              <a:buChar char="•"/>
            </a:pPr>
            <a:r>
              <a:rPr lang="en-US" dirty="0">
                <a:cs typeface="Calibri"/>
              </a:rPr>
              <a:t>Started work on the new modulators for the MI RF upgrade.</a:t>
            </a:r>
          </a:p>
          <a:p>
            <a:pPr algn="ctr"/>
            <a:endParaRPr lang="en-US" dirty="0">
              <a:cs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3054374"/>
            <a:ext cx="5691168" cy="2099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8994" y="5296636"/>
            <a:ext cx="3714088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Cross section of the Booster Collimators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446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 lIns="0" tIns="0" rIns="0" bIns="0" anchor="t">
            <a:normAutofit fontScale="92500" lnSpcReduction="10000"/>
          </a:bodyPr>
          <a:lstStyle/>
          <a:p>
            <a:r>
              <a:rPr lang="en-US" b="1" dirty="0">
                <a:cs typeface="Helvetica"/>
              </a:rPr>
              <a:t>Early Conventional Facilities (ECF) Subproject</a:t>
            </a:r>
          </a:p>
          <a:p>
            <a:pPr lvl="1"/>
            <a:r>
              <a:rPr lang="en-US" dirty="0">
                <a:cs typeface="Helvetica"/>
              </a:rPr>
              <a:t>Subproject for Site Work and Cryogenics Plant Building</a:t>
            </a:r>
          </a:p>
          <a:p>
            <a:pPr lvl="1"/>
            <a:r>
              <a:rPr lang="en-US" dirty="0">
                <a:cs typeface="Helvetica"/>
              </a:rPr>
              <a:t>Subproject Execution Plan in progress</a:t>
            </a:r>
          </a:p>
          <a:p>
            <a:r>
              <a:rPr lang="en-US" b="1" dirty="0">
                <a:cs typeface="Helvetica"/>
              </a:rPr>
              <a:t>WBS 121.06.03 - Cryogenics Plant Building</a:t>
            </a:r>
          </a:p>
          <a:p>
            <a:pPr lvl="1"/>
            <a:r>
              <a:rPr lang="en-US" dirty="0">
                <a:cs typeface="Helvetica"/>
              </a:rPr>
              <a:t>Procurement documents in progress </a:t>
            </a:r>
          </a:p>
          <a:p>
            <a:pPr lvl="1"/>
            <a:r>
              <a:rPr lang="en-US" dirty="0">
                <a:cs typeface="Helvetica"/>
              </a:rPr>
              <a:t>A/E Support (construction administration and construction coordination) proposals received and approval in progress</a:t>
            </a:r>
          </a:p>
          <a:p>
            <a:pPr lvl="1"/>
            <a:r>
              <a:rPr lang="en-US" dirty="0">
                <a:cs typeface="Helvetica"/>
              </a:rPr>
              <a:t>BCR 271 created to incorporate cost/schedule changes</a:t>
            </a:r>
          </a:p>
          <a:p>
            <a:r>
              <a:rPr lang="en-US" b="1" dirty="0">
                <a:cs typeface="Helvetica"/>
              </a:rPr>
              <a:t>WBS 121.06.05 - </a:t>
            </a:r>
            <a:r>
              <a:rPr lang="en-US" b="1" dirty="0" err="1">
                <a:cs typeface="Helvetica"/>
              </a:rPr>
              <a:t>Linac</a:t>
            </a:r>
            <a:r>
              <a:rPr lang="en-US" b="1" dirty="0">
                <a:cs typeface="Helvetica"/>
              </a:rPr>
              <a:t> Complex</a:t>
            </a:r>
          </a:p>
          <a:p>
            <a:pPr lvl="1"/>
            <a:r>
              <a:rPr lang="en-US" dirty="0">
                <a:cs typeface="Helvetica"/>
              </a:rPr>
              <a:t>60% design review scheduled for August 2020</a:t>
            </a:r>
          </a:p>
          <a:p>
            <a:pPr lvl="1"/>
            <a:r>
              <a:rPr lang="en-US" dirty="0">
                <a:cs typeface="Helvetica"/>
              </a:rPr>
              <a:t>Proposal received for 100% deliverables</a:t>
            </a:r>
          </a:p>
          <a:p>
            <a:pPr lvl="2"/>
            <a:r>
              <a:rPr lang="en-US" dirty="0">
                <a:cs typeface="Helvetica"/>
              </a:rPr>
              <a:t>Includes F3.5 Service Building</a:t>
            </a:r>
          </a:p>
          <a:p>
            <a:pPr lvl="2"/>
            <a:r>
              <a:rPr lang="en-US" dirty="0">
                <a:cs typeface="Helvetica"/>
              </a:rPr>
              <a:t>Includes Linac Tunnel extension option</a:t>
            </a:r>
          </a:p>
          <a:p>
            <a:pPr lvl="2"/>
            <a:r>
              <a:rPr lang="en-US" dirty="0">
                <a:cs typeface="Helvetica"/>
              </a:rPr>
              <a:t>Includes </a:t>
            </a:r>
            <a:r>
              <a:rPr lang="en-US" dirty="0" err="1">
                <a:cs typeface="Helvetica"/>
              </a:rPr>
              <a:t>Linac</a:t>
            </a:r>
            <a:r>
              <a:rPr lang="en-US" dirty="0">
                <a:cs typeface="Helvetica"/>
              </a:rPr>
              <a:t> Gallery extension option</a:t>
            </a:r>
          </a:p>
          <a:p>
            <a:pPr lvl="2"/>
            <a:r>
              <a:rPr lang="en-US" dirty="0">
                <a:cs typeface="Helvetica"/>
              </a:rPr>
              <a:t>Accelerates the completion date to December 2020</a:t>
            </a:r>
          </a:p>
          <a:p>
            <a:pPr lvl="2"/>
            <a:r>
              <a:rPr lang="en-US" dirty="0">
                <a:cs typeface="Helvetica"/>
              </a:rPr>
              <a:t>BCR 274 created to incorporate changes</a:t>
            </a:r>
          </a:p>
          <a:p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263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75" y="3849444"/>
            <a:ext cx="4203458" cy="2183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31" y="932651"/>
            <a:ext cx="8619001" cy="263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31" y="3845125"/>
            <a:ext cx="4220842" cy="21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0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BE0233-EFE4-4CC0-9EB2-94F548ED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998C-4DA4-4C73-AD6D-2B13570F1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M. Kaducak | PIP-II POG | May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A0CC8-DC27-42FC-89F2-FE0245A53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FF142A-5C50-4FA0-9424-F0B1DC1F2184}"/>
              </a:ext>
            </a:extLst>
          </p:cNvPr>
          <p:cNvSpPr txBox="1">
            <a:spLocks/>
          </p:cNvSpPr>
          <p:nvPr/>
        </p:nvSpPr>
        <p:spPr>
          <a:xfrm>
            <a:off x="228600" y="3126491"/>
            <a:ext cx="8672513" cy="27839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Small improvement in SPI 0.90-&gt;0.91, CPI unchanged. </a:t>
            </a:r>
          </a:p>
          <a:p>
            <a:r>
              <a:rPr lang="en-US" sz="1800" dirty="0"/>
              <a:t>Fran Leavell appointed as Change Control Coordinator to improve communication, ensure process compliance.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83730-9E5F-4BC0-BF38-A3655A01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455"/>
            <a:ext cx="9144000" cy="17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E09BF7-F37F-43EF-8038-AFB243D8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ECF Subproject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2709B-0338-489F-AF86-B25B5DB39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D9291-377E-4581-8845-7A9EF073C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1923237-5D03-41B0-B292-974E59C40370}"/>
              </a:ext>
            </a:extLst>
          </p:cNvPr>
          <p:cNvSpPr>
            <a:spLocks noGrp="1"/>
          </p:cNvSpPr>
          <p:nvPr/>
        </p:nvSpPr>
        <p:spPr bwMode="auto">
          <a:xfrm>
            <a:off x="127793" y="867274"/>
            <a:ext cx="6149975" cy="356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000" b="1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dirty="0"/>
              <a:t>Proposed ECF Tailoring Strategy: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Cryoplant Bldg &amp; Site Work removed from 3a and repackaged as a subproject called Early Conventional Facilities (ECF) with CD-ECF-2/3 approval by July 17</a:t>
            </a:r>
            <a:r>
              <a:rPr lang="en-US" sz="1800" b="0" baseline="30000" dirty="0"/>
              <a:t>th</a:t>
            </a:r>
            <a:r>
              <a:rPr lang="en-US" sz="1800" b="0" dirty="0"/>
              <a:t> 2020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800" dirty="0"/>
              <a:t>July timing will support project schedule and construction proposal deadlines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2E5286"/>
              </a:solidFill>
            </a:endParaRPr>
          </a:p>
          <a:p>
            <a:pPr>
              <a:buFontTx/>
              <a:buChar char="•"/>
            </a:pPr>
            <a:r>
              <a:rPr lang="en-US" altLang="en-US" sz="2200" dirty="0">
                <a:latin typeface="Helvetica" panose="020B0604020202020204" pitchFamily="34" charset="0"/>
              </a:rPr>
              <a:t>Contingency is held at the PIP-II project level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</a:rPr>
              <a:t>DOE and FRA distribute contingency to the ECF subproject up to authorized levels following change control established in the PIP-II PPEP and ECF PEP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D081F-72E1-4078-8FB3-49C43A32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50" y="695003"/>
            <a:ext cx="2738438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C927DA-7022-4B6F-94BD-5DC9ED9D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" y="4263977"/>
            <a:ext cx="903446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E42CD7-4898-4FF7-A4AE-04AC63E497D6}"/>
              </a:ext>
            </a:extLst>
          </p:cNvPr>
          <p:cNvSpPr txBox="1"/>
          <p:nvPr/>
        </p:nvSpPr>
        <p:spPr>
          <a:xfrm>
            <a:off x="4789580" y="5970737"/>
            <a:ext cx="23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content from A. Bihary</a:t>
            </a:r>
          </a:p>
        </p:txBody>
      </p:sp>
    </p:spTree>
    <p:extLst>
      <p:ext uri="{BB962C8B-B14F-4D97-AF65-F5344CB8AC3E}">
        <p14:creationId xmlns:p14="http://schemas.microsoft.com/office/powerpoint/2010/main" val="2466571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1D156F-864C-4D8F-A5DF-40E6E5F2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ECF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36E8C-F125-4D72-AC82-912A687F4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37926-B06A-439E-AE92-F07AF0F7A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DF40F-D866-4C39-B8A0-3058A1AB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56982"/>
            <a:ext cx="6423991" cy="438836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74B85A-D98D-43FA-987B-C8BC9090B191}"/>
              </a:ext>
            </a:extLst>
          </p:cNvPr>
          <p:cNvSpPr>
            <a:spLocks noGrp="1"/>
          </p:cNvSpPr>
          <p:nvPr/>
        </p:nvSpPr>
        <p:spPr bwMode="auto">
          <a:xfrm>
            <a:off x="365607" y="5076033"/>
            <a:ext cx="8367576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000" b="1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ECF Documents submitted to OPA for review.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One round of comments incorporated so far.  No known issues.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Helvetica" panose="020B0604020202020204" pitchFamily="34" charset="0"/>
              </a:rPr>
              <a:t>FPD briefing to SC-1 6/25.</a:t>
            </a:r>
            <a:endParaRPr lang="en-US" altLang="en-US" sz="180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3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C5CA5-2065-47E4-B5C8-9796B17D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COVID-19 Scenarios considered w/notable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92C51-4271-4236-99E9-3F09E1C0F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IPT 04-Jun-2020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5A69-1225-4426-A794-053708828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7D3BD-750E-40EF-9B5E-7ACF954C48C7}"/>
              </a:ext>
            </a:extLst>
          </p:cNvPr>
          <p:cNvSpPr txBox="1"/>
          <p:nvPr/>
        </p:nvSpPr>
        <p:spPr>
          <a:xfrm>
            <a:off x="1788160" y="3564959"/>
            <a:ext cx="3791005" cy="1538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 err="1"/>
              <a:t>CryoPlant</a:t>
            </a:r>
            <a:r>
              <a:rPr lang="en-US" sz="1000" dirty="0"/>
              <a:t> </a:t>
            </a:r>
            <a:r>
              <a:rPr lang="en-US" sz="1000" dirty="0" err="1"/>
              <a:t>Bldg</a:t>
            </a:r>
            <a:r>
              <a:rPr lang="en-US" sz="1000" dirty="0"/>
              <a:t> 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2E45B-E94A-4CE6-8A0B-F899EB6984B2}"/>
              </a:ext>
            </a:extLst>
          </p:cNvPr>
          <p:cNvSpPr txBox="1"/>
          <p:nvPr/>
        </p:nvSpPr>
        <p:spPr>
          <a:xfrm>
            <a:off x="3389058" y="3818198"/>
            <a:ext cx="2190108" cy="1538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 err="1"/>
              <a:t>SiteWork</a:t>
            </a:r>
            <a:r>
              <a:rPr lang="en-US" sz="1000" dirty="0"/>
              <a:t> 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C8680-A4F9-4FDD-AEE0-1D68E68EBDAB}"/>
              </a:ext>
            </a:extLst>
          </p:cNvPr>
          <p:cNvSpPr txBox="1"/>
          <p:nvPr/>
        </p:nvSpPr>
        <p:spPr>
          <a:xfrm>
            <a:off x="2057214" y="4331214"/>
            <a:ext cx="845012" cy="15388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PIP2IT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6D5F6-3680-4B31-BABC-6D2F8D33F117}"/>
              </a:ext>
            </a:extLst>
          </p:cNvPr>
          <p:cNvSpPr txBox="1"/>
          <p:nvPr/>
        </p:nvSpPr>
        <p:spPr>
          <a:xfrm>
            <a:off x="893812" y="4032246"/>
            <a:ext cx="1885483" cy="1538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Linac Complex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5A803-14AF-450B-9846-9F00379AE907}"/>
              </a:ext>
            </a:extLst>
          </p:cNvPr>
          <p:cNvSpPr txBox="1"/>
          <p:nvPr/>
        </p:nvSpPr>
        <p:spPr>
          <a:xfrm>
            <a:off x="2898807" y="4496760"/>
            <a:ext cx="1406493" cy="15388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PIP2IT Test Cave Conv.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71DBF9-9960-4D29-887B-3B3F03CDBC46}"/>
              </a:ext>
            </a:extLst>
          </p:cNvPr>
          <p:cNvGrpSpPr/>
          <p:nvPr/>
        </p:nvGrpSpPr>
        <p:grpSpPr>
          <a:xfrm>
            <a:off x="0" y="850893"/>
            <a:ext cx="9011478" cy="5213364"/>
            <a:chOff x="0" y="822318"/>
            <a:chExt cx="9011478" cy="52133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E37C0-1D29-4281-96E6-E320823A8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22318"/>
              <a:ext cx="9011478" cy="249966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DD5EF3-50AC-4CE6-A99B-32C10A6524CE}"/>
                </a:ext>
              </a:extLst>
            </p:cNvPr>
            <p:cNvCxnSpPr/>
            <p:nvPr/>
          </p:nvCxnSpPr>
          <p:spPr>
            <a:xfrm>
              <a:off x="893812" y="3238500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79F7E5-ABA4-4C62-B20E-C944E6127213}"/>
                </a:ext>
              </a:extLst>
            </p:cNvPr>
            <p:cNvCxnSpPr/>
            <p:nvPr/>
          </p:nvCxnSpPr>
          <p:spPr>
            <a:xfrm>
              <a:off x="1522462" y="3238500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DC006-C928-42A2-B493-A9FBDA0830ED}"/>
                </a:ext>
              </a:extLst>
            </p:cNvPr>
            <p:cNvCxnSpPr/>
            <p:nvPr/>
          </p:nvCxnSpPr>
          <p:spPr>
            <a:xfrm>
              <a:off x="2149107" y="3208752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BE454A-B556-49A4-B266-D4BD7F8FB3AF}"/>
                </a:ext>
              </a:extLst>
            </p:cNvPr>
            <p:cNvCxnSpPr/>
            <p:nvPr/>
          </p:nvCxnSpPr>
          <p:spPr>
            <a:xfrm>
              <a:off x="2777757" y="3208752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37DE5D-C59E-4119-AD55-18C9B809CB45}"/>
                </a:ext>
              </a:extLst>
            </p:cNvPr>
            <p:cNvCxnSpPr/>
            <p:nvPr/>
          </p:nvCxnSpPr>
          <p:spPr>
            <a:xfrm>
              <a:off x="3379837" y="3238500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C6FCA9-DF9A-4288-BE86-3530D96D21B4}"/>
                </a:ext>
              </a:extLst>
            </p:cNvPr>
            <p:cNvCxnSpPr/>
            <p:nvPr/>
          </p:nvCxnSpPr>
          <p:spPr>
            <a:xfrm>
              <a:off x="4008487" y="3238500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0377415-3757-4763-9069-F4F2AC25B2F1}"/>
                </a:ext>
              </a:extLst>
            </p:cNvPr>
            <p:cNvCxnSpPr/>
            <p:nvPr/>
          </p:nvCxnSpPr>
          <p:spPr>
            <a:xfrm>
              <a:off x="4635132" y="3208752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D652430-2577-443D-9220-F5BDFF2DB2C9}"/>
                </a:ext>
              </a:extLst>
            </p:cNvPr>
            <p:cNvCxnSpPr/>
            <p:nvPr/>
          </p:nvCxnSpPr>
          <p:spPr>
            <a:xfrm>
              <a:off x="5250714" y="3208752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2AED31-792E-4AAC-8B25-1F9E35EAED4B}"/>
                </a:ext>
              </a:extLst>
            </p:cNvPr>
            <p:cNvCxnSpPr/>
            <p:nvPr/>
          </p:nvCxnSpPr>
          <p:spPr>
            <a:xfrm>
              <a:off x="5863857" y="3238500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B2C247-4FFB-4983-A4AF-ABA864920312}"/>
                </a:ext>
              </a:extLst>
            </p:cNvPr>
            <p:cNvCxnSpPr/>
            <p:nvPr/>
          </p:nvCxnSpPr>
          <p:spPr>
            <a:xfrm>
              <a:off x="6479439" y="3238500"/>
              <a:ext cx="0" cy="2797182"/>
            </a:xfrm>
            <a:prstGeom prst="line">
              <a:avLst/>
            </a:prstGeom>
            <a:ln w="12700">
              <a:solidFill>
                <a:schemeClr val="accent6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A78B3BA-575F-4109-9709-C1E339E4EAF4}"/>
              </a:ext>
            </a:extLst>
          </p:cNvPr>
          <p:cNvSpPr txBox="1"/>
          <p:nvPr/>
        </p:nvSpPr>
        <p:spPr>
          <a:xfrm>
            <a:off x="893813" y="4824063"/>
            <a:ext cx="3411488" cy="153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pHB650 Fabrication and Assembly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5D73CB-5D11-41DC-8394-325D4F20FEB0}"/>
              </a:ext>
            </a:extLst>
          </p:cNvPr>
          <p:cNvSpPr txBox="1"/>
          <p:nvPr/>
        </p:nvSpPr>
        <p:spPr>
          <a:xfrm>
            <a:off x="4298215" y="4984093"/>
            <a:ext cx="950061" cy="153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pHB650 Test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976466C3-EBDF-480C-B4DC-887495EA286C}"/>
              </a:ext>
            </a:extLst>
          </p:cNvPr>
          <p:cNvSpPr/>
          <p:nvPr/>
        </p:nvSpPr>
        <p:spPr>
          <a:xfrm>
            <a:off x="4016007" y="3348488"/>
            <a:ext cx="173455" cy="155093"/>
          </a:xfrm>
          <a:prstGeom prst="diamond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1CE88C-FEAC-4753-89FE-CA0DF858CE56}"/>
              </a:ext>
            </a:extLst>
          </p:cNvPr>
          <p:cNvSpPr txBox="1"/>
          <p:nvPr/>
        </p:nvSpPr>
        <p:spPr>
          <a:xfrm>
            <a:off x="4140476" y="3349693"/>
            <a:ext cx="808973" cy="153888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CD-3 ESAAB</a:t>
            </a: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C8F3D178-561C-4D17-AA36-13236783FD7A}"/>
              </a:ext>
            </a:extLst>
          </p:cNvPr>
          <p:cNvSpPr/>
          <p:nvPr/>
        </p:nvSpPr>
        <p:spPr>
          <a:xfrm>
            <a:off x="5242953" y="4031041"/>
            <a:ext cx="173455" cy="155093"/>
          </a:xfrm>
          <a:prstGeom prst="diamond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D9AF67-C6DE-42E8-9375-24B731C66DE0}"/>
              </a:ext>
            </a:extLst>
          </p:cNvPr>
          <p:cNvSpPr txBox="1"/>
          <p:nvPr/>
        </p:nvSpPr>
        <p:spPr>
          <a:xfrm>
            <a:off x="5367422" y="4032246"/>
            <a:ext cx="2032836" cy="153888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Linac Complex Construction Start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7E517F-A30E-4819-8CA7-5EC55B3A3237}"/>
              </a:ext>
            </a:extLst>
          </p:cNvPr>
          <p:cNvSpPr txBox="1"/>
          <p:nvPr/>
        </p:nvSpPr>
        <p:spPr>
          <a:xfrm>
            <a:off x="2189261" y="5190830"/>
            <a:ext cx="1819226" cy="153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SSR1 </a:t>
            </a:r>
            <a:r>
              <a:rPr lang="en-US" sz="1000" dirty="0" err="1"/>
              <a:t>Nb</a:t>
            </a:r>
            <a:r>
              <a:rPr lang="en-US" sz="1000" dirty="0"/>
              <a:t> Proc. (for DAE cavities)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DAF74-C36D-4F57-BA2E-AD0225AF8AFF}"/>
              </a:ext>
            </a:extLst>
          </p:cNvPr>
          <p:cNvSpPr txBox="1"/>
          <p:nvPr/>
        </p:nvSpPr>
        <p:spPr>
          <a:xfrm>
            <a:off x="4292546" y="5602659"/>
            <a:ext cx="1091962" cy="153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pSSR2 Cav. Test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81EC22-1F4C-4703-84AB-7424E36F22D2}"/>
              </a:ext>
            </a:extLst>
          </p:cNvPr>
          <p:cNvSpPr txBox="1"/>
          <p:nvPr/>
        </p:nvSpPr>
        <p:spPr>
          <a:xfrm>
            <a:off x="1406658" y="5448752"/>
            <a:ext cx="2891557" cy="153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sz="1000" dirty="0"/>
              <a:t>pSSR2 Cavity Procurement</a:t>
            </a:r>
          </a:p>
        </p:txBody>
      </p:sp>
    </p:spTree>
    <p:extLst>
      <p:ext uri="{BB962C8B-B14F-4D97-AF65-F5344CB8AC3E}">
        <p14:creationId xmlns:p14="http://schemas.microsoft.com/office/powerpoint/2010/main" val="92668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09D918-B0B0-4C15-AD94-A2B5031A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to CD-2/3a ESAAB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64F91-1EA1-4E92-8A99-611BA0D0B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D5C9-2BBD-4BDE-ACD0-AF4D2125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E3379-F9CD-40BB-AEE9-0D1728F3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4" y="2391399"/>
            <a:ext cx="6844705" cy="1938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830B1-6EB6-44D7-B32D-998051FF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4419465"/>
            <a:ext cx="6820522" cy="198558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FC5EB5C-022C-4209-8176-6DF40A360C14}"/>
              </a:ext>
            </a:extLst>
          </p:cNvPr>
          <p:cNvSpPr txBox="1">
            <a:spLocks/>
          </p:cNvSpPr>
          <p:nvPr/>
        </p:nvSpPr>
        <p:spPr>
          <a:xfrm>
            <a:off x="106016" y="755717"/>
            <a:ext cx="8939614" cy="1635682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COVID impacts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Incorporate 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</a:rPr>
              <a:t>known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COVID impacts (Fermilab + Partners) in RLS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Incorporate 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</a:rPr>
              <a:t>future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COVID impacts (Fermilab + Partners) in Risk Register 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Add a new risk to RR: ‘Pandemic resurgence’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Re-assess/update existing risks under COVID lens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Timeline assumes no repeat of IPR</a:t>
            </a:r>
          </a:p>
        </p:txBody>
      </p:sp>
    </p:spTree>
    <p:extLst>
      <p:ext uri="{BB962C8B-B14F-4D97-AF65-F5344CB8AC3E}">
        <p14:creationId xmlns:p14="http://schemas.microsoft.com/office/powerpoint/2010/main" val="423753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E9F02-8934-439B-8EFE-A8087C76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9980"/>
          </a:xfrm>
        </p:spPr>
        <p:txBody>
          <a:bodyPr>
            <a:normAutofit fontScale="92500" lnSpcReduction="20000"/>
          </a:bodyPr>
          <a:lstStyle/>
          <a:p>
            <a:pPr marL="347345"/>
            <a:r>
              <a:rPr lang="en-US" dirty="0">
                <a:cs typeface="Helvetica"/>
              </a:rPr>
              <a:t>COVID-19</a:t>
            </a:r>
          </a:p>
          <a:p>
            <a:pPr lvl="1"/>
            <a:r>
              <a:rPr lang="en-US" dirty="0">
                <a:cs typeface="Helvetica"/>
              </a:rPr>
              <a:t>Started the PIP-II COVID-19 Recovery Plan on May 21</a:t>
            </a:r>
            <a:endParaRPr lang="en-US" dirty="0"/>
          </a:p>
          <a:p>
            <a:pPr lvl="2"/>
            <a:r>
              <a:rPr lang="en-US" dirty="0">
                <a:cs typeface="Helvetica"/>
              </a:rPr>
              <a:t>Focuses on restarting cavity processing, testing and assembly</a:t>
            </a:r>
          </a:p>
          <a:p>
            <a:pPr lvl="2"/>
            <a:r>
              <a:rPr lang="en-US" dirty="0">
                <a:cs typeface="Helvetica"/>
              </a:rPr>
              <a:t>Restart of PIP2IT installation and operations</a:t>
            </a:r>
          </a:p>
          <a:p>
            <a:pPr lvl="2"/>
            <a:r>
              <a:rPr lang="en-US" dirty="0">
                <a:cs typeface="Helvetica"/>
              </a:rPr>
              <a:t>Currently ~85 employees on site supporting PIP-II activities</a:t>
            </a:r>
          </a:p>
          <a:p>
            <a:pPr lvl="3"/>
            <a:r>
              <a:rPr lang="en-US" dirty="0">
                <a:cs typeface="Helvetica"/>
              </a:rPr>
              <a:t>Overall </a:t>
            </a:r>
            <a:r>
              <a:rPr lang="en-US">
                <a:cs typeface="Helvetica"/>
              </a:rPr>
              <a:t>activities going </a:t>
            </a:r>
            <a:r>
              <a:rPr lang="en-US" dirty="0">
                <a:cs typeface="Helvetica"/>
              </a:rPr>
              <a:t>well</a:t>
            </a:r>
          </a:p>
          <a:p>
            <a:pPr marL="347345"/>
            <a:r>
              <a:rPr lang="en-US" dirty="0">
                <a:cs typeface="Helvetica"/>
              </a:rPr>
              <a:t>Conducted the ORC for 2.1 MeV Beam Operations</a:t>
            </a:r>
          </a:p>
          <a:p>
            <a:pPr marL="347345"/>
            <a:r>
              <a:rPr lang="en-US" dirty="0">
                <a:cs typeface="Helvetica"/>
              </a:rPr>
              <a:t>PIP2IT Accelerator Readiness Review</a:t>
            </a:r>
          </a:p>
          <a:p>
            <a:pPr lvl="1"/>
            <a:r>
              <a:rPr lang="en-US" dirty="0">
                <a:cs typeface="Helvetica"/>
              </a:rPr>
              <a:t>Planned for August 5-6</a:t>
            </a:r>
          </a:p>
          <a:p>
            <a:pPr lvl="1"/>
            <a:r>
              <a:rPr lang="en-US" dirty="0">
                <a:cs typeface="Helvetica"/>
              </a:rPr>
              <a:t>Agenda and charge completed</a:t>
            </a:r>
          </a:p>
          <a:p>
            <a:pPr lvl="1"/>
            <a:r>
              <a:rPr lang="en-US" dirty="0">
                <a:cs typeface="Helvetica"/>
              </a:rPr>
              <a:t>Committee members identified</a:t>
            </a:r>
            <a:endParaRPr lang="en-US" dirty="0"/>
          </a:p>
          <a:p>
            <a:pPr lvl="1"/>
            <a:r>
              <a:rPr lang="en-US" dirty="0">
                <a:cs typeface="Helvetica"/>
              </a:rPr>
              <a:t>Working on support documents and presentations</a:t>
            </a:r>
          </a:p>
          <a:p>
            <a:pPr lvl="1"/>
            <a:r>
              <a:rPr lang="en-US" dirty="0">
                <a:cs typeface="Helvetica"/>
              </a:rPr>
              <a:t>COVID-19 protocols will likely effect how the review is conducted</a:t>
            </a:r>
          </a:p>
          <a:p>
            <a:r>
              <a:rPr lang="en-US" dirty="0">
                <a:cs typeface="Helvetica"/>
              </a:rPr>
              <a:t>Reviewing Program Support Indirect Rates</a:t>
            </a:r>
          </a:p>
          <a:p>
            <a:r>
              <a:rPr lang="en-US" dirty="0">
                <a:cs typeface="Helvetica"/>
              </a:rPr>
              <a:t>Supporting procurement and design reviews</a:t>
            </a:r>
          </a:p>
          <a:p>
            <a:r>
              <a:rPr lang="en-US" dirty="0">
                <a:cs typeface="Helvetica"/>
              </a:rPr>
              <a:t>Reviewing D/S/P Min-Safe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3831F-E6C8-4902-8399-BFE54701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68F84-A3E0-4C83-91E3-94E27BA8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D2E7-1BEB-4D9F-8910-DAC2F120E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3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  <a:r>
              <a:rPr lang="en-US" dirty="0">
                <a:cs typeface="Helvetica"/>
              </a:rPr>
              <a:t> - General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June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96202" cy="5544989"/>
          </a:xfrm>
        </p:spPr>
        <p:txBody>
          <a:bodyPr lIns="0" tIns="0" rIns="0" bIns="0" anchor="t"/>
          <a:lstStyle/>
          <a:p>
            <a:r>
              <a:rPr lang="en-US" dirty="0">
                <a:cs typeface="Helvetica"/>
              </a:rPr>
              <a:t>9-JUN-2020 BARC/DPS has placed the PO for the PIP-II </a:t>
            </a:r>
            <a:r>
              <a:rPr lang="en-US" dirty="0" err="1">
                <a:cs typeface="Helvetica"/>
              </a:rPr>
              <a:t>cryoplant</a:t>
            </a:r>
            <a:r>
              <a:rPr lang="en-US" dirty="0">
                <a:cs typeface="Helvetica"/>
              </a:rPr>
              <a:t> with ALAT. The process to reach agreement on Terms &amp; Conditions is underway.</a:t>
            </a:r>
          </a:p>
          <a:p>
            <a:r>
              <a:rPr lang="en-US" dirty="0">
                <a:cs typeface="Helvetica"/>
              </a:rPr>
              <a:t>All IKC laboratories have re-starting to work onsite in June with limitations.</a:t>
            </a:r>
          </a:p>
          <a:p>
            <a:r>
              <a:rPr lang="en-US" dirty="0">
                <a:cs typeface="Helvetica"/>
              </a:rPr>
              <a:t>Shipment of seven 325MHz amplifiers to Fermilab will be delayed. Current status is that three have been tested and 5 have been assembled. The first three will be ready to ship next week (22-JUN-2020), but it is not clear if transportation (flights) will be available.</a:t>
            </a:r>
            <a:endParaRPr lang="en-US" dirty="0"/>
          </a:p>
          <a:p>
            <a:r>
              <a:rPr lang="en-US" dirty="0">
                <a:cs typeface="Helvetica"/>
              </a:rPr>
              <a:t>Work in progress on VAT and Import Duties for Shipment between Fermilab, CEA and CNRS: several </a:t>
            </a:r>
            <a:r>
              <a:rPr lang="en-US" dirty="0" err="1">
                <a:cs typeface="Helvetica"/>
              </a:rPr>
              <a:t>scenairios</a:t>
            </a:r>
            <a:r>
              <a:rPr lang="en-US" dirty="0">
                <a:cs typeface="Helvetica"/>
              </a:rPr>
              <a:t> exanimated.</a:t>
            </a:r>
          </a:p>
          <a:p>
            <a:r>
              <a:rPr lang="en-US" dirty="0" err="1">
                <a:cs typeface="Helvetica"/>
              </a:rPr>
              <a:t>iCRADA</a:t>
            </a:r>
            <a:r>
              <a:rPr lang="en-US" dirty="0">
                <a:cs typeface="Helvetica"/>
              </a:rPr>
              <a:t> in progress with Poland for LLRF, MPS topics.</a:t>
            </a: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5244503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3A158B6CF1942A8E4C66ADD4C29A2" ma:contentTypeVersion="14" ma:contentTypeDescription="Create a new document." ma:contentTypeScope="" ma:versionID="6732c5b438b461bc6dc1a54cebbc9122">
  <xsd:schema xmlns:xsd="http://www.w3.org/2001/XMLSchema" xmlns:xs="http://www.w3.org/2001/XMLSchema" xmlns:p="http://schemas.microsoft.com/office/2006/metadata/properties" xmlns:ns1="http://schemas.microsoft.com/sharepoint/v3" xmlns:ns3="41ffd1a0-94dc-43ab-a856-3f671abd15fd" xmlns:ns4="4015de2c-2a62-45ba-8285-bdf4ae027a83" targetNamespace="http://schemas.microsoft.com/office/2006/metadata/properties" ma:root="true" ma:fieldsID="d23d76453f7eb832c506b4075daa5b1d" ns1:_="" ns3:_="" ns4:_="">
    <xsd:import namespace="http://schemas.microsoft.com/sharepoint/v3"/>
    <xsd:import namespace="41ffd1a0-94dc-43ab-a856-3f671abd15fd"/>
    <xsd:import namespace="4015de2c-2a62-45ba-8285-bdf4ae027a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fd1a0-94dc-43ab-a856-3f671abd1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5de2c-2a62-45ba-8285-bdf4ae027a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41ffd1a0-94dc-43ab-a856-3f671abd15fd"/>
    <ds:schemaRef ds:uri="http://purl.org/dc/terms/"/>
    <ds:schemaRef ds:uri="http://schemas.openxmlformats.org/package/2006/metadata/core-properties"/>
    <ds:schemaRef ds:uri="4015de2c-2a62-45ba-8285-bdf4ae027a8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ABE229-4B84-4552-869D-3843E1AFF3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1ffd1a0-94dc-43ab-a856-3f671abd15fd"/>
    <ds:schemaRef ds:uri="4015de2c-2a62-45ba-8285-bdf4ae027a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3333</TotalTime>
  <Words>1711</Words>
  <Application>Microsoft Office PowerPoint</Application>
  <PresentationFormat>On-screen Show (4:3)</PresentationFormat>
  <Paragraphs>320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Times New Roman</vt:lpstr>
      <vt:lpstr>Wingdings</vt:lpstr>
      <vt:lpstr>Fermilab_PPT_090815</vt:lpstr>
      <vt:lpstr>PowerPoint Presentation</vt:lpstr>
      <vt:lpstr>WBS 121.01 Project Management</vt:lpstr>
      <vt:lpstr>EVMS</vt:lpstr>
      <vt:lpstr>ECF Subproject</vt:lpstr>
      <vt:lpstr>ECF Support</vt:lpstr>
      <vt:lpstr>COVID-19 Scenarios considered w/notable activities</vt:lpstr>
      <vt:lpstr>Timeline to CD-2/3a ESAAB</vt:lpstr>
      <vt:lpstr>ESH</vt:lpstr>
      <vt:lpstr>International - General</vt:lpstr>
      <vt:lpstr>International – Doc overview</vt:lpstr>
      <vt:lpstr>WBS 121.2 SRF Updates – HWR Status</vt:lpstr>
      <vt:lpstr>WBS 121.2 SRF Updates – SSR Cryomodules</vt:lpstr>
      <vt:lpstr>WBS 121.2 SRF Updates – 650 Cryomodules</vt:lpstr>
      <vt:lpstr>WBS 121.2 SRF Updates – 650 Cryomodules</vt:lpstr>
      <vt:lpstr>WBS 121.2 SRF Updates – Cryogenics</vt:lpstr>
      <vt:lpstr>Accelerator Systems</vt:lpstr>
      <vt:lpstr>Accelerator Systems</vt:lpstr>
      <vt:lpstr>Accelerator Systems</vt:lpstr>
      <vt:lpstr>Accelerator Systems</vt:lpstr>
      <vt:lpstr>Installation and Commissioning</vt:lpstr>
      <vt:lpstr>Installation and Commissioning</vt:lpstr>
      <vt:lpstr>Installation and Commissioning</vt:lpstr>
      <vt:lpstr>Accelerator Complex</vt:lpstr>
      <vt:lpstr>Conventional Facilities</vt:lpstr>
      <vt:lpstr>Conventional Facilities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Marc L Kaducak</cp:lastModifiedBy>
  <cp:revision>26</cp:revision>
  <cp:lastPrinted>2014-01-20T19:40:21Z</cp:lastPrinted>
  <dcterms:created xsi:type="dcterms:W3CDTF">2019-12-16T19:54:36Z</dcterms:created>
  <dcterms:modified xsi:type="dcterms:W3CDTF">2020-06-17T16:55:04Z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0x010100BF13A158B6CF1942A8E4C66ADD4C29A2</vt:lpwstr>
  </property>
</Properties>
</file>