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1" r:id="rId6"/>
    <p:sldMasterId id="2147483688" r:id="rId7"/>
    <p:sldMasterId id="2147483696" r:id="rId8"/>
    <p:sldMasterId id="2147483712" r:id="rId9"/>
    <p:sldMasterId id="2147483730" r:id="rId10"/>
    <p:sldMasterId id="2147483747" r:id="rId11"/>
  </p:sldMasterIdLst>
  <p:notesMasterIdLst>
    <p:notesMasterId r:id="rId78"/>
  </p:notesMasterIdLst>
  <p:handoutMasterIdLst>
    <p:handoutMasterId r:id="rId79"/>
  </p:handoutMasterIdLst>
  <p:sldIdLst>
    <p:sldId id="263" r:id="rId12"/>
    <p:sldId id="1761" r:id="rId13"/>
    <p:sldId id="1762" r:id="rId14"/>
    <p:sldId id="1763" r:id="rId15"/>
    <p:sldId id="1766" r:id="rId16"/>
    <p:sldId id="1764" r:id="rId17"/>
    <p:sldId id="294" r:id="rId18"/>
    <p:sldId id="295" r:id="rId19"/>
    <p:sldId id="1760" r:id="rId20"/>
    <p:sldId id="258" r:id="rId21"/>
    <p:sldId id="297" r:id="rId22"/>
    <p:sldId id="1757" r:id="rId23"/>
    <p:sldId id="300" r:id="rId24"/>
    <p:sldId id="1810" r:id="rId25"/>
    <p:sldId id="1811" r:id="rId26"/>
    <p:sldId id="1814" r:id="rId27"/>
    <p:sldId id="1758" r:id="rId28"/>
    <p:sldId id="1781" r:id="rId29"/>
    <p:sldId id="1782" r:id="rId30"/>
    <p:sldId id="269" r:id="rId31"/>
    <p:sldId id="270" r:id="rId32"/>
    <p:sldId id="1813" r:id="rId33"/>
    <p:sldId id="275" r:id="rId34"/>
    <p:sldId id="276" r:id="rId35"/>
    <p:sldId id="277" r:id="rId36"/>
    <p:sldId id="278" r:id="rId37"/>
    <p:sldId id="279" r:id="rId38"/>
    <p:sldId id="1800" r:id="rId39"/>
    <p:sldId id="1801" r:id="rId40"/>
    <p:sldId id="1802" r:id="rId41"/>
    <p:sldId id="1803" r:id="rId42"/>
    <p:sldId id="1792" r:id="rId43"/>
    <p:sldId id="1793" r:id="rId44"/>
    <p:sldId id="1794" r:id="rId45"/>
    <p:sldId id="1795" r:id="rId46"/>
    <p:sldId id="1796" r:id="rId47"/>
    <p:sldId id="1797" r:id="rId48"/>
    <p:sldId id="1798" r:id="rId49"/>
    <p:sldId id="1799" r:id="rId50"/>
    <p:sldId id="1768" r:id="rId51"/>
    <p:sldId id="1767" r:id="rId52"/>
    <p:sldId id="1765" r:id="rId53"/>
    <p:sldId id="1807" r:id="rId54"/>
    <p:sldId id="1805" r:id="rId55"/>
    <p:sldId id="1806" r:id="rId56"/>
    <p:sldId id="1776" r:id="rId57"/>
    <p:sldId id="1785" r:id="rId58"/>
    <p:sldId id="1775" r:id="rId59"/>
    <p:sldId id="1777" r:id="rId60"/>
    <p:sldId id="1787" r:id="rId61"/>
    <p:sldId id="1783" r:id="rId62"/>
    <p:sldId id="1778" r:id="rId63"/>
    <p:sldId id="1786" r:id="rId64"/>
    <p:sldId id="1774" r:id="rId65"/>
    <p:sldId id="1779" r:id="rId66"/>
    <p:sldId id="1788" r:id="rId67"/>
    <p:sldId id="1804" r:id="rId68"/>
    <p:sldId id="1789" r:id="rId69"/>
    <p:sldId id="1780" r:id="rId70"/>
    <p:sldId id="1784" r:id="rId71"/>
    <p:sldId id="1809" r:id="rId72"/>
    <p:sldId id="1790" r:id="rId73"/>
    <p:sldId id="1791" r:id="rId74"/>
    <p:sldId id="1815" r:id="rId75"/>
    <p:sldId id="268" r:id="rId76"/>
    <p:sldId id="1816" r:id="rId77"/>
  </p:sldIdLst>
  <p:sldSz cx="12192000" cy="68580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63666A"/>
    <a:srgbClr val="C0504D"/>
    <a:srgbClr val="5A5A5A"/>
    <a:srgbClr val="F79646"/>
    <a:srgbClr val="4F81BD"/>
    <a:srgbClr val="00B5E2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03" autoAdjust="0"/>
    <p:restoredTop sz="98464" autoAdjust="0"/>
  </p:normalViewPr>
  <p:slideViewPr>
    <p:cSldViewPr snapToGrid="0" snapToObjects="1">
      <p:cViewPr varScale="1">
        <p:scale>
          <a:sx n="114" d="100"/>
          <a:sy n="114" d="100"/>
        </p:scale>
        <p:origin x="552" y="114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7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Polyurethane Conductivity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 [W/m2-K]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70</c:v>
                </c:pt>
                <c:pt idx="1">
                  <c:v>80</c:v>
                </c:pt>
                <c:pt idx="2">
                  <c:v>90</c:v>
                </c:pt>
                <c:pt idx="3">
                  <c:v>100</c:v>
                </c:pt>
                <c:pt idx="4">
                  <c:v>110</c:v>
                </c:pt>
                <c:pt idx="5">
                  <c:v>120</c:v>
                </c:pt>
                <c:pt idx="6">
                  <c:v>130</c:v>
                </c:pt>
                <c:pt idx="7">
                  <c:v>140</c:v>
                </c:pt>
                <c:pt idx="8">
                  <c:v>150</c:v>
                </c:pt>
                <c:pt idx="9">
                  <c:v>160</c:v>
                </c:pt>
                <c:pt idx="10">
                  <c:v>170</c:v>
                </c:pt>
                <c:pt idx="11">
                  <c:v>180</c:v>
                </c:pt>
                <c:pt idx="12">
                  <c:v>190</c:v>
                </c:pt>
                <c:pt idx="13">
                  <c:v>200</c:v>
                </c:pt>
                <c:pt idx="14">
                  <c:v>210</c:v>
                </c:pt>
                <c:pt idx="15">
                  <c:v>220</c:v>
                </c:pt>
                <c:pt idx="16">
                  <c:v>230</c:v>
                </c:pt>
                <c:pt idx="17">
                  <c:v>240</c:v>
                </c:pt>
                <c:pt idx="18">
                  <c:v>250</c:v>
                </c:pt>
                <c:pt idx="19">
                  <c:v>260</c:v>
                </c:pt>
                <c:pt idx="20">
                  <c:v>270</c:v>
                </c:pt>
                <c:pt idx="21">
                  <c:v>280</c:v>
                </c:pt>
                <c:pt idx="22">
                  <c:v>290</c:v>
                </c:pt>
                <c:pt idx="23">
                  <c:v>300</c:v>
                </c:pt>
                <c:pt idx="24">
                  <c:v>310</c:v>
                </c:pt>
                <c:pt idx="25">
                  <c:v>320</c:v>
                </c:pt>
                <c:pt idx="26">
                  <c:v>330</c:v>
                </c:pt>
                <c:pt idx="27">
                  <c:v>340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9.1259849999999997E-3</c:v>
                </c:pt>
                <c:pt idx="1">
                  <c:v>1.0175058000000001E-2</c:v>
                </c:pt>
                <c:pt idx="2">
                  <c:v>1.1154631E-2</c:v>
                </c:pt>
                <c:pt idx="3">
                  <c:v>1.2117136000000001E-2</c:v>
                </c:pt>
                <c:pt idx="4">
                  <c:v>1.3064708E-2</c:v>
                </c:pt>
                <c:pt idx="5">
                  <c:v>1.3988377999999999E-2</c:v>
                </c:pt>
                <c:pt idx="6">
                  <c:v>1.4880429000000001E-2</c:v>
                </c:pt>
                <c:pt idx="7">
                  <c:v>1.5737019000000001E-2</c:v>
                </c:pt>
                <c:pt idx="8">
                  <c:v>1.6557483000000001E-2</c:v>
                </c:pt>
                <c:pt idx="9">
                  <c:v>1.7342756000000001E-2</c:v>
                </c:pt>
                <c:pt idx="10">
                  <c:v>1.8093824000000001E-2</c:v>
                </c:pt>
                <c:pt idx="11">
                  <c:v>1.8810529999999999E-2</c:v>
                </c:pt>
                <c:pt idx="12">
                  <c:v>1.9490757000000001E-2</c:v>
                </c:pt>
                <c:pt idx="13">
                  <c:v>2.0129965999999999E-2</c:v>
                </c:pt>
                <c:pt idx="14">
                  <c:v>2.0721026E-2</c:v>
                </c:pt>
                <c:pt idx="15">
                  <c:v>2.1254273000000001E-2</c:v>
                </c:pt>
                <c:pt idx="16">
                  <c:v>2.1717782000000001E-2</c:v>
                </c:pt>
                <c:pt idx="17">
                  <c:v>2.2097816999999999E-2</c:v>
                </c:pt>
                <c:pt idx="18">
                  <c:v>2.2379438000000001E-2</c:v>
                </c:pt>
                <c:pt idx="19">
                  <c:v>2.2547266999999999E-2</c:v>
                </c:pt>
                <c:pt idx="20">
                  <c:v>2.2586363000000002E-2</c:v>
                </c:pt>
                <c:pt idx="21">
                  <c:v>2.2483197999999999E-2</c:v>
                </c:pt>
                <c:pt idx="22">
                  <c:v>2.2226657E-2</c:v>
                </c:pt>
                <c:pt idx="23">
                  <c:v>2.1809024E-2</c:v>
                </c:pt>
                <c:pt idx="24">
                  <c:v>2.1226864000000002E-2</c:v>
                </c:pt>
                <c:pt idx="25">
                  <c:v>2.0481731E-2</c:v>
                </c:pt>
                <c:pt idx="26">
                  <c:v>1.9580615999999999E-2</c:v>
                </c:pt>
                <c:pt idx="27">
                  <c:v>1.8536093999999999E-2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F98-4630-8DD3-5C5D60774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6173616"/>
        <c:axId val="956177360"/>
      </c:scatterChart>
      <c:valAx>
        <c:axId val="956173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[K]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77360"/>
        <c:crosses val="autoZero"/>
        <c:crossBetween val="midCat"/>
      </c:valAx>
      <c:valAx>
        <c:axId val="95617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</a:t>
                </a:r>
                <a:r>
                  <a:rPr lang="en-US" baseline="0"/>
                  <a:t> [W/m2-K]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73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87044092543267"/>
          <c:y val="0.13629068290410601"/>
          <c:w val="0.58518368667058784"/>
          <c:h val="0.703331804359981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Sheet1!$D$31</c:f>
              <c:strCache>
                <c:ptCount val="1"/>
                <c:pt idx="0">
                  <c:v>Heat Leak [kW]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Sheet1!$A$32:$A$35</c:f>
              <c:numCache>
                <c:formatCode>General</c:formatCode>
                <c:ptCount val="4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</c:numCache>
            </c:numRef>
          </c:xVal>
          <c:yVal>
            <c:numRef>
              <c:f>Sheet1!$D$32:$D$35</c:f>
              <c:numCache>
                <c:formatCode>0.0</c:formatCode>
                <c:ptCount val="4"/>
                <c:pt idx="0">
                  <c:v>5.46</c:v>
                </c:pt>
                <c:pt idx="1">
                  <c:v>2.73</c:v>
                </c:pt>
                <c:pt idx="2">
                  <c:v>1.8338228999999999</c:v>
                </c:pt>
                <c:pt idx="3">
                  <c:v>1.3753740000000001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C2-4423-8302-33185A589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6173200"/>
        <c:axId val="956173616"/>
      </c:scatterChart>
      <c:valAx>
        <c:axId val="956173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Insulation Thickness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73616"/>
        <c:crosses val="autoZero"/>
        <c:crossBetween val="midCat"/>
      </c:valAx>
      <c:valAx>
        <c:axId val="95617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Leak [kW]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7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266368462261782"/>
          <c:y val="0.5172731875051465"/>
          <c:w val="0.19830517999033459"/>
          <c:h val="0.124396498958207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6" y="2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6" y="9119474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6" y="2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23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3" rIns="96647" bIns="483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7" tIns="48323" rIns="96647" bIns="4832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6" y="9119474"/>
            <a:ext cx="3169920" cy="480060"/>
          </a:xfrm>
          <a:prstGeom prst="rect">
            <a:avLst/>
          </a:prstGeom>
        </p:spPr>
        <p:txBody>
          <a:bodyPr vert="horz" lIns="96647" tIns="48323" rIns="96647" bIns="4832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9130" y="274638"/>
            <a:ext cx="11384816" cy="88386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369130" y="1357503"/>
            <a:ext cx="11384816" cy="49205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b="0" i="0">
                <a:solidFill>
                  <a:srgbClr val="3C5A77"/>
                </a:solidFill>
                <a:latin typeface="Helvetica"/>
              </a:defRPr>
            </a:lvl1pPr>
            <a:lvl2pPr marL="514350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60425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98563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1400" b="0" i="0">
                <a:solidFill>
                  <a:srgbClr val="3C5A77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2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B9765-4D24-4CBD-A329-DF85D292EA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AA9FE-4289-44DC-B79C-5B1402718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7DE12-534F-455F-B899-EED0B3632A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365760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99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9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86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396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908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85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30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92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2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1" y="432612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1" y="1238253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5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9130" y="274638"/>
            <a:ext cx="11384816" cy="88386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369130" y="1357503"/>
            <a:ext cx="11384816" cy="49205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b="0" i="0">
                <a:solidFill>
                  <a:srgbClr val="3C5A77"/>
                </a:solidFill>
                <a:latin typeface="Helvetica"/>
              </a:defRPr>
            </a:lvl1pPr>
            <a:lvl2pPr marL="514350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60425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98563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1400" b="0" i="0">
                <a:solidFill>
                  <a:srgbClr val="3C5A77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2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B9765-4D24-4CBD-A329-DF85D292EA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AA9FE-4289-44DC-B79C-5B1402718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7DE12-534F-455F-B899-EED0B3632A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79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3326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328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99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65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361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129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09C-6C5E-44F5-8A86-17792D67C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4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8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03665"/>
            <a:ext cx="1156334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7.8.2020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 smtClean="0"/>
              <a:t>A. Lambert | ND LAr Cryostat and LArTPC Conceptual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9699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35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11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42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5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29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96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84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74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1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65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9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18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09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51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753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43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43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5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6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54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346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06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08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46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28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71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991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34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8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3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7.8.2020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726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069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50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368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93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214BBA-889E-4542-A412-99C4CAE26E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EC3EA-FD72-4AE1-971B-640B2AF282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846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257908" y="475760"/>
            <a:ext cx="11723077" cy="14248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6009719"/>
            <a:ext cx="2125969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57908" y="5728951"/>
            <a:ext cx="11723077" cy="17586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41" y="5896736"/>
            <a:ext cx="872067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033" y="5746537"/>
            <a:ext cx="2476892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279" y="5974476"/>
            <a:ext cx="2909413" cy="486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FC561-2D50-493E-B53E-15498501F7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93334" y="115803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7" r:id="rId2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199292" y="6357938"/>
            <a:ext cx="11840308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A30A5-7676-4279-9A6A-148E61F3519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39847" y="6451676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709" r:id="rId8"/>
    <p:sldLayoutId id="2147483710" r:id="rId9"/>
    <p:sldLayoutId id="2147483729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986065-A285-4FD0-9C53-8BFF5F677D7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39848" y="6451676"/>
            <a:ext cx="1515533" cy="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7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11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59BE4-CA4F-4C5E-8251-30A3FCB25A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39848" y="6451676"/>
            <a:ext cx="1515533" cy="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6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6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199292" y="6357938"/>
            <a:ext cx="11840308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A30A5-7676-4279-9A6A-148E61F351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9847" y="6451676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5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3.PNG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"/><Relationship Id="rId2" Type="http://schemas.openxmlformats.org/officeDocument/2006/relationships/image" Target="../media/image119.tif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ND LAr Cryostat and LArTPC Conceptual Design</a:t>
            </a:r>
            <a:endParaRPr lang="en-US" dirty="0"/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A. Lambert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07/08/2020</a:t>
            </a:r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5178417"/>
            <a:ext cx="420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Version: v2 → updated on 07/07/2020 @ 21:23 PCT</a:t>
            </a:r>
          </a:p>
          <a:p>
            <a:r>
              <a:rPr lang="en-US" sz="1400" dirty="0" smtClean="0"/>
              <a:t>See last slide for update details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/>
          <p:cNvPicPr>
            <a:picLocks noGrp="1" noChangeAspect="1"/>
          </p:cNvPicPr>
          <p:nvPr>
            <p:ph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6" t="6109" r="5617" b="3177"/>
          <a:stretch/>
        </p:blipFill>
        <p:spPr>
          <a:xfrm>
            <a:off x="5827246" y="834707"/>
            <a:ext cx="5907271" cy="5071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4C97"/>
                </a:solidFill>
              </a:rPr>
              <a:t>Subsystems: Cryostat </a:t>
            </a:r>
            <a:r>
              <a:rPr lang="en-US" dirty="0">
                <a:solidFill>
                  <a:srgbClr val="004C97"/>
                </a:solidFill>
              </a:rPr>
              <a:t>Warm </a:t>
            </a:r>
            <a:r>
              <a:rPr lang="en-US" dirty="0" smtClean="0">
                <a:solidFill>
                  <a:srgbClr val="004C97"/>
                </a:solidFill>
              </a:rPr>
              <a:t>Structure (300K) </a:t>
            </a:r>
            <a:r>
              <a:rPr lang="en-US" dirty="0">
                <a:solidFill>
                  <a:srgbClr val="004C97"/>
                </a:solidFill>
              </a:rPr>
              <a:t>Design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31DC2A-E825-4358-9E1D-6D4D22E2186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E896D-5809-4224-B429-91BC67FE8F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External structure is based on ProtoDUNE design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I-beams used for external structure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Modular design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Reduced part #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Wall weldments are divided into subassemblies that are joined via bolted connections on beams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Wall weldments have 1.0 cm steel skin on backside, adjacent skins welded together to</a:t>
            </a:r>
            <a:br>
              <a:rPr lang="en-US" sz="1800" dirty="0">
                <a:solidFill>
                  <a:srgbClr val="3C5A77"/>
                </a:solidFill>
              </a:rPr>
            </a:br>
            <a:r>
              <a:rPr lang="en-US" sz="1800" dirty="0">
                <a:solidFill>
                  <a:srgbClr val="3C5A77"/>
                </a:solidFill>
              </a:rPr>
              <a:t>from moisture barrier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Corner weldments identical at all corners</a:t>
            </a:r>
          </a:p>
          <a:p>
            <a:pPr marL="230188" indent="-230188">
              <a:spcBef>
                <a:spcPts val="1200"/>
              </a:spcBef>
            </a:pPr>
            <a:r>
              <a:rPr lang="en-US" sz="1800" dirty="0">
                <a:solidFill>
                  <a:srgbClr val="3C5A77"/>
                </a:solidFill>
              </a:rPr>
              <a:t>Removable lid with feedthroughs for cryogenics, high voltage and detector DAQ</a:t>
            </a:r>
          </a:p>
        </p:txBody>
      </p:sp>
    </p:spTree>
    <p:extLst>
      <p:ext uri="{BB962C8B-B14F-4D97-AF65-F5344CB8AC3E}">
        <p14:creationId xmlns:p14="http://schemas.microsoft.com/office/powerpoint/2010/main" val="23673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Subsystems: Warm Structure</a:t>
            </a:r>
            <a:r>
              <a:rPr lang="en-US" dirty="0"/>
              <a:t> (300K)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Wall, Base &amp; Corner Design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5499D-B227-43F5-9331-BFEE2D80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6FC1A-0B83-4355-923B-CD0D11B1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AA57-F5F8-4206-92D9-130BE30542BF}" type="slidenum">
              <a:rPr lang="en-US" smtClean="0"/>
              <a:t>11</a:t>
            </a:fld>
            <a:endParaRPr lang="en-US"/>
          </a:p>
        </p:txBody>
      </p:sp>
      <p:pic>
        <p:nvPicPr>
          <p:cNvPr id="8" name="Content Placeholder 19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036864" y="1076499"/>
            <a:ext cx="10152181" cy="51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85711A-367C-434D-8636-4C9C8307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Subsystems: Warm </a:t>
            </a:r>
            <a:r>
              <a:rPr lang="en-US" dirty="0" smtClean="0"/>
              <a:t>Structure </a:t>
            </a:r>
            <a:r>
              <a:rPr lang="en-US" dirty="0"/>
              <a:t>(300K) </a:t>
            </a:r>
            <a:br>
              <a:rPr lang="en-US" dirty="0"/>
            </a:br>
            <a:r>
              <a:rPr lang="en-US" sz="1600" dirty="0"/>
              <a:t>Conceptual Drawings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263761D-BC23-4CA2-903E-51B1F726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5643A9D-CBAC-4244-B465-58B6685D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620"/>
          <a:stretch/>
        </p:blipFill>
        <p:spPr>
          <a:xfrm>
            <a:off x="5306830" y="1001878"/>
            <a:ext cx="3277304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6F49F-094C-4D7B-BA0B-343DFEFF9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970" y="1001878"/>
            <a:ext cx="3251639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635" y="3516478"/>
            <a:ext cx="3254973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DBE3-DD13-4978-8BA7-261449195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970" y="3516478"/>
            <a:ext cx="3249277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7DBFA6-32FE-41CF-ABF6-AB5908617D33}"/>
              </a:ext>
            </a:extLst>
          </p:cNvPr>
          <p:cNvSpPr txBox="1"/>
          <p:nvPr/>
        </p:nvSpPr>
        <p:spPr>
          <a:xfrm>
            <a:off x="609600" y="4192920"/>
            <a:ext cx="4455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Calibri" charset="0"/>
              </a:rPr>
              <a:t>Vendor Quotes Based on Following Assumption: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LAr Cryostat consists of an external steel pressure vessel 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Vessel is assembled using 7 unique subassemblies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85" y="1234426"/>
            <a:ext cx="4656364" cy="28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4C97"/>
                </a:solidFill>
              </a:rPr>
              <a:t>Subsystems: </a:t>
            </a:r>
            <a:r>
              <a:rPr lang="en-US" dirty="0"/>
              <a:t>Warm Structure (300K) </a:t>
            </a:r>
            <a:r>
              <a:rPr lang="en-US" dirty="0" smtClean="0">
                <a:solidFill>
                  <a:srgbClr val="004C97"/>
                </a:solidFill>
              </a:rPr>
              <a:t/>
            </a:r>
            <a:br>
              <a:rPr lang="en-US" dirty="0" smtClean="0">
                <a:solidFill>
                  <a:srgbClr val="004C97"/>
                </a:solidFill>
              </a:rPr>
            </a:br>
            <a:r>
              <a:rPr lang="en-US" sz="1600" dirty="0" smtClean="0">
                <a:solidFill>
                  <a:srgbClr val="004C97"/>
                </a:solidFill>
              </a:rPr>
              <a:t>Composite </a:t>
            </a:r>
            <a:r>
              <a:rPr lang="en-US" sz="1600" dirty="0" smtClean="0">
                <a:solidFill>
                  <a:srgbClr val="004C97"/>
                </a:solidFill>
              </a:rPr>
              <a:t>Window</a:t>
            </a:r>
            <a:endParaRPr lang="en-US" sz="1600" dirty="0">
              <a:solidFill>
                <a:srgbClr val="004C97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67B31B5-9372-45FA-B290-CB540356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EDB1D-4F68-4160-8910-C7C7C0BC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AA57-F5F8-4206-92D9-130BE30542BF}" type="slidenum">
              <a:rPr lang="en-US" smtClean="0"/>
              <a:t>13</a:t>
            </a:fld>
            <a:endParaRPr 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92092" y="1097764"/>
            <a:ext cx="10838576" cy="498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3CEA671-8FFD-40DA-87C8-3DE49FE2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5" r="4711" b="34869"/>
          <a:stretch/>
        </p:blipFill>
        <p:spPr>
          <a:xfrm>
            <a:off x="6279556" y="3926671"/>
            <a:ext cx="5354561" cy="2352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024" y="462518"/>
            <a:ext cx="5344093" cy="313361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1"/>
          </p:nvPr>
        </p:nvPicPr>
        <p:blipFill>
          <a:blip r:embed="rId4"/>
          <a:stretch>
            <a:fillRect/>
          </a:stretch>
        </p:blipFill>
        <p:spPr>
          <a:xfrm>
            <a:off x="505381" y="1369214"/>
            <a:ext cx="5095320" cy="451925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909C70-FC4D-4D75-9B64-883ECBDB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4C97"/>
                </a:solidFill>
              </a:rPr>
              <a:t>Subsystems: Warm Structure </a:t>
            </a:r>
            <a:r>
              <a:rPr lang="en-US" sz="2400" dirty="0">
                <a:solidFill>
                  <a:srgbClr val="004C97"/>
                </a:solidFill>
              </a:rPr>
              <a:t>(300K) </a:t>
            </a:r>
            <a:r>
              <a:rPr lang="en-US" sz="2200" dirty="0" smtClean="0">
                <a:solidFill>
                  <a:srgbClr val="004C97"/>
                </a:solidFill>
              </a:rPr>
              <a:t/>
            </a:r>
            <a:br>
              <a:rPr lang="en-US" sz="2200" dirty="0" smtClean="0">
                <a:solidFill>
                  <a:srgbClr val="004C97"/>
                </a:solidFill>
              </a:rPr>
            </a:br>
            <a:r>
              <a:rPr lang="en-US" sz="1600" dirty="0" smtClean="0">
                <a:solidFill>
                  <a:srgbClr val="004C97"/>
                </a:solidFill>
              </a:rPr>
              <a:t>Composite </a:t>
            </a:r>
            <a:r>
              <a:rPr lang="en-US" sz="1600" dirty="0" smtClean="0">
                <a:solidFill>
                  <a:srgbClr val="004C97"/>
                </a:solidFill>
              </a:rPr>
              <a:t>Window</a:t>
            </a:r>
            <a:endParaRPr lang="en-US" sz="1600" dirty="0">
              <a:solidFill>
                <a:srgbClr val="004C97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4193C-07A0-4CA6-9629-2BD3F6156A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7.8.2020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240E-FA9D-42B7-B17B-3155E285F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BC60D-7317-4E08-91A2-3C20723DC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331278" y="2745827"/>
            <a:ext cx="1640455" cy="494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24" idx="0"/>
          </p:cNvCxnSpPr>
          <p:nvPr/>
        </p:nvCxnSpPr>
        <p:spPr>
          <a:xfrm flipH="1">
            <a:off x="8956837" y="3596132"/>
            <a:ext cx="5234" cy="3305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17479" y="146233"/>
            <a:ext cx="28490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talk by G. </a:t>
            </a:r>
            <a:r>
              <a:rPr lang="en-US" dirty="0" err="1" smtClean="0"/>
              <a:t>Vallone</a:t>
            </a:r>
            <a:r>
              <a:rPr lang="en-US" dirty="0" smtClean="0"/>
              <a:t> for </a:t>
            </a:r>
            <a:r>
              <a:rPr lang="en-US" dirty="0" smtClean="0"/>
              <a:t>window design </a:t>
            </a:r>
            <a:r>
              <a:rPr lang="en-US" dirty="0" smtClean="0"/>
              <a:t>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4C97"/>
                </a:solidFill>
              </a:rPr>
              <a:t>LArTPC Cryostat - Preliminary </a:t>
            </a:r>
            <a:r>
              <a:rPr lang="en-US" sz="2200" dirty="0">
                <a:solidFill>
                  <a:srgbClr val="004C97"/>
                </a:solidFill>
              </a:rPr>
              <a:t>Engineering Analyses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 lIns="0" tIns="0" rIns="0" bIns="0" anchor="b" anchorCtr="0"/>
          <a:lstStyle/>
          <a:p>
            <a:r>
              <a:rPr lang="en-US" smtClean="0">
                <a:solidFill>
                  <a:srgbClr val="004C97"/>
                </a:solidFill>
                <a:latin typeface="Helvetica"/>
                <a:cs typeface="Helvetica"/>
              </a:rPr>
              <a:t>7.8.2020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lIns="0" tIns="0" rIns="0" bIns="0" anchor="b" anchorCtr="0"/>
          <a:lstStyle/>
          <a:p>
            <a:r>
              <a:rPr lang="en-US" smtClean="0">
                <a:solidFill>
                  <a:srgbClr val="004C97"/>
                </a:solidFill>
              </a:rPr>
              <a:t>A. Lambert | ND LAr Cryostat and LArTPC Conceptual Design</a:t>
            </a:r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 lIns="0" tIns="0" rIns="0" bIns="0" anchor="b" anchorCtr="0"/>
          <a:lstStyle/>
          <a:p>
            <a:fld id="{0C39C72E-2A13-EB4D-AD45-6D4E6ACAED8D}" type="slidenum">
              <a:rPr lang="en-US">
                <a:solidFill>
                  <a:srgbClr val="004C97"/>
                </a:solidFill>
              </a:rPr>
              <a:pPr/>
              <a:t>15</a:t>
            </a:fld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DE2DFA-97F1-4ADC-B8E7-9472EF15CFB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067464" y="986530"/>
            <a:ext cx="7567664" cy="4297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14" y="986530"/>
            <a:ext cx="3286651" cy="1584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A3362-DBDA-4BC8-A58F-C25C27EF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14" y="2647856"/>
            <a:ext cx="3288432" cy="176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CF175A-1D98-4A2C-8545-E05836DC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70" y="4537799"/>
            <a:ext cx="3536442" cy="177594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680212" y="3314700"/>
            <a:ext cx="38725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00501">
            <a:off x="5408129" y="866530"/>
            <a:ext cx="2278264" cy="2359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090" r="15427"/>
          <a:stretch/>
        </p:blipFill>
        <p:spPr>
          <a:xfrm rot="15088061">
            <a:off x="10062849" y="1379653"/>
            <a:ext cx="1513176" cy="1770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8182" t="231" r="13863"/>
          <a:stretch/>
        </p:blipFill>
        <p:spPr>
          <a:xfrm rot="15447374">
            <a:off x="9795645" y="3479996"/>
            <a:ext cx="1726241" cy="19265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7991" y="5368541"/>
            <a:ext cx="770645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Significant design and analysis effort by LBNL engineering on cryostat structure and composite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LBNL Composites Group leading composite window design and analysis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17479" y="146233"/>
            <a:ext cx="28490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talk by G. </a:t>
            </a:r>
            <a:r>
              <a:rPr lang="en-US" dirty="0" err="1" smtClean="0"/>
              <a:t>Vallone</a:t>
            </a:r>
            <a:r>
              <a:rPr lang="en-US" dirty="0" smtClean="0"/>
              <a:t> for analysis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23A9-10DD-4823-B2C9-4C69F1DB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LArTPC </a:t>
            </a:r>
            <a:r>
              <a:rPr lang="en-US" dirty="0"/>
              <a:t>Cryostat </a:t>
            </a:r>
            <a:r>
              <a:rPr lang="en-US" dirty="0" smtClean="0"/>
              <a:t>- Support </a:t>
            </a:r>
            <a:r>
              <a:rPr lang="en-US" dirty="0"/>
              <a:t>Structure Analysis</a:t>
            </a:r>
            <a:br>
              <a:rPr lang="en-US" dirty="0"/>
            </a:br>
            <a:r>
              <a:rPr lang="en-US" sz="1600" b="0" dirty="0"/>
              <a:t>Joint Reinforcement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51E224-052C-4727-B36B-A87AF49D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7.8.2020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F1ECB-2FF6-49DE-8A35-2C52C1F4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0B370-96C1-4B08-848B-8E72AF7E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643449" y="1436037"/>
            <a:ext cx="4485503" cy="183734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643449" y="3718262"/>
            <a:ext cx="4485503" cy="1837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028" y="3556863"/>
            <a:ext cx="3369275" cy="2327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332" y="1480499"/>
            <a:ext cx="4456669" cy="141885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89342" y="2011334"/>
            <a:ext cx="543697" cy="70845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4"/>
          </p:cNvCxnSpPr>
          <p:nvPr/>
        </p:nvCxnSpPr>
        <p:spPr>
          <a:xfrm>
            <a:off x="7661190" y="2719788"/>
            <a:ext cx="271848" cy="8370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89342" y="1148873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Three Frame Sections</a:t>
            </a:r>
          </a:p>
        </p:txBody>
      </p:sp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7389344" y="1518206"/>
            <a:ext cx="1301577" cy="312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690919" y="1518206"/>
            <a:ext cx="2" cy="4644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>
            <a:off x="8690921" y="1518206"/>
            <a:ext cx="912339" cy="493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53418" y="5763917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Section Joint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6866" y="5647291"/>
            <a:ext cx="337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Unsupported vs Stiffened Joint</a:t>
            </a:r>
          </a:p>
        </p:txBody>
      </p:sp>
    </p:spTree>
    <p:extLst>
      <p:ext uri="{BB962C8B-B14F-4D97-AF65-F5344CB8AC3E}">
        <p14:creationId xmlns:p14="http://schemas.microsoft.com/office/powerpoint/2010/main" val="34549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Subsystems: LArTPC Cryostat Cold </a:t>
            </a:r>
            <a:r>
              <a:rPr lang="en-US" dirty="0" smtClean="0"/>
              <a:t>Structure (85K)</a:t>
            </a:r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FB1C430-338F-4C1B-B204-3D797C22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1A32-6FED-48BB-BA3D-EFCC97AD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AA57-F5F8-4206-92D9-130BE30542BF}" type="slidenum">
              <a:rPr lang="en-US" smtClean="0"/>
              <a:t>17</a:t>
            </a:fld>
            <a:endParaRPr lang="en-US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99533" y="904415"/>
            <a:ext cx="11277600" cy="54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909C70-FC4D-4D75-9B64-883ECBDB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4C97"/>
                </a:solidFill>
              </a:rPr>
              <a:t>Subsystems: LArTPC Cryostat Cold Structure</a:t>
            </a:r>
            <a:r>
              <a:rPr lang="en-US" dirty="0"/>
              <a:t> (85K)</a:t>
            </a:r>
            <a:endParaRPr lang="en-US" sz="2200" dirty="0">
              <a:solidFill>
                <a:srgbClr val="004C97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4193C-07A0-4CA6-9629-2BD3F615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  <a:latin typeface="Helvetica"/>
                <a:cs typeface="Helvetica"/>
              </a:rPr>
              <a:t>7.8.2020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BC60D-7317-4E08-91A2-3C20723D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</a:rPr>
              <a:t>A. Lambert | ND LAr Cryostat and LArTPC Conceptual Design</a:t>
            </a:r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240E-FA9D-42B7-B17B-3155E285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39086" y="755320"/>
            <a:ext cx="5149850" cy="288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8" y="1109620"/>
            <a:ext cx="4576762" cy="33324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2949" y="1437564"/>
            <a:ext cx="2679509" cy="19061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endCxn id="12" idx="0"/>
          </p:cNvCxnSpPr>
          <p:nvPr/>
        </p:nvCxnSpPr>
        <p:spPr>
          <a:xfrm>
            <a:off x="3782704" y="868907"/>
            <a:ext cx="0" cy="568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64656" y="3018055"/>
            <a:ext cx="3898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ProtoDUNE SS Membrane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931" y="4442094"/>
            <a:ext cx="5622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3C5A77"/>
                </a:solidFill>
                <a:latin typeface="Helvetica"/>
              </a:rPr>
              <a:t>Cold structure is comprised of stainless steel membrane and insulating layer</a:t>
            </a:r>
          </a:p>
          <a:p>
            <a:pPr marL="230188" indent="-230188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3C5A77"/>
                </a:solidFill>
                <a:latin typeface="Helvetica"/>
              </a:rPr>
              <a:t>Technology used for liquid natural </a:t>
            </a:r>
            <a:r>
              <a:rPr lang="en-US" sz="1400" dirty="0" smtClean="0">
                <a:solidFill>
                  <a:srgbClr val="3C5A77"/>
                </a:solidFill>
                <a:latin typeface="Helvetica"/>
              </a:rPr>
              <a:t>gas tanker </a:t>
            </a:r>
            <a:r>
              <a:rPr lang="en-US" sz="1400" dirty="0">
                <a:solidFill>
                  <a:srgbClr val="3C5A77"/>
                </a:solidFill>
                <a:latin typeface="Helvetica"/>
              </a:rPr>
              <a:t>storage, but has been applied to LArTPC cryostats</a:t>
            </a:r>
          </a:p>
          <a:p>
            <a:pPr marL="687388" lvl="1" indent="-230188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3C5A77"/>
                </a:solidFill>
                <a:latin typeface="Helvetica"/>
              </a:rPr>
              <a:t>ProtoDUNE, 35-ton, SBND</a:t>
            </a:r>
          </a:p>
          <a:p>
            <a:pPr marL="230188" indent="-230188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3C5A77"/>
                </a:solidFill>
                <a:latin typeface="Helvetica"/>
              </a:rPr>
              <a:t>Proprietary technology supplied by commercial vendor</a:t>
            </a:r>
          </a:p>
          <a:p>
            <a:pPr marL="687388" lvl="1" indent="-230188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3C5A77"/>
                </a:solidFill>
                <a:latin typeface="Helvetica"/>
              </a:rPr>
              <a:t>Design, engineering, &amp; installation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966" y="3638220"/>
            <a:ext cx="5346091" cy="27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909C70-FC4D-4D75-9B64-883ECBDB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Subsystems: LArTPC Cryostat Cold </a:t>
            </a:r>
            <a:r>
              <a:rPr lang="en-US" sz="2400" dirty="0" smtClean="0"/>
              <a:t>Structure</a:t>
            </a:r>
            <a:r>
              <a:rPr lang="en-US" dirty="0"/>
              <a:t> (85K)</a:t>
            </a:r>
            <a:br>
              <a:rPr lang="en-US" dirty="0"/>
            </a:br>
            <a:r>
              <a:rPr lang="en-US" sz="1800" dirty="0"/>
              <a:t>Cold Structure Specification Document</a:t>
            </a:r>
            <a:endParaRPr lang="en-US" sz="2700" dirty="0">
              <a:solidFill>
                <a:srgbClr val="004C97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4193C-07A0-4CA6-9629-2BD3F615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  <a:latin typeface="Helvetica"/>
                <a:cs typeface="Helvetica"/>
              </a:rPr>
              <a:t>7.8.2020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BC60D-7317-4E08-91A2-3C20723D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</a:rPr>
              <a:t>A. Lambert | ND LAr Cryostat and LArTPC Conceptual Design</a:t>
            </a:r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240E-FA9D-42B7-B17B-3155E285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609600" y="1238250"/>
            <a:ext cx="6413319" cy="4846638"/>
          </a:xfrm>
        </p:spPr>
        <p:txBody>
          <a:bodyPr/>
          <a:lstStyle/>
          <a:p>
            <a:pPr marL="230188" lvl="0" indent="-230188"/>
            <a:r>
              <a:rPr lang="en-US" sz="1800" dirty="0"/>
              <a:t>Specification Document for the cryostat cold structure; document defines the following features of the cold structure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Overall requirements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Warm structure design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Cryostat lid design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Cold vessel features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Penetrations</a:t>
            </a:r>
          </a:p>
          <a:p>
            <a:pPr marL="1200150" lvl="2" indent="-285750">
              <a:spcBef>
                <a:spcPts val="600"/>
              </a:spcBef>
            </a:pPr>
            <a:r>
              <a:rPr lang="en-US" sz="1200" dirty="0"/>
              <a:t>Top lid &amp; cryostat walls (LAr pump)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Deliverables for cold structure budgetary quote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400" dirty="0"/>
              <a:t>Revised into final procurement spec eventually</a:t>
            </a:r>
          </a:p>
          <a:p>
            <a:pPr marL="402082" indent="-230188"/>
            <a:r>
              <a:rPr lang="en-US" sz="1800" dirty="0"/>
              <a:t>SS membrane and insulation are supplied by commercial vendors</a:t>
            </a:r>
          </a:p>
          <a:p>
            <a:pPr marL="687388" lvl="1" indent="-230188">
              <a:spcBef>
                <a:spcPts val="600"/>
              </a:spcBef>
            </a:pPr>
            <a:r>
              <a:rPr lang="en-US" sz="1400" dirty="0"/>
              <a:t>Proprietary technology that requires early vendor engagement</a:t>
            </a:r>
          </a:p>
          <a:p>
            <a:pPr marL="687388" lvl="1" indent="-230188">
              <a:spcBef>
                <a:spcPts val="600"/>
              </a:spcBef>
            </a:pPr>
            <a:r>
              <a:rPr lang="en-US" sz="1400" dirty="0"/>
              <a:t>Specification document is critical to define scope</a:t>
            </a:r>
          </a:p>
          <a:p>
            <a:endParaRPr lang="en-US" sz="2000" dirty="0"/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26" y="900112"/>
            <a:ext cx="4138045" cy="5344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603014">
            <a:off x="7909408" y="3125602"/>
            <a:ext cx="325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Released to LBNL DCC</a:t>
            </a:r>
          </a:p>
        </p:txBody>
      </p:sp>
    </p:spTree>
    <p:extLst>
      <p:ext uri="{BB962C8B-B14F-4D97-AF65-F5344CB8AC3E}">
        <p14:creationId xmlns:p14="http://schemas.microsoft.com/office/powerpoint/2010/main" val="21726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7.8.2020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000" dirty="0" smtClean="0"/>
              <a:t>Mechanical Engineer at Lawrence Berkeley Lab since October 2011</a:t>
            </a:r>
          </a:p>
          <a:p>
            <a:r>
              <a:rPr lang="en-US" sz="2000" dirty="0" smtClean="0"/>
              <a:t>Joined DUNE-US in January 2020</a:t>
            </a:r>
          </a:p>
          <a:p>
            <a:pPr lvl="1"/>
            <a:r>
              <a:rPr lang="en-US" sz="1800" dirty="0" smtClean="0"/>
              <a:t>Lead Engineer for ND LAr Consortium</a:t>
            </a:r>
          </a:p>
          <a:p>
            <a:pPr lvl="1"/>
            <a:r>
              <a:rPr lang="en-US" sz="1800" dirty="0" smtClean="0"/>
              <a:t>LAr Cryostat Engineer </a:t>
            </a:r>
          </a:p>
          <a:p>
            <a:r>
              <a:rPr lang="en-US" sz="2000" dirty="0" smtClean="0"/>
              <a:t>Worked on:</a:t>
            </a:r>
          </a:p>
          <a:p>
            <a:pPr lvl="1"/>
            <a:r>
              <a:rPr lang="en-US" sz="1800" dirty="0" smtClean="0"/>
              <a:t>Dark Energy Spectroscopic Instrument (DESI): 2013-2019</a:t>
            </a:r>
          </a:p>
          <a:p>
            <a:pPr lvl="2"/>
            <a:r>
              <a:rPr lang="en-US" sz="1600" dirty="0" smtClean="0"/>
              <a:t>Design, analysis, installation for focal plane and fiber systems</a:t>
            </a:r>
          </a:p>
          <a:p>
            <a:pPr lvl="2"/>
            <a:r>
              <a:rPr lang="en-US" sz="1600" dirty="0" smtClean="0"/>
              <a:t>Conceptual design through instrument installation at Kitt Peak in Tucson, AZ</a:t>
            </a:r>
          </a:p>
          <a:p>
            <a:pPr lvl="1"/>
            <a:r>
              <a:rPr lang="en-US" sz="1800" dirty="0" smtClean="0"/>
              <a:t>LUX-Zeplin (LZ) Dark Matter Experiment: 2016-2020</a:t>
            </a:r>
          </a:p>
          <a:p>
            <a:pPr lvl="2"/>
            <a:r>
              <a:rPr lang="en-US" sz="1600" dirty="0" smtClean="0"/>
              <a:t>Procurement manager and technical rep for multiple contracts</a:t>
            </a:r>
          </a:p>
          <a:p>
            <a:pPr lvl="2"/>
            <a:r>
              <a:rPr lang="en-US" sz="1600" dirty="0" smtClean="0"/>
              <a:t>On-site vendor visits for periodic status updates and QA acceptance testing</a:t>
            </a:r>
          </a:p>
          <a:p>
            <a:pPr lvl="1"/>
            <a:r>
              <a:rPr lang="en-US" sz="1800" dirty="0" smtClean="0"/>
              <a:t>Project X Injector Experiment (PXIE): 2011-2014</a:t>
            </a:r>
          </a:p>
          <a:p>
            <a:pPr lvl="2"/>
            <a:r>
              <a:rPr lang="en-US" sz="1600" dirty="0" smtClean="0"/>
              <a:t>Design, analysis and fabrication of radio-frequency quadrupole (RFQ) for PXIE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08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4C97"/>
                </a:solidFill>
              </a:rPr>
              <a:t>Subsystems: Top Lid (300 K)</a:t>
            </a:r>
            <a:br>
              <a:rPr lang="en-US" dirty="0" smtClean="0">
                <a:solidFill>
                  <a:srgbClr val="004C97"/>
                </a:solidFill>
              </a:rPr>
            </a:br>
            <a:r>
              <a:rPr lang="en-US" sz="1600" dirty="0" smtClean="0">
                <a:solidFill>
                  <a:srgbClr val="004C97"/>
                </a:solidFill>
              </a:rPr>
              <a:t>Modular Structure Design</a:t>
            </a:r>
            <a:endParaRPr lang="en-US" sz="1600" dirty="0">
              <a:solidFill>
                <a:srgbClr val="004C97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3CE964-82F1-4790-A936-3BA4BD95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CD128-96DD-48FD-B8DE-DDEA6249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20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09600" y="1089269"/>
            <a:ext cx="10843710" cy="50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Subsystems: Top </a:t>
            </a:r>
            <a:r>
              <a:rPr lang="en-US" dirty="0" smtClean="0"/>
              <a:t>Lid </a:t>
            </a:r>
            <a:r>
              <a:rPr lang="en-US" dirty="0"/>
              <a:t>(300 K)</a:t>
            </a:r>
            <a:br>
              <a:rPr lang="en-US" dirty="0"/>
            </a:br>
            <a:r>
              <a:rPr lang="en-US" sz="1600" dirty="0" smtClean="0"/>
              <a:t>Module Installation Order</a:t>
            </a:r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158FF74-968E-4113-989D-C7BBF2AD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F6FEE-7CF4-48D6-AD83-7BD60A73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21</a:t>
            </a:fld>
            <a:endParaRPr lang="en-US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004207" y="1110808"/>
            <a:ext cx="10318410" cy="51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909C70-FC4D-4D75-9B64-883ECBDB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4C97"/>
                </a:solidFill>
              </a:rPr>
              <a:t>Subsystems: LArTPC Cryostat Top Lid (300K)</a:t>
            </a:r>
            <a:endParaRPr lang="en-US" sz="2200" dirty="0">
              <a:solidFill>
                <a:srgbClr val="004C97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4193C-07A0-4CA6-9629-2BD3F6156A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  <a:latin typeface="Helvetica"/>
                <a:cs typeface="Helvetica"/>
              </a:rPr>
              <a:t>7.8.2020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240E-FA9D-42B7-B17B-3155E285F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D8FE81-8C74-4E68-A580-5F075CCCD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</a:rPr>
              <a:t>A. Lambert | ND LAr Cryostat and LArTPC Conceptual Design</a:t>
            </a:r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889511" y="937436"/>
            <a:ext cx="10306201" cy="53411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27" y="3709260"/>
            <a:ext cx="5065407" cy="2569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95" y="1204108"/>
            <a:ext cx="5032603" cy="25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Lid Installation Sequence – Cryo Section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CC692-E6D4-4F07-B204-5D947794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C4413-CDE3-4141-B8B2-83C65C8B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23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3485" y="1238250"/>
            <a:ext cx="7489167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Lid Installation Sequence – Cryo Section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6E7FE7-6709-43B3-B349-21985533D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6EF52-5D2D-446F-A264-9D2598A5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24</a:t>
            </a:fld>
            <a:endParaRPr lang="en-US"/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40" y="1238250"/>
            <a:ext cx="7490258" cy="4846638"/>
          </a:xfrm>
        </p:spPr>
      </p:pic>
    </p:spTree>
    <p:extLst>
      <p:ext uri="{BB962C8B-B14F-4D97-AF65-F5344CB8AC3E}">
        <p14:creationId xmlns:p14="http://schemas.microsoft.com/office/powerpoint/2010/main" val="19910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Lid Installation Sequence – Cryo Section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1D9DB-49D0-44FC-9867-7A9053CA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8D01-3965-4AD1-8BB6-7F5F07F1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25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642100" y="1238250"/>
            <a:ext cx="8991938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Lid Installation Sequence – Cryo Section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2A68677-19F4-4968-BD64-5A571B19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12461-D235-4012-BBFD-1DC7FB8E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26</a:t>
            </a:fld>
            <a:endParaRPr lang="en-US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154017" y="1238250"/>
            <a:ext cx="7968103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Lid Installation Sequence – Cryo Section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6C65C7-9F61-46BD-ADFF-51D41352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208CC-D70A-4954-92B2-E0A32333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27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561881" y="1238250"/>
            <a:ext cx="7152376" cy="48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28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3485" y="1238250"/>
            <a:ext cx="7489167" cy="4846638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</a:t>
            </a:r>
            <a:r>
              <a:rPr lang="en-US" dirty="0" smtClean="0"/>
              <a:t>Module Row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29</a:t>
            </a:fld>
            <a:endParaRPr lang="en-US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t="9239" b="15585"/>
          <a:stretch/>
        </p:blipFill>
        <p:spPr>
          <a:xfrm>
            <a:off x="1792083" y="1238250"/>
            <a:ext cx="8691971" cy="4846638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</a:p>
          <a:p>
            <a:r>
              <a:rPr lang="en-US" dirty="0" smtClean="0"/>
              <a:t>LAr </a:t>
            </a:r>
            <a:r>
              <a:rPr lang="en-US" dirty="0"/>
              <a:t>Cryostat Design</a:t>
            </a:r>
          </a:p>
          <a:p>
            <a:pPr lvl="1"/>
            <a:r>
              <a:rPr lang="en-US" dirty="0"/>
              <a:t>Requirements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Interfaces</a:t>
            </a:r>
          </a:p>
          <a:p>
            <a:r>
              <a:rPr lang="en-US" dirty="0" smtClean="0"/>
              <a:t>LArTPC </a:t>
            </a:r>
            <a:r>
              <a:rPr lang="en-US" dirty="0"/>
              <a:t>Design</a:t>
            </a:r>
          </a:p>
          <a:p>
            <a:pPr lvl="1"/>
            <a:r>
              <a:rPr lang="en-US" dirty="0"/>
              <a:t>Requirements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Interfaces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7.8.2020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30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77905" y="1238250"/>
            <a:ext cx="10520327" cy="4846638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31</a:t>
            </a:fld>
            <a:endParaRPr lang="en-US"/>
          </a:p>
        </p:txBody>
      </p:sp>
      <p:pic>
        <p:nvPicPr>
          <p:cNvPr id="34" name="Content Placeholder 33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280173" y="1238250"/>
            <a:ext cx="9715792" cy="4846638"/>
          </a:xfrm>
          <a:prstGeom prst="rect">
            <a:avLst/>
          </a:prstGeom>
        </p:spPr>
      </p:pic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32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061316" y="1238250"/>
            <a:ext cx="10153506" cy="4846638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33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2940" y="1238250"/>
            <a:ext cx="7490258" cy="4846638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1704" y="1238250"/>
            <a:ext cx="7492729" cy="4846638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35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5418" y="1238250"/>
            <a:ext cx="7485301" cy="4846638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4177" y="1238250"/>
            <a:ext cx="7487784" cy="484663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89355" y="1238250"/>
            <a:ext cx="7497427" cy="4846638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Installation Sequence – Module Row </a:t>
            </a:r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93493" y="1238250"/>
            <a:ext cx="7489151" cy="4846638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Section Installation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39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004812" y="1238250"/>
            <a:ext cx="8266513" cy="4846638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5278" r="41807" b="4768"/>
          <a:stretch/>
        </p:blipFill>
        <p:spPr>
          <a:xfrm>
            <a:off x="2604768" y="3730212"/>
            <a:ext cx="2044265" cy="221427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C25194-86EF-4424-933B-61450B88C070}"/>
              </a:ext>
            </a:extLst>
          </p:cNvPr>
          <p:cNvCxnSpPr>
            <a:cxnSpLocks/>
          </p:cNvCxnSpPr>
          <p:nvPr/>
        </p:nvCxnSpPr>
        <p:spPr>
          <a:xfrm>
            <a:off x="2224116" y="4126452"/>
            <a:ext cx="319941" cy="201521"/>
          </a:xfrm>
          <a:prstGeom prst="straightConnector1">
            <a:avLst/>
          </a:prstGeom>
          <a:ln w="38100" cap="rnd">
            <a:solidFill>
              <a:srgbClr val="FF0000"/>
            </a:solidFill>
            <a:headEnd type="none" w="med" len="med"/>
            <a:tailEnd type="arrow" w="med" len="med"/>
          </a:ln>
          <a:effectLst>
            <a:glow rad="25400">
              <a:schemeClr val="bg1">
                <a:alpha val="63000"/>
              </a:schemeClr>
            </a:glo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1E12319-6417-44F3-9A47-330C4A5A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77351A-73F1-409A-9D32-7D9C43EF2F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7.8.2020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29F34-8B80-4423-9021-0D979617C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EA8BF-E72C-43EB-BE1D-1CD65B58C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367" y="1037024"/>
            <a:ext cx="365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Conceptual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 Design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Liquid argon cryostat capable of supporting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 ArgonCube module row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ArgonCube modules capable of hosting 3D pixelated charge and light readout TPCs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279" y="927967"/>
            <a:ext cx="7654227" cy="499456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C25194-86EF-4424-933B-61450B88C070}"/>
              </a:ext>
            </a:extLst>
          </p:cNvPr>
          <p:cNvCxnSpPr>
            <a:cxnSpLocks/>
          </p:cNvCxnSpPr>
          <p:nvPr/>
        </p:nvCxnSpPr>
        <p:spPr>
          <a:xfrm flipV="1">
            <a:off x="4916988" y="4823670"/>
            <a:ext cx="2029096" cy="96908"/>
          </a:xfrm>
          <a:prstGeom prst="straightConnector1">
            <a:avLst/>
          </a:prstGeom>
          <a:ln w="38100" cap="rnd">
            <a:solidFill>
              <a:srgbClr val="FF0000"/>
            </a:solidFill>
            <a:headEnd type="none" w="med" len="med"/>
            <a:tailEnd type="arrow" w="med" len="med"/>
          </a:ln>
          <a:effectLst>
            <a:glow rad="25400">
              <a:schemeClr val="bg1">
                <a:alpha val="63000"/>
              </a:schemeClr>
            </a:glo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202F0D-8ADC-4F6F-A7CF-1E44BADC983C}"/>
              </a:ext>
            </a:extLst>
          </p:cNvPr>
          <p:cNvGrpSpPr/>
          <p:nvPr/>
        </p:nvGrpSpPr>
        <p:grpSpPr>
          <a:xfrm>
            <a:off x="273742" y="3300723"/>
            <a:ext cx="2063073" cy="918200"/>
            <a:chOff x="1919605" y="1298030"/>
            <a:chExt cx="2063073" cy="918200"/>
          </a:xfrm>
        </p:grpSpPr>
        <p:sp>
          <p:nvSpPr>
            <p:cNvPr id="21" name="Rectangle: Rounded Corners 12">
              <a:extLst>
                <a:ext uri="{FF2B5EF4-FFF2-40B4-BE49-F238E27FC236}">
                  <a16:creationId xmlns:a16="http://schemas.microsoft.com/office/drawing/2014/main" id="{DDE07354-2825-4697-8B2F-844AE58CAD08}"/>
                </a:ext>
              </a:extLst>
            </p:cNvPr>
            <p:cNvSpPr/>
            <p:nvPr/>
          </p:nvSpPr>
          <p:spPr>
            <a:xfrm>
              <a:off x="1941530" y="1319917"/>
              <a:ext cx="2041148" cy="8963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5C2109B-3246-44EF-9C48-3A2B1CB6F95A}"/>
                </a:ext>
              </a:extLst>
            </p:cNvPr>
            <p:cNvCxnSpPr>
              <a:cxnSpLocks/>
            </p:cNvCxnSpPr>
            <p:nvPr/>
          </p:nvCxnSpPr>
          <p:spPr>
            <a:xfrm>
              <a:off x="1941530" y="1646677"/>
              <a:ext cx="2041148" cy="0"/>
            </a:xfrm>
            <a:prstGeom prst="line">
              <a:avLst/>
            </a:prstGeom>
            <a:ln>
              <a:solidFill>
                <a:srgbClr val="004C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8872D0-24E4-4EA1-AABC-22A9366F87FE}"/>
                </a:ext>
              </a:extLst>
            </p:cNvPr>
            <p:cNvSpPr txBox="1"/>
            <p:nvPr/>
          </p:nvSpPr>
          <p:spPr>
            <a:xfrm>
              <a:off x="1919605" y="1298030"/>
              <a:ext cx="2060180" cy="918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b="1" dirty="0">
                  <a:solidFill>
                    <a:srgbClr val="004C9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ND-LAr Detector</a:t>
              </a:r>
            </a:p>
            <a:p>
              <a:pPr algn="ctr"/>
              <a:r>
                <a:rPr lang="en-US" sz="1050" dirty="0" smtClean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ArgonCube Module TPC Array</a:t>
              </a:r>
              <a:endParaRPr lang="en-US" sz="105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r>
                <a:rPr lang="en-US" sz="1050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Pixelated Readout Electronics</a:t>
              </a:r>
            </a:p>
            <a:p>
              <a:pPr algn="ctr"/>
              <a:r>
                <a:rPr lang="en-US" sz="1050" dirty="0" smtClean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Purified LAr Supply</a:t>
              </a:r>
              <a:endParaRPr lang="en-US" sz="105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31" name="Oval 30"/>
          <p:cNvSpPr/>
          <p:nvPr/>
        </p:nvSpPr>
        <p:spPr>
          <a:xfrm>
            <a:off x="2433487" y="3730212"/>
            <a:ext cx="2386829" cy="2390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AD2D-8E35-4601-98F4-148FE38D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Interfaces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4BBBC2-CFE7-49E4-94F3-F058589F3F3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2" y="1164430"/>
            <a:ext cx="6674047" cy="1469194"/>
          </a:xfrm>
        </p:spPr>
        <p:txBody>
          <a:bodyPr>
            <a:normAutofit fontScale="92500"/>
          </a:bodyPr>
          <a:lstStyle/>
          <a:p>
            <a:r>
              <a:rPr lang="en-US" sz="1600" dirty="0" smtClean="0"/>
              <a:t>Interface documents for LArTPC Cryostat managed within LBNL Windchill document system, final release to EDMS – documentation in development</a:t>
            </a:r>
          </a:p>
          <a:p>
            <a:pPr lvl="1"/>
            <a:r>
              <a:rPr lang="en-US" sz="1600" b="1" dirty="0"/>
              <a:t>Critical Interfaces: LArTPC, NSI&amp;I, PRISM, LBNF</a:t>
            </a:r>
          </a:p>
          <a:p>
            <a:pPr lvl="1"/>
            <a:r>
              <a:rPr lang="en-US" sz="1600" dirty="0" smtClean="0"/>
              <a:t>Version control with official review &amp; approval process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0CF67-0150-47EB-8DE2-353A478CE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  <a:latin typeface="Helvetica"/>
                <a:cs typeface="Helvetica"/>
              </a:rPr>
              <a:t>7.8.2020</a:t>
            </a:r>
            <a:endParaRPr lang="en-US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20AAF-DFDB-4497-B74A-8197D04FB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004C97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74F65-4331-46FF-94B3-8D5A68D0F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4C97"/>
                </a:solidFill>
              </a:rPr>
              <a:t>A. Lambert | ND LAr Cryostat and LArTPC Conceptual Design</a:t>
            </a:r>
            <a:endParaRPr lang="en-US" dirty="0">
              <a:solidFill>
                <a:srgbClr val="004C97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62" y="2633624"/>
            <a:ext cx="5445034" cy="359257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419" y="3699058"/>
            <a:ext cx="4243602" cy="24931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600" y="502426"/>
            <a:ext cx="4045103" cy="2934194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8140700" y="2581566"/>
            <a:ext cx="130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 Matrix to ID Interfaces</a:t>
            </a:r>
            <a:endParaRPr lang="en-US" sz="1600" b="1" dirty="0"/>
          </a:p>
        </p:txBody>
      </p:sp>
      <p:sp>
        <p:nvSpPr>
          <p:cNvPr id="6" name="Oval 5"/>
          <p:cNvSpPr/>
          <p:nvPr/>
        </p:nvSpPr>
        <p:spPr>
          <a:xfrm>
            <a:off x="3534508" y="4051039"/>
            <a:ext cx="1657350" cy="1659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65154" y="5789734"/>
            <a:ext cx="4823967" cy="496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319" y="5710604"/>
            <a:ext cx="8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PRISM</a:t>
            </a:r>
            <a:endParaRPr lang="en-US"/>
          </a:p>
        </p:txBody>
      </p:sp>
      <p:cxnSp>
        <p:nvCxnSpPr>
          <p:cNvPr id="12" name="Straight Arrow Connector 11"/>
          <p:cNvCxnSpPr>
            <a:stCxn id="8" idx="3"/>
            <a:endCxn id="14" idx="2"/>
          </p:cNvCxnSpPr>
          <p:nvPr/>
        </p:nvCxnSpPr>
        <p:spPr>
          <a:xfrm>
            <a:off x="927588" y="5895270"/>
            <a:ext cx="537566" cy="142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3500" y="4561743"/>
            <a:ext cx="8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LBNF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 flipV="1">
            <a:off x="988769" y="4664319"/>
            <a:ext cx="2545739" cy="82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6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6349" y="2898973"/>
            <a:ext cx="11057467" cy="569268"/>
          </a:xfrm>
        </p:spPr>
        <p:txBody>
          <a:bodyPr/>
          <a:lstStyle/>
          <a:p>
            <a:pPr algn="ctr"/>
            <a:r>
              <a:rPr lang="en-US" dirty="0" smtClean="0"/>
              <a:t>LArTPC Conceptual Design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0A04BB-E858-40E9-B46A-A18F6D24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4C97"/>
                </a:solidFill>
              </a:rPr>
              <a:t>LArTPC: Requirements </a:t>
            </a:r>
            <a:r>
              <a:rPr lang="en-US" sz="2200" dirty="0">
                <a:solidFill>
                  <a:srgbClr val="004C97"/>
                </a:solidFill>
              </a:rPr>
              <a:t>and Specifications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AD2CE5-2D4D-4F1B-B0A3-62C4E492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DDC5B-5D15-4D2F-BBBB-B2DA3519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10F45E-3F91-4618-9E6D-948D2F75462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8" y="4785621"/>
            <a:ext cx="11057467" cy="151720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30188" indent="-230188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500" dirty="0">
                <a:solidFill>
                  <a:srgbClr val="3C5A77"/>
                </a:solidFill>
              </a:rPr>
              <a:t>Physics requirements drive engineering </a:t>
            </a:r>
            <a:r>
              <a:rPr lang="en-US" sz="1500" dirty="0" smtClean="0">
                <a:solidFill>
                  <a:srgbClr val="3C5A77"/>
                </a:solidFill>
              </a:rPr>
              <a:t>design</a:t>
            </a:r>
          </a:p>
          <a:p>
            <a:pPr marL="230188" indent="-230188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</a:pPr>
            <a:endParaRPr lang="en-US" sz="1500" dirty="0">
              <a:solidFill>
                <a:srgbClr val="3C5A77"/>
              </a:solidFill>
            </a:endParaRPr>
          </a:p>
          <a:p>
            <a:pPr marL="230188" indent="-230188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500" dirty="0">
                <a:solidFill>
                  <a:srgbClr val="3C5A77"/>
                </a:solidFill>
              </a:rPr>
              <a:t>LArTPC engineering requirements in development</a:t>
            </a:r>
          </a:p>
          <a:p>
            <a:pPr marL="515494" lvl="1" indent="-230188">
              <a:lnSpc>
                <a:spcPct val="80000"/>
              </a:lnSpc>
              <a:spcAft>
                <a:spcPts val="0"/>
              </a:spcAft>
            </a:pPr>
            <a:r>
              <a:rPr lang="en-US" sz="1500" b="1" dirty="0">
                <a:solidFill>
                  <a:srgbClr val="3C5A77"/>
                </a:solidFill>
                <a:cs typeface="Geneva" charset="0"/>
              </a:rPr>
              <a:t>Active region defined as &gt; 5000mm in beam direction, &gt;= 7000mm x 3000mm transverse directions </a:t>
            </a:r>
          </a:p>
          <a:p>
            <a:pPr marL="515494" lvl="1" indent="-230188">
              <a:lnSpc>
                <a:spcPct val="80000"/>
              </a:lnSpc>
              <a:spcAft>
                <a:spcPts val="0"/>
              </a:spcAft>
            </a:pPr>
            <a:r>
              <a:rPr lang="en-US" sz="1500" dirty="0">
                <a:solidFill>
                  <a:srgbClr val="3C5A77"/>
                </a:solidFill>
                <a:cs typeface="Geneva" charset="0"/>
              </a:rPr>
              <a:t>Module size defined as &gt;= 1000mm x 1000mm x 4000mm</a:t>
            </a:r>
          </a:p>
          <a:p>
            <a:pPr marL="515494" lvl="1" indent="-230188">
              <a:lnSpc>
                <a:spcPct val="80000"/>
              </a:lnSpc>
              <a:spcAft>
                <a:spcPts val="0"/>
              </a:spcAft>
            </a:pPr>
            <a:r>
              <a:rPr lang="en-US" sz="1500" b="1" dirty="0">
                <a:solidFill>
                  <a:srgbClr val="3C5A77"/>
                </a:solidFill>
                <a:cs typeface="Geneva" charset="0"/>
              </a:rPr>
              <a:t>Operational temperature range 85K – 300K</a:t>
            </a:r>
          </a:p>
          <a:p>
            <a:pPr marL="515494" lvl="1" indent="-230188">
              <a:lnSpc>
                <a:spcPct val="80000"/>
              </a:lnSpc>
              <a:spcAft>
                <a:spcPts val="0"/>
              </a:spcAft>
            </a:pPr>
            <a:r>
              <a:rPr lang="en-US" sz="1500" dirty="0">
                <a:solidFill>
                  <a:srgbClr val="3C5A77"/>
                </a:solidFill>
                <a:cs typeface="Geneva" charset="0"/>
              </a:rPr>
              <a:t>Survival temperature range 77K – 350K</a:t>
            </a:r>
          </a:p>
          <a:p>
            <a:pPr marL="230188" indent="-230188"/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E40EA-8941-4DDF-B42D-D0627962EE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7.8.2020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50551"/>
              </p:ext>
            </p:extLst>
          </p:nvPr>
        </p:nvGraphicFramePr>
        <p:xfrm>
          <a:off x="439661" y="851517"/>
          <a:ext cx="11397343" cy="3827088"/>
        </p:xfrm>
        <a:graphic>
          <a:graphicData uri="http://schemas.openxmlformats.org/drawingml/2006/table">
            <a:tbl>
              <a:tblPr/>
              <a:tblGrid>
                <a:gridCol w="1148435">
                  <a:extLst>
                    <a:ext uri="{9D8B030D-6E8A-4147-A177-3AD203B41FA5}">
                      <a16:colId xmlns:a16="http://schemas.microsoft.com/office/drawing/2014/main" val="3958821760"/>
                    </a:ext>
                  </a:extLst>
                </a:gridCol>
                <a:gridCol w="1705251">
                  <a:extLst>
                    <a:ext uri="{9D8B030D-6E8A-4147-A177-3AD203B41FA5}">
                      <a16:colId xmlns:a16="http://schemas.microsoft.com/office/drawing/2014/main" val="3811272661"/>
                    </a:ext>
                  </a:extLst>
                </a:gridCol>
                <a:gridCol w="2575278">
                  <a:extLst>
                    <a:ext uri="{9D8B030D-6E8A-4147-A177-3AD203B41FA5}">
                      <a16:colId xmlns:a16="http://schemas.microsoft.com/office/drawing/2014/main" val="708816309"/>
                    </a:ext>
                  </a:extLst>
                </a:gridCol>
                <a:gridCol w="5968379">
                  <a:extLst>
                    <a:ext uri="{9D8B030D-6E8A-4147-A177-3AD203B41FA5}">
                      <a16:colId xmlns:a16="http://schemas.microsoft.com/office/drawing/2014/main" val="3382462733"/>
                    </a:ext>
                  </a:extLst>
                </a:gridCol>
              </a:tblGrid>
              <a:tr h="109361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Artifact Type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Text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50720"/>
                  </a:ext>
                </a:extLst>
              </a:tr>
              <a:tr h="31640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ND-T1.1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 LArTPC Fiducial Mass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shall provide sufficient fiducial liquid argon target mass to deliver the required statistical precision (&lt;2%) for the measurement of neutrino-electron elastic scattering.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538807"/>
                  </a:ext>
                </a:extLst>
              </a:tr>
              <a:tr h="31640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ND-T1.2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 LArTPC Active Size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active volume shall be large enough to fully contain the ionization signal from beam neutrino interactions on argon, except for forward-going muons and energetic neutrons.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065853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ND-T1.3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 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Pileup Rejection Efficiency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shall be able to efficiently and accurately reject unassociated charge signals (pileup) from the specific neutrino signals of interest.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399809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ND-T1.3.1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Charge Imaging Accuracy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will provide accurate 3D charge imaging in the high-pileup ND environment.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629013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ND-T1.3.2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Charge-Light Signal Matching Efficiency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shall provide sufficient light-charge signal association to enable accurate pileup rejection. 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644591"/>
                  </a:ext>
                </a:extLst>
              </a:tr>
              <a:tr h="109361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ND-T1.3.3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Choice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Detector Modularity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will be divided into multiple independent LArTPC modules.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7976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ND-T1.3.4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Fraction of interior fiducial volume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inactive or degraded regions interior to the ND LArTPC volume must not violate the other stated performance requirements.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720490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ND-T1.4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 LArTPC Robust to Movement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shall be sufficiently robust such that off-axis (PRISM) movements of the detector does not substantially degrade or bias detector performance.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78637"/>
                  </a:ext>
                </a:extLst>
              </a:tr>
              <a:tr h="116361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ND-T1.5.1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 Field Strength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shall be able to achieve an equivalent electric field strength as the FD.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339523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ND-T1.5.2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 Field Uniformity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shall provide an electric field within it's fiducial volume as well-defined as the FD.</a:t>
                      </a:r>
                    </a:p>
                  </a:txBody>
                  <a:tcPr marL="9459" marR="9459" marT="945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71753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ND-T1.7.1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Photon detection time resolution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time resolution of the photon detection system shall be sufficient to efficiently discriminate the light signals from separate neutrino interactions at nominal beam intensity.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634656"/>
                  </a:ext>
                </a:extLst>
              </a:tr>
              <a:tr h="212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ND-T1.7.2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Photon detection efficiency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photon detection efficiency shall be high enough to discriminate two light signals from localized energy depositions of ~20% difference in intensity or &gt; 50 cm spatial separation within the ND LArTPC.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689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2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 Cryostat and LArTPC Detector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r="32109"/>
          <a:stretch/>
        </p:blipFill>
        <p:spPr>
          <a:xfrm>
            <a:off x="125429" y="1148247"/>
            <a:ext cx="4343671" cy="49212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2392557" y="2350523"/>
            <a:ext cx="8389" cy="125834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602" r="42419" b="7748"/>
          <a:stretch/>
        </p:blipFill>
        <p:spPr>
          <a:xfrm>
            <a:off x="7399359" y="907672"/>
            <a:ext cx="4678769" cy="4936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69100" y="4550490"/>
            <a:ext cx="301972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LArTPC </a:t>
            </a:r>
            <a:r>
              <a:rPr lang="en-US" sz="1600" dirty="0"/>
              <a:t>D</a:t>
            </a:r>
            <a:r>
              <a:rPr lang="en-US" sz="1600" dirty="0" smtClean="0"/>
              <a:t>etector 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 ArgonCube modules -&gt; instrument a 5m x 1m x 3m active region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0207" y="1095676"/>
            <a:ext cx="309387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Detector rows are installed to the LAr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7 rows total -&gt; 5 x 7 detector module array to instrument a 5m x 7m x 3m active region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003259" y="1753299"/>
            <a:ext cx="511728" cy="4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3"/>
          </p:cNvCxnSpPr>
          <p:nvPr/>
        </p:nvCxnSpPr>
        <p:spPr>
          <a:xfrm>
            <a:off x="7488826" y="5089099"/>
            <a:ext cx="28776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Overview 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415" r="43876" b="2241"/>
          <a:stretch/>
        </p:blipFill>
        <p:spPr>
          <a:xfrm>
            <a:off x="6526801" y="839403"/>
            <a:ext cx="4192361" cy="501665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35980" r="61975" b="3726"/>
          <a:stretch/>
        </p:blipFill>
        <p:spPr>
          <a:xfrm>
            <a:off x="420154" y="952270"/>
            <a:ext cx="2272393" cy="5264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38960" y="1843612"/>
            <a:ext cx="113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Field Cage Side Panel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359253" y="5332836"/>
            <a:ext cx="113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Field Cage Side Panel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859014" y="3148933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Anode Support Panel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418941" y="2887323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Anode Support Panel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650951" y="983914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High Voltage Feedthrough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0130010" y="1586575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Charge Readout Plane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960224" y="5568132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Charge Readout Plane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791181" y="1887143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Light Readout Plane(s)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104119" y="5432663"/>
            <a:ext cx="126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Light Readout Plane(s)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49416" y="1366558"/>
            <a:ext cx="1262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Cathode &amp; Field Cage Top &amp; Bottom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076813" y="2065598"/>
            <a:ext cx="323601" cy="954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630581" y="1507134"/>
            <a:ext cx="287110" cy="336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2"/>
          </p:cNvCxnSpPr>
          <p:nvPr/>
        </p:nvCxnSpPr>
        <p:spPr>
          <a:xfrm flipH="1">
            <a:off x="9234093" y="2410363"/>
            <a:ext cx="188119" cy="361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422212" y="2410363"/>
            <a:ext cx="42532" cy="6101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9809204" y="2077074"/>
            <a:ext cx="468178" cy="6665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0557085" y="3474216"/>
            <a:ext cx="408138" cy="757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10191205" y="5527312"/>
            <a:ext cx="302079" cy="67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607583" y="5114683"/>
            <a:ext cx="519929" cy="4461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076813" y="5265702"/>
            <a:ext cx="50699" cy="2951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2"/>
          </p:cNvCxnSpPr>
          <p:nvPr/>
        </p:nvCxnSpPr>
        <p:spPr>
          <a:xfrm>
            <a:off x="6049972" y="3410543"/>
            <a:ext cx="540783" cy="3598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7333274" y="5360351"/>
            <a:ext cx="40044" cy="2340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590755" y="2366832"/>
            <a:ext cx="378959" cy="176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25624" y="1262644"/>
            <a:ext cx="29950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Modular LArTPC</a:t>
            </a:r>
            <a:r>
              <a:rPr lang="en-US" sz="1500" dirty="0" smtClean="0"/>
              <a:t> utilizing true </a:t>
            </a:r>
            <a:r>
              <a:rPr lang="en-US" sz="1500" b="1" dirty="0" smtClean="0"/>
              <a:t>3D charge imaging </a:t>
            </a:r>
            <a:r>
              <a:rPr lang="en-US" sz="1500" dirty="0" smtClean="0"/>
              <a:t>and scintillation light containment via </a:t>
            </a:r>
            <a:r>
              <a:rPr lang="en-US" sz="1500" b="1" dirty="0" smtClean="0"/>
              <a:t>optical segmentation </a:t>
            </a:r>
            <a:r>
              <a:rPr lang="en-US" sz="1500" dirty="0" smtClean="0"/>
              <a:t>to match charge-light signals -&gt; accurate reconstruction of neutrino-Argon nucleus reactions in a high pile-up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Low profile field cage </a:t>
            </a:r>
            <a:r>
              <a:rPr lang="en-US" sz="1500" dirty="0" smtClean="0"/>
              <a:t>and cathode structure to maximize instrumented region and provide optical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1m x 1m x 3m nominal module size </a:t>
            </a:r>
            <a:r>
              <a:rPr lang="en-US" sz="1500" dirty="0" smtClean="0"/>
              <a:t>-&gt; mean of 6 events per module per beam spill -&gt; less ambiguity in neutrino event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8291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Subsystem 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709" r="42419" b="7748"/>
          <a:stretch/>
        </p:blipFill>
        <p:spPr>
          <a:xfrm>
            <a:off x="6937696" y="793059"/>
            <a:ext cx="5106367" cy="5381062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6256"/>
          <a:stretch/>
        </p:blipFill>
        <p:spPr>
          <a:xfrm>
            <a:off x="150240" y="1242490"/>
            <a:ext cx="4316898" cy="4813731"/>
          </a:xfrm>
        </p:spPr>
      </p:pic>
      <p:sp>
        <p:nvSpPr>
          <p:cNvPr id="6" name="TextBox 5"/>
          <p:cNvSpPr txBox="1"/>
          <p:nvPr/>
        </p:nvSpPr>
        <p:spPr>
          <a:xfrm>
            <a:off x="5307414" y="1205529"/>
            <a:ext cx="19564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WBS 131.02.03.02.01</a:t>
            </a:r>
          </a:p>
          <a:p>
            <a:r>
              <a:rPr lang="en-US" sz="1400" dirty="0" smtClean="0"/>
              <a:t>Module Structure - Bern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60752" y="4577963"/>
            <a:ext cx="211822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WBS 131.02.03.02.05</a:t>
            </a:r>
          </a:p>
          <a:p>
            <a:r>
              <a:rPr lang="en-US" sz="1400" dirty="0" smtClean="0"/>
              <a:t>Light Readout – Bern/JINR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60752" y="3661567"/>
            <a:ext cx="1954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WBS 131.02.03.02.04</a:t>
            </a:r>
          </a:p>
          <a:p>
            <a:r>
              <a:rPr lang="en-US" sz="1400" dirty="0" smtClean="0"/>
              <a:t>Charge Readout - LBNL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21518" y="943919"/>
            <a:ext cx="180363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WBS 131.02.03.02.03</a:t>
            </a:r>
          </a:p>
          <a:p>
            <a:r>
              <a:rPr lang="en-US" sz="1400" dirty="0" smtClean="0"/>
              <a:t>Field Structures - SLAC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9762002" y="308632"/>
            <a:ext cx="180363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WBS 131.02.03.02.02</a:t>
            </a:r>
          </a:p>
          <a:p>
            <a:r>
              <a:rPr lang="en-US" sz="1400" dirty="0" smtClean="0"/>
              <a:t>High Voltage - Bern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9425031" y="570242"/>
            <a:ext cx="336971" cy="373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</p:cNvCxnSpPr>
          <p:nvPr/>
        </p:nvCxnSpPr>
        <p:spPr>
          <a:xfrm>
            <a:off x="7263858" y="1467139"/>
            <a:ext cx="1502637" cy="382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</p:cNvCxnSpPr>
          <p:nvPr/>
        </p:nvCxnSpPr>
        <p:spPr>
          <a:xfrm>
            <a:off x="7263858" y="1467139"/>
            <a:ext cx="697294" cy="1702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 flipV="1">
            <a:off x="2890008" y="3833769"/>
            <a:ext cx="1870744" cy="89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</p:cNvCxnSpPr>
          <p:nvPr/>
        </p:nvCxnSpPr>
        <p:spPr>
          <a:xfrm>
            <a:off x="6715388" y="3923177"/>
            <a:ext cx="1036040" cy="230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1"/>
          </p:cNvCxnSpPr>
          <p:nvPr/>
        </p:nvCxnSpPr>
        <p:spPr>
          <a:xfrm flipH="1" flipV="1">
            <a:off x="3723336" y="4430295"/>
            <a:ext cx="1037416" cy="409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1"/>
          </p:cNvCxnSpPr>
          <p:nvPr/>
        </p:nvCxnSpPr>
        <p:spPr>
          <a:xfrm flipH="1">
            <a:off x="3723336" y="4839573"/>
            <a:ext cx="1037416" cy="246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2" idx="2"/>
          </p:cNvCxnSpPr>
          <p:nvPr/>
        </p:nvCxnSpPr>
        <p:spPr>
          <a:xfrm flipH="1">
            <a:off x="3217178" y="1467139"/>
            <a:ext cx="506157" cy="932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2"/>
          </p:cNvCxnSpPr>
          <p:nvPr/>
        </p:nvCxnSpPr>
        <p:spPr>
          <a:xfrm flipH="1">
            <a:off x="2376902" y="1467139"/>
            <a:ext cx="1346433" cy="851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97168" y="5544378"/>
            <a:ext cx="211822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WBS 131.02.03.02.06</a:t>
            </a:r>
          </a:p>
          <a:p>
            <a:r>
              <a:rPr lang="en-US" sz="1400" dirty="0" smtClean="0"/>
              <a:t>Calibration – MSU/JINR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2514600" y="5768608"/>
            <a:ext cx="2082568" cy="37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Structures (131.02.03.02.03)</a:t>
            </a:r>
            <a:br>
              <a:rPr lang="en-US" dirty="0" smtClean="0"/>
            </a:br>
            <a:r>
              <a:rPr lang="en-US" sz="1600" dirty="0" smtClean="0"/>
              <a:t>Field Cage &amp; Cathode – </a:t>
            </a:r>
            <a:r>
              <a:rPr lang="en-US" sz="1600" dirty="0" smtClean="0">
                <a:solidFill>
                  <a:srgbClr val="FF0000"/>
                </a:solidFill>
              </a:rPr>
              <a:t>Knut Skarpaas (ME, SLAC)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3"/>
          </p:nvPr>
        </p:nvSpPr>
        <p:spPr>
          <a:xfrm>
            <a:off x="616229" y="1184599"/>
            <a:ext cx="3645310" cy="2244401"/>
          </a:xfrm>
        </p:spPr>
        <p:txBody>
          <a:bodyPr/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 smtClean="0"/>
              <a:t>Central </a:t>
            </a:r>
            <a:r>
              <a:rPr lang="en-US" sz="1200" dirty="0"/>
              <a:t>cathode, dual anode with 50cm drift </a:t>
            </a:r>
            <a:r>
              <a:rPr lang="en-US" sz="1200" dirty="0" smtClean="0"/>
              <a:t>regions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sym typeface="Wingdings" pitchFamily="2" charset="2"/>
              </a:rPr>
              <a:t>Short drift reduces required HV and associated risks</a:t>
            </a:r>
            <a:endParaRPr lang="en-US" sz="1200" dirty="0"/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 smtClean="0"/>
              <a:t>Resistive </a:t>
            </a:r>
            <a:r>
              <a:rPr lang="en-US" sz="1200" dirty="0"/>
              <a:t>polyamide sheet laminated on G10 </a:t>
            </a:r>
            <a:r>
              <a:rPr lang="en-US" sz="1200" dirty="0" smtClean="0"/>
              <a:t>panels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/>
              <a:t>Reduces risks from accidental HV discharge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sym typeface="Wingdings" pitchFamily="2" charset="2"/>
              </a:rPr>
              <a:t>No resistor chain; reduce single-point failure risk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sym typeface="Wingdings" pitchFamily="2" charset="2"/>
              </a:rPr>
              <a:t>Low-profile: maximizes active volume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 smtClean="0">
                <a:sym typeface="Wingdings" pitchFamily="2" charset="2"/>
              </a:rPr>
              <a:t>All </a:t>
            </a:r>
            <a:r>
              <a:rPr lang="en-US" sz="1200" dirty="0">
                <a:sym typeface="Wingdings" pitchFamily="2" charset="2"/>
              </a:rPr>
              <a:t>G10 </a:t>
            </a:r>
            <a:r>
              <a:rPr lang="en-US" sz="1200" dirty="0" smtClean="0">
                <a:sym typeface="Wingdings" pitchFamily="2" charset="2"/>
              </a:rPr>
              <a:t>construction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ym typeface="Wingdings" pitchFamily="2" charset="2"/>
              </a:rPr>
              <a:t>Similar </a:t>
            </a:r>
            <a:r>
              <a:rPr lang="en-US" sz="1200" dirty="0">
                <a:sym typeface="Wingdings" pitchFamily="2" charset="2"/>
              </a:rPr>
              <a:t>density to LAr; reduce signal </a:t>
            </a:r>
            <a:r>
              <a:rPr lang="en-US" sz="1200" dirty="0" smtClean="0">
                <a:sym typeface="Wingdings" pitchFamily="2" charset="2"/>
              </a:rPr>
              <a:t>distortion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>
                <a:sym typeface="Wingdings" pitchFamily="2" charset="2"/>
              </a:rPr>
              <a:t>Compatible </a:t>
            </a:r>
            <a:r>
              <a:rPr lang="en-US" sz="1200" dirty="0">
                <a:sym typeface="Wingdings" pitchFamily="2" charset="2"/>
              </a:rPr>
              <a:t>thermal contraction at LAr </a:t>
            </a:r>
            <a:r>
              <a:rPr lang="en-US" sz="1200" dirty="0" smtClean="0">
                <a:sym typeface="Wingdings" pitchFamily="2" charset="2"/>
              </a:rPr>
              <a:t>temp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62E34-E7E1-4B40-96FA-0D21CA442E60}"/>
              </a:ext>
            </a:extLst>
          </p:cNvPr>
          <p:cNvSpPr txBox="1"/>
          <p:nvPr/>
        </p:nvSpPr>
        <p:spPr>
          <a:xfrm>
            <a:off x="250574" y="5424886"/>
            <a:ext cx="21066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Institutions: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SLAC, Bern, CSU, MSU,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U-</a:t>
            </a:r>
            <a:r>
              <a:rPr lang="en-US" sz="1600" dirty="0" err="1">
                <a:solidFill>
                  <a:srgbClr val="002060"/>
                </a:solidFill>
              </a:rPr>
              <a:t>Mich</a:t>
            </a:r>
            <a:r>
              <a:rPr lang="en-US" sz="1600" dirty="0">
                <a:solidFill>
                  <a:srgbClr val="002060"/>
                </a:solidFill>
              </a:rPr>
              <a:t>, UCSB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474" y="183670"/>
            <a:ext cx="4171065" cy="34919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71" y="2686739"/>
            <a:ext cx="3981670" cy="372234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6774" r="14900" b="7046"/>
          <a:stretch/>
        </p:blipFill>
        <p:spPr>
          <a:xfrm>
            <a:off x="9397093" y="131516"/>
            <a:ext cx="2533662" cy="2653394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 flipV="1">
            <a:off x="7045779" y="264269"/>
            <a:ext cx="2269671" cy="88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757537" y="2017770"/>
            <a:ext cx="1812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Perforations in Top &amp; Bottom of FC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626" r="31134" b="42423"/>
          <a:stretch/>
        </p:blipFill>
        <p:spPr>
          <a:xfrm>
            <a:off x="4361170" y="3968524"/>
            <a:ext cx="4041987" cy="222701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669922" y="5672322"/>
            <a:ext cx="184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HV input at top of cathode</a:t>
            </a:r>
            <a:endParaRPr lang="en-US" sz="1400" dirty="0"/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131129" y="5170494"/>
            <a:ext cx="2449285" cy="599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41" y="3536551"/>
            <a:ext cx="2931899" cy="193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560" y="1788349"/>
            <a:ext cx="14618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FC side panels provide optical segmentation </a:t>
            </a:r>
            <a:endParaRPr lang="en-US" sz="16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264092" y="1247677"/>
            <a:ext cx="176169" cy="5406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Structures (131.02.03.02.03)</a:t>
            </a:r>
            <a:br>
              <a:rPr lang="en-US" dirty="0" smtClean="0"/>
            </a:br>
            <a:r>
              <a:rPr lang="en-US" sz="1600" dirty="0" smtClean="0"/>
              <a:t>High Voltage Feedthrough - </a:t>
            </a:r>
            <a:r>
              <a:rPr lang="en-US" sz="1600" dirty="0">
                <a:solidFill>
                  <a:srgbClr val="FF0000"/>
                </a:solidFill>
              </a:rPr>
              <a:t>Knut Skarpaas (ME, SLAC)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4038" r="41587"/>
          <a:stretch/>
        </p:blipFill>
        <p:spPr>
          <a:xfrm>
            <a:off x="280497" y="1493749"/>
            <a:ext cx="4247311" cy="457263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7" t="11791" r="35924" b="10560"/>
          <a:stretch/>
        </p:blipFill>
        <p:spPr>
          <a:xfrm>
            <a:off x="4587598" y="1091685"/>
            <a:ext cx="2073728" cy="29441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710959" y="3070086"/>
            <a:ext cx="432707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6" idx="3"/>
            <a:endCxn id="5" idx="1"/>
          </p:cNvCxnSpPr>
          <p:nvPr/>
        </p:nvCxnSpPr>
        <p:spPr>
          <a:xfrm flipV="1">
            <a:off x="3143666" y="2563747"/>
            <a:ext cx="1443932" cy="898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521" y="342803"/>
            <a:ext cx="5315253" cy="4039592"/>
          </a:xfrm>
          <a:prstGeom prst="rect">
            <a:avLst/>
          </a:prstGeom>
        </p:spPr>
      </p:pic>
      <p:sp>
        <p:nvSpPr>
          <p:cNvPr id="15" name="Content Placeholder 17"/>
          <p:cNvSpPr txBox="1">
            <a:spLocks/>
          </p:cNvSpPr>
          <p:nvPr/>
        </p:nvSpPr>
        <p:spPr>
          <a:xfrm>
            <a:off x="4527808" y="4405061"/>
            <a:ext cx="7306867" cy="4943808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600" dirty="0" smtClean="0"/>
              <a:t>High voltage feedthrough input at top of cathode (25 kV)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Resistive polymer central conductor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PTFE tube guide to provide support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Conductive “pill” termination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Designed for (n)EXO and ArgonCube 2x2</a:t>
            </a:r>
          </a:p>
          <a:p>
            <a:pPr marL="349758" lvl="1" indent="-285750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Successfully fabricated and tested at SLAC – also successfully used in Univ. of Bern LAr purity tests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54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Voltage (131.02.03.02.02)</a:t>
            </a:r>
            <a:br>
              <a:rPr lang="en-US" dirty="0" smtClean="0"/>
            </a:br>
            <a:r>
              <a:rPr lang="en-US" sz="1600" dirty="0" smtClean="0"/>
              <a:t>Power Supply, Distribution, and Filtering – </a:t>
            </a:r>
            <a:r>
              <a:rPr lang="en-US" sz="1600" dirty="0" smtClean="0">
                <a:solidFill>
                  <a:srgbClr val="FF0000"/>
                </a:solidFill>
              </a:rPr>
              <a:t>Igor Kreslo (Physicist, Bern)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3"/>
          </p:nvPr>
        </p:nvSpPr>
        <p:spPr>
          <a:xfrm>
            <a:off x="609601" y="1238250"/>
            <a:ext cx="3937906" cy="4846638"/>
          </a:xfrm>
        </p:spPr>
        <p:txBody>
          <a:bodyPr/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/>
              <a:t>One power supply serves a row of 5 </a:t>
            </a:r>
            <a:r>
              <a:rPr lang="en-US" sz="1200" dirty="0" smtClean="0"/>
              <a:t>modules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power supply is connected to the modules by </a:t>
            </a:r>
            <a:r>
              <a:rPr lang="en-US" sz="1200" dirty="0" smtClean="0"/>
              <a:t>a single </a:t>
            </a:r>
            <a:r>
              <a:rPr lang="en-US" sz="1200" dirty="0"/>
              <a:t>low-pass </a:t>
            </a:r>
            <a:r>
              <a:rPr lang="en-US" sz="1200" dirty="0" smtClean="0"/>
              <a:t>filter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/>
              <a:t>After </a:t>
            </a:r>
            <a:r>
              <a:rPr lang="en-US" sz="1200" dirty="0"/>
              <a:t>the filter 5 resistive cables </a:t>
            </a:r>
            <a:r>
              <a:rPr lang="en-US" sz="1200" dirty="0" smtClean="0"/>
              <a:t>connect </a:t>
            </a:r>
            <a:r>
              <a:rPr lang="en-US" sz="1200" dirty="0"/>
              <a:t>to </a:t>
            </a:r>
            <a:r>
              <a:rPr lang="en-US" sz="1200" dirty="0" smtClean="0"/>
              <a:t>the HV feedthrough/cathode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variations in length of the 5 cables </a:t>
            </a:r>
            <a:r>
              <a:rPr lang="en-US" sz="1200" dirty="0" smtClean="0"/>
              <a:t>are accounted </a:t>
            </a:r>
            <a:r>
              <a:rPr lang="en-US" sz="1200" dirty="0"/>
              <a:t>for by adding a resistor for </a:t>
            </a:r>
            <a:r>
              <a:rPr lang="en-US" sz="1200" dirty="0" smtClean="0"/>
              <a:t>each cable </a:t>
            </a:r>
            <a:r>
              <a:rPr lang="en-US" sz="1200" dirty="0"/>
              <a:t>after the </a:t>
            </a:r>
            <a:r>
              <a:rPr lang="en-US" sz="1200" dirty="0" smtClean="0"/>
              <a:t>filter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/>
              <a:t>For </a:t>
            </a:r>
            <a:r>
              <a:rPr lang="en-US" sz="1200" dirty="0"/>
              <a:t>safety and to reduce ground </a:t>
            </a:r>
            <a:r>
              <a:rPr lang="en-US" sz="1200" dirty="0" smtClean="0"/>
              <a:t>loops, cables are bundled </a:t>
            </a:r>
            <a:r>
              <a:rPr lang="en-US" sz="1200" dirty="0"/>
              <a:t>together in conduit until </a:t>
            </a:r>
            <a:r>
              <a:rPr lang="en-US" sz="1200" dirty="0" smtClean="0"/>
              <a:t>they reach </a:t>
            </a:r>
            <a:r>
              <a:rPr lang="en-US" sz="1200" dirty="0"/>
              <a:t>their </a:t>
            </a:r>
            <a:r>
              <a:rPr lang="en-US" sz="1200" dirty="0" smtClean="0"/>
              <a:t>feedthrough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jacket of all cables (</a:t>
            </a:r>
            <a:r>
              <a:rPr lang="en-US" sz="1200" dirty="0" err="1"/>
              <a:t>HV→filter</a:t>
            </a:r>
            <a:r>
              <a:rPr lang="en-US" sz="1200" dirty="0"/>
              <a:t> &amp; </a:t>
            </a:r>
            <a:r>
              <a:rPr lang="en-US" sz="1200" dirty="0" err="1"/>
              <a:t>filter→</a:t>
            </a:r>
            <a:r>
              <a:rPr lang="en-US" sz="1200" dirty="0" err="1" smtClean="0"/>
              <a:t>detector</a:t>
            </a:r>
            <a:r>
              <a:rPr lang="en-US" sz="1200" dirty="0" smtClean="0"/>
              <a:t>) must </a:t>
            </a:r>
            <a:r>
              <a:rPr lang="en-US" sz="1200" dirty="0"/>
              <a:t>share common ground with </a:t>
            </a:r>
            <a:r>
              <a:rPr lang="en-US" sz="1200" dirty="0" smtClean="0"/>
              <a:t>the filter </a:t>
            </a:r>
            <a:r>
              <a:rPr lang="en-US" sz="1200" dirty="0"/>
              <a:t>and </a:t>
            </a:r>
            <a:r>
              <a:rPr lang="en-US" sz="1200" dirty="0" smtClean="0"/>
              <a:t>detector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detector and rack grounding must </a:t>
            </a:r>
            <a:r>
              <a:rPr lang="en-US" sz="1200" dirty="0" smtClean="0"/>
              <a:t>be permanent </a:t>
            </a:r>
            <a:r>
              <a:rPr lang="en-US" sz="1200" dirty="0"/>
              <a:t>dedicated </a:t>
            </a:r>
            <a:r>
              <a:rPr lang="en-US" sz="1200" dirty="0" smtClean="0"/>
              <a:t>lines, regardless </a:t>
            </a:r>
            <a:r>
              <a:rPr lang="en-US" sz="1200" dirty="0"/>
              <a:t>of ground </a:t>
            </a:r>
            <a:r>
              <a:rPr lang="en-US" sz="1200" dirty="0" smtClean="0"/>
              <a:t>loops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570" y="4669116"/>
            <a:ext cx="2677885" cy="1415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HV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Produced by Dielectric Sciences,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Application in </a:t>
            </a:r>
            <a:r>
              <a:rPr lang="en-US" sz="1400" dirty="0" err="1" smtClean="0"/>
              <a:t>nEXO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Resistance: 8.4 k</a:t>
            </a:r>
            <a:r>
              <a:rPr lang="el-GR" sz="1400" dirty="0" smtClean="0"/>
              <a:t>Ω</a:t>
            </a:r>
            <a:r>
              <a:rPr lang="en-US" sz="1400" dirty="0" smtClean="0"/>
              <a:t>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Capacitance: 90 pF/m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85855" y="4669116"/>
            <a:ext cx="2677885" cy="1415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HV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Low-pass filter with large capacitor &amp; small resistor to prevent voltage drop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Additional resistors at outlet set to match cathode voltages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16140" y="4669116"/>
            <a:ext cx="2677885" cy="1415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HV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Provide 60kV and 5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Within range of standard power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ProtoDUNE recommendation </a:t>
            </a:r>
            <a:r>
              <a:rPr lang="en-US" sz="1400" dirty="0" err="1" smtClean="0"/>
              <a:t>Heinzinger</a:t>
            </a:r>
            <a:r>
              <a:rPr lang="en-US" sz="1400" dirty="0" smtClean="0"/>
              <a:t> or Fug-</a:t>
            </a:r>
            <a:r>
              <a:rPr lang="en-US" sz="1400" dirty="0" err="1" smtClean="0"/>
              <a:t>Elektronik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046425" y="4669116"/>
            <a:ext cx="2677885" cy="1415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HV Breakdown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Monitor current draw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event of, power supply is 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Manual feedthrough replacement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538" y="1198691"/>
            <a:ext cx="7170965" cy="33241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34250" y="1102817"/>
            <a:ext cx="475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Row High Voltage Distribution Schematic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Readout (131.02.03.02.04)</a:t>
            </a:r>
            <a:br>
              <a:rPr lang="en-US" dirty="0" smtClean="0"/>
            </a:br>
            <a:r>
              <a:rPr lang="en-US" sz="1600" dirty="0" smtClean="0"/>
              <a:t>Overall Size and Components – </a:t>
            </a:r>
            <a:r>
              <a:rPr lang="en-US" sz="1600" dirty="0" smtClean="0">
                <a:solidFill>
                  <a:srgbClr val="FF0000"/>
                </a:solidFill>
              </a:rPr>
              <a:t>Armin </a:t>
            </a:r>
            <a:r>
              <a:rPr lang="en-US" sz="1600" dirty="0" err="1" smtClean="0">
                <a:solidFill>
                  <a:srgbClr val="FF0000"/>
                </a:solidFill>
              </a:rPr>
              <a:t>Karcher</a:t>
            </a:r>
            <a:r>
              <a:rPr lang="en-US" sz="1600" dirty="0" smtClean="0">
                <a:solidFill>
                  <a:srgbClr val="FF0000"/>
                </a:solidFill>
              </a:rPr>
              <a:t> (EE, LBNL)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31" name="Content Placeholder 30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5" y="1204513"/>
            <a:ext cx="5013017" cy="3243717"/>
          </a:xfrm>
        </p:spPr>
      </p:pic>
      <p:sp>
        <p:nvSpPr>
          <p:cNvPr id="45" name="TextBox 44"/>
          <p:cNvSpPr txBox="1"/>
          <p:nvPr/>
        </p:nvSpPr>
        <p:spPr>
          <a:xfrm>
            <a:off x="1641146" y="2636378"/>
            <a:ext cx="253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Pixels (10240X)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820636" y="1398511"/>
            <a:ext cx="418011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2756" y="1522923"/>
            <a:ext cx="0" cy="25962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6E380B6-1782-F54A-B7A0-E7DE9BAF15AF}"/>
              </a:ext>
            </a:extLst>
          </p:cNvPr>
          <p:cNvSpPr txBox="1"/>
          <p:nvPr/>
        </p:nvSpPr>
        <p:spPr>
          <a:xfrm>
            <a:off x="84191" y="5672030"/>
            <a:ext cx="4085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Institutions: </a:t>
            </a:r>
            <a:r>
              <a:rPr lang="en-US" dirty="0">
                <a:solidFill>
                  <a:srgbClr val="002060"/>
                </a:solidFill>
              </a:rPr>
              <a:t>LBNL, Caltech, CSU, Rutgers, </a:t>
            </a:r>
          </a:p>
          <a:p>
            <a:r>
              <a:rPr lang="en-US" dirty="0">
                <a:solidFill>
                  <a:srgbClr val="002060"/>
                </a:solidFill>
              </a:rPr>
              <a:t>UC-Davis, UCSB, UPenn, UTA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182" y="4726177"/>
            <a:ext cx="5649685" cy="1592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329" y="207887"/>
            <a:ext cx="4619098" cy="2946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2969" y="4358034"/>
            <a:ext cx="3521089" cy="1159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400" dirty="0"/>
              <a:t>Pixelated charge readout </a:t>
            </a:r>
            <a:r>
              <a:rPr lang="en-US" sz="1400" dirty="0" smtClean="0"/>
              <a:t>tiles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True </a:t>
            </a:r>
            <a:r>
              <a:rPr lang="en-US" sz="1050" dirty="0">
                <a:sym typeface="Wingdings" pitchFamily="2" charset="2"/>
              </a:rPr>
              <a:t>3D imaging; no projective </a:t>
            </a:r>
            <a:r>
              <a:rPr lang="en-US" sz="1050" dirty="0" smtClean="0">
                <a:sym typeface="Wingdings" pitchFamily="2" charset="2"/>
              </a:rPr>
              <a:t>ambiguities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Overcomes </a:t>
            </a:r>
            <a:r>
              <a:rPr lang="en-US" sz="1050" dirty="0">
                <a:sym typeface="Wingdings" pitchFamily="2" charset="2"/>
              </a:rPr>
              <a:t>signal pileup at DUNE Near </a:t>
            </a:r>
            <a:r>
              <a:rPr lang="en-US" sz="1050" dirty="0" smtClean="0">
                <a:sym typeface="Wingdings" pitchFamily="2" charset="2"/>
              </a:rPr>
              <a:t>Site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Mechanically </a:t>
            </a:r>
            <a:r>
              <a:rPr lang="en-US" sz="1050" dirty="0">
                <a:sym typeface="Wingdings" pitchFamily="2" charset="2"/>
              </a:rPr>
              <a:t>robust, less sensitive to noise </a:t>
            </a:r>
            <a:r>
              <a:rPr lang="en-US" sz="1050" dirty="0" smtClean="0">
                <a:sym typeface="Wingdings" pitchFamily="2" charset="2"/>
              </a:rPr>
              <a:t>pickup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Scalable </a:t>
            </a:r>
            <a:r>
              <a:rPr lang="en-US" sz="1050" dirty="0">
                <a:sym typeface="Wingdings" pitchFamily="2" charset="2"/>
              </a:rPr>
              <a:t>design leverages commercial production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7059" y="1090734"/>
            <a:ext cx="1655416" cy="2139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400" dirty="0" err="1"/>
              <a:t>LArPix</a:t>
            </a:r>
            <a:r>
              <a:rPr lang="en-US" sz="1400" dirty="0"/>
              <a:t>: Custom pixel readout </a:t>
            </a:r>
            <a:r>
              <a:rPr lang="en-US" sz="1400" dirty="0" smtClean="0"/>
              <a:t>ASIC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Provides </a:t>
            </a:r>
            <a:r>
              <a:rPr lang="en-US" sz="1050" dirty="0">
                <a:sym typeface="Wingdings" pitchFamily="2" charset="2"/>
              </a:rPr>
              <a:t>low-noise, low-power, cryogenic </a:t>
            </a:r>
            <a:r>
              <a:rPr lang="en-US" sz="1050" dirty="0" smtClean="0">
                <a:sym typeface="Wingdings" pitchFamily="2" charset="2"/>
              </a:rPr>
              <a:t>readout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SOC</a:t>
            </a:r>
            <a:r>
              <a:rPr lang="en-US" sz="1050" dirty="0">
                <a:sym typeface="Wingdings" pitchFamily="2" charset="2"/>
              </a:rPr>
              <a:t>: amplification, digitization, triggering, readout  </a:t>
            </a:r>
            <a:endParaRPr lang="en-US" sz="1050" dirty="0" smtClean="0">
              <a:sym typeface="Wingdings" pitchFamily="2" charset="2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100" dirty="0" smtClean="0">
                <a:sym typeface="Wingdings" pitchFamily="2" charset="2"/>
              </a:rPr>
              <a:t>Implements</a:t>
            </a:r>
            <a:r>
              <a:rPr lang="en-US" sz="1050" dirty="0" smtClean="0">
                <a:sym typeface="Wingdings" pitchFamily="2" charset="2"/>
              </a:rPr>
              <a:t> </a:t>
            </a:r>
            <a:r>
              <a:rPr lang="en-US" sz="1050" dirty="0">
                <a:sym typeface="Wingdings" pitchFamily="2" charset="2"/>
              </a:rPr>
              <a:t>highly-scalable control, I/O </a:t>
            </a:r>
            <a:r>
              <a:rPr lang="en-US" sz="1050" dirty="0" smtClean="0">
                <a:sym typeface="Wingdings" pitchFamily="2" charset="2"/>
              </a:rPr>
              <a:t>architecture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8903196" y="3517287"/>
            <a:ext cx="3026759" cy="1005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</a:pPr>
            <a:r>
              <a:rPr lang="en-US" sz="1400" dirty="0" err="1">
                <a:sym typeface="Wingdings" pitchFamily="2" charset="2"/>
              </a:rPr>
              <a:t>LArPix</a:t>
            </a:r>
            <a:r>
              <a:rPr lang="en-US" sz="1400" dirty="0">
                <a:sym typeface="Wingdings" pitchFamily="2" charset="2"/>
              </a:rPr>
              <a:t> Controller System: </a:t>
            </a:r>
            <a:r>
              <a:rPr lang="en-US" sz="1400" dirty="0" smtClean="0">
                <a:sym typeface="Wingdings" pitchFamily="2" charset="2"/>
              </a:rPr>
              <a:t>Pac-Man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50" dirty="0" smtClean="0">
                <a:sym typeface="Wingdings" pitchFamily="2" charset="2"/>
              </a:rPr>
              <a:t>Leverages </a:t>
            </a:r>
            <a:r>
              <a:rPr lang="en-US" sz="1050" dirty="0">
                <a:sym typeface="Wingdings" pitchFamily="2" charset="2"/>
              </a:rPr>
              <a:t>commercial </a:t>
            </a:r>
            <a:r>
              <a:rPr lang="en-US" sz="1050" dirty="0" err="1">
                <a:sym typeface="Wingdings" pitchFamily="2" charset="2"/>
              </a:rPr>
              <a:t>Zynq</a:t>
            </a:r>
            <a:r>
              <a:rPr lang="en-US" sz="1050" dirty="0">
                <a:sym typeface="Wingdings" pitchFamily="2" charset="2"/>
              </a:rPr>
              <a:t> (</a:t>
            </a:r>
            <a:r>
              <a:rPr lang="en-US" sz="1050" dirty="0" smtClean="0">
                <a:sym typeface="Wingdings" pitchFamily="2" charset="2"/>
              </a:rPr>
              <a:t>CPU+FPGA) system </a:t>
            </a:r>
            <a:r>
              <a:rPr lang="en-US" sz="1050" dirty="0">
                <a:sym typeface="Wingdings" pitchFamily="2" charset="2"/>
              </a:rPr>
              <a:t>with simple custom interface PCB </a:t>
            </a:r>
            <a:r>
              <a:rPr lang="en-US" sz="1050" dirty="0" smtClean="0">
                <a:sym typeface="Wingdings" pitchFamily="2" charset="2"/>
              </a:rPr>
              <a:t>to control </a:t>
            </a:r>
            <a:r>
              <a:rPr lang="en-US" sz="1050" dirty="0">
                <a:sym typeface="Wingdings" pitchFamily="2" charset="2"/>
              </a:rPr>
              <a:t>large-scale pixel system (~</a:t>
            </a:r>
            <a:r>
              <a:rPr lang="en-US" sz="1050" dirty="0" smtClean="0">
                <a:sym typeface="Wingdings" pitchFamily="2" charset="2"/>
              </a:rPr>
              <a:t>1 controller </a:t>
            </a:r>
            <a:r>
              <a:rPr lang="en-US" sz="1050" dirty="0">
                <a:sym typeface="Wingdings" pitchFamily="2" charset="2"/>
              </a:rPr>
              <a:t>per 50k pixel channels</a:t>
            </a:r>
            <a:r>
              <a:rPr lang="en-US" sz="1050" dirty="0" smtClean="0">
                <a:sym typeface="Wingdings" pitchFamily="2" charset="2"/>
              </a:rPr>
              <a:t>)</a:t>
            </a:r>
            <a:endParaRPr lang="en-US" sz="1050" dirty="0">
              <a:sym typeface="Wingdings" pitchFamily="2" charset="2"/>
            </a:endParaRPr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 flipV="1">
            <a:off x="7042475" y="2025941"/>
            <a:ext cx="746254" cy="134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38673" y="4112734"/>
            <a:ext cx="80084" cy="245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765" y="3324314"/>
            <a:ext cx="2903746" cy="129444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8540511" y="4019988"/>
            <a:ext cx="26058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0437" y="1090734"/>
            <a:ext cx="1338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508 mm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-344284" y="2570495"/>
            <a:ext cx="1338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310 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86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2352" y="2949307"/>
            <a:ext cx="11057467" cy="569268"/>
          </a:xfrm>
        </p:spPr>
        <p:txBody>
          <a:bodyPr/>
          <a:lstStyle/>
          <a:p>
            <a:pPr algn="ctr"/>
            <a:r>
              <a:rPr lang="en-US" dirty="0" smtClean="0"/>
              <a:t>LAr Cryostat Conceptual Design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Readout (131.02.03.02.04)</a:t>
            </a:r>
            <a:br>
              <a:rPr lang="en-US" dirty="0" smtClean="0"/>
            </a:br>
            <a:r>
              <a:rPr lang="en-US" sz="1600" dirty="0" smtClean="0"/>
              <a:t>Pixel and ASIC Counts - </a:t>
            </a:r>
            <a:r>
              <a:rPr lang="en-US" sz="1600" dirty="0">
                <a:solidFill>
                  <a:srgbClr val="FF0000"/>
                </a:solidFill>
              </a:rPr>
              <a:t>Armin </a:t>
            </a:r>
            <a:r>
              <a:rPr lang="en-US" sz="1600" dirty="0" err="1">
                <a:solidFill>
                  <a:srgbClr val="FF0000"/>
                </a:solidFill>
              </a:rPr>
              <a:t>Karcher</a:t>
            </a:r>
            <a:r>
              <a:rPr lang="en-US" sz="1600" dirty="0">
                <a:solidFill>
                  <a:srgbClr val="FF0000"/>
                </a:solidFill>
              </a:rPr>
              <a:t> (EE, LBNL)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3"/>
          </p:nvPr>
        </p:nvSpPr>
        <p:spPr>
          <a:xfrm>
            <a:off x="609601" y="1001878"/>
            <a:ext cx="6852556" cy="5083010"/>
          </a:xfrm>
        </p:spPr>
        <p:txBody>
          <a:bodyPr/>
          <a:lstStyle/>
          <a:p>
            <a:r>
              <a:rPr lang="en-US" dirty="0" smtClean="0"/>
              <a:t>Pixel array on front side with ASIC chip package on backside to readout signal</a:t>
            </a:r>
          </a:p>
          <a:p>
            <a:pPr lvl="1"/>
            <a:r>
              <a:rPr lang="en-US" dirty="0" smtClean="0"/>
              <a:t>64 pixels per ASIC chip</a:t>
            </a:r>
          </a:p>
          <a:p>
            <a:pPr lvl="1"/>
            <a:r>
              <a:rPr lang="en-US" dirty="0" smtClean="0"/>
              <a:t>16 x 10 ASIC chip layout</a:t>
            </a:r>
          </a:p>
          <a:p>
            <a:pPr lvl="1"/>
            <a:r>
              <a:rPr lang="en-US" dirty="0" smtClean="0"/>
              <a:t>&gt; 10,000 pixels per charge readout board</a:t>
            </a:r>
          </a:p>
          <a:p>
            <a:pPr lvl="1"/>
            <a:r>
              <a:rPr lang="en-US" dirty="0" smtClean="0"/>
              <a:t>&gt; 200,000 pixels per instrumented drift space</a:t>
            </a:r>
          </a:p>
          <a:p>
            <a:pPr lvl="1"/>
            <a:r>
              <a:rPr lang="en-US" dirty="0" smtClean="0"/>
              <a:t>&gt; 400,000 pixels per ArgonCube module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16308" r="22124" b="16330"/>
          <a:stretch/>
        </p:blipFill>
        <p:spPr>
          <a:xfrm>
            <a:off x="1305984" y="3771897"/>
            <a:ext cx="3938783" cy="24117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9910" r="10112" b="9807"/>
          <a:stretch/>
        </p:blipFill>
        <p:spPr>
          <a:xfrm>
            <a:off x="6523174" y="3771897"/>
            <a:ext cx="3951605" cy="2417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 r="5891"/>
          <a:stretch/>
        </p:blipFill>
        <p:spPr>
          <a:xfrm>
            <a:off x="7878536" y="775607"/>
            <a:ext cx="3739243" cy="23982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9903279" y="3706583"/>
            <a:ext cx="636814" cy="391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flipV="1">
            <a:off x="10221686" y="3249386"/>
            <a:ext cx="0" cy="457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51714" y="1461407"/>
            <a:ext cx="207372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3.5mm x 3.5mm pixels @ 4.0 mm pitch</a:t>
            </a:r>
            <a:endParaRPr lang="en-US" sz="1600" dirty="0"/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>
            <a:off x="7625443" y="1753795"/>
            <a:ext cx="473528" cy="34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619" y="326019"/>
            <a:ext cx="2969928" cy="1860080"/>
          </a:xfrm>
          <a:prstGeom prst="rect">
            <a:avLst/>
          </a:prstGeom>
          <a:ln w="3810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Readout (131.02.03.02.05)</a:t>
            </a:r>
            <a:br>
              <a:rPr lang="en-US" dirty="0" smtClean="0"/>
            </a:br>
            <a:r>
              <a:rPr lang="en-US" sz="1600" dirty="0" smtClean="0"/>
              <a:t>Light Collection Module (LCM) – </a:t>
            </a:r>
            <a:r>
              <a:rPr lang="en-US" sz="1600" dirty="0" smtClean="0">
                <a:solidFill>
                  <a:srgbClr val="FF0000"/>
                </a:solidFill>
              </a:rPr>
              <a:t>Nikolay Anfimov (Physicist, JINR)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6" t="2784" r="24167"/>
          <a:stretch/>
        </p:blipFill>
        <p:spPr>
          <a:xfrm>
            <a:off x="7743619" y="2015124"/>
            <a:ext cx="3155703" cy="418113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14393" r="5635" b="15126"/>
          <a:stretch/>
        </p:blipFill>
        <p:spPr>
          <a:xfrm>
            <a:off x="2302751" y="3153983"/>
            <a:ext cx="4681420" cy="3140682"/>
          </a:xfrm>
        </p:spPr>
      </p:pic>
      <p:sp>
        <p:nvSpPr>
          <p:cNvPr id="10" name="TextBox 9"/>
          <p:cNvSpPr txBox="1"/>
          <p:nvPr/>
        </p:nvSpPr>
        <p:spPr>
          <a:xfrm>
            <a:off x="11009466" y="3809019"/>
            <a:ext cx="94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SiPMs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10352314" y="3398395"/>
            <a:ext cx="657152" cy="5645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10352314" y="3962908"/>
            <a:ext cx="657152" cy="733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78092" y="1224625"/>
            <a:ext cx="4845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Shifts UV light (128 nm) into visible light (510nm)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TPB on fibers shift 128 nm to 425 nm -&gt; wavelength shifting fibers shift 425 nm to 510 nm -&gt; Silicon Photomultipliers (SiPMs) detect 510 nm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Easy to scale -&gt; fibers have long attenuation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 detection efficiency, PDE ~ 1-2 %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512341" y="3071623"/>
            <a:ext cx="4391328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35243" y="3264963"/>
            <a:ext cx="8164" cy="294886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83437" y="2766788"/>
            <a:ext cx="124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446 mm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78706" y="4612874"/>
            <a:ext cx="124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300 mm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31858" y="4414404"/>
            <a:ext cx="1522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One SiPM PCB per LCM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Three LCMs per LRO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Six SiPMs per LCM array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855230" y="3717526"/>
            <a:ext cx="657111" cy="884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55230" y="4601834"/>
            <a:ext cx="657111" cy="88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55230" y="4601834"/>
            <a:ext cx="657111" cy="1060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123713" y="1809901"/>
            <a:ext cx="1597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PCB with SiPMs attached to the LCM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099273" y="1067850"/>
            <a:ext cx="94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SiPMs windows</a:t>
            </a:r>
            <a:endParaRPr lang="en-US" sz="1400" dirty="0"/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 flipV="1">
            <a:off x="10515600" y="1067850"/>
            <a:ext cx="583673" cy="26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0246179" y="1591070"/>
            <a:ext cx="81642" cy="218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32" y="1226929"/>
            <a:ext cx="1818147" cy="27251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78092" y="5807755"/>
            <a:ext cx="563336" cy="3184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826" y="5852659"/>
            <a:ext cx="22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Bundle goes to SiPM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endCxn id="5" idx="2"/>
          </p:cNvCxnSpPr>
          <p:nvPr/>
        </p:nvCxnSpPr>
        <p:spPr>
          <a:xfrm flipV="1">
            <a:off x="1777880" y="5966959"/>
            <a:ext cx="700212" cy="19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Readout (131.02.03.02.05)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ArCLight – </a:t>
            </a:r>
            <a:r>
              <a:rPr lang="en-US" sz="1600" dirty="0" smtClean="0">
                <a:solidFill>
                  <a:srgbClr val="FF0000"/>
                </a:solidFill>
              </a:rPr>
              <a:t>Igor Kreslo (Physicist, Bern)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2074" r="35833"/>
          <a:stretch/>
        </p:blipFill>
        <p:spPr>
          <a:xfrm>
            <a:off x="7845426" y="2147026"/>
            <a:ext cx="3089275" cy="408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1560" t="4511" b="11398"/>
          <a:stretch/>
        </p:blipFill>
        <p:spPr>
          <a:xfrm>
            <a:off x="7845426" y="307757"/>
            <a:ext cx="3094336" cy="1629514"/>
          </a:xfrm>
          <a:prstGeom prst="rect">
            <a:avLst/>
          </a:prstGeom>
          <a:ln w="38100">
            <a:noFill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2512341" y="3071623"/>
            <a:ext cx="4391328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35243" y="3264963"/>
            <a:ext cx="8164" cy="294886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719" y="717244"/>
            <a:ext cx="2735047" cy="2101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4928" r="12302" b="14448"/>
          <a:stretch/>
        </p:blipFill>
        <p:spPr>
          <a:xfrm>
            <a:off x="2284724" y="3212458"/>
            <a:ext cx="4676397" cy="30865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83437" y="2766788"/>
            <a:ext cx="124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446 mm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78706" y="4612874"/>
            <a:ext cx="124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300 mm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1071237"/>
            <a:ext cx="4084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Shifts UV light (128 nm) into visible light (425nm)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Wavelength shifting plastic (WLS) traps photons that pass through filters -&gt; random photon movement until capture in Silicon Photomultipliers (SiPMs)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Rigid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Good spatial resolution</a:t>
            </a:r>
          </a:p>
          <a:p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0123713" y="1809901"/>
            <a:ext cx="1597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PCB with SiPMs attached to the ArCLight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1099273" y="1067850"/>
            <a:ext cx="94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SiPMs windows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10515600" y="1067850"/>
            <a:ext cx="583673" cy="26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099273" y="3953924"/>
            <a:ext cx="94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SiPMs</a:t>
            </a:r>
            <a:endParaRPr lang="en-US" sz="1400" dirty="0"/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 flipV="1">
            <a:off x="10442121" y="3543300"/>
            <a:ext cx="657152" cy="5645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8" idx="1"/>
          </p:cNvCxnSpPr>
          <p:nvPr/>
        </p:nvCxnSpPr>
        <p:spPr>
          <a:xfrm flipH="1">
            <a:off x="10442121" y="4107813"/>
            <a:ext cx="657152" cy="733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18907" y="1253883"/>
            <a:ext cx="979714" cy="202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0246179" y="1591070"/>
            <a:ext cx="81642" cy="218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858" y="4414404"/>
            <a:ext cx="1522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Three SiPM PCBs per ArCLight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Two SiPMs per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Six SiPMs per ArCLight</a:t>
            </a:r>
            <a:endParaRPr lang="en-US" sz="1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855230" y="4601834"/>
            <a:ext cx="657111" cy="88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855230" y="4601834"/>
            <a:ext cx="657111" cy="1060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71" y="2685521"/>
            <a:ext cx="2066453" cy="1548491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39" idx="0"/>
            <a:endCxn id="49" idx="4"/>
          </p:cNvCxnSpPr>
          <p:nvPr/>
        </p:nvCxnSpPr>
        <p:spPr>
          <a:xfrm flipV="1">
            <a:off x="1192969" y="3973936"/>
            <a:ext cx="50767" cy="440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26947" y="3075377"/>
            <a:ext cx="2033577" cy="898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855230" y="3717526"/>
            <a:ext cx="657111" cy="884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7459" r="41673" b="48995"/>
          <a:stretch/>
        </p:blipFill>
        <p:spPr>
          <a:xfrm>
            <a:off x="65824" y="3437164"/>
            <a:ext cx="6150686" cy="247675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Structure (131.02.03.02.01)</a:t>
            </a:r>
            <a:br>
              <a:rPr lang="en-US" dirty="0" smtClean="0"/>
            </a:br>
            <a:r>
              <a:rPr lang="en-US" sz="1600" dirty="0" smtClean="0"/>
              <a:t>Feedthroughs and Instrumentation - </a:t>
            </a:r>
            <a:r>
              <a:rPr lang="en-US" sz="1600" dirty="0" smtClean="0">
                <a:solidFill>
                  <a:srgbClr val="FF0000"/>
                </a:solidFill>
              </a:rPr>
              <a:t>Roger </a:t>
            </a:r>
            <a:r>
              <a:rPr lang="en-US" sz="1600" dirty="0" err="1" smtClean="0">
                <a:solidFill>
                  <a:srgbClr val="FF0000"/>
                </a:solidFill>
              </a:rPr>
              <a:t>Hanni</a:t>
            </a:r>
            <a:r>
              <a:rPr lang="en-US" sz="1600" dirty="0" smtClean="0">
                <a:solidFill>
                  <a:srgbClr val="FF0000"/>
                </a:solidFill>
              </a:rPr>
              <a:t> (ME, Bern)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r="62941"/>
          <a:stretch/>
        </p:blipFill>
        <p:spPr>
          <a:xfrm>
            <a:off x="9280687" y="325170"/>
            <a:ext cx="2498273" cy="5831509"/>
          </a:xfrm>
        </p:spPr>
      </p:pic>
      <p:sp>
        <p:nvSpPr>
          <p:cNvPr id="13" name="Oval 12"/>
          <p:cNvSpPr/>
          <p:nvPr/>
        </p:nvSpPr>
        <p:spPr>
          <a:xfrm>
            <a:off x="10050165" y="1267391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50165" y="2458095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050165" y="1862743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050165" y="4843096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050165" y="3053447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050165" y="4244151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050165" y="3648799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050165" y="5434855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43007" y="1094568"/>
            <a:ext cx="2837680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Given </a:t>
            </a:r>
            <a:r>
              <a:rPr lang="en-US" sz="1400" dirty="0"/>
              <a:t>the open modules, </a:t>
            </a:r>
            <a:r>
              <a:rPr lang="en-US" sz="1400" dirty="0" smtClean="0"/>
              <a:t>all cryogenic instrumentation can</a:t>
            </a:r>
            <a:r>
              <a:rPr lang="en-US" sz="1400" dirty="0"/>
              <a:t> </a:t>
            </a:r>
            <a:r>
              <a:rPr lang="en-US" sz="1400" dirty="0" smtClean="0"/>
              <a:t>be </a:t>
            </a:r>
            <a:r>
              <a:rPr lang="en-US" sz="1400" dirty="0"/>
              <a:t>part of the </a:t>
            </a:r>
            <a:r>
              <a:rPr lang="en-US" sz="1400" dirty="0" smtClean="0"/>
              <a:t>cryostat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For </a:t>
            </a:r>
            <a:r>
              <a:rPr lang="en-US" sz="1400" dirty="0"/>
              <a:t>the light and </a:t>
            </a:r>
            <a:r>
              <a:rPr lang="en-US" sz="1400" dirty="0" smtClean="0"/>
              <a:t>charge readout</a:t>
            </a:r>
            <a:r>
              <a:rPr lang="en-US" sz="1400" dirty="0"/>
              <a:t>, the front </a:t>
            </a:r>
            <a:r>
              <a:rPr lang="en-US" sz="1400" dirty="0" smtClean="0"/>
              <a:t>end</a:t>
            </a:r>
            <a:r>
              <a:rPr lang="en-US" sz="1400" dirty="0"/>
              <a:t> </a:t>
            </a:r>
            <a:r>
              <a:rPr lang="en-US" sz="1400" dirty="0" smtClean="0"/>
              <a:t>electronics </a:t>
            </a:r>
            <a:r>
              <a:rPr lang="en-US" sz="1400" dirty="0"/>
              <a:t>can be used </a:t>
            </a:r>
            <a:r>
              <a:rPr lang="en-US" sz="1400" dirty="0" smtClean="0"/>
              <a:t>to monitor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</a:t>
            </a:r>
            <a:r>
              <a:rPr lang="en-US" sz="1400" dirty="0" smtClean="0"/>
              <a:t>emperature monitors</a:t>
            </a:r>
            <a:r>
              <a:rPr lang="en-US" sz="1400" dirty="0"/>
              <a:t> </a:t>
            </a:r>
            <a:r>
              <a:rPr lang="en-US" sz="1400" dirty="0" smtClean="0"/>
              <a:t>close </a:t>
            </a:r>
            <a:r>
              <a:rPr lang="en-US" sz="1400" dirty="0"/>
              <a:t>to the ASICs and in </a:t>
            </a:r>
            <a:r>
              <a:rPr lang="en-US" sz="1400" dirty="0" smtClean="0"/>
              <a:t>the volume </a:t>
            </a:r>
            <a:r>
              <a:rPr lang="en-US" sz="1400" dirty="0"/>
              <a:t>immediately above </a:t>
            </a:r>
            <a:r>
              <a:rPr lang="en-US" sz="1400" dirty="0" smtClean="0"/>
              <a:t>and below </a:t>
            </a:r>
            <a:r>
              <a:rPr lang="en-US" sz="1400" dirty="0"/>
              <a:t>the TPC to monitor </a:t>
            </a:r>
            <a:r>
              <a:rPr lang="en-US" sz="1400" dirty="0" smtClean="0"/>
              <a:t>heat flow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temperature </a:t>
            </a:r>
            <a:r>
              <a:rPr lang="en-US" sz="1400" dirty="0" smtClean="0"/>
              <a:t>monitoring can </a:t>
            </a:r>
            <a:r>
              <a:rPr lang="en-US" sz="1400" dirty="0"/>
              <a:t>be achieved with a </a:t>
            </a:r>
            <a:r>
              <a:rPr lang="en-US" sz="1400" dirty="0" smtClean="0"/>
              <a:t>string of </a:t>
            </a:r>
            <a:r>
              <a:rPr lang="en-US" sz="1400" dirty="0"/>
              <a:t>PT100 4-wire </a:t>
            </a:r>
            <a:r>
              <a:rPr lang="en-US" sz="1400" dirty="0" smtClean="0"/>
              <a:t>sensors mounted </a:t>
            </a:r>
            <a:r>
              <a:rPr lang="en-US" sz="1400" dirty="0"/>
              <a:t>behind the </a:t>
            </a:r>
            <a:r>
              <a:rPr lang="en-US" sz="1400" dirty="0" smtClean="0"/>
              <a:t>anode tiles</a:t>
            </a:r>
            <a:r>
              <a:rPr lang="en-US" sz="1400" dirty="0"/>
              <a:t>, in close proximity to </a:t>
            </a:r>
            <a:r>
              <a:rPr lang="en-US" sz="1400" dirty="0" smtClean="0"/>
              <a:t>the 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roduced in multiple </a:t>
            </a:r>
            <a:r>
              <a:rPr lang="en-US" sz="1400" dirty="0"/>
              <a:t>sections of </a:t>
            </a:r>
            <a:r>
              <a:rPr lang="en-US" sz="1400" dirty="0" smtClean="0"/>
              <a:t>flex connected </a:t>
            </a:r>
            <a:r>
              <a:rPr lang="en-US" sz="1400" dirty="0"/>
              <a:t>together using </a:t>
            </a:r>
            <a:r>
              <a:rPr lang="en-US" sz="1400" dirty="0" smtClean="0"/>
              <a:t>Hirose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Hirose </a:t>
            </a:r>
            <a:r>
              <a:rPr lang="en-US" sz="1400" dirty="0"/>
              <a:t>connectors have </a:t>
            </a:r>
            <a:r>
              <a:rPr lang="en-US" sz="1400" dirty="0" smtClean="0"/>
              <a:t>shown good </a:t>
            </a:r>
            <a:r>
              <a:rPr lang="en-US" sz="1400" dirty="0"/>
              <a:t>mechanical results </a:t>
            </a:r>
            <a:r>
              <a:rPr lang="en-US" sz="1400" dirty="0" smtClean="0"/>
              <a:t>in LN2</a:t>
            </a:r>
            <a:endParaRPr lang="en-US" sz="1400" dirty="0"/>
          </a:p>
        </p:txBody>
      </p:sp>
      <p:sp>
        <p:nvSpPr>
          <p:cNvPr id="23" name="Oval 22"/>
          <p:cNvSpPr/>
          <p:nvPr/>
        </p:nvSpPr>
        <p:spPr>
          <a:xfrm>
            <a:off x="10041938" y="690843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050103" y="6026614"/>
            <a:ext cx="138792" cy="145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166083" y="3745684"/>
            <a:ext cx="846172" cy="3119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12446" y="359090"/>
            <a:ext cx="191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Backside of Anode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394990" y="690843"/>
            <a:ext cx="579664" cy="547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338" y="1094091"/>
            <a:ext cx="492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Feedthroughs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4-way cross conflat flange ports (2x) to bring out detector electronics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6574" y="2460059"/>
            <a:ext cx="1041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Light RO electronics enclosure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424404" y="3138753"/>
            <a:ext cx="374655" cy="7018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42698" y="2068260"/>
            <a:ext cx="1564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Instrumentation RO enclosure and GAr return</a:t>
            </a:r>
            <a:endParaRPr lang="en-US" sz="14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416201" y="2790977"/>
            <a:ext cx="724966" cy="735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41167" y="2790977"/>
            <a:ext cx="932940" cy="857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458066" y="2273747"/>
            <a:ext cx="1038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Charge RO electronics enclosure</a:t>
            </a:r>
            <a:endParaRPr lang="en-US" sz="1400" dirty="0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>
            <a:off x="1977072" y="3012411"/>
            <a:ext cx="122614" cy="8982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3064" y="2357673"/>
            <a:ext cx="124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5X HV Feedthrough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9423" y="2871181"/>
            <a:ext cx="595427" cy="11864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9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58640" y="1379764"/>
            <a:ext cx="6227454" cy="4416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57" y="1822758"/>
            <a:ext cx="4651517" cy="43704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Structure (131.02.03.02.01)</a:t>
            </a:r>
            <a:br>
              <a:rPr lang="en-US" dirty="0" smtClean="0"/>
            </a:br>
            <a:r>
              <a:rPr lang="en-US" sz="1600" dirty="0" smtClean="0"/>
              <a:t>Cryogenics and Module Support - </a:t>
            </a:r>
            <a:r>
              <a:rPr lang="en-US" sz="1600" dirty="0">
                <a:solidFill>
                  <a:srgbClr val="FF0000"/>
                </a:solidFill>
              </a:rPr>
              <a:t>Roger </a:t>
            </a:r>
            <a:r>
              <a:rPr lang="en-US" sz="1600" dirty="0" err="1">
                <a:solidFill>
                  <a:srgbClr val="FF0000"/>
                </a:solidFill>
              </a:rPr>
              <a:t>Hanni</a:t>
            </a:r>
            <a:r>
              <a:rPr lang="en-US" sz="1600" dirty="0">
                <a:solidFill>
                  <a:srgbClr val="FF0000"/>
                </a:solidFill>
              </a:rPr>
              <a:t> (ME, Bern)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18649" y="981395"/>
            <a:ext cx="2739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Support plate for module attachment as well for mounting clips for cryo-line routing or electronics routing</a:t>
            </a:r>
            <a:endParaRPr lang="en-US" sz="1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7"/>
          </p:nvPr>
        </p:nvPicPr>
        <p:blipFill>
          <a:blip r:embed="rId4"/>
          <a:stretch>
            <a:fillRect/>
          </a:stretch>
        </p:blipFill>
        <p:spPr>
          <a:xfrm>
            <a:off x="7902263" y="336101"/>
            <a:ext cx="3877279" cy="213195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625193" y="2011308"/>
            <a:ext cx="0" cy="568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72341" y="1757456"/>
            <a:ext cx="2751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Liquid lines terminate below LAr liquid surface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0287001" y="1260299"/>
            <a:ext cx="114300" cy="480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574" y="2879297"/>
            <a:ext cx="1117218" cy="1747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8205" y="4812170"/>
            <a:ext cx="267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Modules and cryostat share common LAr bath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29451" y="5546869"/>
            <a:ext cx="296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module receives a purified LAr supply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310494" y="5359091"/>
            <a:ext cx="16328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8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(131.02.03.02.06)</a:t>
            </a:r>
            <a:br>
              <a:rPr lang="en-US" dirty="0" smtClean="0"/>
            </a:br>
            <a:r>
              <a:rPr lang="en-US" sz="1600" dirty="0" smtClean="0"/>
              <a:t>Charge &amp; Light Readout – </a:t>
            </a:r>
            <a:r>
              <a:rPr lang="en-US" sz="1600" dirty="0" smtClean="0">
                <a:solidFill>
                  <a:srgbClr val="FF0000"/>
                </a:solidFill>
              </a:rPr>
              <a:t>Kendall </a:t>
            </a:r>
            <a:r>
              <a:rPr lang="en-US" sz="1600" dirty="0" err="1" smtClean="0">
                <a:solidFill>
                  <a:srgbClr val="FF0000"/>
                </a:solidFill>
              </a:rPr>
              <a:t>Mahn</a:t>
            </a:r>
            <a:r>
              <a:rPr lang="en-US" sz="1600" dirty="0" smtClean="0">
                <a:solidFill>
                  <a:srgbClr val="FF0000"/>
                </a:solidFill>
              </a:rPr>
              <a:t> (Physicist, MSU) &amp; Nikolay Anfimov (Physicist, JINR)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55701"/>
          <a:stretch/>
        </p:blipFill>
        <p:spPr>
          <a:xfrm>
            <a:off x="3390050" y="1148135"/>
            <a:ext cx="1994806" cy="490141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26948" y="1350226"/>
            <a:ext cx="2827111" cy="232544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82419" y="1350226"/>
            <a:ext cx="2474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Suspend diffuse source in LAr drift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Light input via optical fiber that is routed to warm feedthrough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Location TBD based on simulation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298" y="3784318"/>
            <a:ext cx="2511522" cy="241254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9682470" y="3322041"/>
            <a:ext cx="557830" cy="1247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99078" y="3677860"/>
            <a:ext cx="2713839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8208" y="1890681"/>
            <a:ext cx="2457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Rock muons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Plentiful source for charge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in similar fashion to cosmic rays found in other large </a:t>
            </a:r>
            <a:r>
              <a:rPr lang="en-US" dirty="0" err="1" smtClean="0"/>
              <a:t>LArTPCs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Exploring additional techniques such as embedded ionization sources – similar to FD calibration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720761" y="5745026"/>
            <a:ext cx="1436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Rock Muons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99078" y="4022521"/>
            <a:ext cx="2680283" cy="27998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52229" y="3061982"/>
            <a:ext cx="2660688" cy="2600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99078" y="2575421"/>
            <a:ext cx="2680283" cy="2600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152229" y="4509571"/>
            <a:ext cx="2844008" cy="11367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52229" y="4978866"/>
            <a:ext cx="2771867" cy="1640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8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br>
              <a:rPr lang="en-US" dirty="0" smtClean="0"/>
            </a:br>
            <a:r>
              <a:rPr lang="en-US" sz="1600" dirty="0" smtClean="0"/>
              <a:t>Single Module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6774" r="57190" b="4287"/>
          <a:stretch/>
        </p:blipFill>
        <p:spPr>
          <a:xfrm>
            <a:off x="1160509" y="1688413"/>
            <a:ext cx="1824701" cy="4653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t="3011" r="25939"/>
          <a:stretch/>
        </p:blipFill>
        <p:spPr>
          <a:xfrm>
            <a:off x="4154661" y="1433167"/>
            <a:ext cx="3232324" cy="47693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5546" r="42973" b="2772"/>
          <a:stretch/>
        </p:blipFill>
        <p:spPr>
          <a:xfrm>
            <a:off x="8072798" y="1756333"/>
            <a:ext cx="3671689" cy="4554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381" y="1110002"/>
            <a:ext cx="27534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Assemble charge and light readout to anode support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94090" y="855673"/>
            <a:ext cx="27534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Assemble cathode and field cage structures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31908" y="964593"/>
            <a:ext cx="27534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anode assemblies into field cage structure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1334" y="3834941"/>
            <a:ext cx="866383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06415" y="3834942"/>
            <a:ext cx="866383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br>
              <a:rPr lang="en-US" dirty="0" smtClean="0"/>
            </a:br>
            <a:r>
              <a:rPr lang="en-US" sz="1600" dirty="0" smtClean="0"/>
              <a:t>Single Module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t="251" r="54430" b="10810"/>
          <a:stretch/>
        </p:blipFill>
        <p:spPr>
          <a:xfrm>
            <a:off x="800273" y="1140587"/>
            <a:ext cx="2114377" cy="4963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628" r="61735" b="4413"/>
          <a:stretch/>
        </p:blipFill>
        <p:spPr>
          <a:xfrm>
            <a:off x="3321760" y="200813"/>
            <a:ext cx="2547257" cy="6007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13" y="326258"/>
            <a:ext cx="5283503" cy="34187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66114" y="3899572"/>
            <a:ext cx="493122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completed module is warm and cold acceptance tested in dedicated single module cryostat at the Module Integration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Functional and operational testing to verify performance of all subsystems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successful acceptance testing, modules are packaged and sent to the Near Site surface building for integration into module rows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918371" y="3836683"/>
            <a:ext cx="449035" cy="2802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741225" y="3548543"/>
            <a:ext cx="527521" cy="739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5896" r="34381" b="3033"/>
          <a:stretch/>
        </p:blipFill>
        <p:spPr>
          <a:xfrm>
            <a:off x="1087735" y="922906"/>
            <a:ext cx="4331121" cy="45637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65307" y="1660735"/>
            <a:ext cx="2768367" cy="2088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br>
              <a:rPr lang="en-US" dirty="0" smtClean="0"/>
            </a:br>
            <a:r>
              <a:rPr lang="en-US" sz="1600" dirty="0" smtClean="0"/>
              <a:t>Module Row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V="1">
            <a:off x="5433674" y="2642532"/>
            <a:ext cx="749012" cy="62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8280" y="5625628"/>
            <a:ext cx="513482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rows are integrated at Near Site surface building for lowering to caverns and installation to Lar Cryostat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r="22855"/>
          <a:stretch/>
        </p:blipFill>
        <p:spPr>
          <a:xfrm>
            <a:off x="6197504" y="944207"/>
            <a:ext cx="5526966" cy="46714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66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Integration (131.02.03.02.07)</a:t>
            </a:r>
            <a:br>
              <a:rPr lang="en-US" dirty="0" smtClean="0"/>
            </a:br>
            <a:r>
              <a:rPr lang="en-US" sz="1600" dirty="0" smtClean="0"/>
              <a:t>Module Integration Facility – </a:t>
            </a:r>
            <a:r>
              <a:rPr lang="en-US" sz="1600" dirty="0" smtClean="0">
                <a:solidFill>
                  <a:srgbClr val="FF0000"/>
                </a:solidFill>
              </a:rPr>
              <a:t>Jay Jablonski (ME, CSU)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1877" t="1319" r="318" b="563"/>
          <a:stretch/>
        </p:blipFill>
        <p:spPr>
          <a:xfrm>
            <a:off x="3947345" y="1066800"/>
            <a:ext cx="7940158" cy="484663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69130" y="1357503"/>
            <a:ext cx="3231320" cy="4920571"/>
          </a:xfrm>
          <a:prstGeom prst="rect">
            <a:avLst/>
          </a:prstGeom>
        </p:spPr>
        <p:txBody>
          <a:bodyPr lIns="0" rIns="0">
            <a:normAutofit fontScale="85000" lnSpcReduction="20000"/>
          </a:bodyPr>
          <a:lstStyle>
            <a:lvl1pPr marL="230188" indent="-230188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14350" indent="-230188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60425" indent="-230188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98563" indent="-230188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84313" indent="-225425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2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</a:rPr>
              <a:t>Assemble, test, qualify, package &amp; deliver 40 full-scale Near Detector LArTPC modules</a:t>
            </a:r>
          </a:p>
          <a:p>
            <a:pPr marL="514350" marR="0" lvl="1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Lucida Grande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Assemble full-scale modules: receipt of subsystems to module testing and acceptance</a:t>
            </a:r>
          </a:p>
          <a:p>
            <a:pPr marL="514350" marR="0" lvl="1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Lucida Grande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Warm and cold testing (LAr)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Charge and Light Readout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DAQ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Calibration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Cryogenics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HV &amp; Field</a:t>
            </a:r>
          </a:p>
          <a:p>
            <a:pPr marL="514350" marR="0" lvl="1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Lucida Grande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Qualify and accept full module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QA testing embedded in assembly process</a:t>
            </a:r>
          </a:p>
          <a:p>
            <a:pPr marL="860425" marR="0" lvl="2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Final acceptance testing</a:t>
            </a:r>
          </a:p>
          <a:p>
            <a:pPr marL="514350" marR="0" lvl="1" indent="-230188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Lucida Grande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5A77"/>
                </a:solidFill>
                <a:effectLst/>
                <a:uLnTx/>
                <a:uFillTx/>
                <a:latin typeface="Helvetica"/>
                <a:cs typeface="+mn-cs"/>
              </a:rPr>
              <a:t>Package module(s) for storage/transport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3C5A77"/>
              </a:solidFill>
              <a:effectLst/>
              <a:uLnTx/>
              <a:uFillTx/>
              <a:latin typeface="Helvetica"/>
              <a:cs typeface="+mn-cs"/>
            </a:endParaRPr>
          </a:p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C5A77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74404" y="977313"/>
            <a:ext cx="3871519" cy="3607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0A04BB-E858-40E9-B46A-A18F6D24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4C97"/>
                </a:solidFill>
              </a:rPr>
              <a:t>LAr Cryostat: Requirements </a:t>
            </a:r>
            <a:r>
              <a:rPr lang="en-US" sz="2200" dirty="0">
                <a:solidFill>
                  <a:srgbClr val="004C97"/>
                </a:solidFill>
              </a:rPr>
              <a:t>and Specifications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10F45E-3F91-4618-9E6D-948D2F7546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9130" y="3333318"/>
            <a:ext cx="11384816" cy="2944754"/>
          </a:xfrm>
        </p:spPr>
        <p:txBody>
          <a:bodyPr>
            <a:normAutofit fontScale="85000" lnSpcReduction="10000"/>
          </a:bodyPr>
          <a:lstStyle/>
          <a:p>
            <a:pPr marL="230188" indent="-230188">
              <a:spcBef>
                <a:spcPts val="300"/>
              </a:spcBef>
            </a:pPr>
            <a:r>
              <a:rPr lang="en-US" sz="1600" dirty="0"/>
              <a:t>Physics requirements </a:t>
            </a:r>
            <a:r>
              <a:rPr lang="en-US" sz="1600" dirty="0" smtClean="0"/>
              <a:t>drive engineering design</a:t>
            </a:r>
          </a:p>
          <a:p>
            <a:pPr marL="230188" indent="-230188">
              <a:spcBef>
                <a:spcPts val="300"/>
              </a:spcBef>
            </a:pPr>
            <a:endParaRPr lang="en-US" sz="1600" dirty="0"/>
          </a:p>
          <a:p>
            <a:pPr marL="230188" indent="-230188">
              <a:spcBef>
                <a:spcPts val="300"/>
              </a:spcBef>
            </a:pPr>
            <a:r>
              <a:rPr lang="en-US" sz="1600" dirty="0" smtClean="0"/>
              <a:t>Liquid argon storage requirements (found in Cold Structure Specification Document DU-1001-3496)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Inner volume defined by the internal membrane is: 5500mm X 6000mm X 9000mm (height X width X length): ~ 297m</a:t>
            </a:r>
            <a:r>
              <a:rPr lang="en-US" sz="1400" b="1" baseline="30000" dirty="0" smtClean="0"/>
              <a:t>3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Tank </a:t>
            </a:r>
            <a:r>
              <a:rPr lang="en-US" sz="1400" b="1" dirty="0"/>
              <a:t>capacity (liquid volume ~82%) is defined by the thickness of the cold membrane vessel layout and is expected to be around ~ 340 metric </a:t>
            </a:r>
            <a:r>
              <a:rPr lang="en-US" sz="1400" b="1" dirty="0" smtClean="0"/>
              <a:t>tones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Residual </a:t>
            </a:r>
            <a:r>
              <a:rPr lang="en-US" sz="1400" b="1" dirty="0"/>
              <a:t>Heat Input (RHI): &lt; 10 </a:t>
            </a:r>
            <a:r>
              <a:rPr lang="en-US" sz="1400" b="1" dirty="0" smtClean="0"/>
              <a:t>W/m</a:t>
            </a:r>
            <a:r>
              <a:rPr lang="en-US" sz="1400" b="1" baseline="30000" dirty="0" smtClean="0"/>
              <a:t>2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dirty="0" smtClean="0"/>
              <a:t>Insulation </a:t>
            </a:r>
            <a:r>
              <a:rPr lang="en-US" sz="1400" dirty="0"/>
              <a:t>density: 90 </a:t>
            </a:r>
            <a:r>
              <a:rPr lang="en-US" sz="1400" dirty="0" smtClean="0"/>
              <a:t>kg/m</a:t>
            </a:r>
            <a:r>
              <a:rPr lang="en-US" sz="1400" baseline="30000" dirty="0" smtClean="0"/>
              <a:t>3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dirty="0" smtClean="0"/>
              <a:t>Insulation </a:t>
            </a:r>
            <a:r>
              <a:rPr lang="en-US" sz="1400" dirty="0"/>
              <a:t>thickness (all included): 0.8 </a:t>
            </a:r>
            <a:r>
              <a:rPr lang="en-US" sz="1400" dirty="0" smtClean="0"/>
              <a:t>m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Includes </a:t>
            </a:r>
            <a:r>
              <a:rPr lang="en-US" sz="1400" b="1" dirty="0"/>
              <a:t>primary and secondary </a:t>
            </a:r>
            <a:r>
              <a:rPr lang="en-US" sz="1400" b="1" dirty="0" smtClean="0"/>
              <a:t>membrane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dirty="0" smtClean="0"/>
              <a:t>An insulation thickness (all included) of 0.6 m would be desirable if Req. #3 can be satisfied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Design pressure: Maximum allowable working pressure (MAWP) = 350 </a:t>
            </a:r>
            <a:r>
              <a:rPr lang="en-US" sz="1400" b="1" dirty="0" err="1" smtClean="0"/>
              <a:t>mbarg</a:t>
            </a:r>
            <a:r>
              <a:rPr lang="en-US" sz="1400" b="1" dirty="0" smtClean="0"/>
              <a:t>. 350 </a:t>
            </a:r>
            <a:r>
              <a:rPr lang="en-US" sz="1400" b="1" dirty="0" err="1" smtClean="0"/>
              <a:t>mbarg</a:t>
            </a:r>
            <a:r>
              <a:rPr lang="en-US" sz="1400" b="1" dirty="0" smtClean="0"/>
              <a:t> shall be the set point of the cryostat pressure safety valve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The atmospheric pressure at the site is: 1020.355 mbar-a, cryostat pressure safety valves shall be set at 350 mbar-g with respect to ambient pressure</a:t>
            </a:r>
          </a:p>
          <a:p>
            <a:pPr marL="515494" lvl="1" indent="-230188">
              <a:spcBef>
                <a:spcPts val="300"/>
              </a:spcBef>
            </a:pPr>
            <a:r>
              <a:rPr lang="en-US" sz="1400" b="1" dirty="0" smtClean="0"/>
              <a:t>LAr </a:t>
            </a:r>
            <a:r>
              <a:rPr lang="en-US" sz="1400" b="1" dirty="0"/>
              <a:t>operating temperature: 86K – 90K</a:t>
            </a:r>
          </a:p>
          <a:p>
            <a:pPr marL="230188" indent="-230188"/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E40EA-8941-4DDF-B42D-D0627962EE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7.8.2020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DDC5B-5D15-4D2F-BBBB-B2DA3519E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AD2CE5-2D4D-4F1B-B0A3-62C4E4921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A. Lambert | ND LAr Cryostat and LArTPC Conceptual Design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369130" y="1224645"/>
          <a:ext cx="11384816" cy="1993647"/>
        </p:xfrm>
        <a:graphic>
          <a:graphicData uri="http://schemas.openxmlformats.org/drawingml/2006/table">
            <a:tbl>
              <a:tblPr/>
              <a:tblGrid>
                <a:gridCol w="1419025">
                  <a:extLst>
                    <a:ext uri="{9D8B030D-6E8A-4147-A177-3AD203B41FA5}">
                      <a16:colId xmlns:a16="http://schemas.microsoft.com/office/drawing/2014/main" val="2887370842"/>
                    </a:ext>
                  </a:extLst>
                </a:gridCol>
                <a:gridCol w="1761547">
                  <a:extLst>
                    <a:ext uri="{9D8B030D-6E8A-4147-A177-3AD203B41FA5}">
                      <a16:colId xmlns:a16="http://schemas.microsoft.com/office/drawing/2014/main" val="985099454"/>
                    </a:ext>
                  </a:extLst>
                </a:gridCol>
                <a:gridCol w="3767754">
                  <a:extLst>
                    <a:ext uri="{9D8B030D-6E8A-4147-A177-3AD203B41FA5}">
                      <a16:colId xmlns:a16="http://schemas.microsoft.com/office/drawing/2014/main" val="1499431021"/>
                    </a:ext>
                  </a:extLst>
                </a:gridCol>
                <a:gridCol w="4436490">
                  <a:extLst>
                    <a:ext uri="{9D8B030D-6E8A-4147-A177-3AD203B41FA5}">
                      <a16:colId xmlns:a16="http://schemas.microsoft.com/office/drawing/2014/main" val="1655251381"/>
                    </a:ext>
                  </a:extLst>
                </a:gridCol>
              </a:tblGrid>
              <a:tr h="17335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Artifact Type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Primary Text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646736"/>
                  </a:ext>
                </a:extLst>
              </a:tr>
              <a:tr h="40752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ND-T1.8.1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Inner Dimensions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cryostat inner dimensions must be large enough to host the ND LArTPC detector system.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564325"/>
                  </a:ext>
                </a:extLst>
              </a:tr>
              <a:tr h="71452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ND-T1.8.2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Passive Material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downstream material of the ND LArTPC cryostat (cold structure, warm structure, plus inactive argon when filled) must not substantially attentuate neutrino-induced muons exiting the ND LArTPC.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394426"/>
                  </a:ext>
                </a:extLst>
              </a:tr>
              <a:tr h="67919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ND-T1.8.3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Robust to Movement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ND LArTPC Cryostat shall be sufficiently robust such that off-axis (PRISM) movements do not substantially impact cryostat performance.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67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6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Integration (131.02.03.02.07)</a:t>
            </a:r>
            <a:br>
              <a:rPr lang="en-US" dirty="0" smtClean="0"/>
            </a:br>
            <a:r>
              <a:rPr lang="en-US" sz="1600" dirty="0" smtClean="0"/>
              <a:t>Module Integration </a:t>
            </a:r>
            <a:r>
              <a:rPr lang="en-US" sz="1600" dirty="0"/>
              <a:t>Facility – </a:t>
            </a:r>
            <a:r>
              <a:rPr lang="en-US" sz="1600" dirty="0">
                <a:solidFill>
                  <a:srgbClr val="FF0000"/>
                </a:solidFill>
              </a:rPr>
              <a:t>Jay Jablonski (ME, CSU)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28443"/>
          <a:stretch/>
        </p:blipFill>
        <p:spPr>
          <a:xfrm>
            <a:off x="7131616" y="3355401"/>
            <a:ext cx="4122216" cy="284284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265"/>
          <a:stretch/>
        </p:blipFill>
        <p:spPr>
          <a:xfrm>
            <a:off x="702129" y="2249091"/>
            <a:ext cx="5135335" cy="3949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21" y="354619"/>
            <a:ext cx="5760720" cy="29693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698671" y="2938333"/>
            <a:ext cx="1045029" cy="675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98671" y="3614164"/>
            <a:ext cx="1352276" cy="4125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2352" y="1082127"/>
            <a:ext cx="8007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High-bay sufficient for ~4m-tall module assembly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Cryostat(s) capable of hosting ~4m x 1m x 1m </a:t>
            </a:r>
            <a:r>
              <a:rPr lang="en-US" sz="1400" b="1" dirty="0" smtClean="0"/>
              <a:t>module </a:t>
            </a: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Crane </a:t>
            </a:r>
            <a:r>
              <a:rPr lang="en-US" sz="1400" dirty="0"/>
              <a:t>with ~4m clearance above cryostat for module installation/removal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System for LAr purification, recirculation, and cooling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 smtClean="0"/>
              <a:t>Cleanroom </a:t>
            </a:r>
            <a:r>
              <a:rPr lang="en-US" sz="1400" b="1" dirty="0"/>
              <a:t>for module </a:t>
            </a:r>
            <a:r>
              <a:rPr lang="en-US" sz="1400" b="1" dirty="0" smtClean="0"/>
              <a:t>assembly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3546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Integration (131.02.03.02.07)</a:t>
            </a:r>
            <a:br>
              <a:rPr lang="en-US" dirty="0" smtClean="0"/>
            </a:br>
            <a:r>
              <a:rPr lang="en-US" sz="1600" dirty="0" smtClean="0"/>
              <a:t>Module Integration </a:t>
            </a:r>
            <a:r>
              <a:rPr lang="en-US" sz="1600" dirty="0"/>
              <a:t>Facility – </a:t>
            </a:r>
            <a:r>
              <a:rPr lang="en-US" sz="1600" dirty="0">
                <a:solidFill>
                  <a:srgbClr val="FF0000"/>
                </a:solidFill>
              </a:rPr>
              <a:t>Jay Jablonski (ME, CSU)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853"/>
          <a:stretch/>
        </p:blipFill>
        <p:spPr>
          <a:xfrm>
            <a:off x="839614" y="1266663"/>
            <a:ext cx="4840465" cy="22860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35" y="1001878"/>
            <a:ext cx="5065704" cy="250481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6702"/>
          <a:stretch/>
        </p:blipFill>
        <p:spPr>
          <a:xfrm>
            <a:off x="839614" y="3704855"/>
            <a:ext cx="5014178" cy="2420128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784" t="19821"/>
          <a:stretch/>
        </p:blipFill>
        <p:spPr>
          <a:xfrm>
            <a:off x="6715319" y="3779922"/>
            <a:ext cx="4061537" cy="2435277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825087" y="236203"/>
            <a:ext cx="2118439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Design and fabrication: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Assembly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Handling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Lifting fixtures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208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43497" y="2402702"/>
            <a:ext cx="7251589" cy="374454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30455" y="3774746"/>
            <a:ext cx="4005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Mechanical</a:t>
            </a:r>
            <a:r>
              <a:rPr lang="en-US" sz="1400" dirty="0" smtClean="0"/>
              <a:t> = physical connection of some kind, i.e. CFF or electrical connector</a:t>
            </a:r>
          </a:p>
          <a:p>
            <a:r>
              <a:rPr lang="en-US" sz="1400" b="1" u="sng" dirty="0" smtClean="0">
                <a:solidFill>
                  <a:srgbClr val="FF0000"/>
                </a:solidFill>
              </a:rPr>
              <a:t>Mass Flow </a:t>
            </a:r>
            <a:r>
              <a:rPr lang="en-US" sz="1400" dirty="0" smtClean="0"/>
              <a:t>= flow of some medium, in this case probably argon liquid/gas</a:t>
            </a:r>
          </a:p>
          <a:p>
            <a:r>
              <a:rPr lang="en-US" sz="1400" b="1" u="sng" dirty="0" smtClean="0">
                <a:solidFill>
                  <a:srgbClr val="0070C0"/>
                </a:solidFill>
              </a:rPr>
              <a:t>Energy Flow </a:t>
            </a:r>
            <a:r>
              <a:rPr lang="en-US" sz="1400" dirty="0" smtClean="0"/>
              <a:t>= flow of heat or electrical energy, i.e. heat leak into LAr or HV power signal</a:t>
            </a:r>
          </a:p>
          <a:p>
            <a:r>
              <a:rPr lang="en-US" sz="1400" b="1" u="sng" dirty="0" smtClean="0">
                <a:solidFill>
                  <a:srgbClr val="00B050"/>
                </a:solidFill>
              </a:rPr>
              <a:t>Information Flow </a:t>
            </a:r>
            <a:r>
              <a:rPr lang="en-US" sz="1400" dirty="0" smtClean="0"/>
              <a:t>= transfer of some type of data, i.e. standard point source light emission for light RO calibration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60664" y="927123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6032" lvl="0" indent="-265176">
              <a:spcBef>
                <a:spcPts val="120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dirty="0">
                <a:solidFill>
                  <a:srgbClr val="3C5A77"/>
                </a:solidFill>
                <a:latin typeface="Helvetica"/>
              </a:rPr>
              <a:t>Interface documents for LArTPC </a:t>
            </a:r>
            <a:r>
              <a:rPr lang="en-US" sz="1400" dirty="0" smtClean="0">
                <a:solidFill>
                  <a:srgbClr val="3C5A77"/>
                </a:solidFill>
                <a:latin typeface="Helvetica"/>
              </a:rPr>
              <a:t>managed </a:t>
            </a:r>
            <a:r>
              <a:rPr lang="en-US" sz="1400" dirty="0">
                <a:solidFill>
                  <a:srgbClr val="3C5A77"/>
                </a:solidFill>
                <a:latin typeface="Helvetica"/>
              </a:rPr>
              <a:t>within LBNL Windchill document </a:t>
            </a:r>
            <a:r>
              <a:rPr lang="en-US" sz="1400" dirty="0" smtClean="0">
                <a:solidFill>
                  <a:srgbClr val="3C5A77"/>
                </a:solidFill>
                <a:latin typeface="Helvetica"/>
              </a:rPr>
              <a:t>system with </a:t>
            </a:r>
            <a:r>
              <a:rPr lang="en-US" sz="1400" dirty="0">
                <a:solidFill>
                  <a:srgbClr val="3C5A77"/>
                </a:solidFill>
                <a:latin typeface="Helvetica"/>
              </a:rPr>
              <a:t>final release to EDMS – documentation in development</a:t>
            </a:r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</a:pPr>
            <a:r>
              <a:rPr lang="en-US" sz="1400" b="1" dirty="0" smtClean="0">
                <a:solidFill>
                  <a:srgbClr val="3C5A77"/>
                </a:solidFill>
                <a:latin typeface="Helvetica"/>
                <a:cs typeface="+mn-cs"/>
              </a:rPr>
              <a:t>Critical Interfaces: Module Structure, Field Structure, Charge Readout, Light Readout</a:t>
            </a:r>
          </a:p>
          <a:p>
            <a:pPr marL="541338" lvl="1" indent="-266700"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</a:pPr>
            <a:r>
              <a:rPr lang="en-US" sz="1400" dirty="0" smtClean="0">
                <a:solidFill>
                  <a:srgbClr val="3C5A77"/>
                </a:solidFill>
                <a:latin typeface="Helvetica"/>
                <a:cs typeface="+mn-cs"/>
              </a:rPr>
              <a:t>Version control with official review &amp; approval process</a:t>
            </a:r>
            <a:endParaRPr lang="en-US" sz="1400" dirty="0">
              <a:solidFill>
                <a:srgbClr val="3C5A77"/>
              </a:solidFill>
              <a:latin typeface="Helvetic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856420"/>
              </p:ext>
            </p:extLst>
          </p:nvPr>
        </p:nvGraphicFramePr>
        <p:xfrm>
          <a:off x="7524925" y="432610"/>
          <a:ext cx="4337247" cy="3146982"/>
        </p:xfrm>
        <a:graphic>
          <a:graphicData uri="http://schemas.openxmlformats.org/drawingml/2006/table">
            <a:tbl>
              <a:tblPr/>
              <a:tblGrid>
                <a:gridCol w="572331">
                  <a:extLst>
                    <a:ext uri="{9D8B030D-6E8A-4147-A177-3AD203B41FA5}">
                      <a16:colId xmlns:a16="http://schemas.microsoft.com/office/drawing/2014/main" val="2395100991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1604345046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2517010642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3749530070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1776180754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4116129116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3781501723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818035475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1023768324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1856764501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21405164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3190378386"/>
                    </a:ext>
                  </a:extLst>
                </a:gridCol>
                <a:gridCol w="313743">
                  <a:extLst>
                    <a:ext uri="{9D8B030D-6E8A-4147-A177-3AD203B41FA5}">
                      <a16:colId xmlns:a16="http://schemas.microsoft.com/office/drawing/2014/main" val="3198220481"/>
                    </a:ext>
                  </a:extLst>
                </a:gridCol>
              </a:tblGrid>
              <a:tr h="403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Module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Readout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Readout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778012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Module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4720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391176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00855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736926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21643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769756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Readout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1063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392042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Readout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81879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28860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823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355" marR="3355" marT="335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41745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285333" y="124833"/>
            <a:ext cx="133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Matrix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959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Plans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437749"/>
          </a:xfrm>
        </p:spPr>
        <p:txBody>
          <a:bodyPr/>
          <a:lstStyle/>
          <a:p>
            <a:r>
              <a:rPr lang="en-US" dirty="0" smtClean="0"/>
              <a:t>Significant prototyping efforts already completed and planned for LArTPC modules prior to production at the Module Integration Facility (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denotes in-kind contributions)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SingleCube</a:t>
            </a:r>
            <a:r>
              <a:rPr lang="en-US" dirty="0" smtClean="0"/>
              <a:t> -&gt; </a:t>
            </a:r>
            <a:r>
              <a:rPr lang="en-US" dirty="0" smtClean="0">
                <a:solidFill>
                  <a:srgbClr val="FF0000"/>
                </a:solidFill>
              </a:rPr>
              <a:t>ArgonCube Module0</a:t>
            </a:r>
            <a:r>
              <a:rPr lang="en-US" dirty="0" smtClean="0"/>
              <a:t> -&gt; </a:t>
            </a:r>
            <a:r>
              <a:rPr lang="en-US" dirty="0" smtClean="0">
                <a:solidFill>
                  <a:srgbClr val="FF0000"/>
                </a:solidFill>
              </a:rPr>
              <a:t>ArgonCube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2x2</a:t>
            </a:r>
            <a:r>
              <a:rPr lang="en-US" dirty="0" smtClean="0"/>
              <a:t> -&gt; Full Scale Demonstrator (FSD)</a:t>
            </a:r>
          </a:p>
          <a:p>
            <a:r>
              <a:rPr lang="en-US" dirty="0" smtClean="0"/>
              <a:t>Additional smaller subsystem prototyping to develop the technologies for the above integrated prototypes</a:t>
            </a:r>
          </a:p>
          <a:p>
            <a:r>
              <a:rPr lang="en-US" dirty="0" smtClean="0"/>
              <a:t>Dr. James Sinclair: ND LAr Detector Prototyping Program talk @ 11:45AM CDT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F1CA2-53DC-634E-842A-5BCD7D49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8" y="3798016"/>
            <a:ext cx="2084014" cy="2334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3462F4-C50F-144D-9659-ECF36919E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536" y="3783089"/>
            <a:ext cx="3101397" cy="2326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788" y="3774640"/>
            <a:ext cx="1134596" cy="2381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9812" y="5675999"/>
            <a:ext cx="137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SingleCube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4033" y="5675999"/>
            <a:ext cx="137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Module 0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1351" y="5675627"/>
            <a:ext cx="137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2X2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628" r="61735" b="4413"/>
          <a:stretch/>
        </p:blipFill>
        <p:spPr>
          <a:xfrm>
            <a:off x="9828397" y="3664245"/>
            <a:ext cx="1102205" cy="25992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9676627" y="5596089"/>
            <a:ext cx="137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FSD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23799" y="4963886"/>
            <a:ext cx="642497" cy="13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48039" y="4940244"/>
            <a:ext cx="642497" cy="13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14588" y="4938865"/>
            <a:ext cx="642497" cy="13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640785" y="3024372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DUNE Project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0967902" y="3341677"/>
            <a:ext cx="296316" cy="5544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8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Analyses</a:t>
            </a:r>
            <a:br>
              <a:rPr lang="en-US" dirty="0" smtClean="0"/>
            </a:br>
            <a:r>
              <a:rPr lang="en-US" sz="1600" dirty="0" smtClean="0"/>
              <a:t>Completed, Ongoing, &amp; Planned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609601" y="1126095"/>
            <a:ext cx="6183086" cy="4846638"/>
          </a:xfrm>
        </p:spPr>
        <p:txBody>
          <a:bodyPr/>
          <a:lstStyle/>
          <a:p>
            <a:r>
              <a:rPr lang="en-US" sz="1800" dirty="0" smtClean="0"/>
              <a:t>To supplement the experimental prototyping, additional engineering simulations are planned</a:t>
            </a:r>
          </a:p>
          <a:p>
            <a:pPr lvl="1"/>
            <a:r>
              <a:rPr lang="en-US" sz="1600" dirty="0" smtClean="0"/>
              <a:t>Completed (see right)</a:t>
            </a:r>
          </a:p>
          <a:p>
            <a:pPr lvl="2"/>
            <a:r>
              <a:rPr lang="en-US" sz="1400" dirty="0"/>
              <a:t>CFD </a:t>
            </a:r>
            <a:r>
              <a:rPr lang="en-US" sz="1400" dirty="0" smtClean="0"/>
              <a:t>simulation: perforated </a:t>
            </a:r>
            <a:r>
              <a:rPr lang="en-US" sz="1400" dirty="0"/>
              <a:t>field cage pressure drop and </a:t>
            </a:r>
            <a:r>
              <a:rPr lang="en-US" sz="1400" dirty="0" smtClean="0"/>
              <a:t>flow → </a:t>
            </a:r>
            <a:r>
              <a:rPr lang="en-US" sz="1400" dirty="0"/>
              <a:t>study proposed perforation pattern and determine impedance to LAr flow →</a:t>
            </a:r>
            <a:r>
              <a:rPr lang="en-US" sz="1400" dirty="0" smtClean="0"/>
              <a:t> </a:t>
            </a:r>
            <a:r>
              <a:rPr lang="en-US" sz="1400" dirty="0"/>
              <a:t>found impedance is negligible compared to LAr liquid </a:t>
            </a:r>
            <a:r>
              <a:rPr lang="en-US" sz="1400" dirty="0" smtClean="0"/>
              <a:t>head</a:t>
            </a:r>
          </a:p>
          <a:p>
            <a:pPr lvl="1"/>
            <a:r>
              <a:rPr lang="en-US" sz="1600" dirty="0" smtClean="0"/>
              <a:t>Ongoing</a:t>
            </a:r>
          </a:p>
          <a:p>
            <a:pPr lvl="2"/>
            <a:r>
              <a:rPr lang="en-US" sz="1400" dirty="0"/>
              <a:t>FEA </a:t>
            </a:r>
            <a:r>
              <a:rPr lang="en-US" sz="1400" dirty="0" smtClean="0"/>
              <a:t>simulation: effect of field cage perforations on electric field within module → determined flow impedance is OK, now check effects on E-field → being done for Module 0 geometry &amp; will extend to full-scale</a:t>
            </a:r>
          </a:p>
          <a:p>
            <a:pPr lvl="1"/>
            <a:r>
              <a:rPr lang="en-US" sz="1600" dirty="0" smtClean="0"/>
              <a:t>Planned</a:t>
            </a:r>
          </a:p>
          <a:p>
            <a:pPr lvl="2"/>
            <a:r>
              <a:rPr lang="en-US" sz="1400" dirty="0" smtClean="0"/>
              <a:t>FEA simulation: thermal-structural simulation of full ND module and full ND module row → thermal incursion and thermal stresses at operating conditions, gravitational loading for lifting and handling of ND module and ND module row, and identification of resonant frequencies</a:t>
            </a:r>
          </a:p>
          <a:p>
            <a:pPr lvl="2"/>
            <a:r>
              <a:rPr lang="en-US" sz="1400" dirty="0" smtClean="0"/>
              <a:t>CFD simulation: fluid dynamic simulation with conservation of energy (heat) to determine liquid argon circulation patterns within single ND module</a:t>
            </a:r>
            <a:endParaRPr lang="en-US" sz="1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>
          <a:xfrm>
            <a:off x="7193576" y="1599216"/>
            <a:ext cx="4572000" cy="1964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76" y="3938890"/>
            <a:ext cx="4572000" cy="2033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054908" y="1243547"/>
            <a:ext cx="284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Flow through perforations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23839" y="3582775"/>
            <a:ext cx="391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drop across perforations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93186" y="5968972"/>
            <a:ext cx="1098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ANSYS FLUENT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778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C97"/>
                </a:solidFill>
              </a:rPr>
              <a:t>Summary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D82C09D-2F00-4550-9B08-51A903A5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3CD604-FE0C-485C-852D-44C76371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65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0836729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/>
              <a:t>A consistent and feasible </a:t>
            </a:r>
            <a:r>
              <a:rPr lang="en-US" sz="1800" dirty="0" smtClean="0"/>
              <a:t>conceptual design for </a:t>
            </a:r>
            <a:r>
              <a:rPr lang="en-US" sz="1800" dirty="0"/>
              <a:t>the ND-LAr cryostat </a:t>
            </a:r>
            <a:r>
              <a:rPr lang="en-US" sz="1800" dirty="0" smtClean="0"/>
              <a:t>and ND LArTPC has been developed</a:t>
            </a:r>
            <a:endParaRPr lang="en-US" sz="1800" dirty="0"/>
          </a:p>
          <a:p>
            <a:r>
              <a:rPr lang="en-US" sz="1800" dirty="0"/>
              <a:t>Optimization of the </a:t>
            </a:r>
            <a:r>
              <a:rPr lang="en-US" sz="1800" dirty="0" smtClean="0"/>
              <a:t>cryostat and detector modules are </a:t>
            </a:r>
            <a:r>
              <a:rPr lang="en-US" sz="1800" dirty="0"/>
              <a:t>driven by Near Detector physics needs</a:t>
            </a:r>
          </a:p>
          <a:p>
            <a:r>
              <a:rPr lang="en-US" sz="1800" dirty="0"/>
              <a:t>E</a:t>
            </a:r>
            <a:r>
              <a:rPr lang="en-US" sz="1800" dirty="0" smtClean="0"/>
              <a:t>ffective </a:t>
            </a:r>
            <a:r>
              <a:rPr lang="en-US" sz="1800" dirty="0"/>
              <a:t>engineering integration has been established between </a:t>
            </a:r>
            <a:r>
              <a:rPr lang="en-US" sz="1800" dirty="0" smtClean="0"/>
              <a:t>ND LAr </a:t>
            </a:r>
            <a:r>
              <a:rPr lang="en-US" sz="1800" dirty="0"/>
              <a:t>consortium, LAr cryostat </a:t>
            </a:r>
            <a:r>
              <a:rPr lang="en-US" sz="1800" dirty="0" smtClean="0"/>
              <a:t>group, LBNF </a:t>
            </a:r>
            <a:r>
              <a:rPr lang="en-US" sz="1800" dirty="0"/>
              <a:t>cryo group, and DUNE-ND Integration </a:t>
            </a:r>
            <a:r>
              <a:rPr lang="en-US" sz="1800" dirty="0" smtClean="0"/>
              <a:t>&amp; Installation team</a:t>
            </a:r>
          </a:p>
          <a:p>
            <a:r>
              <a:rPr lang="en-US" sz="1800" dirty="0" smtClean="0"/>
              <a:t>ND LAr Consortia engineering teams for the LArTPC are established and have been effectively working together throughout the ArgonCube Module 0 and 2x2 prototyping effort -&gt; continuity of expertise</a:t>
            </a:r>
          </a:p>
          <a:p>
            <a:r>
              <a:rPr lang="en-US" sz="1800" dirty="0" smtClean="0"/>
              <a:t>Ready to enter Preliminary Design Phase to further detailed design, finalize interfaces and create preliminary drawing packages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00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2 changes…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605368" y="843726"/>
            <a:ext cx="1086932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Revised heat load estimates for the cryostat (slide 9)</a:t>
            </a:r>
          </a:p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Consolidated warm structure design slides (slide 11)</a:t>
            </a:r>
          </a:p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Consolidated warm structure concept drawing slides (slide 12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Updated composite window image (slide 14)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Updated the ArgonCube Module Lid view to include 5X HV inputs (slide 22)</a:t>
            </a:r>
          </a:p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Added a note that the modules and cryostat share a common LAr bath, removed row baffles (slide 54)</a:t>
            </a:r>
          </a:p>
          <a:p>
            <a:pPr marL="285750" indent="-285750" defTabSz="914400" ea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Added an engineering analyses slide (slide 64) </a:t>
            </a:r>
          </a:p>
        </p:txBody>
      </p:sp>
    </p:spTree>
    <p:extLst>
      <p:ext uri="{BB962C8B-B14F-4D97-AF65-F5344CB8AC3E}">
        <p14:creationId xmlns:p14="http://schemas.microsoft.com/office/powerpoint/2010/main" val="4635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5978"/>
            <a:ext cx="11057467" cy="646957"/>
          </a:xfrm>
        </p:spPr>
        <p:txBody>
          <a:bodyPr anchor="ctr"/>
          <a:lstStyle/>
          <a:p>
            <a:r>
              <a:rPr lang="en-US" sz="2200" dirty="0">
                <a:solidFill>
                  <a:srgbClr val="004C97"/>
                </a:solidFill>
              </a:rPr>
              <a:t>Cryostat Overall Size</a:t>
            </a:r>
          </a:p>
        </p:txBody>
      </p:sp>
      <p:pic>
        <p:nvPicPr>
          <p:cNvPr id="20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14" b="3114"/>
          <a:stretch>
            <a:fillRect/>
          </a:stretch>
        </p:blipFill>
        <p:spPr>
          <a:xfrm>
            <a:off x="1146495" y="986035"/>
            <a:ext cx="9809527" cy="429965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7F7D6E-9F14-4713-AF3C-8357CF1CDCF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1A32-6FED-48BB-BA3D-EFCC97AD31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E59AA57-F5F8-4206-92D9-130BE30542B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259814"/>
              </p:ext>
            </p:extLst>
          </p:nvPr>
        </p:nvGraphicFramePr>
        <p:xfrm>
          <a:off x="2435362" y="5477474"/>
          <a:ext cx="6660054" cy="782828"/>
        </p:xfrm>
        <a:graphic>
          <a:graphicData uri="http://schemas.openxmlformats.org/drawingml/2006/table">
            <a:tbl>
              <a:tblPr firstRow="1" firstCol="1" bandRow="1"/>
              <a:tblGrid>
                <a:gridCol w="2821272">
                  <a:extLst>
                    <a:ext uri="{9D8B030D-6E8A-4147-A177-3AD203B41FA5}">
                      <a16:colId xmlns:a16="http://schemas.microsoft.com/office/drawing/2014/main" val="1980353623"/>
                    </a:ext>
                  </a:extLst>
                </a:gridCol>
                <a:gridCol w="1279594">
                  <a:extLst>
                    <a:ext uri="{9D8B030D-6E8A-4147-A177-3AD203B41FA5}">
                      <a16:colId xmlns:a16="http://schemas.microsoft.com/office/drawing/2014/main" val="3379336799"/>
                    </a:ext>
                  </a:extLst>
                </a:gridCol>
                <a:gridCol w="1279594">
                  <a:extLst>
                    <a:ext uri="{9D8B030D-6E8A-4147-A177-3AD203B41FA5}">
                      <a16:colId xmlns:a16="http://schemas.microsoft.com/office/drawing/2014/main" val="1101023380"/>
                    </a:ext>
                  </a:extLst>
                </a:gridCol>
                <a:gridCol w="1279594">
                  <a:extLst>
                    <a:ext uri="{9D8B030D-6E8A-4147-A177-3AD203B41FA5}">
                      <a16:colId xmlns:a16="http://schemas.microsoft.com/office/drawing/2014/main" val="15990955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6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6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Length [mm]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6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Width [mm]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6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Height [mm]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2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Membrane Flat Internal Dimensions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9000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6000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5500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2076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10mm Steel Skin Internal Dimensions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10600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7600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6300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391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Steel Structure Dimensions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11365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8365</a:t>
                      </a:r>
                      <a:endParaRPr lang="en-US" sz="1200" kern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7065</a:t>
                      </a:r>
                      <a:endParaRPr lang="en-US" sz="1200" kern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53976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8713" y="1704288"/>
            <a:ext cx="178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Corrugated SS membrane surface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00895" y="1998496"/>
            <a:ext cx="390698" cy="498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</p:cNvCxnSpPr>
          <p:nvPr/>
        </p:nvCxnSpPr>
        <p:spPr>
          <a:xfrm>
            <a:off x="4102331" y="2227508"/>
            <a:ext cx="0" cy="7685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9695" y="1998496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27160" y="1723069"/>
            <a:ext cx="178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Corrugated SS membrane surface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198822" y="2017277"/>
            <a:ext cx="911218" cy="31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8820778" y="2246289"/>
            <a:ext cx="0" cy="7685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548142" y="2017277"/>
            <a:ext cx="865077" cy="31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9226" y="3918244"/>
            <a:ext cx="1787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Insulating Foam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903615" y="3170591"/>
            <a:ext cx="997527" cy="889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1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E59AA57-F5F8-4206-92D9-130BE30542B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1"/>
          </p:nvPr>
        </p:nvGraphicFramePr>
        <p:xfrm>
          <a:off x="157842" y="963594"/>
          <a:ext cx="4131526" cy="336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37" y="1157742"/>
            <a:ext cx="2848903" cy="2888472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7226530" y="963594"/>
          <a:ext cx="4003965" cy="336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61363" y="4525925"/>
          <a:ext cx="5219701" cy="981075"/>
        </p:xfrm>
        <a:graphic>
          <a:graphicData uri="http://schemas.openxmlformats.org/drawingml/2006/table">
            <a:tbl>
              <a:tblPr/>
              <a:tblGrid>
                <a:gridCol w="1170863">
                  <a:extLst>
                    <a:ext uri="{9D8B030D-6E8A-4147-A177-3AD203B41FA5}">
                      <a16:colId xmlns:a16="http://schemas.microsoft.com/office/drawing/2014/main" val="3383234404"/>
                    </a:ext>
                  </a:extLst>
                </a:gridCol>
                <a:gridCol w="1434228">
                  <a:extLst>
                    <a:ext uri="{9D8B030D-6E8A-4147-A177-3AD203B41FA5}">
                      <a16:colId xmlns:a16="http://schemas.microsoft.com/office/drawing/2014/main" val="2607461347"/>
                    </a:ext>
                  </a:extLst>
                </a:gridCol>
                <a:gridCol w="1434228">
                  <a:extLst>
                    <a:ext uri="{9D8B030D-6E8A-4147-A177-3AD203B41FA5}">
                      <a16:colId xmlns:a16="http://schemas.microsoft.com/office/drawing/2014/main" val="1654363150"/>
                    </a:ext>
                  </a:extLst>
                </a:gridCol>
                <a:gridCol w="1180382">
                  <a:extLst>
                    <a:ext uri="{9D8B030D-6E8A-4147-A177-3AD203B41FA5}">
                      <a16:colId xmlns:a16="http://schemas.microsoft.com/office/drawing/2014/main" val="145578700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Thickness [mm]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Surface Area [m</a:t>
                      </a:r>
                      <a:r>
                        <a:rPr lang="en-US" sz="1100" b="1" i="0" u="none" strike="noStrike" baseline="30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Heat Flux [W/m</a:t>
                      </a:r>
                      <a:r>
                        <a:rPr lang="en-US" sz="1100" b="1" i="0" u="none" strike="noStrike" baseline="30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Heat Leak [kW]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0067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12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0408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460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13722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666807" y="5523626"/>
            <a:ext cx="485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**Indicates that 600mm insulation thickness may be possible to save space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6424" y="5120640"/>
            <a:ext cx="5250527" cy="402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729" y="4190588"/>
            <a:ext cx="4102386" cy="20897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4FB7C-DFF3-4A42-8F08-49467FCDA7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0EED8BC-5C3A-4D88-8D0A-CC76BBEA0A0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7.8.2020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244450"/>
            <a:ext cx="11057467" cy="646957"/>
          </a:xfrm>
        </p:spPr>
        <p:txBody>
          <a:bodyPr anchor="ctr"/>
          <a:lstStyle/>
          <a:p>
            <a:r>
              <a:rPr lang="en-US" sz="2200" dirty="0" smtClean="0">
                <a:solidFill>
                  <a:srgbClr val="004C97"/>
                </a:solidFill>
              </a:rPr>
              <a:t>Desired Insulation Thickness</a:t>
            </a:r>
            <a:endParaRPr lang="en-US" sz="22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19ADDCE-6869-4478-9453-3A361BFC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Cryostat Heat Load Estimate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E4544-F7E1-4372-AC24-A6B5119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ND LAr Cryostat and LArTPC Conceptual Design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FC1D5-E818-48D8-B30D-2A96CF4A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BD04CA-831F-49BC-AF51-DD6CC8C4BD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525736"/>
          </a:xfrm>
        </p:spPr>
        <p:txBody>
          <a:bodyPr/>
          <a:lstStyle/>
          <a:p>
            <a:r>
              <a:rPr lang="en-US" dirty="0"/>
              <a:t>Estimation of total heat load: </a:t>
            </a:r>
            <a:r>
              <a:rPr lang="en-US" b="1" dirty="0" smtClean="0"/>
              <a:t>10-15 </a:t>
            </a:r>
            <a:r>
              <a:rPr lang="en-US" b="1" dirty="0"/>
              <a:t>kW</a:t>
            </a:r>
            <a:endParaRPr lang="en-US" dirty="0"/>
          </a:p>
          <a:p>
            <a:pPr lvl="1"/>
            <a:r>
              <a:rPr lang="en-US" dirty="0"/>
              <a:t>Heat leak though the cryostat wall and cryostat floor: </a:t>
            </a:r>
            <a:r>
              <a:rPr lang="en-US" b="1" dirty="0"/>
              <a:t>1.8 kW</a:t>
            </a:r>
          </a:p>
          <a:p>
            <a:pPr lvl="2"/>
            <a:r>
              <a:rPr lang="en-US" dirty="0"/>
              <a:t>Estimation</a:t>
            </a:r>
            <a:r>
              <a:rPr lang="en-US" b="1" dirty="0"/>
              <a:t> </a:t>
            </a:r>
            <a:r>
              <a:rPr lang="en-US" dirty="0"/>
              <a:t>with 60 cm cryostat foam insulation</a:t>
            </a:r>
          </a:p>
          <a:p>
            <a:pPr lvl="2"/>
            <a:r>
              <a:rPr lang="en-US" dirty="0"/>
              <a:t>(K = 0.0283 W/m-K)</a:t>
            </a:r>
          </a:p>
          <a:p>
            <a:pPr lvl="1"/>
            <a:r>
              <a:rPr lang="en-US" dirty="0"/>
              <a:t>Heat load from ArgonCube Modules: </a:t>
            </a:r>
            <a:r>
              <a:rPr lang="en-US" b="1" dirty="0" smtClean="0"/>
              <a:t>4.6 </a:t>
            </a:r>
            <a:r>
              <a:rPr lang="en-US" b="1" dirty="0"/>
              <a:t>kW for 35 </a:t>
            </a:r>
            <a:r>
              <a:rPr lang="en-US" b="1" dirty="0" smtClean="0"/>
              <a:t>modules</a:t>
            </a:r>
            <a:endParaRPr lang="en-US" baseline="30000" dirty="0"/>
          </a:p>
          <a:p>
            <a:pPr lvl="2"/>
            <a:r>
              <a:rPr lang="en-US" dirty="0"/>
              <a:t>Field Shaping </a:t>
            </a:r>
            <a:r>
              <a:rPr lang="en-US" dirty="0" smtClean="0"/>
              <a:t>Cell: </a:t>
            </a:r>
            <a:r>
              <a:rPr lang="en-US" b="1" dirty="0"/>
              <a:t>8</a:t>
            </a:r>
            <a:r>
              <a:rPr lang="en-US" b="1" dirty="0" smtClean="0"/>
              <a:t>0 </a:t>
            </a:r>
            <a:r>
              <a:rPr lang="en-US" b="1" dirty="0"/>
              <a:t>W</a:t>
            </a:r>
            <a:r>
              <a:rPr lang="en-US" dirty="0"/>
              <a:t> / module</a:t>
            </a:r>
          </a:p>
          <a:p>
            <a:pPr lvl="2"/>
            <a:r>
              <a:rPr lang="en-US" dirty="0"/>
              <a:t>Pixel Readout: </a:t>
            </a:r>
            <a:r>
              <a:rPr lang="en-US" b="1" dirty="0" smtClean="0"/>
              <a:t>41 </a:t>
            </a:r>
            <a:r>
              <a:rPr lang="en-US" b="1" dirty="0"/>
              <a:t>W</a:t>
            </a:r>
            <a:r>
              <a:rPr lang="en-US" dirty="0"/>
              <a:t> / module</a:t>
            </a:r>
          </a:p>
          <a:p>
            <a:pPr lvl="2"/>
            <a:r>
              <a:rPr lang="en-US" dirty="0"/>
              <a:t>Light Detection: </a:t>
            </a:r>
            <a:r>
              <a:rPr lang="en-US" b="1" dirty="0" smtClean="0"/>
              <a:t>10 </a:t>
            </a:r>
            <a:r>
              <a:rPr lang="en-US" b="1" dirty="0"/>
              <a:t>W</a:t>
            </a:r>
            <a:r>
              <a:rPr lang="en-US" dirty="0"/>
              <a:t> / module</a:t>
            </a:r>
          </a:p>
          <a:p>
            <a:pPr lvl="1"/>
            <a:r>
              <a:rPr lang="en-US" dirty="0"/>
              <a:t>Heat leak through module roof: </a:t>
            </a:r>
            <a:r>
              <a:rPr lang="en-US" dirty="0" smtClean="0"/>
              <a:t>TBD</a:t>
            </a:r>
            <a:endParaRPr lang="en-US" dirty="0"/>
          </a:p>
          <a:p>
            <a:pPr lvl="2"/>
            <a:r>
              <a:rPr lang="en-US" dirty="0" smtClean="0">
                <a:cs typeface="+mn-cs"/>
              </a:rPr>
              <a:t>Similar in construction to cryostat walls (membrane + foam insulation)</a:t>
            </a:r>
            <a:r>
              <a:rPr lang="en-US" dirty="0">
                <a:cs typeface="+mn-cs"/>
              </a:rPr>
              <a:t> </a:t>
            </a:r>
            <a:r>
              <a:rPr lang="en-US" dirty="0"/>
              <a:t> </a:t>
            </a:r>
          </a:p>
          <a:p>
            <a:r>
              <a:rPr lang="en-US" dirty="0"/>
              <a:t>Cryogenic system, miscellaneous: </a:t>
            </a:r>
            <a:r>
              <a:rPr lang="en-US" b="1" dirty="0"/>
              <a:t>4.2 kW</a:t>
            </a:r>
          </a:p>
          <a:p>
            <a:endParaRPr lang="en-US" b="1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43ED4B8-4149-45C9-B952-18B2212E7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7.8.2020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1AF680F1B8DC4AB25B9B5587C2C163" ma:contentTypeVersion="9" ma:contentTypeDescription="Create a new document." ma:contentTypeScope="" ma:versionID="4840863bd276b59016c9650ad1349d8b">
  <xsd:schema xmlns:xsd="http://www.w3.org/2001/XMLSchema" xmlns:xs="http://www.w3.org/2001/XMLSchema" xmlns:p="http://schemas.microsoft.com/office/2006/metadata/properties" xmlns:ns1="http://schemas.microsoft.com/sharepoint/v3" xmlns:ns2="45260a83-08c0-4921-92a3-cd56dcdbef58" xmlns:ns3="http://schemas.microsoft.com/sharepoint/v4" targetNamespace="http://schemas.microsoft.com/office/2006/metadata/properties" ma:root="true" ma:fieldsID="38fb4b4de64017f4173acca26950064a" ns1:_="" ns2:_="" ns3:_="">
    <xsd:import namespace="http://schemas.microsoft.com/sharepoint/v3"/>
    <xsd:import namespace="45260a83-08c0-4921-92a3-cd56dcdbef5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3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1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2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3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4" nillable="true" ma:displayName="E-Mail From" ma:hidden="true" ma:internalName="EmailFrom">
      <xsd:simpleType>
        <xsd:restriction base="dms:Text"/>
      </xsd:simpleType>
    </xsd:element>
    <xsd:element name="EmailSubject" ma:index="15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60a83-08c0-4921-92a3-cd56dcdbe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6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  <_dlc_DocId xmlns="45260a83-08c0-4921-92a3-cd56dcdbef58">-1448-1310</_dlc_DocId>
    <_dlc_DocIdUrl xmlns="45260a83-08c0-4921-92a3-cd56dcdbef58">
      <Url>https://fermipoint.fnal.gov/organization/ocoo/ippm/POG/_layouts/15/DocIdRedir.aspx?ID=-1448-1310</Url>
      <Description>-1448-1310</Description>
    </_dlc_DocIdUrl>
  </documentManagement>
</p:properties>
</file>

<file path=customXml/itemProps1.xml><?xml version="1.0" encoding="utf-8"?>
<ds:datastoreItem xmlns:ds="http://schemas.openxmlformats.org/officeDocument/2006/customXml" ds:itemID="{EB8A674B-4537-445F-A4B2-7B85DB368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5260a83-08c0-4921-92a3-cd56dcdbef5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B45DA5-EF4F-4790-8DA6-83930B4E4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B80A09-993E-43E4-93B0-0331CC112F0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F7D078-D617-4A85-8085-53B3E89E0CC6}">
  <ds:schemaRefs>
    <ds:schemaRef ds:uri="http://purl.org/dc/terms/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sharepoint/v4"/>
    <ds:schemaRef ds:uri="45260a83-08c0-4921-92a3-cd56dcdbef58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43530</TotalTime>
  <Words>4678</Words>
  <Application>Microsoft Office PowerPoint</Application>
  <PresentationFormat>Widescreen</PresentationFormat>
  <Paragraphs>787</Paragraphs>
  <Slides>66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66</vt:i4>
      </vt:variant>
    </vt:vector>
  </HeadingPairs>
  <TitlesOfParts>
    <vt:vector size="83" baseType="lpstr">
      <vt:lpstr>ＭＳ Ｐゴシック</vt:lpstr>
      <vt:lpstr>宋体</vt:lpstr>
      <vt:lpstr>Arial</vt:lpstr>
      <vt:lpstr>Calibri</vt:lpstr>
      <vt:lpstr>Cambria</vt:lpstr>
      <vt:lpstr>Geneva</vt:lpstr>
      <vt:lpstr>Helvetica</vt:lpstr>
      <vt:lpstr>Lucida Grande</vt:lpstr>
      <vt:lpstr>Times New Roman</vt:lpstr>
      <vt:lpstr>Wingdings</vt:lpstr>
      <vt:lpstr>LBNF Template_051215</vt:lpstr>
      <vt:lpstr>LBNF Content-Footer Theme</vt:lpstr>
      <vt:lpstr>1_LBNF Content-Footer Theme</vt:lpstr>
      <vt:lpstr>2_LBNF Content-Footer Theme</vt:lpstr>
      <vt:lpstr>3_LBNF Content-Footer Theme</vt:lpstr>
      <vt:lpstr>4_LBNF Content-Footer Theme</vt:lpstr>
      <vt:lpstr>5_LBNF Content-Footer Theme</vt:lpstr>
      <vt:lpstr>ND LAr Cryostat and LArTPC Conceptual Design</vt:lpstr>
      <vt:lpstr>Who am I</vt:lpstr>
      <vt:lpstr>Outline</vt:lpstr>
      <vt:lpstr>Scope</vt:lpstr>
      <vt:lpstr>LAr Cryostat Conceptual Design</vt:lpstr>
      <vt:lpstr>LAr Cryostat: Requirements and Specifications</vt:lpstr>
      <vt:lpstr>Cryostat Overall Size</vt:lpstr>
      <vt:lpstr>Desired Insulation Thickness</vt:lpstr>
      <vt:lpstr>Cryostat Heat Load Estimate</vt:lpstr>
      <vt:lpstr>Subsystems: Cryostat Warm Structure (300K) Design</vt:lpstr>
      <vt:lpstr>Subsystems: Warm Structure (300K)  Wall, Base &amp; Corner Design</vt:lpstr>
      <vt:lpstr>Subsystems: Warm Structure (300K)  Conceptual Drawings</vt:lpstr>
      <vt:lpstr>Subsystems: Warm Structure (300K)  Composite Window</vt:lpstr>
      <vt:lpstr>Subsystems: Warm Structure (300K)  Composite Window</vt:lpstr>
      <vt:lpstr>LArTPC Cryostat - Preliminary Engineering Analyses</vt:lpstr>
      <vt:lpstr>LArTPC Cryostat - Support Structure Analysis Joint Reinforcement</vt:lpstr>
      <vt:lpstr>Subsystems: LArTPC Cryostat Cold Structure (85K)</vt:lpstr>
      <vt:lpstr>Subsystems: LArTPC Cryostat Cold Structure (85K)</vt:lpstr>
      <vt:lpstr>Subsystems: LArTPC Cryostat Cold Structure (85K) Cold Structure Specification Document</vt:lpstr>
      <vt:lpstr>Subsystems: Top Lid (300 K) Modular Structure Design</vt:lpstr>
      <vt:lpstr>Subsystems: Top Lid (300 K) Module Installation Order</vt:lpstr>
      <vt:lpstr>Subsystems: LArTPC Cryostat Top Lid (300K)</vt:lpstr>
      <vt:lpstr>Lid Installation Sequence – Cryo Section</vt:lpstr>
      <vt:lpstr>Lid Installation Sequence – Cryo Section</vt:lpstr>
      <vt:lpstr>Lid Installation Sequence – Cryo Section</vt:lpstr>
      <vt:lpstr>Lid Installation Sequence – Cryo Section</vt:lpstr>
      <vt:lpstr>Lid Installation Sequence – Cryo Section</vt:lpstr>
      <vt:lpstr>Lid Installation Sequence – Module Row 1</vt:lpstr>
      <vt:lpstr>Lid Installation Sequence – Module Row 1</vt:lpstr>
      <vt:lpstr>Lid Installation Sequence – Module Row 1</vt:lpstr>
      <vt:lpstr>Lid Installation Sequence – Module Row 1</vt:lpstr>
      <vt:lpstr>Lid Installation Sequence – Module Row 1</vt:lpstr>
      <vt:lpstr>Lid Installation Sequence – Module Row 2</vt:lpstr>
      <vt:lpstr>Lid Installation Sequence – Module Row 3</vt:lpstr>
      <vt:lpstr>Lid Installation Sequence – Module Row 4</vt:lpstr>
      <vt:lpstr>Lid Installation Sequence – Module Row 5</vt:lpstr>
      <vt:lpstr>Lid Installation Sequence – Module Row 6</vt:lpstr>
      <vt:lpstr>Lid Installation Sequence – Module Row 7</vt:lpstr>
      <vt:lpstr>Final Section Installation</vt:lpstr>
      <vt:lpstr>Interfaces</vt:lpstr>
      <vt:lpstr>LArTPC Conceptual Design</vt:lpstr>
      <vt:lpstr>LArTPC: Requirements and Specifications</vt:lpstr>
      <vt:lpstr>LAr Cryostat and LArTPC Detector </vt:lpstr>
      <vt:lpstr>Module Overview Summary</vt:lpstr>
      <vt:lpstr>Module Subsystem Summary</vt:lpstr>
      <vt:lpstr>Field Structures (131.02.03.02.03) Field Cage &amp; Cathode – Knut Skarpaas (ME, SLAC)</vt:lpstr>
      <vt:lpstr>Field Structures (131.02.03.02.03) High Voltage Feedthrough - Knut Skarpaas (ME, SLAC)</vt:lpstr>
      <vt:lpstr>High Voltage (131.02.03.02.02) Power Supply, Distribution, and Filtering – Igor Kreslo (Physicist, Bern)</vt:lpstr>
      <vt:lpstr>Charge Readout (131.02.03.02.04) Overall Size and Components – Armin Karcher (EE, LBNL)</vt:lpstr>
      <vt:lpstr>Charge Readout (131.02.03.02.04) Pixel and ASIC Counts - Armin Karcher (EE, LBNL)</vt:lpstr>
      <vt:lpstr>Light Readout (131.02.03.02.05) Light Collection Module (LCM) – Nikolay Anfimov (Physicist, JINR)</vt:lpstr>
      <vt:lpstr>Light Readout (131.02.03.02.05) ArCLight – Igor Kreslo (Physicist, Bern)</vt:lpstr>
      <vt:lpstr>Module Structure (131.02.03.02.01) Feedthroughs and Instrumentation - Roger Hanni (ME, Bern)</vt:lpstr>
      <vt:lpstr>Module Structure (131.02.03.02.01) Cryogenics and Module Support - Roger Hanni (ME, Bern)</vt:lpstr>
      <vt:lpstr>Calibration (131.02.03.02.06) Charge &amp; Light Readout – Kendall Mahn (Physicist, MSU) &amp; Nikolay Anfimov (Physicist, JINR)</vt:lpstr>
      <vt:lpstr>Module Assembly Single Module</vt:lpstr>
      <vt:lpstr>Module Assembly Single Module</vt:lpstr>
      <vt:lpstr>Module Assembly Module Row</vt:lpstr>
      <vt:lpstr>TPC Integration (131.02.03.02.07) Module Integration Facility – Jay Jablonski (ME, CSU)</vt:lpstr>
      <vt:lpstr>TPC Integration (131.02.03.02.07) Module Integration Facility – Jay Jablonski (ME, CSU)</vt:lpstr>
      <vt:lpstr>TPC Integration (131.02.03.02.07) Module Integration Facility – Jay Jablonski (ME, CSU)</vt:lpstr>
      <vt:lpstr>Interfaces</vt:lpstr>
      <vt:lpstr>Prototyping Plans</vt:lpstr>
      <vt:lpstr>Engineering Analyses Completed, Ongoing, &amp; Planned</vt:lpstr>
      <vt:lpstr>Summary</vt:lpstr>
      <vt:lpstr>v2 changes…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Andrew R. Lambert</cp:lastModifiedBy>
  <cp:revision>833</cp:revision>
  <cp:lastPrinted>2020-07-02T18:57:14Z</cp:lastPrinted>
  <dcterms:created xsi:type="dcterms:W3CDTF">2015-04-30T14:29:22Z</dcterms:created>
  <dcterms:modified xsi:type="dcterms:W3CDTF">2020-07-08T05:18:34Z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0x010100301AF680F1B8DC4AB25B9B5587C2C163</vt:lpwstr>
  </property>
  <property fmtid="{D5CDD505-2E9C-101B-9397-08002B2CF9AE}" pid="3" name="_dlc_DocIdItemGuid">
    <vt:lpwstr>8f7766be-5104-4119-bdaf-ebadda36266e</vt:lpwstr>
  </property>
</Properties>
</file>