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263" r:id="rId3"/>
    <p:sldId id="264" r:id="rId4"/>
    <p:sldId id="433" r:id="rId5"/>
    <p:sldId id="274" r:id="rId6"/>
    <p:sldId id="279" r:id="rId7"/>
    <p:sldId id="288" r:id="rId8"/>
    <p:sldId id="287" r:id="rId9"/>
    <p:sldId id="427" r:id="rId10"/>
    <p:sldId id="273" r:id="rId11"/>
    <p:sldId id="284" r:id="rId12"/>
    <p:sldId id="285" r:id="rId13"/>
    <p:sldId id="430" r:id="rId14"/>
    <p:sldId id="283" r:id="rId15"/>
    <p:sldId id="423" r:id="rId16"/>
    <p:sldId id="424" r:id="rId17"/>
    <p:sldId id="431" r:id="rId18"/>
    <p:sldId id="266" r:id="rId19"/>
    <p:sldId id="267" r:id="rId20"/>
    <p:sldId id="269" r:id="rId21"/>
    <p:sldId id="268" r:id="rId22"/>
    <p:sldId id="425" r:id="rId23"/>
    <p:sldId id="432" r:id="rId24"/>
    <p:sldId id="429" r:id="rId25"/>
    <p:sldId id="277" r:id="rId26"/>
    <p:sldId id="270" r:id="rId27"/>
    <p:sldId id="417" r:id="rId28"/>
    <p:sldId id="426" r:id="rId29"/>
    <p:sldId id="419" r:id="rId30"/>
    <p:sldId id="435" r:id="rId31"/>
    <p:sldId id="271" r:id="rId32"/>
    <p:sldId id="418" r:id="rId33"/>
    <p:sldId id="434" r:id="rId3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Introduction" id="{F231A814-538A-9F4A-9C1D-4BDBCF85C154}">
          <p14:sldIdLst>
            <p14:sldId id="263"/>
            <p14:sldId id="264"/>
            <p14:sldId id="433"/>
            <p14:sldId id="274"/>
            <p14:sldId id="279"/>
            <p14:sldId id="288"/>
            <p14:sldId id="287"/>
            <p14:sldId id="427"/>
            <p14:sldId id="273"/>
            <p14:sldId id="284"/>
            <p14:sldId id="285"/>
          </p14:sldIdLst>
        </p14:section>
        <p14:section name="Structural Analysis" id="{373492A0-54E1-F143-8EEB-B9E3AE24F041}">
          <p14:sldIdLst>
            <p14:sldId id="430"/>
            <p14:sldId id="283"/>
            <p14:sldId id="423"/>
            <p14:sldId id="424"/>
          </p14:sldIdLst>
        </p14:section>
        <p14:section name="Joint Design" id="{EC3EC531-DF49-CB4C-90E1-D68F528D4D9D}">
          <p14:sldIdLst>
            <p14:sldId id="431"/>
            <p14:sldId id="266"/>
            <p14:sldId id="267"/>
            <p14:sldId id="269"/>
            <p14:sldId id="268"/>
            <p14:sldId id="425"/>
            <p14:sldId id="432"/>
          </p14:sldIdLst>
        </p14:section>
        <p14:section name="Conclusion/Extra" id="{2732343A-33D3-D940-AA94-D14AA84B49FE}">
          <p14:sldIdLst>
            <p14:sldId id="429"/>
            <p14:sldId id="277"/>
            <p14:sldId id="270"/>
            <p14:sldId id="417"/>
            <p14:sldId id="426"/>
            <p14:sldId id="419"/>
            <p14:sldId id="435"/>
            <p14:sldId id="271"/>
            <p14:sldId id="418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2C6C-E3B2-445E-B6E8-A0E39660BE04}" v="10" dt="2020-04-09T20:46:1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28" autoAdjust="0"/>
    <p:restoredTop sz="98464" autoAdjust="0"/>
  </p:normalViewPr>
  <p:slideViewPr>
    <p:cSldViewPr snapToGrid="0" snapToObjects="1">
      <p:cViewPr>
        <p:scale>
          <a:sx n="135" d="100"/>
          <a:sy n="135" d="100"/>
        </p:scale>
        <p:origin x="1616" y="1072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R Macier" userId="092693b1-a69a-4339-83de-6650eb6d6f2f" providerId="ADAL" clId="{BB2F6CDC-63CE-4BDB-B829-F8BF4C0D3EAA}"/>
    <pc:docChg chg="custSel modSld">
      <pc:chgData name="Jolie R Macier" userId="092693b1-a69a-4339-83de-6650eb6d6f2f" providerId="ADAL" clId="{BB2F6CDC-63CE-4BDB-B829-F8BF4C0D3EAA}" dt="2019-09-12T18:54:59.194" v="15" actId="20577"/>
      <pc:docMkLst>
        <pc:docMk/>
      </pc:docMkLst>
      <pc:sldChg chg="modSp">
        <pc:chgData name="Jolie R Macier" userId="092693b1-a69a-4339-83de-6650eb6d6f2f" providerId="ADAL" clId="{BB2F6CDC-63CE-4BDB-B829-F8BF4C0D3EAA}" dt="2019-09-12T18:54:59.194" v="15" actId="20577"/>
        <pc:sldMkLst>
          <pc:docMk/>
          <pc:sldMk cId="0" sldId="263"/>
        </pc:sldMkLst>
        <pc:spChg chg="mod">
          <ac:chgData name="Jolie R Macier" userId="092693b1-a69a-4339-83de-6650eb6d6f2f" providerId="ADAL" clId="{BB2F6CDC-63CE-4BDB-B829-F8BF4C0D3EAA}" dt="2019-09-12T18:54:59.194" v="15" actId="20577"/>
          <ac:spMkLst>
            <pc:docMk/>
            <pc:sldMk cId="0" sldId="263"/>
            <ac:spMk id="6146" creationId="{00000000-0000-0000-0000-000000000000}"/>
          </ac:spMkLst>
        </pc:spChg>
      </pc:sldChg>
    </pc:docChg>
  </pc:docChgLst>
  <pc:docChgLst>
    <pc:chgData name="Elaine G Mccluskey" userId="df1c1e58-44d7-473b-87b2-c09fd2ed5497" providerId="ADAL" clId="{A4754B30-B060-4741-B90B-A8AD736AEBB8}"/>
    <pc:docChg chg="undo custSel modSld">
      <pc:chgData name="Elaine G Mccluskey" userId="df1c1e58-44d7-473b-87b2-c09fd2ed5497" providerId="ADAL" clId="{A4754B30-B060-4741-B90B-A8AD736AEBB8}" dt="2019-05-24T12:45:20.791" v="66" actId="14100"/>
      <pc:docMkLst>
        <pc:docMk/>
      </pc:docMkLst>
      <pc:sldChg chg="modSp">
        <pc:chgData name="Elaine G Mccluskey" userId="df1c1e58-44d7-473b-87b2-c09fd2ed5497" providerId="ADAL" clId="{A4754B30-B060-4741-B90B-A8AD736AEBB8}" dt="2019-05-24T12:43:36.150" v="14" actId="20577"/>
        <pc:sldMkLst>
          <pc:docMk/>
          <pc:sldMk cId="0" sldId="263"/>
        </pc:sldMkLst>
        <pc:spChg chg="mod">
          <ac:chgData name="Elaine G Mccluskey" userId="df1c1e58-44d7-473b-87b2-c09fd2ed5497" providerId="ADAL" clId="{A4754B30-B060-4741-B90B-A8AD736AEBB8}" dt="2019-05-24T12:43:36.150" v="14" actId="20577"/>
          <ac:spMkLst>
            <pc:docMk/>
            <pc:sldMk cId="0" sldId="263"/>
            <ac:spMk id="6145" creationId="{00000000-0000-0000-0000-000000000000}"/>
          </ac:spMkLst>
        </pc:spChg>
      </pc:sldChg>
      <pc:sldChg chg="modSp">
        <pc:chgData name="Elaine G Mccluskey" userId="df1c1e58-44d7-473b-87b2-c09fd2ed5497" providerId="ADAL" clId="{A4754B30-B060-4741-B90B-A8AD736AEBB8}" dt="2019-05-24T12:43:56.078" v="26" actId="20577"/>
        <pc:sldMkLst>
          <pc:docMk/>
          <pc:sldMk cId="993413465" sldId="329"/>
        </pc:sldMkLst>
        <pc:spChg chg="mod">
          <ac:chgData name="Elaine G Mccluskey" userId="df1c1e58-44d7-473b-87b2-c09fd2ed5497" providerId="ADAL" clId="{A4754B30-B060-4741-B90B-A8AD736AEBB8}" dt="2019-05-24T12:43:56.078" v="26" actId="20577"/>
          <ac:spMkLst>
            <pc:docMk/>
            <pc:sldMk cId="993413465" sldId="329"/>
            <ac:spMk id="6" creationId="{00000000-0000-0000-0000-000000000000}"/>
          </ac:spMkLst>
        </pc:spChg>
      </pc:sldChg>
      <pc:sldChg chg="addSp modSp">
        <pc:chgData name="Elaine G Mccluskey" userId="df1c1e58-44d7-473b-87b2-c09fd2ed5497" providerId="ADAL" clId="{A4754B30-B060-4741-B90B-A8AD736AEBB8}" dt="2019-05-24T12:45:20.791" v="66" actId="14100"/>
        <pc:sldMkLst>
          <pc:docMk/>
          <pc:sldMk cId="223755560" sldId="330"/>
        </pc:sldMkLst>
        <pc:spChg chg="add mod">
          <ac:chgData name="Elaine G Mccluskey" userId="df1c1e58-44d7-473b-87b2-c09fd2ed5497" providerId="ADAL" clId="{A4754B30-B060-4741-B90B-A8AD736AEBB8}" dt="2019-05-24T12:44:57.293" v="30" actId="20577"/>
          <ac:spMkLst>
            <pc:docMk/>
            <pc:sldMk cId="223755560" sldId="330"/>
            <ac:spMk id="7" creationId="{503218D0-B89D-4217-B041-76E363411CC2}"/>
          </ac:spMkLst>
        </pc:spChg>
        <pc:spChg chg="add mod">
          <ac:chgData name="Elaine G Mccluskey" userId="df1c1e58-44d7-473b-87b2-c09fd2ed5497" providerId="ADAL" clId="{A4754B30-B060-4741-B90B-A8AD736AEBB8}" dt="2019-05-24T12:45:20.791" v="66" actId="14100"/>
          <ac:spMkLst>
            <pc:docMk/>
            <pc:sldMk cId="223755560" sldId="330"/>
            <ac:spMk id="8" creationId="{B13BE973-0303-43AD-9084-FF402F24C25D}"/>
          </ac:spMkLst>
        </pc:spChg>
      </pc:sldChg>
    </pc:docChg>
  </pc:docChgLst>
  <pc:docChgLst>
    <pc:chgData name="Jolie R Macier" userId="092693b1-a69a-4339-83de-6650eb6d6f2f" providerId="ADAL" clId="{945B2C6C-E3B2-445E-B6E8-A0E39660BE04}"/>
    <pc:docChg chg="custSel modSld modMainMaster">
      <pc:chgData name="Jolie R Macier" userId="092693b1-a69a-4339-83de-6650eb6d6f2f" providerId="ADAL" clId="{945B2C6C-E3B2-445E-B6E8-A0E39660BE04}" dt="2020-04-09T20:45:05.819" v="71"/>
      <pc:docMkLst>
        <pc:docMk/>
      </pc:docMkLst>
      <pc:sldChg chg="modSp">
        <pc:chgData name="Jolie R Macier" userId="092693b1-a69a-4339-83de-6650eb6d6f2f" providerId="ADAL" clId="{945B2C6C-E3B2-445E-B6E8-A0E39660BE04}" dt="2020-04-09T20:41:58.802" v="42" actId="20577"/>
        <pc:sldMkLst>
          <pc:docMk/>
          <pc:sldMk cId="0" sldId="263"/>
        </pc:sldMkLst>
        <pc:spChg chg="mod">
          <ac:chgData name="Jolie R Macier" userId="092693b1-a69a-4339-83de-6650eb6d6f2f" providerId="ADAL" clId="{945B2C6C-E3B2-445E-B6E8-A0E39660BE04}" dt="2020-04-09T20:41:58.802" v="42" actId="20577"/>
          <ac:spMkLst>
            <pc:docMk/>
            <pc:sldMk cId="0" sldId="263"/>
            <ac:spMk id="6146" creationId="{00000000-0000-0000-0000-000000000000}"/>
          </ac:spMkLst>
        </pc:spChg>
      </pc:sldChg>
      <pc:sldMasterChg chg="addSp delSp modSp">
        <pc:chgData name="Jolie R Macier" userId="092693b1-a69a-4339-83de-6650eb6d6f2f" providerId="ADAL" clId="{945B2C6C-E3B2-445E-B6E8-A0E39660BE04}" dt="2020-04-09T20:42:55.337" v="45"/>
        <pc:sldMasterMkLst>
          <pc:docMk/>
          <pc:sldMasterMk cId="0" sldId="2147483648"/>
        </pc:sldMasterMkLst>
        <pc:spChg chg="del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9" creationId="{00000000-0000-0000-0000-000000000000}"/>
          </ac:spMkLst>
        </pc:spChg>
        <pc:spChg chg="del mod">
          <ac:chgData name="Jolie R Macier" userId="092693b1-a69a-4339-83de-6650eb6d6f2f" providerId="ADAL" clId="{945B2C6C-E3B2-445E-B6E8-A0E39660BE04}" dt="2020-04-09T20:42:39.445" v="44" actId="478"/>
          <ac:spMkLst>
            <pc:docMk/>
            <pc:sldMasterMk cId="0" sldId="2147483648"/>
            <ac:spMk id="11" creationId="{00000000-0000-0000-0000-000000000000}"/>
          </ac:spMkLst>
        </pc:spChg>
        <pc:picChg chg="add">
          <ac:chgData name="Jolie R Macier" userId="092693b1-a69a-4339-83de-6650eb6d6f2f" providerId="ADAL" clId="{945B2C6C-E3B2-445E-B6E8-A0E39660BE04}" dt="2020-04-09T20:42:55.337" v="45"/>
          <ac:picMkLst>
            <pc:docMk/>
            <pc:sldMasterMk cId="0" sldId="2147483648"/>
            <ac:picMk id="12" creationId="{D36C1517-621B-43C2-9BA9-5BF605AF9101}"/>
          </ac:picMkLst>
        </pc:picChg>
      </pc:sldMasterChg>
      <pc:sldMasterChg chg="addSp delSp modSp modSldLayout">
        <pc:chgData name="Jolie R Macier" userId="092693b1-a69a-4339-83de-6650eb6d6f2f" providerId="ADAL" clId="{945B2C6C-E3B2-445E-B6E8-A0E39660BE04}" dt="2020-04-09T20:45:05.819" v="71"/>
        <pc:sldMasterMkLst>
          <pc:docMk/>
          <pc:sldMasterMk cId="0" sldId="2147483661"/>
        </pc:sldMasterMkLst>
        <pc:spChg chg="mod">
          <ac:chgData name="Jolie R Macier" userId="092693b1-a69a-4339-83de-6650eb6d6f2f" providerId="ADAL" clId="{945B2C6C-E3B2-445E-B6E8-A0E39660BE04}" dt="2020-04-09T20:43:53.006" v="55" actId="20577"/>
          <ac:spMkLst>
            <pc:docMk/>
            <pc:sldMasterMk cId="0" sldId="2147483661"/>
            <ac:spMk id="4" creationId="{00000000-0000-0000-0000-000000000000}"/>
          </ac:spMkLst>
        </pc:spChg>
        <pc:spChg chg="del">
          <ac:chgData name="Jolie R Macier" userId="092693b1-a69a-4339-83de-6650eb6d6f2f" providerId="ADAL" clId="{945B2C6C-E3B2-445E-B6E8-A0E39660BE04}" dt="2020-04-09T20:43:11.430" v="46" actId="478"/>
          <ac:spMkLst>
            <pc:docMk/>
            <pc:sldMasterMk cId="0" sldId="2147483661"/>
            <ac:spMk id="11" creationId="{00000000-0000-0000-0000-000000000000}"/>
          </ac:spMkLst>
        </pc:spChg>
        <pc:picChg chg="add mod">
          <ac:chgData name="Jolie R Macier" userId="092693b1-a69a-4339-83de-6650eb6d6f2f" providerId="ADAL" clId="{945B2C6C-E3B2-445E-B6E8-A0E39660BE04}" dt="2020-04-09T20:43:26.031" v="49" actId="1035"/>
          <ac:picMkLst>
            <pc:docMk/>
            <pc:sldMasterMk cId="0" sldId="2147483661"/>
            <ac:picMk id="7" creationId="{11F0F08D-1383-4141-915C-29DECEA73C87}"/>
          </ac:picMkLst>
        </pc:picChg>
        <pc:sldLayoutChg chg="addSp delSp">
          <pc:chgData name="Jolie R Macier" userId="092693b1-a69a-4339-83de-6650eb6d6f2f" providerId="ADAL" clId="{945B2C6C-E3B2-445E-B6E8-A0E39660BE04}" dt="2020-04-09T20:44:46.830" v="61"/>
          <pc:sldLayoutMkLst>
            <pc:docMk/>
            <pc:sldMasterMk cId="0" sldId="2147483661"/>
            <pc:sldLayoutMk cId="1482063581" sldId="2147483680"/>
          </pc:sldLayoutMkLst>
          <pc:spChg chg="del">
            <ac:chgData name="Jolie R Macier" userId="092693b1-a69a-4339-83de-6650eb6d6f2f" providerId="ADAL" clId="{945B2C6C-E3B2-445E-B6E8-A0E39660BE04}" dt="2020-04-09T20:44:46.527" v="60" actId="478"/>
            <ac:spMkLst>
              <pc:docMk/>
              <pc:sldMasterMk cId="0" sldId="2147483661"/>
              <pc:sldLayoutMk cId="1482063581" sldId="2147483680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6.830" v="61"/>
            <ac:spMkLst>
              <pc:docMk/>
              <pc:sldMasterMk cId="0" sldId="2147483661"/>
              <pc:sldLayoutMk cId="1482063581" sldId="2147483680"/>
              <ac:spMk id="10" creationId="{0DAAE906-8AAE-4B53-A6A5-981574B10F1C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0.140" v="63"/>
          <pc:sldLayoutMkLst>
            <pc:docMk/>
            <pc:sldMasterMk cId="0" sldId="2147483661"/>
            <pc:sldLayoutMk cId="1319620576" sldId="2147483681"/>
          </pc:sldLayoutMkLst>
          <pc:spChg chg="del">
            <ac:chgData name="Jolie R Macier" userId="092693b1-a69a-4339-83de-6650eb6d6f2f" providerId="ADAL" clId="{945B2C6C-E3B2-445E-B6E8-A0E39660BE04}" dt="2020-04-09T20:44:49.694" v="62" actId="478"/>
            <ac:spMkLst>
              <pc:docMk/>
              <pc:sldMasterMk cId="0" sldId="2147483661"/>
              <pc:sldLayoutMk cId="1319620576" sldId="2147483681"/>
              <ac:spMk id="7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0.140" v="63"/>
            <ac:spMkLst>
              <pc:docMk/>
              <pc:sldMasterMk cId="0" sldId="2147483661"/>
              <pc:sldLayoutMk cId="1319620576" sldId="2147483681"/>
              <ac:spMk id="12" creationId="{E57BC82D-A827-42AE-A090-8B827C4B398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3.767" v="65"/>
          <pc:sldLayoutMkLst>
            <pc:docMk/>
            <pc:sldMasterMk cId="0" sldId="2147483661"/>
            <pc:sldLayoutMk cId="2850782605" sldId="2147483682"/>
          </pc:sldLayoutMkLst>
          <pc:spChg chg="del">
            <ac:chgData name="Jolie R Macier" userId="092693b1-a69a-4339-83de-6650eb6d6f2f" providerId="ADAL" clId="{945B2C6C-E3B2-445E-B6E8-A0E39660BE04}" dt="2020-04-09T20:44:52.560" v="64" actId="478"/>
            <ac:spMkLst>
              <pc:docMk/>
              <pc:sldMasterMk cId="0" sldId="2147483661"/>
              <pc:sldLayoutMk cId="2850782605" sldId="2147483682"/>
              <ac:spMk id="4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3.767" v="65"/>
            <ac:spMkLst>
              <pc:docMk/>
              <pc:sldMasterMk cId="0" sldId="2147483661"/>
              <pc:sldLayoutMk cId="2850782605" sldId="2147483682"/>
              <ac:spMk id="7" creationId="{980F84C3-AAAD-42A4-BF3D-6ACE9E350A58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4:56.775" v="67"/>
          <pc:sldLayoutMkLst>
            <pc:docMk/>
            <pc:sldMasterMk cId="0" sldId="2147483661"/>
            <pc:sldLayoutMk cId="3458088708" sldId="2147483683"/>
          </pc:sldLayoutMkLst>
          <pc:spChg chg="del">
            <ac:chgData name="Jolie R Macier" userId="092693b1-a69a-4339-83de-6650eb6d6f2f" providerId="ADAL" clId="{945B2C6C-E3B2-445E-B6E8-A0E39660BE04}" dt="2020-04-09T20:44:56.368" v="66" actId="478"/>
            <ac:spMkLst>
              <pc:docMk/>
              <pc:sldMasterMk cId="0" sldId="2147483661"/>
              <pc:sldLayoutMk cId="3458088708" sldId="2147483683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56.775" v="67"/>
            <ac:spMkLst>
              <pc:docMk/>
              <pc:sldMasterMk cId="0" sldId="2147483661"/>
              <pc:sldLayoutMk cId="3458088708" sldId="2147483683"/>
              <ac:spMk id="6" creationId="{03F8F6C8-BAAF-4D4A-A3A0-448596DDB28C}"/>
            </ac:spMkLst>
          </pc:spChg>
        </pc:sldLayoutChg>
        <pc:sldLayoutChg chg="addSp delSp modSp">
          <pc:chgData name="Jolie R Macier" userId="092693b1-a69a-4339-83de-6650eb6d6f2f" providerId="ADAL" clId="{945B2C6C-E3B2-445E-B6E8-A0E39660BE04}" dt="2020-04-09T20:44:43.490" v="59"/>
          <pc:sldLayoutMkLst>
            <pc:docMk/>
            <pc:sldMasterMk cId="0" sldId="2147483661"/>
            <pc:sldLayoutMk cId="2879684545" sldId="2147483684"/>
          </pc:sldLayoutMkLst>
          <pc:spChg chg="del mod">
            <ac:chgData name="Jolie R Macier" userId="092693b1-a69a-4339-83de-6650eb6d6f2f" providerId="ADAL" clId="{945B2C6C-E3B2-445E-B6E8-A0E39660BE04}" dt="2020-04-09T20:44:42.642" v="58" actId="478"/>
            <ac:spMkLst>
              <pc:docMk/>
              <pc:sldMasterMk cId="0" sldId="2147483661"/>
              <pc:sldLayoutMk cId="2879684545" sldId="2147483684"/>
              <ac:spMk id="3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4:43.490" v="59"/>
            <ac:spMkLst>
              <pc:docMk/>
              <pc:sldMasterMk cId="0" sldId="2147483661"/>
              <pc:sldLayoutMk cId="2879684545" sldId="2147483684"/>
              <ac:spMk id="9" creationId="{B8FB8245-C0E1-4471-BB93-7EA3F3DC9623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2.895" v="69"/>
          <pc:sldLayoutMkLst>
            <pc:docMk/>
            <pc:sldMasterMk cId="0" sldId="2147483661"/>
            <pc:sldLayoutMk cId="1645480504" sldId="2147483685"/>
          </pc:sldLayoutMkLst>
          <pc:spChg chg="del">
            <ac:chgData name="Jolie R Macier" userId="092693b1-a69a-4339-83de-6650eb6d6f2f" providerId="ADAL" clId="{945B2C6C-E3B2-445E-B6E8-A0E39660BE04}" dt="2020-04-09T20:45:00.837" v="68" actId="478"/>
            <ac:spMkLst>
              <pc:docMk/>
              <pc:sldMasterMk cId="0" sldId="2147483661"/>
              <pc:sldLayoutMk cId="1645480504" sldId="2147483685"/>
              <ac:spMk id="6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2.895" v="69"/>
            <ac:spMkLst>
              <pc:docMk/>
              <pc:sldMasterMk cId="0" sldId="2147483661"/>
              <pc:sldLayoutMk cId="1645480504" sldId="2147483685"/>
              <ac:spMk id="10" creationId="{9C23A2E0-AF67-414B-A4B4-E66525B2D5BB}"/>
            </ac:spMkLst>
          </pc:spChg>
        </pc:sldLayoutChg>
        <pc:sldLayoutChg chg="addSp delSp">
          <pc:chgData name="Jolie R Macier" userId="092693b1-a69a-4339-83de-6650eb6d6f2f" providerId="ADAL" clId="{945B2C6C-E3B2-445E-B6E8-A0E39660BE04}" dt="2020-04-09T20:45:05.819" v="71"/>
          <pc:sldLayoutMkLst>
            <pc:docMk/>
            <pc:sldMasterMk cId="0" sldId="2147483661"/>
            <pc:sldLayoutMk cId="2412412220" sldId="2147483686"/>
          </pc:sldLayoutMkLst>
          <pc:spChg chg="del">
            <ac:chgData name="Jolie R Macier" userId="092693b1-a69a-4339-83de-6650eb6d6f2f" providerId="ADAL" clId="{945B2C6C-E3B2-445E-B6E8-A0E39660BE04}" dt="2020-04-09T20:45:05.401" v="70" actId="478"/>
            <ac:spMkLst>
              <pc:docMk/>
              <pc:sldMasterMk cId="0" sldId="2147483661"/>
              <pc:sldLayoutMk cId="2412412220" sldId="2147483686"/>
              <ac:spMk id="5" creationId="{00000000-0000-0000-0000-000000000000}"/>
            </ac:spMkLst>
          </pc:spChg>
          <pc:spChg chg="add">
            <ac:chgData name="Jolie R Macier" userId="092693b1-a69a-4339-83de-6650eb6d6f2f" providerId="ADAL" clId="{945B2C6C-E3B2-445E-B6E8-A0E39660BE04}" dt="2020-04-09T20:45:05.819" v="71"/>
            <ac:spMkLst>
              <pc:docMk/>
              <pc:sldMasterMk cId="0" sldId="2147483661"/>
              <pc:sldLayoutMk cId="2412412220" sldId="2147483686"/>
              <ac:spMk id="8" creationId="{1B9DBF6E-42F6-4744-BB00-707B0BEDCBD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7/7/20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7/7/20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3594463"/>
            <a:ext cx="8293100" cy="26558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D2065-4076-894C-A82B-FC691AD42A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025" y="1159850"/>
            <a:ext cx="3186158" cy="22691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3B8068-4F82-5947-A0DA-4F1930EEDA8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00642" y="1159850"/>
            <a:ext cx="3186158" cy="22691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20000" y="131012"/>
            <a:ext cx="1359282" cy="280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07.29.20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29886" y="6451676"/>
            <a:ext cx="1136650" cy="234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0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DUNE CDR – Cryostat Structural Analysis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Giorgio Vallone</a:t>
            </a:r>
          </a:p>
          <a:p>
            <a:r>
              <a:rPr lang="en-US" dirty="0">
                <a:latin typeface="Helvetica" charset="0"/>
              </a:rPr>
              <a:t>DUNE CDR: Near Detector</a:t>
            </a:r>
          </a:p>
          <a:p>
            <a:r>
              <a:rPr lang="en-US" dirty="0">
                <a:latin typeface="Helvetica" charset="0"/>
              </a:rPr>
              <a:t>07-09 July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 – Design Space as function of the Parameters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213808"/>
            <a:ext cx="5595806" cy="30365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Parameter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space</a:t>
            </a:r>
            <a:r>
              <a:rPr lang="en-US" sz="1600" dirty="0">
                <a:ea typeface="Arial" charset="0"/>
                <a:cs typeface="Arial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Skins</a:t>
            </a:r>
            <a:r>
              <a:rPr lang="en-US" sz="1600" dirty="0">
                <a:ea typeface="Arial" charset="0"/>
                <a:cs typeface="Arial" charset="0"/>
              </a:rPr>
              <a:t> in Glass/Carbon Fiber, 25 or 50 mm thick.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Polyurethane </a:t>
            </a:r>
            <a:r>
              <a:rPr lang="en-US" sz="1600" b="1" dirty="0">
                <a:ea typeface="Arial" charset="0"/>
                <a:cs typeface="Arial" charset="0"/>
              </a:rPr>
              <a:t>core</a:t>
            </a:r>
            <a:r>
              <a:rPr lang="en-US" sz="1600" dirty="0">
                <a:ea typeface="Arial" charset="0"/>
                <a:cs typeface="Arial" charset="0"/>
              </a:rPr>
              <a:t>, </a:t>
            </a:r>
            <a:r>
              <a:rPr lang="en-US" sz="1600" b="1" dirty="0">
                <a:ea typeface="Arial" charset="0"/>
                <a:cs typeface="Arial" charset="0"/>
              </a:rPr>
              <a:t>density</a:t>
            </a:r>
            <a:r>
              <a:rPr lang="en-US" sz="1600" dirty="0">
                <a:ea typeface="Arial" charset="0"/>
                <a:cs typeface="Arial" charset="0"/>
              </a:rPr>
              <a:t> from 80 to 400 kg/m</a:t>
            </a:r>
            <a:r>
              <a:rPr lang="en-US" sz="1600" baseline="30000" dirty="0">
                <a:ea typeface="Arial" charset="0"/>
                <a:cs typeface="Arial" charset="0"/>
              </a:rPr>
              <a:t>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Carbon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fiber</a:t>
            </a:r>
            <a:r>
              <a:rPr lang="en-US" sz="1600" dirty="0">
                <a:ea typeface="Arial" charset="0"/>
                <a:cs typeface="Arial" charset="0"/>
              </a:rPr>
              <a:t> costs more but does not bring advantages considering the design requirements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Total </a:t>
            </a:r>
            <a:r>
              <a:rPr lang="en-US" sz="1600" b="1" dirty="0">
                <a:ea typeface="Arial" charset="0"/>
                <a:cs typeface="Arial" charset="0"/>
              </a:rPr>
              <a:t>mass/attenuation</a:t>
            </a:r>
            <a:r>
              <a:rPr lang="en-US" sz="1600" dirty="0">
                <a:ea typeface="Arial" charset="0"/>
                <a:cs typeface="Arial" charset="0"/>
              </a:rPr>
              <a:t> is more important than </a:t>
            </a:r>
            <a:r>
              <a:rPr lang="en-US" sz="1600" b="1" dirty="0">
                <a:ea typeface="Arial" charset="0"/>
                <a:cs typeface="Arial" charset="0"/>
              </a:rPr>
              <a:t>radiation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  <a:r>
              <a:rPr lang="en-US" sz="1600" b="1" dirty="0">
                <a:ea typeface="Arial" charset="0"/>
                <a:cs typeface="Arial" charset="0"/>
              </a:rPr>
              <a:t>length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1600" b="1" dirty="0">
                <a:ea typeface="Arial" charset="0"/>
                <a:cs typeface="Arial" charset="0"/>
              </a:rPr>
              <a:t>Design</a:t>
            </a:r>
            <a:r>
              <a:rPr lang="it-IT" sz="1600" dirty="0">
                <a:ea typeface="Arial" charset="0"/>
                <a:cs typeface="Arial" charset="0"/>
              </a:rPr>
              <a:t> </a:t>
            </a:r>
            <a:r>
              <a:rPr lang="it-IT" sz="1600" b="1" dirty="0">
                <a:ea typeface="Arial" charset="0"/>
                <a:cs typeface="Arial" charset="0"/>
              </a:rPr>
              <a:t>point</a:t>
            </a:r>
            <a:r>
              <a:rPr lang="it-IT" sz="1600" dirty="0">
                <a:ea typeface="Arial" charset="0"/>
                <a:cs typeface="Arial" charset="0"/>
              </a:rPr>
              <a:t>: G10 skin, 25 mm thickness, 250 kg/m3 polyurethane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Trade off between surface density and displacement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400835-12C2-884D-9DDA-F15101FAE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33" y="765808"/>
            <a:ext cx="2985776" cy="2448000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05C01383-3360-E046-986C-A19EFCD01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" y="765808"/>
            <a:ext cx="2937600" cy="2448000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C19B1CF3-6FAC-D24D-866B-3172D78A2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378" y="765808"/>
            <a:ext cx="2998507" cy="2448000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CBADE6-D824-204E-8206-D3A29F2DF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31" y="3791114"/>
            <a:ext cx="2937600" cy="244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8000" y="1894080"/>
            <a:ext cx="2319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88267" y="1894080"/>
            <a:ext cx="2319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24617" y="2516200"/>
            <a:ext cx="2262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</a:rPr>
              <a:t>Only solutions with u&lt;10 mm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9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Surface Density Contribution of the Window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940404"/>
            <a:ext cx="8296274" cy="23099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Surface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density</a:t>
            </a:r>
            <a:r>
              <a:rPr lang="en-US" sz="1800" dirty="0">
                <a:ea typeface="Arial" charset="0"/>
                <a:cs typeface="Arial" charset="0"/>
              </a:rPr>
              <a:t> of each component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Target</a:t>
            </a:r>
            <a:r>
              <a:rPr lang="en-US" sz="1800" dirty="0">
                <a:ea typeface="Arial" charset="0"/>
                <a:cs typeface="Arial" charset="0"/>
              </a:rPr>
              <a:t> (total) is ~ 50 g/cm</a:t>
            </a:r>
            <a:r>
              <a:rPr lang="en-US" sz="1800" baseline="30000" dirty="0">
                <a:ea typeface="Arial" charset="0"/>
                <a:cs typeface="Arial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Composite window </a:t>
            </a:r>
            <a:r>
              <a:rPr lang="en-US" sz="1800" b="1" dirty="0">
                <a:ea typeface="Arial" charset="0"/>
                <a:cs typeface="Arial" charset="0"/>
              </a:rPr>
              <a:t>contribution</a:t>
            </a:r>
            <a:r>
              <a:rPr lang="en-US" sz="1800" dirty="0">
                <a:ea typeface="Arial" charset="0"/>
                <a:cs typeface="Arial" charset="0"/>
              </a:rPr>
              <a:t> ~ 16% of the total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Advantage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steel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factor ~2.5 on average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1 order of magnitude on the </a:t>
            </a:r>
            <a:r>
              <a:rPr lang="en-US" b="1" dirty="0">
                <a:ea typeface="Arial" charset="0"/>
                <a:cs typeface="Arial" charset="0"/>
              </a:rPr>
              <a:t>beam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locations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52546"/>
              </p:ext>
            </p:extLst>
          </p:nvPr>
        </p:nvGraphicFramePr>
        <p:xfrm>
          <a:off x="1853470" y="1001878"/>
          <a:ext cx="5437061" cy="2532440"/>
        </p:xfrm>
        <a:graphic>
          <a:graphicData uri="http://schemas.openxmlformats.org/drawingml/2006/table">
            <a:tbl>
              <a:tblPr/>
              <a:tblGrid>
                <a:gridCol w="1014407">
                  <a:extLst>
                    <a:ext uri="{9D8B030D-6E8A-4147-A177-3AD203B41FA5}">
                      <a16:colId xmlns:a16="http://schemas.microsoft.com/office/drawing/2014/main" val="306085692"/>
                    </a:ext>
                  </a:extLst>
                </a:gridCol>
                <a:gridCol w="1222451">
                  <a:extLst>
                    <a:ext uri="{9D8B030D-6E8A-4147-A177-3AD203B41FA5}">
                      <a16:colId xmlns:a16="http://schemas.microsoft.com/office/drawing/2014/main" val="3659319491"/>
                    </a:ext>
                  </a:extLst>
                </a:gridCol>
                <a:gridCol w="955433">
                  <a:extLst>
                    <a:ext uri="{9D8B030D-6E8A-4147-A177-3AD203B41FA5}">
                      <a16:colId xmlns:a16="http://schemas.microsoft.com/office/drawing/2014/main" val="1359396644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137822639"/>
                    </a:ext>
                  </a:extLst>
                </a:gridCol>
                <a:gridCol w="817161">
                  <a:extLst>
                    <a:ext uri="{9D8B030D-6E8A-4147-A177-3AD203B41FA5}">
                      <a16:colId xmlns:a16="http://schemas.microsoft.com/office/drawing/2014/main" val="1049568715"/>
                    </a:ext>
                  </a:extLst>
                </a:gridCol>
                <a:gridCol w="813955">
                  <a:extLst>
                    <a:ext uri="{9D8B030D-6E8A-4147-A177-3AD203B41FA5}">
                      <a16:colId xmlns:a16="http://schemas.microsoft.com/office/drawing/2014/main" val="3589312432"/>
                    </a:ext>
                  </a:extLst>
                </a:gridCol>
              </a:tblGrid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Layer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thickness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rho*t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Contrib.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44452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mm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kg/m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g/cm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836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Liquid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Argon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1396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41.9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62.7%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29398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20360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Insulation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Polyurethane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10.9%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83685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Window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Composite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16.2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24.3%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03281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Avg.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360326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Max.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260.4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102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895248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66.78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6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Structural Analysis</a:t>
            </a:r>
          </a:p>
          <a:p>
            <a:endParaRPr lang="en-US" dirty="0"/>
          </a:p>
          <a:p>
            <a:r>
              <a:rPr lang="en-US" dirty="0"/>
              <a:t>Frame/Window Joint Design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418364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- Displacements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516195"/>
            <a:ext cx="4733218" cy="27341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Total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displacement</a:t>
            </a:r>
            <a:r>
              <a:rPr lang="en-US" sz="1800" dirty="0">
                <a:ea typeface="Arial" charset="0"/>
                <a:cs typeface="Arial" charset="0"/>
              </a:rPr>
              <a:t> is 7.9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It can still be easily improved, if necessary, but </a:t>
            </a:r>
            <a:r>
              <a:rPr lang="en-US" sz="1800" b="1" dirty="0">
                <a:ea typeface="Arial" charset="0"/>
                <a:cs typeface="Arial" charset="0"/>
              </a:rPr>
              <a:t>design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target</a:t>
            </a:r>
            <a:r>
              <a:rPr lang="en-US" sz="1800" dirty="0">
                <a:ea typeface="Arial" charset="0"/>
                <a:cs typeface="Arial" charset="0"/>
              </a:rPr>
              <a:t> is 10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Contributions </a:t>
            </a:r>
            <a:r>
              <a:rPr lang="en-US" sz="1800" dirty="0">
                <a:ea typeface="Arial" charset="0"/>
                <a:cs typeface="Arial" charset="0"/>
              </a:rPr>
              <a:t>(plate, z direction):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Gravity: 0.1 mm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Hydrostatic: 5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Pressure: 2.8 mm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D1918-B084-EC4F-9B41-B0A98230657C}"/>
              </a:ext>
            </a:extLst>
          </p:cNvPr>
          <p:cNvSpPr txBox="1"/>
          <p:nvPr/>
        </p:nvSpPr>
        <p:spPr>
          <a:xfrm>
            <a:off x="6788863" y="596585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 Loads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0F932-745B-6242-8863-A29ED31C79C0}"/>
              </a:ext>
            </a:extLst>
          </p:cNvPr>
          <p:cNvSpPr txBox="1"/>
          <p:nvPr/>
        </p:nvSpPr>
        <p:spPr>
          <a:xfrm>
            <a:off x="3859150" y="309061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Hydrostatic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27439-E548-4F49-9A46-AB7BFD126308}"/>
              </a:ext>
            </a:extLst>
          </p:cNvPr>
          <p:cNvSpPr txBox="1"/>
          <p:nvPr/>
        </p:nvSpPr>
        <p:spPr>
          <a:xfrm>
            <a:off x="1121306" y="3088057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F03A7-870D-4247-8427-A97DD1645D04}"/>
              </a:ext>
            </a:extLst>
          </p:cNvPr>
          <p:cNvSpPr txBox="1"/>
          <p:nvPr/>
        </p:nvSpPr>
        <p:spPr>
          <a:xfrm>
            <a:off x="6850578" y="3087022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Pressure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CC96487-0B6A-F242-8E03-2B4B7A77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085"/>
            <a:ext cx="0" cy="0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ED65BAE0-03EA-AB49-A3BD-17C53ACD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2114626"/>
            <a:ext cx="0" cy="0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714BFF35-0AE3-8A44-A971-5EA576A65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75" y="3504514"/>
            <a:ext cx="0" cy="0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824E1FB-11C4-584D-92EB-1AA138BB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041" y="536989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44" y="3429169"/>
            <a:ext cx="3962684" cy="2601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7" y="833163"/>
            <a:ext cx="2805682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10" y="831403"/>
            <a:ext cx="2805682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14" y="831403"/>
            <a:ext cx="280568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1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Impact of the frame on the displacement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725595"/>
            <a:ext cx="4981575" cy="252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Plate</a:t>
            </a:r>
            <a:r>
              <a:rPr lang="en-US" sz="1800" dirty="0">
                <a:ea typeface="Arial" charset="0"/>
                <a:cs typeface="Arial" charset="0"/>
              </a:rPr>
              <a:t> stiffness – simply supported and fixed on the outer 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Displacement: 7.9 mm or 2.6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Most of the deformation is coming from the frame!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Edge rotation ~ 3.3 mm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Support motion ~ 2 mm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52E744D-ED88-B343-85EE-97C73A91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6" y="1101828"/>
            <a:ext cx="3821684" cy="2030577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84BD0760-CA44-0043-928E-6743EDAD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3463918"/>
            <a:ext cx="3124200" cy="26543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6D6DFDB-8C6D-8A43-A862-B3A50B5DFAAF}"/>
              </a:ext>
            </a:extLst>
          </p:cNvPr>
          <p:cNvSpPr/>
          <p:nvPr/>
        </p:nvSpPr>
        <p:spPr bwMode="auto">
          <a:xfrm>
            <a:off x="4026980" y="1613523"/>
            <a:ext cx="2132811" cy="482356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Isosceles Triangle 14">
            <a:extLst>
              <a:ext uri="{FF2B5EF4-FFF2-40B4-BE49-F238E27FC236}">
                <a16:creationId xmlns:a16="http://schemas.microsoft.com/office/drawing/2014/main" id="{88F7B33C-34F6-4649-B244-55D6AA5B9BA2}"/>
              </a:ext>
            </a:extLst>
          </p:cNvPr>
          <p:cNvSpPr/>
          <p:nvPr/>
        </p:nvSpPr>
        <p:spPr bwMode="auto">
          <a:xfrm>
            <a:off x="3937431" y="1854701"/>
            <a:ext cx="179098" cy="130174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086DEA-94FB-AA47-8471-9F4B219D846F}"/>
              </a:ext>
            </a:extLst>
          </p:cNvPr>
          <p:cNvGrpSpPr/>
          <p:nvPr/>
        </p:nvGrpSpPr>
        <p:grpSpPr>
          <a:xfrm>
            <a:off x="4207560" y="1284557"/>
            <a:ext cx="1771650" cy="347045"/>
            <a:chOff x="6809787" y="4351228"/>
            <a:chExt cx="1771650" cy="34704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4273FC-0170-844A-98C0-AB0A4FD8D100}"/>
                </a:ext>
              </a:extLst>
            </p:cNvPr>
            <p:cNvCxnSpPr/>
            <p:nvPr/>
          </p:nvCxnSpPr>
          <p:spPr bwMode="auto">
            <a:xfrm>
              <a:off x="7695612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38097E-BD55-924B-8397-7A37D1816513}"/>
                </a:ext>
              </a:extLst>
            </p:cNvPr>
            <p:cNvCxnSpPr/>
            <p:nvPr/>
          </p:nvCxnSpPr>
          <p:spPr bwMode="auto">
            <a:xfrm>
              <a:off x="7105062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D57D52-5E80-6C41-B4CA-23C1FEF1AABC}"/>
                </a:ext>
              </a:extLst>
            </p:cNvPr>
            <p:cNvCxnSpPr/>
            <p:nvPr/>
          </p:nvCxnSpPr>
          <p:spPr bwMode="auto">
            <a:xfrm>
              <a:off x="8286162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6450A4F-0B3B-EE45-806B-C856EFC83FEA}"/>
                </a:ext>
              </a:extLst>
            </p:cNvPr>
            <p:cNvCxnSpPr/>
            <p:nvPr/>
          </p:nvCxnSpPr>
          <p:spPr bwMode="auto">
            <a:xfrm>
              <a:off x="7400337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722248-CE33-434E-A930-87B50B17E927}"/>
                </a:ext>
              </a:extLst>
            </p:cNvPr>
            <p:cNvCxnSpPr/>
            <p:nvPr/>
          </p:nvCxnSpPr>
          <p:spPr bwMode="auto">
            <a:xfrm>
              <a:off x="7990887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02A5FF1-679E-0146-892A-3984FB9AC81D}"/>
                </a:ext>
              </a:extLst>
            </p:cNvPr>
            <p:cNvCxnSpPr/>
            <p:nvPr/>
          </p:nvCxnSpPr>
          <p:spPr bwMode="auto">
            <a:xfrm>
              <a:off x="6809787" y="4369307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2E3F3F0-515E-2B46-AB7E-83AEAA00BBF3}"/>
                </a:ext>
              </a:extLst>
            </p:cNvPr>
            <p:cNvCxnSpPr/>
            <p:nvPr/>
          </p:nvCxnSpPr>
          <p:spPr bwMode="auto">
            <a:xfrm>
              <a:off x="8581437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D1BE71-3A50-6341-9AB0-3565744C081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66783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CBC533-6838-B048-BBE1-54B030099E1D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757934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386A59-4958-0E49-9888-E711F2BED565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84802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D02879-2B90-3046-8DA4-7147ADE2A93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938124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BD9D87-B11F-B749-B4D3-BA5DAB707B4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202821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819C2F4-CE08-504F-9342-8615183BD4F2}"/>
              </a:ext>
            </a:extLst>
          </p:cNvPr>
          <p:cNvSpPr txBox="1"/>
          <p:nvPr/>
        </p:nvSpPr>
        <p:spPr>
          <a:xfrm>
            <a:off x="5732939" y="207900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268C20-54EC-EE45-AE5E-F89D80DD0DEC}"/>
              </a:ext>
            </a:extLst>
          </p:cNvPr>
          <p:cNvSpPr txBox="1"/>
          <p:nvPr/>
        </p:nvSpPr>
        <p:spPr>
          <a:xfrm>
            <a:off x="3454784" y="208482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Supported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FF599-A2D9-AD47-B429-509598EEE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42" t="27308" b="6308"/>
          <a:stretch/>
        </p:blipFill>
        <p:spPr>
          <a:xfrm>
            <a:off x="6823091" y="951092"/>
            <a:ext cx="2051145" cy="22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Stress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725595"/>
            <a:ext cx="8293100" cy="252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Negligible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stress</a:t>
            </a:r>
            <a:r>
              <a:rPr lang="en-US" sz="1800" dirty="0">
                <a:ea typeface="Arial" charset="0"/>
                <a:cs typeface="Arial" charset="0"/>
              </a:rPr>
              <a:t> on the 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on the steel structure is low almost everywhere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Few joints see local stress spikes (still lower than the yield limit)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Max stress ~ 180 MPa on the square beam joint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This can be easily be reduced adding local reinforcements (as in </a:t>
            </a:r>
            <a:r>
              <a:rPr lang="en-US" dirty="0" err="1">
                <a:ea typeface="Arial" charset="0"/>
                <a:cs typeface="Arial" charset="0"/>
              </a:rPr>
              <a:t>ProtoDUNE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576203-60D7-D646-8301-BE5247FC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31"/>
          <a:stretch/>
        </p:blipFill>
        <p:spPr>
          <a:xfrm>
            <a:off x="393700" y="856534"/>
            <a:ext cx="4165729" cy="274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43" y="856534"/>
            <a:ext cx="3368473" cy="2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Structural Analysis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Frame/Window Joint Design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84335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966400"/>
            <a:ext cx="8293100" cy="3283951"/>
          </a:xfrm>
        </p:spPr>
        <p:txBody>
          <a:bodyPr/>
          <a:lstStyle/>
          <a:p>
            <a:r>
              <a:rPr lang="en-US" sz="1600" dirty="0"/>
              <a:t>Joint selection:</a:t>
            </a:r>
          </a:p>
          <a:p>
            <a:pPr lvl="1"/>
            <a:r>
              <a:rPr lang="en-US" sz="1600" b="1" dirty="0"/>
              <a:t>Box</a:t>
            </a:r>
            <a:r>
              <a:rPr lang="en-US" sz="1600" dirty="0"/>
              <a:t> beam around the plate for torsional stiffness</a:t>
            </a:r>
          </a:p>
          <a:p>
            <a:pPr lvl="1"/>
            <a:r>
              <a:rPr lang="en-US" sz="1600" dirty="0"/>
              <a:t>A tapered lap joint is not able to satisfy the strength requirements (with a reasonable length). A scarf joint can sustain much higher loads</a:t>
            </a:r>
          </a:p>
          <a:p>
            <a:pPr lvl="1"/>
            <a:r>
              <a:rPr lang="en-US" sz="1600" dirty="0"/>
              <a:t>Production process is more complicated</a:t>
            </a:r>
          </a:p>
          <a:p>
            <a:r>
              <a:rPr lang="en-US" sz="1600" dirty="0"/>
              <a:t>Design process: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2D analysis to quickly optimize the geometry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Detailed analysis on a 3D model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 err="1"/>
              <a:t>Submodel</a:t>
            </a:r>
            <a:r>
              <a:rPr lang="en-US" sz="1600" dirty="0"/>
              <a:t> critical regions (grade IV analysis)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Experimental verification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EE5EE5-24FC-4B42-8603-620E6DBE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710" y="324953"/>
            <a:ext cx="65532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6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159-581B-5A41-9842-8BCC34C6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Production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C70F6-15D3-D145-9899-5337797D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9653-CD07-184E-A173-916427AE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956D5-1CB9-6D46-AE50-E5D6EC014E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4067159"/>
            <a:ext cx="8293100" cy="2183191"/>
          </a:xfrm>
        </p:spPr>
        <p:txBody>
          <a:bodyPr/>
          <a:lstStyle/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Lay-up the bottom face sheet on the steel c-joint bottom half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bottom joint steel ‘shoe’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core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top joint steel shoe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Lay-up the top face sheet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Weld the c-joint, then weld to the box beam</a:t>
            </a:r>
          </a:p>
          <a:p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CE4E67-2217-B748-A084-9FFF725C9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A2B8E-CDCF-E945-BB4E-C5277B88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4" y="907575"/>
            <a:ext cx="2274465" cy="1068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53D77-F150-DD4C-B8DB-6D94AD20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669" y="935627"/>
            <a:ext cx="2254881" cy="1011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382B6-ACCB-1B48-B2EB-8EF3E4B1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91" y="798754"/>
            <a:ext cx="1917186" cy="146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0E6B1-9B59-2449-9E65-4E843391A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2261794"/>
            <a:ext cx="1848253" cy="1519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CE8B1-8472-9840-AE60-351099F29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027" y="2285087"/>
            <a:ext cx="1748650" cy="1547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6B3C42-160E-0B48-AE56-20A232D79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874" y="2285088"/>
            <a:ext cx="1880569" cy="1577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65253D-A422-8043-8A54-5AF59EE7EFC0}"/>
              </a:ext>
            </a:extLst>
          </p:cNvPr>
          <p:cNvSpPr txBox="1"/>
          <p:nvPr/>
        </p:nvSpPr>
        <p:spPr>
          <a:xfrm>
            <a:off x="983926" y="90757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30921B-28BF-F148-853B-0D7A96B8456C}"/>
              </a:ext>
            </a:extLst>
          </p:cNvPr>
          <p:cNvSpPr txBox="1"/>
          <p:nvPr/>
        </p:nvSpPr>
        <p:spPr>
          <a:xfrm>
            <a:off x="3972010" y="931723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90A3-D330-664C-90B7-B9A7C534CF14}"/>
              </a:ext>
            </a:extLst>
          </p:cNvPr>
          <p:cNvSpPr txBox="1"/>
          <p:nvPr/>
        </p:nvSpPr>
        <p:spPr>
          <a:xfrm>
            <a:off x="8144077" y="92636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E17A9-B8D1-6646-A72E-91FF65D47590}"/>
              </a:ext>
            </a:extLst>
          </p:cNvPr>
          <p:cNvSpPr txBox="1"/>
          <p:nvPr/>
        </p:nvSpPr>
        <p:spPr>
          <a:xfrm>
            <a:off x="2210718" y="2399887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B2466-6048-A245-9128-696E251E687A}"/>
              </a:ext>
            </a:extLst>
          </p:cNvPr>
          <p:cNvSpPr txBox="1"/>
          <p:nvPr/>
        </p:nvSpPr>
        <p:spPr>
          <a:xfrm>
            <a:off x="5196012" y="2402669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A8E039-9704-3143-AFB3-D20927F0615C}"/>
              </a:ext>
            </a:extLst>
          </p:cNvPr>
          <p:cNvSpPr txBox="1"/>
          <p:nvPr/>
        </p:nvSpPr>
        <p:spPr>
          <a:xfrm>
            <a:off x="8144077" y="2402669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193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2D Model Results - Compliance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11956"/>
            <a:ext cx="4413911" cy="5138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Joint </a:t>
            </a:r>
            <a:r>
              <a:rPr lang="en-US" sz="1800" b="1" dirty="0">
                <a:ea typeface="Arial" charset="0"/>
                <a:cs typeface="Arial" charset="0"/>
              </a:rPr>
              <a:t>compliance</a:t>
            </a:r>
            <a:r>
              <a:rPr lang="en-US" sz="1800" dirty="0">
                <a:ea typeface="Arial" charset="0"/>
                <a:cs typeface="Arial" charset="0"/>
              </a:rPr>
              <a:t> is almost all in the </a:t>
            </a:r>
            <a:r>
              <a:rPr lang="en-US" sz="1800" b="1" dirty="0">
                <a:ea typeface="Arial" charset="0"/>
                <a:cs typeface="Arial" charset="0"/>
              </a:rPr>
              <a:t>box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beam</a:t>
            </a:r>
            <a:r>
              <a:rPr lang="en-US" sz="1800" dirty="0">
                <a:ea typeface="Arial" charset="0"/>
                <a:cs typeface="Arial" charset="0"/>
              </a:rPr>
              <a:t> constraint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This is what we want, and a joint behaving like this will guarantee similar results to the one provided by the 3D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in the composite components is negligible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High local stresses in steel,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May need some reinforcement / higher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We might decide to accept a small amount of plastic deformation there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Here we are considering an ‘exaggerated’ scenario where there is no longitudinal support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40717-2032-4E4D-9B7E-21577295E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2" b="22488"/>
          <a:stretch/>
        </p:blipFill>
        <p:spPr>
          <a:xfrm>
            <a:off x="4871111" y="1001878"/>
            <a:ext cx="4150107" cy="2169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285F5-3DA0-124A-83A0-5DAA0EAF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0" b="22254"/>
          <a:stretch/>
        </p:blipFill>
        <p:spPr>
          <a:xfrm>
            <a:off x="4871111" y="3622835"/>
            <a:ext cx="4272889" cy="21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Structural Analysis</a:t>
            </a:r>
          </a:p>
          <a:p>
            <a:endParaRPr lang="en-US" dirty="0"/>
          </a:p>
          <a:p>
            <a:r>
              <a:rPr lang="en-US" dirty="0"/>
              <a:t>Frame/Window Joint Design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85120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2D Model Results – Glue Strength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612775"/>
            <a:ext cx="8293100" cy="2637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allowed in the glue: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5 MPa </a:t>
            </a:r>
            <a:r>
              <a:rPr lang="en-US" sz="1800" b="1" dirty="0">
                <a:ea typeface="Arial" charset="0"/>
                <a:cs typeface="Arial" charset="0"/>
              </a:rPr>
              <a:t>average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shear</a:t>
            </a:r>
            <a:r>
              <a:rPr lang="en-US" sz="1800" dirty="0">
                <a:ea typeface="Arial" charset="0"/>
                <a:cs typeface="Arial" charset="0"/>
              </a:rPr>
              <a:t> 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10 MPa </a:t>
            </a:r>
            <a:r>
              <a:rPr lang="en-US" sz="1800" b="1" dirty="0">
                <a:ea typeface="Arial" charset="0"/>
                <a:cs typeface="Arial" charset="0"/>
              </a:rPr>
              <a:t>average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tensile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We are ~1 order of magnitude below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Also the </a:t>
            </a:r>
            <a:r>
              <a:rPr lang="en-US" sz="1800" b="1" dirty="0">
                <a:ea typeface="Arial" charset="0"/>
                <a:cs typeface="Arial" charset="0"/>
              </a:rPr>
              <a:t>maximum</a:t>
            </a:r>
            <a:r>
              <a:rPr lang="en-US" sz="1800" dirty="0">
                <a:ea typeface="Arial" charset="0"/>
                <a:cs typeface="Arial" charset="0"/>
              </a:rPr>
              <a:t> stress in the glue is lower than our average criteria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223A9-26DA-CD43-B58D-21405F93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11" y="1001877"/>
            <a:ext cx="3790919" cy="251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07671-8953-8A43-B830-81859923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72" y="1001876"/>
            <a:ext cx="3869053" cy="25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Stress Analysis on the Joint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429000"/>
            <a:ext cx="5016129" cy="26782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Grade IV analysis example: joint </a:t>
            </a:r>
            <a:r>
              <a:rPr lang="en-US" sz="1600" dirty="0" err="1">
                <a:ea typeface="Arial" charset="0"/>
                <a:cs typeface="Arial" charset="0"/>
              </a:rPr>
              <a:t>submodel</a:t>
            </a:r>
            <a:endParaRPr lang="en-US" sz="1600" dirty="0">
              <a:ea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displacements interpolated from the global model and applied on the cut boundary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Stress allowed in the glue: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5 MPa </a:t>
            </a:r>
            <a:r>
              <a:rPr lang="en-US" sz="1600" b="1" dirty="0">
                <a:ea typeface="Arial" charset="0"/>
                <a:cs typeface="Arial" charset="0"/>
              </a:rPr>
              <a:t>average</a:t>
            </a:r>
            <a:r>
              <a:rPr lang="en-US" sz="1600" dirty="0">
                <a:ea typeface="Arial" charset="0"/>
                <a:cs typeface="Arial" charset="0"/>
              </a:rPr>
              <a:t> on </a:t>
            </a:r>
            <a:r>
              <a:rPr lang="en-US" sz="1600" b="1" dirty="0">
                <a:ea typeface="Arial" charset="0"/>
                <a:cs typeface="Arial" charset="0"/>
              </a:rPr>
              <a:t>shear</a:t>
            </a:r>
            <a:r>
              <a:rPr lang="en-US" sz="1600" dirty="0">
                <a:ea typeface="Arial" charset="0"/>
                <a:cs typeface="Arial" charset="0"/>
              </a:rPr>
              <a:t> stress, 10 MPa </a:t>
            </a:r>
            <a:r>
              <a:rPr lang="en-US" sz="1600" b="1" dirty="0">
                <a:ea typeface="Arial" charset="0"/>
                <a:cs typeface="Arial" charset="0"/>
              </a:rPr>
              <a:t>average</a:t>
            </a:r>
            <a:r>
              <a:rPr lang="en-US" sz="1600" dirty="0">
                <a:ea typeface="Arial" charset="0"/>
                <a:cs typeface="Arial" charset="0"/>
              </a:rPr>
              <a:t> on </a:t>
            </a:r>
            <a:r>
              <a:rPr lang="en-US" sz="1600" b="1" dirty="0">
                <a:ea typeface="Arial" charset="0"/>
                <a:cs typeface="Arial" charset="0"/>
              </a:rPr>
              <a:t>tensile</a:t>
            </a:r>
            <a:endParaRPr lang="en-US" sz="16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Max frictional stress ~ 6 MPa, Max. tension ~ 5 MPa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Criteria satisfied with significant margin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7" y="3614141"/>
            <a:ext cx="3009583" cy="2339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7" y="922961"/>
            <a:ext cx="3009583" cy="2339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/>
        </p:blipFill>
        <p:spPr>
          <a:xfrm>
            <a:off x="979488" y="895650"/>
            <a:ext cx="3279422" cy="23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1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Verification of the Joint Performances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61157"/>
            <a:ext cx="8293099" cy="51891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Prototype</a:t>
            </a:r>
            <a:r>
              <a:rPr lang="en-US" sz="1600" dirty="0">
                <a:ea typeface="Arial" charset="0"/>
                <a:cs typeface="Arial" charset="0"/>
              </a:rPr>
              <a:t> plan aimed at the verification of the mechanical strength of the joint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Planned tests: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Stiffness/strength measurements on </a:t>
            </a:r>
            <a:r>
              <a:rPr lang="en-US" sz="1600" b="1" dirty="0">
                <a:ea typeface="Arial" charset="0"/>
                <a:cs typeface="Arial" charset="0"/>
              </a:rPr>
              <a:t>sub-scale</a:t>
            </a:r>
            <a:r>
              <a:rPr lang="en-US" sz="1600" dirty="0">
                <a:ea typeface="Arial" charset="0"/>
                <a:cs typeface="Arial" charset="0"/>
              </a:rPr>
              <a:t> samples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Results used along with numerical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Stiffness/strength measurement on a </a:t>
            </a:r>
            <a:r>
              <a:rPr lang="en-US" sz="1600" b="1" dirty="0">
                <a:ea typeface="Arial" charset="0"/>
                <a:cs typeface="Arial" charset="0"/>
              </a:rPr>
              <a:t>real-scale</a:t>
            </a:r>
            <a:r>
              <a:rPr lang="en-US" sz="1600" dirty="0">
                <a:ea typeface="Arial" charset="0"/>
                <a:cs typeface="Arial" charset="0"/>
              </a:rPr>
              <a:t> portion of the joint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Thermal</a:t>
            </a:r>
            <a:r>
              <a:rPr lang="en-US" sz="1600" dirty="0">
                <a:ea typeface="Arial" charset="0"/>
                <a:cs typeface="Arial" charset="0"/>
              </a:rPr>
              <a:t> cycle the joint: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Important to verify strength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This can happen only in a catastrophic scenario where the Argon leaks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We already have experience with glued joints at -40 °C (e.g. ATLAS)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Back-up</a:t>
            </a:r>
            <a:r>
              <a:rPr lang="en-US" sz="1600" dirty="0">
                <a:ea typeface="Arial" charset="0"/>
                <a:cs typeface="Arial" charset="0"/>
              </a:rPr>
              <a:t> plans: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FEA suggests that we will not need them, but...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Increase the glued surface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Joints of greater complexity can further increase the strength of the joint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323886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Structural Analysis</a:t>
            </a:r>
          </a:p>
          <a:p>
            <a:endParaRPr lang="en-US" dirty="0"/>
          </a:p>
          <a:p>
            <a:r>
              <a:rPr lang="en-US" dirty="0"/>
              <a:t>Frame/Window Joint Design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364765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8"/>
            <a:ext cx="5474430" cy="52484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The proposed design can meet the </a:t>
            </a:r>
            <a:r>
              <a:rPr lang="en-US" sz="1800" b="1" dirty="0">
                <a:ea typeface="Arial" charset="0"/>
                <a:cs typeface="Arial" charset="0"/>
              </a:rPr>
              <a:t>requirements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Displacement &lt; 10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Surface density 16 g/cm</a:t>
            </a:r>
            <a:r>
              <a:rPr lang="en-US" sz="1800" baseline="30000" dirty="0">
                <a:ea typeface="Arial" charset="0"/>
                <a:cs typeface="Arial" charset="0"/>
              </a:rPr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Strength is ok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An ‘acceptable’ </a:t>
            </a:r>
            <a:r>
              <a:rPr lang="en-US" sz="1800" b="1" dirty="0">
                <a:ea typeface="Arial" charset="0"/>
                <a:cs typeface="Arial" charset="0"/>
              </a:rPr>
              <a:t>design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space</a:t>
            </a:r>
            <a:r>
              <a:rPr lang="en-US" sz="1800" dirty="0">
                <a:ea typeface="Arial" charset="0"/>
                <a:cs typeface="Arial" charset="0"/>
              </a:rPr>
              <a:t> was defined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The final design can be decided based on trade-offs (cost, physics performances, mechanical performances)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An </a:t>
            </a:r>
            <a:r>
              <a:rPr lang="en-US" sz="1800" b="1" dirty="0">
                <a:ea typeface="Arial" charset="0"/>
                <a:cs typeface="Arial" charset="0"/>
              </a:rPr>
              <a:t>analysis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procedure</a:t>
            </a:r>
            <a:r>
              <a:rPr lang="en-US" sz="1800" dirty="0">
                <a:ea typeface="Arial" charset="0"/>
                <a:cs typeface="Arial" charset="0"/>
              </a:rPr>
              <a:t> was proposed to verify the structure and the composite joint in particular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Experimental tests will be performed in order to verify the strength of the joint and the effect of thermal cycles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15B02AE3-A6C5-E842-8605-33A1D7C1B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3"/>
          <a:stretch/>
        </p:blipFill>
        <p:spPr>
          <a:xfrm rot="5400000">
            <a:off x="5212017" y="1787986"/>
            <a:ext cx="4095413" cy="26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626724"/>
            <a:ext cx="8293100" cy="54581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Back-up slides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631919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Material Selection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636006"/>
            <a:ext cx="5541412" cy="2614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Core material mechanical performances vs radiation length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962DA-C44D-AA4B-9CFE-3D3A94AD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87"/>
          <a:stretch/>
        </p:blipFill>
        <p:spPr>
          <a:xfrm>
            <a:off x="5998612" y="4074267"/>
            <a:ext cx="2956201" cy="12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14590-757F-D543-A700-01EB81B6F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0" y="1213202"/>
            <a:ext cx="2733784" cy="2377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58CF9-B954-804D-8436-660A80135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49" y="1213202"/>
            <a:ext cx="2902437" cy="2377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32D180-FFBE-8341-A9F3-178C6F5D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40" y="1213202"/>
            <a:ext cx="290243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4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Design - 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3620628"/>
            <a:ext cx="5425127" cy="26297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Considering only FR-3700 series polyurethane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Density</a:t>
            </a:r>
            <a:r>
              <a:rPr lang="en-US" sz="1800" dirty="0">
                <a:ea typeface="Arial" charset="0"/>
                <a:cs typeface="Arial" charset="0"/>
              </a:rPr>
              <a:t> from 80 to 400 kg/m3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Shear </a:t>
            </a:r>
            <a:r>
              <a:rPr lang="en-US" sz="1800" b="1" dirty="0">
                <a:ea typeface="Arial" charset="0"/>
                <a:cs typeface="Arial" charset="0"/>
              </a:rPr>
              <a:t>modulus</a:t>
            </a:r>
            <a:r>
              <a:rPr lang="en-US" sz="1800" dirty="0">
                <a:ea typeface="Arial" charset="0"/>
                <a:cs typeface="Arial" charset="0"/>
              </a:rPr>
              <a:t> ~ linear with the density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G10 has higher radiation length than Polyurethane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Last plot: only solutions with disp. &lt; 10 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/Update with density and remove rad. Length?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A07ED-0CCA-AA4E-971E-977A1A410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1151748"/>
            <a:ext cx="3011243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00835-12C2-884D-9DDA-F15101FAE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78" y="1151748"/>
            <a:ext cx="3011243" cy="2468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26902-DD45-154A-8C38-32B8CD070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97" y="1151748"/>
            <a:ext cx="3079040" cy="2468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BA484-8893-5A4F-870E-FE06342EB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21" y="3701049"/>
            <a:ext cx="296716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7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Material Selection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4235103"/>
            <a:ext cx="8293099" cy="201524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G10 can provide sufficient performances but higher radiation length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Carbon fiber significantly more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Joints are a fixed cost, and performance can be like the steel side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Could we consider to extend the window on the whole side? Would this be better?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0F96C0-4BEF-0E42-872C-D104902E9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93" y="1001878"/>
            <a:ext cx="3512676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0758AA-2429-BD47-B0C6-EA9EB2F08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3" y="1001879"/>
            <a:ext cx="351267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8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Surface Density Contribution of the Window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601156"/>
            <a:ext cx="8296274" cy="26491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Surface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density</a:t>
            </a:r>
            <a:r>
              <a:rPr lang="en-US" sz="1800" dirty="0">
                <a:ea typeface="Arial" charset="0"/>
                <a:cs typeface="Arial" charset="0"/>
              </a:rPr>
              <a:t> of each component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Target</a:t>
            </a:r>
            <a:r>
              <a:rPr lang="en-US" sz="1800" dirty="0">
                <a:ea typeface="Arial" charset="0"/>
                <a:cs typeface="Arial" charset="0"/>
              </a:rPr>
              <a:t> (total) is ~ 50 g/cm</a:t>
            </a:r>
            <a:r>
              <a:rPr lang="en-US" sz="1800" baseline="30000" dirty="0">
                <a:ea typeface="Arial" charset="0"/>
                <a:cs typeface="Arial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Composite window </a:t>
            </a:r>
            <a:r>
              <a:rPr lang="en-US" sz="1800" b="1" dirty="0">
                <a:ea typeface="Arial" charset="0"/>
                <a:cs typeface="Arial" charset="0"/>
              </a:rPr>
              <a:t>contribution</a:t>
            </a:r>
            <a:r>
              <a:rPr lang="en-US" sz="1800" dirty="0">
                <a:ea typeface="Arial" charset="0"/>
                <a:cs typeface="Arial" charset="0"/>
              </a:rPr>
              <a:t> ~ 16% of the total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Advantage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steel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factor ~2.5 on average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1 order of magnitude on the </a:t>
            </a:r>
            <a:r>
              <a:rPr lang="en-US" b="1" dirty="0">
                <a:ea typeface="Arial" charset="0"/>
                <a:cs typeface="Arial" charset="0"/>
              </a:rPr>
              <a:t>beam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locations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28650" y="1239957"/>
          <a:ext cx="7886701" cy="1899578"/>
        </p:xfrm>
        <a:graphic>
          <a:graphicData uri="http://schemas.openxmlformats.org/drawingml/2006/table">
            <a:tbl>
              <a:tblPr/>
              <a:tblGrid>
                <a:gridCol w="1014407">
                  <a:extLst>
                    <a:ext uri="{9D8B030D-6E8A-4147-A177-3AD203B41FA5}">
                      <a16:colId xmlns:a16="http://schemas.microsoft.com/office/drawing/2014/main" val="306085692"/>
                    </a:ext>
                  </a:extLst>
                </a:gridCol>
                <a:gridCol w="864124">
                  <a:extLst>
                    <a:ext uri="{9D8B030D-6E8A-4147-A177-3AD203B41FA5}">
                      <a16:colId xmlns:a16="http://schemas.microsoft.com/office/drawing/2014/main" val="3659319491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359396644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535357271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137822639"/>
                    </a:ext>
                  </a:extLst>
                </a:gridCol>
                <a:gridCol w="626177">
                  <a:extLst>
                    <a:ext uri="{9D8B030D-6E8A-4147-A177-3AD203B41FA5}">
                      <a16:colId xmlns:a16="http://schemas.microsoft.com/office/drawing/2014/main" val="228660638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1873137034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381167806"/>
                    </a:ext>
                  </a:extLst>
                </a:gridCol>
                <a:gridCol w="817161">
                  <a:extLst>
                    <a:ext uri="{9D8B030D-6E8A-4147-A177-3AD203B41FA5}">
                      <a16:colId xmlns:a16="http://schemas.microsoft.com/office/drawing/2014/main" val="21332585"/>
                    </a:ext>
                  </a:extLst>
                </a:gridCol>
                <a:gridCol w="817161">
                  <a:extLst>
                    <a:ext uri="{9D8B030D-6E8A-4147-A177-3AD203B41FA5}">
                      <a16:colId xmlns:a16="http://schemas.microsoft.com/office/drawing/2014/main" val="1049568715"/>
                    </a:ext>
                  </a:extLst>
                </a:gridCol>
                <a:gridCol w="588606">
                  <a:extLst>
                    <a:ext uri="{9D8B030D-6E8A-4147-A177-3AD203B41FA5}">
                      <a16:colId xmlns:a16="http://schemas.microsoft.com/office/drawing/2014/main" val="3589312432"/>
                    </a:ext>
                  </a:extLst>
                </a:gridCol>
              </a:tblGrid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Layer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thickness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x0_s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Contrib.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rho*t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Contrib.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44452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mm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g/cm2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kg/m3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cm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cm/cm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g/cm2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836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Liquid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Argon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1396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10.029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2.99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299%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67.4%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41.9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62.7%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29398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1.7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0.243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0.82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82%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18.5%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20360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Insulation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Polyurethane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453.333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0.18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10.9%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83685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Window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Composite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0.45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10.1%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16.2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24.3%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03281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Avg.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1.7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0.243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24.00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2400%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360326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Max.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1.7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0.243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153.18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15318%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260.4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102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895248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4.44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444%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66.78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3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FF0000"/>
                </a:solidFill>
              </a:rPr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Structural Analysis</a:t>
            </a:r>
          </a:p>
          <a:p>
            <a:endParaRPr lang="en-US" dirty="0"/>
          </a:p>
          <a:p>
            <a:r>
              <a:rPr lang="en-US" dirty="0"/>
              <a:t>Frame/Window Joint Design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332903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Joint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881718"/>
            <a:ext cx="8293100" cy="236863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ea typeface="Arial" charset="0"/>
                <a:cs typeface="Arial" charset="0"/>
              </a:rPr>
              <a:t>Test design 1: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>
                <a:ea typeface="Arial" charset="0"/>
                <a:cs typeface="Arial" charset="0"/>
              </a:rPr>
              <a:t>G10 links might be connected or not (single piece or core)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E0665-7C64-FC40-9833-35E21A49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1317848"/>
            <a:ext cx="6972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Fermilab Technical Report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881718"/>
            <a:ext cx="8293100" cy="23686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Comparison with results from </a:t>
            </a:r>
            <a:r>
              <a:rPr lang="en-US" sz="1800" b="1" dirty="0">
                <a:ea typeface="Arial" charset="0"/>
                <a:cs typeface="Arial" charset="0"/>
              </a:rPr>
              <a:t>Technical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Report</a:t>
            </a:r>
            <a:r>
              <a:rPr lang="en-US" sz="1800" dirty="0">
                <a:ea typeface="Arial" charset="0"/>
                <a:cs typeface="Arial" charset="0"/>
              </a:rPr>
              <a:t> (EDMS No: 2061797)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We can use the displacement on the side with no window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The roof is not comparable, geometry completely different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Report displacement between 7 and 8 mm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New model displacement is 6.6 mm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Expected as there are more beams in this design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6DF3D-FFA3-0941-A9A8-67C8013DF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319231"/>
            <a:ext cx="2625433" cy="2281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92E2F-5862-9F4D-9D87-C559BE5D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30" y="1319231"/>
            <a:ext cx="4474013" cy="23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- Displacements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429169"/>
            <a:ext cx="4733218" cy="28211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Total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displacement</a:t>
            </a:r>
            <a:r>
              <a:rPr lang="en-US" sz="1800" dirty="0">
                <a:ea typeface="Arial" charset="0"/>
                <a:cs typeface="Arial" charset="0"/>
              </a:rPr>
              <a:t> is 7.8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It can still be easily improved, if necessary, but </a:t>
            </a:r>
            <a:r>
              <a:rPr lang="en-US" sz="1800" b="1" dirty="0">
                <a:ea typeface="Arial" charset="0"/>
                <a:cs typeface="Arial" charset="0"/>
              </a:rPr>
              <a:t>design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target</a:t>
            </a:r>
            <a:r>
              <a:rPr lang="en-US" sz="1800" dirty="0">
                <a:ea typeface="Arial" charset="0"/>
                <a:cs typeface="Arial" charset="0"/>
              </a:rPr>
              <a:t> is 10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Rotate everything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Contributions </a:t>
            </a:r>
            <a:r>
              <a:rPr lang="en-US" sz="1800" dirty="0">
                <a:ea typeface="Arial" charset="0"/>
                <a:cs typeface="Arial" charset="0"/>
              </a:rPr>
              <a:t>(z direction):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Gravity: 0.1 mm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Hydrostatic: 2.8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Pressure: 5 mm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D1918-B084-EC4F-9B41-B0A98230657C}"/>
              </a:ext>
            </a:extLst>
          </p:cNvPr>
          <p:cNvSpPr txBox="1"/>
          <p:nvPr/>
        </p:nvSpPr>
        <p:spPr>
          <a:xfrm>
            <a:off x="6496398" y="598145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All Loads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0F932-745B-6242-8863-A29ED31C79C0}"/>
              </a:ext>
            </a:extLst>
          </p:cNvPr>
          <p:cNvSpPr txBox="1"/>
          <p:nvPr/>
        </p:nvSpPr>
        <p:spPr>
          <a:xfrm>
            <a:off x="3859150" y="309061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Hydrostatic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27439-E548-4F49-9A46-AB7BFD126308}"/>
              </a:ext>
            </a:extLst>
          </p:cNvPr>
          <p:cNvSpPr txBox="1"/>
          <p:nvPr/>
        </p:nvSpPr>
        <p:spPr>
          <a:xfrm>
            <a:off x="1121306" y="3088057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Gravity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F03A7-870D-4247-8427-A97DD1645D04}"/>
              </a:ext>
            </a:extLst>
          </p:cNvPr>
          <p:cNvSpPr txBox="1"/>
          <p:nvPr/>
        </p:nvSpPr>
        <p:spPr>
          <a:xfrm>
            <a:off x="6850578" y="3087022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Pressure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CC96487-0B6A-F242-8E03-2B4B7A77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085"/>
            <a:ext cx="0" cy="0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ED65BAE0-03EA-AB49-A3BD-17C53ACD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2114626"/>
            <a:ext cx="0" cy="0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714BFF35-0AE3-8A44-A971-5EA576A65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75" y="3504514"/>
            <a:ext cx="0" cy="0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824E1FB-11C4-584D-92EB-1AA138BB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041" y="5369890"/>
            <a:ext cx="0" cy="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3429169"/>
            <a:ext cx="3969508" cy="2606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" y="832283"/>
            <a:ext cx="2805682" cy="228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17" y="832283"/>
            <a:ext cx="2805682" cy="228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09" y="832283"/>
            <a:ext cx="280568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toy&#10;&#10;Description automatically generated">
            <a:extLst>
              <a:ext uri="{FF2B5EF4-FFF2-40B4-BE49-F238E27FC236}">
                <a16:creationId xmlns:a16="http://schemas.microsoft.com/office/drawing/2014/main" id="{B559A0C3-1752-8648-B116-4AB702E0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3"/>
          <a:stretch/>
        </p:blipFill>
        <p:spPr>
          <a:xfrm>
            <a:off x="291931" y="1595874"/>
            <a:ext cx="3808935" cy="2470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Cryostat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457901"/>
            <a:ext cx="8293101" cy="1792449"/>
          </a:xfrm>
        </p:spPr>
        <p:txBody>
          <a:bodyPr/>
          <a:lstStyle/>
          <a:p>
            <a:r>
              <a:rPr lang="en-US" sz="1800" dirty="0"/>
              <a:t>Liquid Argon enclosed by stainless steel plates / Polyurethane sandwich</a:t>
            </a:r>
          </a:p>
          <a:p>
            <a:r>
              <a:rPr lang="en-US" sz="1800" dirty="0"/>
              <a:t>One side covered by a composite window (described later) to reduce the impact on the particle beam</a:t>
            </a:r>
          </a:p>
          <a:p>
            <a:r>
              <a:rPr lang="en-US" sz="1800" dirty="0"/>
              <a:t>Window size: L</a:t>
            </a:r>
            <a:r>
              <a:rPr lang="en-US" sz="1800" dirty="0">
                <a:ea typeface="Arial" charset="0"/>
                <a:cs typeface="Arial" charset="0"/>
              </a:rPr>
              <a:t>8156*W3810*T372 (max)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15773E3C-4DBB-1743-87C6-E34017D76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6" r="11933"/>
          <a:stretch/>
        </p:blipFill>
        <p:spPr>
          <a:xfrm>
            <a:off x="4428443" y="1001878"/>
            <a:ext cx="4119134" cy="32294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A91E9C-D31C-C64D-9942-6B4B45DD0516}"/>
              </a:ext>
            </a:extLst>
          </p:cNvPr>
          <p:cNvCxnSpPr>
            <a:cxnSpLocks/>
          </p:cNvCxnSpPr>
          <p:nvPr/>
        </p:nvCxnSpPr>
        <p:spPr>
          <a:xfrm>
            <a:off x="1389529" y="1412502"/>
            <a:ext cx="96651" cy="411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D5F1E9-90A6-7F45-BB8E-1593149A84FE}"/>
              </a:ext>
            </a:extLst>
          </p:cNvPr>
          <p:cNvSpPr txBox="1"/>
          <p:nvPr/>
        </p:nvSpPr>
        <p:spPr>
          <a:xfrm>
            <a:off x="478307" y="107394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Frame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B75097-347E-8640-A175-5729A288C353}"/>
              </a:ext>
            </a:extLst>
          </p:cNvPr>
          <p:cNvCxnSpPr>
            <a:cxnSpLocks/>
          </p:cNvCxnSpPr>
          <p:nvPr/>
        </p:nvCxnSpPr>
        <p:spPr>
          <a:xfrm>
            <a:off x="7514288" y="2917894"/>
            <a:ext cx="448235" cy="924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44FC5B-C9E0-5546-B042-DA1138DA6F05}"/>
              </a:ext>
            </a:extLst>
          </p:cNvPr>
          <p:cNvSpPr txBox="1"/>
          <p:nvPr/>
        </p:nvSpPr>
        <p:spPr>
          <a:xfrm>
            <a:off x="7525460" y="385421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Detector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BFA1CF-7BA7-E842-8862-9FF09FB7CE99}"/>
              </a:ext>
            </a:extLst>
          </p:cNvPr>
          <p:cNvCxnSpPr>
            <a:cxnSpLocks/>
          </p:cNvCxnSpPr>
          <p:nvPr/>
        </p:nvCxnSpPr>
        <p:spPr>
          <a:xfrm flipH="1">
            <a:off x="5061584" y="3477114"/>
            <a:ext cx="300083" cy="449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CB7851-1C1C-5842-9036-1D1CC402D3A4}"/>
              </a:ext>
            </a:extLst>
          </p:cNvPr>
          <p:cNvSpPr txBox="1"/>
          <p:nvPr/>
        </p:nvSpPr>
        <p:spPr>
          <a:xfrm>
            <a:off x="4152439" y="3858701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Polyurethane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AD65D-3A6E-6547-9704-ED58EF813270}"/>
              </a:ext>
            </a:extLst>
          </p:cNvPr>
          <p:cNvCxnSpPr>
            <a:cxnSpLocks/>
          </p:cNvCxnSpPr>
          <p:nvPr/>
        </p:nvCxnSpPr>
        <p:spPr>
          <a:xfrm>
            <a:off x="4695431" y="1272259"/>
            <a:ext cx="206769" cy="551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6F11F4-AF7F-D24E-AA1A-098376E29045}"/>
              </a:ext>
            </a:extLst>
          </p:cNvPr>
          <p:cNvSpPr txBox="1"/>
          <p:nvPr/>
        </p:nvSpPr>
        <p:spPr>
          <a:xfrm>
            <a:off x="3800795" y="885940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Plate 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ADF15C-DA0E-CB48-8DBC-6BD7E92F1644}"/>
              </a:ext>
            </a:extLst>
          </p:cNvPr>
          <p:cNvCxnSpPr>
            <a:cxnSpLocks/>
          </p:cNvCxnSpPr>
          <p:nvPr/>
        </p:nvCxnSpPr>
        <p:spPr>
          <a:xfrm>
            <a:off x="7460281" y="1363622"/>
            <a:ext cx="346822" cy="464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00F4B3-3118-D64D-B99C-BD3FF2665849}"/>
              </a:ext>
            </a:extLst>
          </p:cNvPr>
          <p:cNvSpPr txBox="1"/>
          <p:nvPr/>
        </p:nvSpPr>
        <p:spPr>
          <a:xfrm>
            <a:off x="6300879" y="1020511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Plate 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66401A-5272-1246-B574-CF700469E6B6}"/>
              </a:ext>
            </a:extLst>
          </p:cNvPr>
          <p:cNvCxnSpPr>
            <a:cxnSpLocks/>
          </p:cNvCxnSpPr>
          <p:nvPr/>
        </p:nvCxnSpPr>
        <p:spPr>
          <a:xfrm>
            <a:off x="6215035" y="3230115"/>
            <a:ext cx="493058" cy="6789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85E9C7-4C8C-AB44-9E15-6D6FC144C414}"/>
              </a:ext>
            </a:extLst>
          </p:cNvPr>
          <p:cNvSpPr txBox="1"/>
          <p:nvPr/>
        </p:nvSpPr>
        <p:spPr>
          <a:xfrm>
            <a:off x="6095310" y="3854219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Liquid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26FF46-6ECD-7149-B9CB-42B26789A2D5}"/>
              </a:ext>
            </a:extLst>
          </p:cNvPr>
          <p:cNvCxnSpPr>
            <a:cxnSpLocks/>
          </p:cNvCxnSpPr>
          <p:nvPr/>
        </p:nvCxnSpPr>
        <p:spPr>
          <a:xfrm flipH="1">
            <a:off x="1389529" y="3477114"/>
            <a:ext cx="341665" cy="603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B3BC12B-90BB-F143-98BB-D12181A1C9C3}"/>
              </a:ext>
            </a:extLst>
          </p:cNvPr>
          <p:cNvSpPr txBox="1"/>
          <p:nvPr/>
        </p:nvSpPr>
        <p:spPr>
          <a:xfrm>
            <a:off x="309746" y="4037412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Composite Window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A2DA9F-62FA-2D4F-BB0D-153E178E88F6}"/>
              </a:ext>
            </a:extLst>
          </p:cNvPr>
          <p:cNvCxnSpPr>
            <a:cxnSpLocks/>
          </p:cNvCxnSpPr>
          <p:nvPr/>
        </p:nvCxnSpPr>
        <p:spPr>
          <a:xfrm flipH="1">
            <a:off x="2467778" y="1578512"/>
            <a:ext cx="152051" cy="782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0B98CA-77BF-1A40-BF15-33CD718DB5BB}"/>
              </a:ext>
            </a:extLst>
          </p:cNvPr>
          <p:cNvSpPr txBox="1"/>
          <p:nvPr/>
        </p:nvSpPr>
        <p:spPr>
          <a:xfrm>
            <a:off x="2142665" y="125732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Box Beams</a:t>
            </a:r>
          </a:p>
        </p:txBody>
      </p:sp>
    </p:spTree>
    <p:extLst>
      <p:ext uri="{BB962C8B-B14F-4D97-AF65-F5344CB8AC3E}">
        <p14:creationId xmlns:p14="http://schemas.microsoft.com/office/powerpoint/2010/main" val="42733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Criteria – Applicable Guidelines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7"/>
            <a:ext cx="8293101" cy="53272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The design shall follow the applicable Fermilab Note (</a:t>
            </a:r>
            <a:r>
              <a:rPr lang="en-US" sz="1600" i="1" dirty="0">
                <a:ea typeface="Arial" charset="0"/>
                <a:cs typeface="Arial" charset="0"/>
              </a:rPr>
              <a:t>FESHM 5031.7: Guidelines for the Design, Fabrication, Installation and Testing of Metallic Membrane Cryostats</a:t>
            </a:r>
            <a:r>
              <a:rPr lang="en-US" sz="1600" dirty="0">
                <a:ea typeface="Arial" charset="0"/>
                <a:cs typeface="Arial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A couple of important points: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i="1" dirty="0">
                <a:ea typeface="Arial" charset="0"/>
                <a:cs typeface="Arial" charset="0"/>
              </a:rPr>
              <a:t>If the structural support (…) is made of structural </a:t>
            </a:r>
            <a:r>
              <a:rPr lang="en-US" sz="1400" b="1" i="1" dirty="0">
                <a:ea typeface="Arial" charset="0"/>
                <a:cs typeface="Arial" charset="0"/>
              </a:rPr>
              <a:t>steel</a:t>
            </a:r>
            <a:r>
              <a:rPr lang="en-US" sz="1400" i="1" dirty="0">
                <a:ea typeface="Arial" charset="0"/>
                <a:cs typeface="Arial" charset="0"/>
              </a:rPr>
              <a:t>, then (…) </a:t>
            </a:r>
            <a:r>
              <a:rPr lang="en-US" sz="1400" i="1" dirty="0"/>
              <a:t>ANSI/AISC 360 “Specification for Structural Steel Buildings” applies to the design and construction of the steel structure</a:t>
            </a:r>
          </a:p>
          <a:p>
            <a:pPr lvl="2"/>
            <a:r>
              <a:rPr lang="en-US" sz="1400" i="1" dirty="0"/>
              <a:t>The following </a:t>
            </a:r>
            <a:r>
              <a:rPr lang="en-US" sz="1400" b="1" i="1" dirty="0"/>
              <a:t>standards</a:t>
            </a:r>
            <a:r>
              <a:rPr lang="en-US" sz="1400" i="1" dirty="0"/>
              <a:t> (…) are used for the design, fabrication, installation and testing of  metallic membrane cryostats: JGA RP-107-02) (…); British Standard BS EN 14620</a:t>
            </a:r>
            <a:endParaRPr lang="en-US" sz="1000" i="1" dirty="0"/>
          </a:p>
          <a:p>
            <a:pPr lvl="2"/>
            <a:r>
              <a:rPr lang="en-US" sz="1400" i="1" dirty="0"/>
              <a:t>Level of </a:t>
            </a:r>
            <a:r>
              <a:rPr lang="en-US" sz="1400" b="1" i="1" dirty="0"/>
              <a:t>safety</a:t>
            </a:r>
            <a:r>
              <a:rPr lang="en-US" sz="1400" i="1" dirty="0"/>
              <a:t> commensurate with ASME Boiler and Pressure Vessel Code, Section VIII as required by (…) 10 CFR 851 Worker Safety and Health Program</a:t>
            </a:r>
          </a:p>
          <a:p>
            <a:pPr lvl="2"/>
            <a:r>
              <a:rPr lang="en-US" sz="1400" i="1" dirty="0"/>
              <a:t>The design (…) shall be </a:t>
            </a:r>
            <a:r>
              <a:rPr lang="en-US" sz="1400" b="1" i="1" dirty="0"/>
              <a:t>independently</a:t>
            </a:r>
            <a:r>
              <a:rPr lang="en-US" sz="1400" i="1" dirty="0"/>
              <a:t> </a:t>
            </a:r>
            <a:r>
              <a:rPr lang="en-US" sz="1400" b="1" i="1" dirty="0"/>
              <a:t>verified</a:t>
            </a:r>
            <a:r>
              <a:rPr lang="en-US" sz="1400" i="1" dirty="0"/>
              <a:t> and certified by a U.S. licensed Professional Engineer (…) and submitted for review by the Large Quantity Liquid Argon Cryogenic Panel</a:t>
            </a:r>
            <a:endParaRPr lang="en-US" sz="1400" i="1" dirty="0">
              <a:ea typeface="Arial" charset="0"/>
              <a:cs typeface="Arial" charset="0"/>
            </a:endParaRPr>
          </a:p>
          <a:p>
            <a:r>
              <a:rPr lang="en-US" sz="1600" dirty="0">
                <a:ea typeface="Arial" charset="0"/>
                <a:cs typeface="Arial" charset="0"/>
              </a:rPr>
              <a:t>Following these guidelines we will proceed as follows:</a:t>
            </a:r>
          </a:p>
          <a:p>
            <a:pPr lvl="1"/>
            <a:r>
              <a:rPr lang="en-US" sz="1600" dirty="0">
                <a:ea typeface="Arial" charset="0"/>
                <a:cs typeface="Arial" charset="0"/>
              </a:rPr>
              <a:t>Design the </a:t>
            </a:r>
            <a:r>
              <a:rPr lang="en-US" sz="1600" b="1" dirty="0">
                <a:ea typeface="Arial" charset="0"/>
                <a:cs typeface="Arial" charset="0"/>
              </a:rPr>
              <a:t>steel</a:t>
            </a:r>
            <a:r>
              <a:rPr lang="en-US" sz="1600" dirty="0">
                <a:ea typeface="Arial" charset="0"/>
                <a:cs typeface="Arial" charset="0"/>
              </a:rPr>
              <a:t> structure according to one of the listed standards </a:t>
            </a:r>
          </a:p>
          <a:p>
            <a:pPr lvl="1"/>
            <a:r>
              <a:rPr lang="en-US" sz="1600" dirty="0">
                <a:ea typeface="Arial" charset="0"/>
                <a:cs typeface="Arial" charset="0"/>
              </a:rPr>
              <a:t>Design the </a:t>
            </a:r>
            <a:r>
              <a:rPr lang="en-US" sz="1600" b="1" dirty="0">
                <a:ea typeface="Arial" charset="0"/>
                <a:cs typeface="Arial" charset="0"/>
              </a:rPr>
              <a:t>composite</a:t>
            </a:r>
            <a:r>
              <a:rPr lang="en-US" sz="1600" dirty="0">
                <a:ea typeface="Arial" charset="0"/>
                <a:cs typeface="Arial" charset="0"/>
              </a:rPr>
              <a:t> window following the </a:t>
            </a:r>
            <a:r>
              <a:rPr lang="en-US" sz="1600" i="1" dirty="0"/>
              <a:t>ASME Boiler and Pressure Vessel Code, Section X – Fiber-Reinforced Plastic Pressure Vessels</a:t>
            </a:r>
            <a:endParaRPr lang="en-US" sz="1600" dirty="0">
              <a:ea typeface="Arial" charset="0"/>
              <a:cs typeface="Arial" charset="0"/>
            </a:endParaRPr>
          </a:p>
          <a:p>
            <a:pPr lvl="1"/>
            <a:r>
              <a:rPr lang="en-US" sz="1600" dirty="0">
                <a:ea typeface="Arial" charset="0"/>
                <a:cs typeface="Arial" charset="0"/>
              </a:rPr>
              <a:t>Grade IV analysis (ASME BPVC Sec. VIII) + experimental tests to verify the </a:t>
            </a:r>
            <a:r>
              <a:rPr lang="en-US" sz="1600" b="1" dirty="0">
                <a:ea typeface="Arial" charset="0"/>
                <a:cs typeface="Arial" charset="0"/>
              </a:rPr>
              <a:t>joint</a:t>
            </a:r>
            <a:r>
              <a:rPr lang="en-US" sz="1600" dirty="0">
                <a:ea typeface="Arial" charset="0"/>
                <a:cs typeface="Arial" charset="0"/>
              </a:rPr>
              <a:t> between the two</a:t>
            </a:r>
          </a:p>
          <a:p>
            <a:endParaRPr lang="en-US" dirty="0">
              <a:ea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365904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7482F0EC-B09A-FB41-B21B-FF7E1D25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4304" r="29528" b="14090"/>
          <a:stretch/>
        </p:blipFill>
        <p:spPr>
          <a:xfrm>
            <a:off x="216284" y="892966"/>
            <a:ext cx="2491777" cy="228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Model Description – Geometry and Material Properties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4025" y="3346515"/>
                <a:ext cx="5616575" cy="290383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Geometry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YZ symmetry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Steel plates, frame: </a:t>
                </a: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shell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 elements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Composite plate, foam: </a:t>
                </a: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solid 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elements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Foam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 properties: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Density = 90 kg/m</a:t>
                </a:r>
                <a:r>
                  <a:rPr lang="en-US" baseline="30000" dirty="0">
                    <a:latin typeface="Helvetica" pitchFamily="2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Helvetica" pitchFamily="2" charset="0"/>
                  <a:ea typeface="Arial" charset="0"/>
                  <a:cs typeface="Arial" charset="0"/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E = 10 MPa – Seems a reasonable order of magnitude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→</m:t>
                    </m:r>
                  </m:oMath>
                </a14:m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 0.5 (incompressible)</a:t>
                </a:r>
                <a:endParaRPr lang="en-US" dirty="0">
                  <a:latin typeface="Helvetica" pitchFamily="2" charset="0"/>
                </a:endParaRPr>
              </a:p>
              <a:p>
                <a:pPr lvl="1"/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4025" y="3346515"/>
                <a:ext cx="5616575" cy="2903836"/>
              </a:xfrm>
              <a:blipFill>
                <a:blip r:embed="rId3"/>
                <a:stretch>
                  <a:fillRect l="-2262" t="-877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60181-CA24-8E4F-B241-8FC73DDCC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52" y="3665294"/>
            <a:ext cx="2760404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3F4BBD-6FA9-BE49-8A18-B794E995C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4" y="937319"/>
            <a:ext cx="2630947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92C6F-5C17-8442-8871-51895059A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319" y="937319"/>
            <a:ext cx="3479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21B14562-279A-F744-831E-07C767C68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4304" r="29528" b="14090"/>
          <a:stretch/>
        </p:blipFill>
        <p:spPr>
          <a:xfrm>
            <a:off x="216284" y="892966"/>
            <a:ext cx="2491777" cy="228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Model Description – Boundary Conditions and Loads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413819"/>
            <a:ext cx="5760220" cy="28365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Boundary conditions: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Floor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charset="0"/>
                <a:cs typeface="Arial" charset="0"/>
              </a:rPr>
              <a:t>b.c.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 only on y, but probably friction will lock also the other directions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Everything </a:t>
            </a: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bonded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Loads</a:t>
            </a:r>
            <a:r>
              <a:rPr lang="en-US" sz="16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Liquid Argon Hydrostatic Load - Density = 1400 kg/m3 - Liquid Level Height = 4.5 m </a:t>
            </a:r>
            <a:r>
              <a:rPr lang="en-US" sz="1600" dirty="0" err="1">
                <a:ea typeface="Arial" charset="0"/>
                <a:cs typeface="Arial" charset="0"/>
              </a:rPr>
              <a:t>w.r.t.</a:t>
            </a:r>
            <a:r>
              <a:rPr lang="en-US" sz="1600" dirty="0">
                <a:ea typeface="Arial" charset="0"/>
                <a:cs typeface="Arial" charset="0"/>
              </a:rPr>
              <a:t> membrane floor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Overpressure Load = 350 mbar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Gravitational Acceleration</a:t>
            </a:r>
          </a:p>
          <a:p>
            <a:pPr lvl="1"/>
            <a:endParaRPr lang="en-US" sz="1600" dirty="0">
              <a:latin typeface="Helvetica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60181-CA24-8E4F-B241-8FC73DDC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46" y="3665294"/>
            <a:ext cx="2760404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9E92-12E7-794B-8F4A-A048EDB62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4" y="937319"/>
            <a:ext cx="2630947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45502E-966D-1F45-BF63-9F2B11CAA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19" y="937319"/>
            <a:ext cx="3479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Composite Window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Structural Analysis</a:t>
            </a:r>
          </a:p>
          <a:p>
            <a:endParaRPr lang="en-US" dirty="0"/>
          </a:p>
          <a:p>
            <a:r>
              <a:rPr lang="en-US" dirty="0"/>
              <a:t>Frame/Window Joint Design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218855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Which are the Available Parameters?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249394"/>
            <a:ext cx="5616574" cy="30009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Sandwich</a:t>
            </a:r>
            <a:r>
              <a:rPr lang="en-US" sz="1800" dirty="0">
                <a:ea typeface="Arial" charset="0"/>
                <a:cs typeface="Arial" charset="0"/>
              </a:rPr>
              <a:t>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Better than locally stiffened designs for distributed loads (e.g. pressure)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Available </a:t>
            </a:r>
            <a:r>
              <a:rPr lang="en-US" sz="1800" b="1" dirty="0">
                <a:ea typeface="Arial" charset="0"/>
                <a:cs typeface="Arial" charset="0"/>
              </a:rPr>
              <a:t>parameters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Skin thickness / Core thickness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Skin material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Core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Carbon and Aluminum outperform other materials, but they are much more </a:t>
            </a:r>
            <a:r>
              <a:rPr lang="en-US" sz="1800" b="1" dirty="0">
                <a:ea typeface="Arial" charset="0"/>
                <a:cs typeface="Arial" charset="0"/>
              </a:rPr>
              <a:t>expensive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baseline="300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962DA-C44D-AA4B-9CFE-3D3A94AD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87"/>
          <a:stretch/>
        </p:blipFill>
        <p:spPr>
          <a:xfrm>
            <a:off x="6052349" y="4557153"/>
            <a:ext cx="2956201" cy="12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ADF0B-BC9A-A444-9092-8337F4A7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" y="871954"/>
            <a:ext cx="2724432" cy="237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C9408-4FD1-2F4D-9ABF-9501D1C47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56" y="871954"/>
            <a:ext cx="2892509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D6591-9DAF-8E48-8FE9-4CC4A2997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49" y="871954"/>
            <a:ext cx="289250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1880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12124</TotalTime>
  <Words>2093</Words>
  <Application>Microsoft Macintosh PowerPoint</Application>
  <PresentationFormat>On-screen Show (4:3)</PresentationFormat>
  <Paragraphs>509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Courier New</vt:lpstr>
      <vt:lpstr>Helvetica</vt:lpstr>
      <vt:lpstr>Lucida Grande</vt:lpstr>
      <vt:lpstr>LBNF Template_051215</vt:lpstr>
      <vt:lpstr>LBNF Content-Footer Theme</vt:lpstr>
      <vt:lpstr>DUNE CDR – Cryostat Structural Analysis</vt:lpstr>
      <vt:lpstr>Index</vt:lpstr>
      <vt:lpstr>Index</vt:lpstr>
      <vt:lpstr>Cryostat Description</vt:lpstr>
      <vt:lpstr>Design Criteria – Applicable Guidelines</vt:lpstr>
      <vt:lpstr>FEA Model Description – Geometry and Material Properties</vt:lpstr>
      <vt:lpstr>FEA Model Description – Boundary Conditions and Loads</vt:lpstr>
      <vt:lpstr>Index</vt:lpstr>
      <vt:lpstr>Window Design: Which are the Available Parameters?</vt:lpstr>
      <vt:lpstr>Window Design – Design Space as function of the Parameters</vt:lpstr>
      <vt:lpstr>Window Design: Surface Density Contribution of the Window</vt:lpstr>
      <vt:lpstr>Index</vt:lpstr>
      <vt:lpstr>Structural Analysis - Displacements</vt:lpstr>
      <vt:lpstr>Structural Analysis – Impact of the frame on the displacement</vt:lpstr>
      <vt:lpstr>Structural Analysis – Stress Analysis</vt:lpstr>
      <vt:lpstr>Index</vt:lpstr>
      <vt:lpstr>Joint Design</vt:lpstr>
      <vt:lpstr>Scarf Joint – Production Process</vt:lpstr>
      <vt:lpstr>Scarf Joint – 2D Model Results - Compliance</vt:lpstr>
      <vt:lpstr>Scarf Joint – 2D Model Results – Glue Strength</vt:lpstr>
      <vt:lpstr>Structural Analysis – Stress Analysis on the Joint</vt:lpstr>
      <vt:lpstr>Experimental Verification of the Joint Performances</vt:lpstr>
      <vt:lpstr>Index</vt:lpstr>
      <vt:lpstr>Conclusion</vt:lpstr>
      <vt:lpstr>PowerPoint Presentation</vt:lpstr>
      <vt:lpstr>Window Design: Material Selection</vt:lpstr>
      <vt:lpstr>Plate Design - Summary</vt:lpstr>
      <vt:lpstr>Window Design: Material Selection</vt:lpstr>
      <vt:lpstr>Window Design: Surface Density Contribution of the Window</vt:lpstr>
      <vt:lpstr>Alternative Joint Design</vt:lpstr>
      <vt:lpstr>Comparison to Fermilab Technical Report</vt:lpstr>
      <vt:lpstr>Structural Analysis - Displacements</vt:lpstr>
    </vt:vector>
  </TitlesOfParts>
  <Manager/>
  <Company>Sandbox Studio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Giorgio Vallone</dc:creator>
  <cp:keywords/>
  <dc:description/>
  <cp:lastModifiedBy>Giorgio Vallone</cp:lastModifiedBy>
  <cp:revision>425</cp:revision>
  <cp:lastPrinted>2015-05-22T11:54:13Z</cp:lastPrinted>
  <dcterms:created xsi:type="dcterms:W3CDTF">2015-04-30T14:29:22Z</dcterms:created>
  <dcterms:modified xsi:type="dcterms:W3CDTF">2020-07-08T04:19:30Z</dcterms:modified>
  <cp:category/>
</cp:coreProperties>
</file>