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57"/>
  </p:notesMasterIdLst>
  <p:handoutMasterIdLst>
    <p:handoutMasterId r:id="rId58"/>
  </p:handoutMasterIdLst>
  <p:sldIdLst>
    <p:sldId id="263" r:id="rId6"/>
    <p:sldId id="329" r:id="rId7"/>
    <p:sldId id="903" r:id="rId8"/>
    <p:sldId id="1875" r:id="rId9"/>
    <p:sldId id="1731" r:id="rId10"/>
    <p:sldId id="1873" r:id="rId11"/>
    <p:sldId id="1892" r:id="rId12"/>
    <p:sldId id="391" r:id="rId13"/>
    <p:sldId id="1879" r:id="rId14"/>
    <p:sldId id="1876" r:id="rId15"/>
    <p:sldId id="347" r:id="rId16"/>
    <p:sldId id="336" r:id="rId17"/>
    <p:sldId id="335" r:id="rId18"/>
    <p:sldId id="1880" r:id="rId19"/>
    <p:sldId id="376" r:id="rId20"/>
    <p:sldId id="1899" r:id="rId21"/>
    <p:sldId id="363" r:id="rId22"/>
    <p:sldId id="1887" r:id="rId23"/>
    <p:sldId id="1886" r:id="rId24"/>
    <p:sldId id="338" r:id="rId25"/>
    <p:sldId id="1889" r:id="rId26"/>
    <p:sldId id="341" r:id="rId27"/>
    <p:sldId id="1896" r:id="rId28"/>
    <p:sldId id="1897" r:id="rId29"/>
    <p:sldId id="1898" r:id="rId30"/>
    <p:sldId id="348" r:id="rId31"/>
    <p:sldId id="1895" r:id="rId32"/>
    <p:sldId id="1894" r:id="rId33"/>
    <p:sldId id="1872" r:id="rId34"/>
    <p:sldId id="938" r:id="rId35"/>
    <p:sldId id="1868" r:id="rId36"/>
    <p:sldId id="1869" r:id="rId37"/>
    <p:sldId id="350" r:id="rId38"/>
    <p:sldId id="1893" r:id="rId39"/>
    <p:sldId id="351" r:id="rId40"/>
    <p:sldId id="956" r:id="rId41"/>
    <p:sldId id="1877" r:id="rId42"/>
    <p:sldId id="379" r:id="rId43"/>
    <p:sldId id="333" r:id="rId44"/>
    <p:sldId id="370" r:id="rId45"/>
    <p:sldId id="334" r:id="rId46"/>
    <p:sldId id="372" r:id="rId47"/>
    <p:sldId id="359" r:id="rId48"/>
    <p:sldId id="380" r:id="rId49"/>
    <p:sldId id="371" r:id="rId50"/>
    <p:sldId id="1878" r:id="rId51"/>
    <p:sldId id="339" r:id="rId52"/>
    <p:sldId id="377" r:id="rId53"/>
    <p:sldId id="358" r:id="rId54"/>
    <p:sldId id="369" r:id="rId55"/>
    <p:sldId id="368" r:id="rId56"/>
  </p:sldIdLst>
  <p:sldSz cx="12192000" cy="6858000"/>
  <p:notesSz cx="6985000" cy="9283700"/>
  <p:defaultTex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988" userDrawn="1">
          <p15:clr>
            <a:srgbClr val="A4A3A4"/>
          </p15:clr>
        </p15:guide>
        <p15:guide id="2" orient="horz" pos="4186" userDrawn="1">
          <p15:clr>
            <a:srgbClr val="A4A3A4"/>
          </p15:clr>
        </p15:guide>
        <p15:guide id="3" orient="horz" pos="3394" userDrawn="1">
          <p15:clr>
            <a:srgbClr val="A4A3A4"/>
          </p15:clr>
        </p15:guide>
        <p15:guide id="4" orient="horz" pos="777" userDrawn="1">
          <p15:clr>
            <a:srgbClr val="A4A3A4"/>
          </p15:clr>
        </p15:guide>
        <p15:guide id="5" orient="horz" pos="1749" userDrawn="1">
          <p15:clr>
            <a:srgbClr val="A4A3A4"/>
          </p15:clr>
        </p15:guide>
        <p15:guide id="6" orient="horz" pos="457" userDrawn="1">
          <p15:clr>
            <a:srgbClr val="A4A3A4"/>
          </p15:clr>
        </p15:guide>
        <p15:guide id="7" pos="380" userDrawn="1">
          <p15:clr>
            <a:srgbClr val="A4A3A4"/>
          </p15:clr>
        </p15:guide>
        <p15:guide id="8" pos="734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66A"/>
    <a:srgbClr val="FFFF99"/>
    <a:srgbClr val="F79646"/>
    <a:srgbClr val="004C97"/>
    <a:srgbClr val="4F81BD"/>
    <a:srgbClr val="C0504D"/>
    <a:srgbClr val="00B5E2"/>
    <a:srgbClr val="5A5A5A"/>
    <a:srgbClr val="676767"/>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74" autoAdjust="0"/>
    <p:restoredTop sz="97480" autoAdjust="0"/>
  </p:normalViewPr>
  <p:slideViewPr>
    <p:cSldViewPr snapToGrid="0" snapToObjects="1">
      <p:cViewPr varScale="1">
        <p:scale>
          <a:sx n="163" d="100"/>
          <a:sy n="163" d="100"/>
        </p:scale>
        <p:origin x="192" y="904"/>
      </p:cViewPr>
      <p:guideLst>
        <p:guide orient="horz" pos="988"/>
        <p:guide orient="horz" pos="4186"/>
        <p:guide orient="horz" pos="3394"/>
        <p:guide orient="horz" pos="777"/>
        <p:guide orient="horz" pos="1749"/>
        <p:guide orient="horz" pos="457"/>
        <p:guide pos="380"/>
        <p:guide pos="7349"/>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fontAlgn="auto">
              <a:spcBef>
                <a:spcPts val="0"/>
              </a:spcBef>
              <a:spcAft>
                <a:spcPts val="0"/>
              </a:spcAft>
              <a:defRPr sz="1200" smtClean="0">
                <a:latin typeface="+mn-lt"/>
                <a:ea typeface="+mn-ea"/>
                <a:cs typeface="+mn-cs"/>
              </a:defRPr>
            </a:lvl1pPr>
          </a:lstStyle>
          <a:p>
            <a:pPr>
              <a:defRPr/>
            </a:pPr>
            <a:fld id="{FB589245-636E-234E-BFAD-9607949806CA}" type="datetimeFigureOut">
              <a:rPr lang="en-US"/>
              <a:pPr>
                <a:defRPr/>
              </a:pPr>
              <a:t>7/9/20</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fontAlgn="auto">
              <a:spcBef>
                <a:spcPts val="0"/>
              </a:spcBef>
              <a:spcAft>
                <a:spcPts val="0"/>
              </a:spcAft>
              <a:defRPr sz="1200" smtClean="0">
                <a:latin typeface="+mn-lt"/>
                <a:ea typeface="+mn-ea"/>
                <a:cs typeface="+mn-cs"/>
              </a:defRPr>
            </a:lvl1pPr>
          </a:lstStyle>
          <a:p>
            <a:pPr>
              <a:defRPr/>
            </a:pPr>
            <a:fld id="{62F3B233-32CA-1B4D-AFEE-D703F5CA5C37}" type="slidenum">
              <a:rPr lang="en-US"/>
              <a:pPr>
                <a:defRPr/>
              </a:pPr>
              <a:t>‹#›</a:t>
            </a:fld>
            <a:endParaRPr lang="en-US"/>
          </a:p>
        </p:txBody>
      </p:sp>
    </p:spTree>
    <p:extLst>
      <p:ext uri="{BB962C8B-B14F-4D97-AF65-F5344CB8AC3E}">
        <p14:creationId xmlns:p14="http://schemas.microsoft.com/office/powerpoint/2010/main" val="3260286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fontAlgn="auto">
              <a:spcBef>
                <a:spcPts val="0"/>
              </a:spcBef>
              <a:spcAft>
                <a:spcPts val="0"/>
              </a:spcAft>
              <a:defRPr sz="1200" smtClean="0">
                <a:latin typeface="+mn-lt"/>
                <a:ea typeface="+mn-ea"/>
                <a:cs typeface="+mn-cs"/>
              </a:defRPr>
            </a:lvl1pPr>
          </a:lstStyle>
          <a:p>
            <a:pPr>
              <a:defRPr/>
            </a:pPr>
            <a:fld id="{129BCED8-DCF3-A94B-99F8-D2FB79A8911E}" type="datetimeFigureOut">
              <a:rPr lang="en-US"/>
              <a:pPr>
                <a:defRPr/>
              </a:pPr>
              <a:t>7/9/20</a:t>
            </a:fld>
            <a:endParaRPr lang="en-US"/>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lIns="92958" tIns="46479" rIns="92958" bIns="46479" rtlCol="0" anchor="ctr"/>
          <a:lstStyle/>
          <a:p>
            <a:pPr lvl="0"/>
            <a:endParaRPr lang="en-US" noProof="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fontAlgn="auto">
              <a:spcBef>
                <a:spcPts val="0"/>
              </a:spcBef>
              <a:spcAft>
                <a:spcPts val="0"/>
              </a:spcAft>
              <a:defRPr sz="1200" smtClean="0">
                <a:latin typeface="+mn-lt"/>
                <a:ea typeface="+mn-ea"/>
                <a:cs typeface="+mn-cs"/>
              </a:defRPr>
            </a:lvl1pPr>
          </a:lstStyle>
          <a:p>
            <a:pPr>
              <a:defRPr/>
            </a:pPr>
            <a:fld id="{EEA82294-BF3E-954A-9E49-35D72A5F0004}" type="slidenum">
              <a:rPr lang="en-US"/>
              <a:pPr>
                <a:defRPr/>
              </a:pPr>
              <a:t>‹#›</a:t>
            </a:fld>
            <a:endParaRPr lang="en-US"/>
          </a:p>
        </p:txBody>
      </p:sp>
    </p:spTree>
    <p:extLst>
      <p:ext uri="{BB962C8B-B14F-4D97-AF65-F5344CB8AC3E}">
        <p14:creationId xmlns:p14="http://schemas.microsoft.com/office/powerpoint/2010/main" val="300774185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Geneva" charset="0"/>
        <a:cs typeface="Geneva" charset="0"/>
      </a:defRPr>
    </a:lvl1pPr>
    <a:lvl2pPr marL="457200" algn="l" defTabSz="457200" rtl="0" fontAlgn="base">
      <a:spcBef>
        <a:spcPct val="30000"/>
      </a:spcBef>
      <a:spcAft>
        <a:spcPct val="0"/>
      </a:spcAft>
      <a:defRPr sz="1200" kern="1200">
        <a:solidFill>
          <a:schemeClr val="tx1"/>
        </a:solidFill>
        <a:latin typeface="+mn-lt"/>
        <a:ea typeface="Geneva" charset="0"/>
        <a:cs typeface="+mn-cs"/>
      </a:defRPr>
    </a:lvl2pPr>
    <a:lvl3pPr marL="914400" algn="l" defTabSz="457200" rtl="0" fontAlgn="base">
      <a:spcBef>
        <a:spcPct val="30000"/>
      </a:spcBef>
      <a:spcAft>
        <a:spcPct val="0"/>
      </a:spcAft>
      <a:defRPr sz="1200" kern="1200">
        <a:solidFill>
          <a:schemeClr val="tx1"/>
        </a:solidFill>
        <a:latin typeface="+mn-lt"/>
        <a:ea typeface="Geneva" charset="0"/>
        <a:cs typeface="+mn-cs"/>
      </a:defRPr>
    </a:lvl3pPr>
    <a:lvl4pPr marL="1371600" algn="l" defTabSz="457200" rtl="0" fontAlgn="base">
      <a:spcBef>
        <a:spcPct val="30000"/>
      </a:spcBef>
      <a:spcAft>
        <a:spcPct val="0"/>
      </a:spcAft>
      <a:defRPr sz="1200" kern="1200">
        <a:solidFill>
          <a:schemeClr val="tx1"/>
        </a:solidFill>
        <a:latin typeface="+mn-lt"/>
        <a:ea typeface="Geneva" charset="0"/>
        <a:cs typeface="+mn-cs"/>
      </a:defRPr>
    </a:lvl4pPr>
    <a:lvl5pPr marL="1828800" algn="l" defTabSz="457200" rtl="0" fontAlgn="base">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3</a:t>
            </a:fld>
            <a:endParaRPr lang="en-US" dirty="0"/>
          </a:p>
        </p:txBody>
      </p:sp>
    </p:spTree>
    <p:extLst>
      <p:ext uri="{BB962C8B-B14F-4D97-AF65-F5344CB8AC3E}">
        <p14:creationId xmlns:p14="http://schemas.microsoft.com/office/powerpoint/2010/main" val="3437956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 and not full FTEs.</a:t>
            </a:r>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4</a:t>
            </a:fld>
            <a:endParaRPr lang="en-US" dirty="0"/>
          </a:p>
        </p:txBody>
      </p:sp>
    </p:spTree>
    <p:extLst>
      <p:ext uri="{BB962C8B-B14F-4D97-AF65-F5344CB8AC3E}">
        <p14:creationId xmlns:p14="http://schemas.microsoft.com/office/powerpoint/2010/main" val="3352882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7</a:t>
            </a:fld>
            <a:endParaRPr lang="en-US"/>
          </a:p>
        </p:txBody>
      </p:sp>
    </p:spTree>
    <p:extLst>
      <p:ext uri="{BB962C8B-B14F-4D97-AF65-F5344CB8AC3E}">
        <p14:creationId xmlns:p14="http://schemas.microsoft.com/office/powerpoint/2010/main" val="1420700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29</a:t>
            </a:fld>
            <a:endParaRPr lang="en-US"/>
          </a:p>
        </p:txBody>
      </p:sp>
    </p:spTree>
    <p:extLst>
      <p:ext uri="{BB962C8B-B14F-4D97-AF65-F5344CB8AC3E}">
        <p14:creationId xmlns:p14="http://schemas.microsoft.com/office/powerpoint/2010/main" val="3276208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30</a:t>
            </a:fld>
            <a:endParaRPr lang="en-US" dirty="0"/>
          </a:p>
        </p:txBody>
      </p:sp>
    </p:spTree>
    <p:extLst>
      <p:ext uri="{BB962C8B-B14F-4D97-AF65-F5344CB8AC3E}">
        <p14:creationId xmlns:p14="http://schemas.microsoft.com/office/powerpoint/2010/main" val="2637200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36</a:t>
            </a:fld>
            <a:endParaRPr lang="en-US" dirty="0"/>
          </a:p>
        </p:txBody>
      </p:sp>
    </p:spTree>
    <p:extLst>
      <p:ext uri="{BB962C8B-B14F-4D97-AF65-F5344CB8AC3E}">
        <p14:creationId xmlns:p14="http://schemas.microsoft.com/office/powerpoint/2010/main" val="155683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609600" y="1711746"/>
            <a:ext cx="11057467" cy="1143000"/>
          </a:xfrm>
          <a:prstGeom prst="rect">
            <a:avLst/>
          </a:prstGeom>
        </p:spPr>
        <p:txBody>
          <a:bodyPr vert="horz" lIns="0" tIns="0" rIns="0" bIns="0" anchor="b" anchorCtr="0"/>
          <a:lstStyle>
            <a:lvl1pPr algn="l">
              <a:defRPr sz="3200" b="1" i="0" baseline="0">
                <a:solidFill>
                  <a:srgbClr val="004C97"/>
                </a:solidFill>
                <a:latin typeface="Helvetica"/>
              </a:defRPr>
            </a:lvl1pPr>
          </a:lstStyle>
          <a:p>
            <a:r>
              <a:rPr lang="en-US"/>
              <a:t>Click to edit Master title style</a:t>
            </a:r>
            <a:endParaRPr lang="en-US" dirty="0"/>
          </a:p>
        </p:txBody>
      </p:sp>
      <p:sp>
        <p:nvSpPr>
          <p:cNvPr id="4" name="Text Placeholder 3"/>
          <p:cNvSpPr>
            <a:spLocks noGrp="1"/>
          </p:cNvSpPr>
          <p:nvPr>
            <p:ph type="body" sz="quarter" idx="10"/>
          </p:nvPr>
        </p:nvSpPr>
        <p:spPr>
          <a:xfrm>
            <a:off x="605367" y="3209908"/>
            <a:ext cx="11061700" cy="1721069"/>
          </a:xfrm>
          <a:prstGeom prst="rect">
            <a:avLst/>
          </a:prstGeom>
        </p:spPr>
        <p:txBody>
          <a:bodyPr vert="horz" lIns="0" tIns="0" rIns="0" bIns="0"/>
          <a:lstStyle>
            <a:lvl1pPr marL="0" indent="0">
              <a:buFontTx/>
              <a:buNone/>
              <a:defRPr sz="2200" baseline="0">
                <a:solidFill>
                  <a:srgbClr val="004C97"/>
                </a:solidFill>
                <a:latin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a:t>Click to edit Master text styles</a:t>
            </a:r>
          </a:p>
        </p:txBody>
      </p:sp>
    </p:spTree>
    <p:extLst>
      <p:ext uri="{BB962C8B-B14F-4D97-AF65-F5344CB8AC3E}">
        <p14:creationId xmlns:p14="http://schemas.microsoft.com/office/powerpoint/2010/main" val="3422023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Footer Placeholder 4"/>
          <p:cNvSpPr>
            <a:spLocks noGrp="1"/>
          </p:cNvSpPr>
          <p:nvPr>
            <p:ph type="ftr" sz="quarter" idx="11"/>
          </p:nvPr>
        </p:nvSpPr>
        <p:spPr>
          <a:xfrm>
            <a:off x="2599363" y="6488431"/>
            <a:ext cx="6965878" cy="187325"/>
          </a:xfrm>
        </p:spPr>
        <p:txBody>
          <a:bodyPr/>
          <a:lstStyle/>
          <a:p>
            <a:pPr>
              <a:defRPr/>
            </a:pPr>
            <a:r>
              <a:rPr lang="en-US"/>
              <a:t>David Montanari | Near Site Cryogenics Systems Overview</a:t>
            </a:r>
            <a:endParaRPr lang="en-US" dirty="0"/>
          </a:p>
        </p:txBody>
      </p:sp>
      <p:sp>
        <p:nvSpPr>
          <p:cNvPr id="6" name="Slide Number Placeholder 5"/>
          <p:cNvSpPr>
            <a:spLocks noGrp="1"/>
          </p:cNvSpPr>
          <p:nvPr>
            <p:ph type="sldNum" sz="quarter" idx="12"/>
          </p:nvPr>
        </p:nvSpPr>
        <p:spPr>
          <a:xfrm>
            <a:off x="492352" y="6488431"/>
            <a:ext cx="700617" cy="187325"/>
          </a:xfrm>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B8FB8245-C0E1-4471-BB93-7EA3F3DC9623}"/>
              </a:ext>
            </a:extLst>
          </p:cNvPr>
          <p:cNvSpPr>
            <a:spLocks noGrp="1"/>
          </p:cNvSpPr>
          <p:nvPr>
            <p:ph type="dt" sz="half" idx="2"/>
          </p:nvPr>
        </p:nvSpPr>
        <p:spPr>
          <a:xfrm>
            <a:off x="1305984" y="6488431"/>
            <a:ext cx="1098169"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a:t>07.09.20</a:t>
            </a:r>
            <a:endParaRPr lang="en-US" dirty="0"/>
          </a:p>
        </p:txBody>
      </p:sp>
    </p:spTree>
    <p:extLst>
      <p:ext uri="{BB962C8B-B14F-4D97-AF65-F5344CB8AC3E}">
        <p14:creationId xmlns:p14="http://schemas.microsoft.com/office/powerpoint/2010/main" val="2879684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609600" y="432610"/>
            <a:ext cx="11057467"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6" name="Footer Placeholder 4"/>
          <p:cNvSpPr>
            <a:spLocks noGrp="1"/>
          </p:cNvSpPr>
          <p:nvPr>
            <p:ph type="ftr" sz="quarter" idx="14"/>
          </p:nvPr>
        </p:nvSpPr>
        <p:spPr/>
        <p:txBody>
          <a:bodyPr/>
          <a:lstStyle>
            <a:lvl1pPr>
              <a:defRPr/>
            </a:lvl1pPr>
          </a:lstStyle>
          <a:p>
            <a:pPr>
              <a:defRPr/>
            </a:pPr>
            <a:r>
              <a:rPr lang="en-US"/>
              <a:t>David Montanari | Near Site Cryogenics Systems Overview</a:t>
            </a:r>
          </a:p>
        </p:txBody>
      </p:sp>
      <p:sp>
        <p:nvSpPr>
          <p:cNvPr id="7" name="Slide Number Placeholder 5"/>
          <p:cNvSpPr>
            <a:spLocks noGrp="1"/>
          </p:cNvSpPr>
          <p:nvPr>
            <p:ph type="sldNum" sz="quarter" idx="15"/>
          </p:nvPr>
        </p:nvSpPr>
        <p:spPr>
          <a:xfrm>
            <a:off x="399885" y="6488431"/>
            <a:ext cx="700617" cy="187325"/>
          </a:xfrm>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609600"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6335272"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0DAAE906-8AAE-4B53-A6A5-981574B10F1C}"/>
              </a:ext>
            </a:extLst>
          </p:cNvPr>
          <p:cNvSpPr>
            <a:spLocks noGrp="1"/>
          </p:cNvSpPr>
          <p:nvPr>
            <p:ph type="dt" sz="half" idx="2"/>
          </p:nvPr>
        </p:nvSpPr>
        <p:spPr>
          <a:xfrm>
            <a:off x="1305984" y="6488431"/>
            <a:ext cx="1355023"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a:t>07.09.20</a:t>
            </a:r>
            <a:endParaRPr lang="en-US" dirty="0"/>
          </a:p>
        </p:txBody>
      </p:sp>
    </p:spTree>
    <p:extLst>
      <p:ext uri="{BB962C8B-B14F-4D97-AF65-F5344CB8AC3E}">
        <p14:creationId xmlns:p14="http://schemas.microsoft.com/office/powerpoint/2010/main" val="148206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6" y="5347369"/>
            <a:ext cx="533814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itle 1"/>
          <p:cNvSpPr>
            <a:spLocks noGrp="1"/>
          </p:cNvSpPr>
          <p:nvPr>
            <p:ph type="title"/>
          </p:nvPr>
        </p:nvSpPr>
        <p:spPr>
          <a:xfrm>
            <a:off x="594745" y="432611"/>
            <a:ext cx="11072356" cy="57950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4" name="Text Placeholder 2"/>
          <p:cNvSpPr>
            <a:spLocks noGrp="1"/>
          </p:cNvSpPr>
          <p:nvPr>
            <p:ph type="body" idx="13"/>
          </p:nvPr>
        </p:nvSpPr>
        <p:spPr>
          <a:xfrm>
            <a:off x="6244260" y="5347369"/>
            <a:ext cx="542284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4"/>
          <p:cNvSpPr>
            <a:spLocks noGrp="1"/>
          </p:cNvSpPr>
          <p:nvPr>
            <p:ph type="ftr" sz="quarter" idx="17"/>
          </p:nvPr>
        </p:nvSpPr>
        <p:spPr/>
        <p:txBody>
          <a:bodyPr/>
          <a:lstStyle>
            <a:lvl1pPr>
              <a:defRPr/>
            </a:lvl1pPr>
          </a:lstStyle>
          <a:p>
            <a:pPr>
              <a:defRPr/>
            </a:pPr>
            <a:r>
              <a:rPr lang="en-US"/>
              <a:t>David Montanari | Near Site Cryogenics Systems Overview</a:t>
            </a:r>
          </a:p>
        </p:txBody>
      </p:sp>
      <p:sp>
        <p:nvSpPr>
          <p:cNvPr id="9" name="Slide Number Placeholder 5"/>
          <p:cNvSpPr>
            <a:spLocks noGrp="1"/>
          </p:cNvSpPr>
          <p:nvPr>
            <p:ph type="sldNum" sz="quarter" idx="18"/>
          </p:nvPr>
        </p:nvSpPr>
        <p:spPr/>
        <p:txBody>
          <a:bodyPr/>
          <a:lstStyle>
            <a:lvl1pPr>
              <a:defRPr/>
            </a:lvl1pPr>
          </a:lstStyle>
          <a:p>
            <a:pPr>
              <a:defRPr/>
            </a:pPr>
            <a:fld id="{68139268-D729-4C4B-81BB-35603E7F3BD0}" type="slidenum">
              <a:rPr lang="en-US"/>
              <a:pPr>
                <a:defRPr/>
              </a:pPr>
              <a:t>‹#›</a:t>
            </a:fld>
            <a:endParaRPr lang="en-US" dirty="0"/>
          </a:p>
        </p:txBody>
      </p:sp>
      <p:sp>
        <p:nvSpPr>
          <p:cNvPr id="10" name="Content Placeholder 2"/>
          <p:cNvSpPr>
            <a:spLocks noGrp="1"/>
          </p:cNvSpPr>
          <p:nvPr>
            <p:ph idx="19"/>
          </p:nvPr>
        </p:nvSpPr>
        <p:spPr>
          <a:xfrm>
            <a:off x="609600" y="1238250"/>
            <a:ext cx="5331795" cy="3892550"/>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20"/>
          </p:nvPr>
        </p:nvSpPr>
        <p:spPr>
          <a:xfrm>
            <a:off x="6335272" y="1238250"/>
            <a:ext cx="5331795" cy="3892550"/>
          </a:xfrm>
          <a:prstGeom prst="rect">
            <a:avLst/>
          </a:prstGeom>
        </p:spPr>
        <p:txBody>
          <a:bodyPr lIns="0" rIns="0"/>
          <a:lstStyle>
            <a:lvl1pPr marL="256032" indent="-265176">
              <a:lnSpc>
                <a:spcPct val="100000"/>
              </a:lnSpc>
              <a:spcBef>
                <a:spcPts val="0"/>
              </a:spcBef>
              <a:spcAft>
                <a:spcPts val="0"/>
              </a:spcAft>
              <a:buFont typeface="Arial"/>
              <a:buChar char="•"/>
              <a:defRPr lang="en-US" sz="2200" b="0" i="0" kern="1200" dirty="0" smtClean="0">
                <a:solidFill>
                  <a:srgbClr val="63666A"/>
                </a:solidFill>
                <a:latin typeface="Helvetica"/>
                <a:ea typeface="Geneva" charset="0"/>
                <a:cs typeface="Geneva" charset="0"/>
              </a:defRPr>
            </a:lvl1pPr>
            <a:lvl2pPr marL="320040" indent="256032" algn="l" defTabSz="457200" rtl="0" fontAlgn="base">
              <a:lnSpc>
                <a:spcPct val="100000"/>
              </a:lnSpc>
              <a:spcBef>
                <a:spcPts val="300"/>
              </a:spcBef>
              <a:spcAft>
                <a:spcPts val="300"/>
              </a:spcAft>
              <a:buSzPct val="90000"/>
              <a:buFont typeface="Lucida Grande"/>
              <a:buChar char="-"/>
              <a:defRPr lang="en-US" sz="2000" b="0" i="0" kern="1200" dirty="0" smtClean="0">
                <a:solidFill>
                  <a:srgbClr val="63666A"/>
                </a:solidFill>
                <a:latin typeface="Helvetica"/>
                <a:ea typeface="Geneva" charset="0"/>
                <a:cs typeface="+mn-cs"/>
              </a:defRPr>
            </a:lvl2pPr>
            <a:lvl3pPr marL="640080" indent="228600" algn="l" defTabSz="457200" rtl="0" fontAlgn="base">
              <a:lnSpc>
                <a:spcPct val="100000"/>
              </a:lnSpc>
              <a:spcBef>
                <a:spcPts val="300"/>
              </a:spcBef>
              <a:spcAft>
                <a:spcPts val="300"/>
              </a:spcAft>
              <a:buSzPct val="88000"/>
              <a:buFont typeface="Arial"/>
              <a:buChar char="•"/>
              <a:defRPr lang="en-US" sz="2000" b="0" i="0" kern="1200" dirty="0" smtClean="0">
                <a:solidFill>
                  <a:srgbClr val="63666A"/>
                </a:solidFill>
                <a:latin typeface="Helvetica"/>
                <a:ea typeface="Geneva" charset="0"/>
                <a:cs typeface="+mn-cs"/>
              </a:defRPr>
            </a:lvl3pPr>
            <a:lvl4pPr marL="914400" indent="228600" algn="l" defTabSz="457200" rtl="0" fontAlgn="base">
              <a:lnSpc>
                <a:spcPct val="100000"/>
              </a:lnSpc>
              <a:spcBef>
                <a:spcPts val="300"/>
              </a:spcBef>
              <a:spcAft>
                <a:spcPts val="300"/>
              </a:spcAft>
              <a:buSzPct val="90000"/>
              <a:buFont typeface="Lucida Grande"/>
              <a:buChar char="-"/>
              <a:defRPr lang="en-US" sz="2000" b="0" i="0" kern="1200" dirty="0" smtClean="0">
                <a:solidFill>
                  <a:srgbClr val="63666A"/>
                </a:solidFill>
                <a:latin typeface="Helvetica"/>
                <a:ea typeface="Geneva" charset="0"/>
                <a:cs typeface="+mn-cs"/>
              </a:defRPr>
            </a:lvl4pPr>
            <a:lvl5pPr marL="1143000" indent="192024" algn="l" defTabSz="457200" rtl="0" fontAlgn="base">
              <a:lnSpc>
                <a:spcPct val="100000"/>
              </a:lnSpc>
              <a:spcBef>
                <a:spcPts val="300"/>
              </a:spcBef>
              <a:spcAft>
                <a:spcPts val="300"/>
              </a:spcAft>
              <a:buSzPct val="88000"/>
              <a:buFont typeface="Arial"/>
              <a:buChar char="•"/>
              <a:defRPr lang="en-US" sz="2000" b="0" i="0" kern="1200" dirty="0">
                <a:solidFill>
                  <a:srgbClr val="63666A"/>
                </a:solidFill>
                <a:latin typeface="Helvetica"/>
                <a:ea typeface="Geneva" charset="0"/>
                <a:cs typeface="+mn-cs"/>
              </a:defRPr>
            </a:lvl5pPr>
          </a:lstStyle>
          <a:p>
            <a:pPr marL="256032" lvl="0" indent="-265176" algn="l" defTabSz="457200" rtl="0" fontAlgn="base">
              <a:lnSpc>
                <a:spcPct val="100000"/>
              </a:lnSpc>
              <a:spcBef>
                <a:spcPts val="600"/>
              </a:spcBef>
              <a:spcAft>
                <a:spcPts val="600"/>
              </a:spcAft>
              <a:buFont typeface="Arial"/>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E57BC82D-A827-42AE-A090-8B827C4B3988}"/>
              </a:ext>
            </a:extLst>
          </p:cNvPr>
          <p:cNvSpPr>
            <a:spLocks noGrp="1"/>
          </p:cNvSpPr>
          <p:nvPr>
            <p:ph type="dt" sz="half" idx="2"/>
          </p:nvPr>
        </p:nvSpPr>
        <p:spPr>
          <a:xfrm>
            <a:off x="1305984" y="6488431"/>
            <a:ext cx="1515533"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a:t>07.09.20</a:t>
            </a:r>
            <a:endParaRPr lang="en-US" dirty="0"/>
          </a:p>
        </p:txBody>
      </p:sp>
    </p:spTree>
    <p:extLst>
      <p:ext uri="{BB962C8B-B14F-4D97-AF65-F5344CB8AC3E}">
        <p14:creationId xmlns:p14="http://schemas.microsoft.com/office/powerpoint/2010/main" val="131962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609600" y="432610"/>
            <a:ext cx="11057467" cy="64695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3" name="Picture Placeholder 12"/>
          <p:cNvSpPr>
            <a:spLocks noGrp="1"/>
          </p:cNvSpPr>
          <p:nvPr>
            <p:ph type="pic" sz="quarter" idx="10"/>
          </p:nvPr>
        </p:nvSpPr>
        <p:spPr>
          <a:xfrm>
            <a:off x="609600" y="1238251"/>
            <a:ext cx="11057467" cy="4846639"/>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5" name="Footer Placeholder 4"/>
          <p:cNvSpPr>
            <a:spLocks noGrp="1"/>
          </p:cNvSpPr>
          <p:nvPr>
            <p:ph type="ftr" sz="quarter" idx="12"/>
          </p:nvPr>
        </p:nvSpPr>
        <p:spPr>
          <a:xfrm>
            <a:off x="2821519" y="6488431"/>
            <a:ext cx="7103318" cy="187325"/>
          </a:xfrm>
        </p:spPr>
        <p:txBody>
          <a:bodyPr/>
          <a:lstStyle>
            <a:lvl1pPr>
              <a:defRPr/>
            </a:lvl1pPr>
          </a:lstStyle>
          <a:p>
            <a:pPr>
              <a:defRPr/>
            </a:pPr>
            <a:r>
              <a:rPr lang="en-US"/>
              <a:t>David Montanari | Near Site Cryogenics Systems Overview</a:t>
            </a:r>
          </a:p>
        </p:txBody>
      </p:sp>
      <p:sp>
        <p:nvSpPr>
          <p:cNvPr id="6" name="Slide Number Placeholder 5"/>
          <p:cNvSpPr>
            <a:spLocks noGrp="1"/>
          </p:cNvSpPr>
          <p:nvPr>
            <p:ph type="sldNum" sz="quarter" idx="13"/>
          </p:nvPr>
        </p:nvSpPr>
        <p:spPr>
          <a:xfrm>
            <a:off x="492352" y="6488431"/>
            <a:ext cx="700617" cy="187325"/>
          </a:xfrm>
        </p:spPr>
        <p:txBody>
          <a:bodyPr/>
          <a:lstStyle>
            <a:lvl1pPr>
              <a:defRPr/>
            </a:lvl1pPr>
          </a:lstStyle>
          <a:p>
            <a:pPr>
              <a:defRPr/>
            </a:pPr>
            <a:fld id="{C663080B-B7DD-F94E-BF93-E5AF96AB2174}" type="slidenum">
              <a:rPr lang="en-US"/>
              <a:pPr>
                <a:defRPr/>
              </a:pPr>
              <a:t>‹#›</a:t>
            </a:fld>
            <a:endParaRPr lang="en-US" dirty="0"/>
          </a:p>
        </p:txBody>
      </p:sp>
      <p:sp>
        <p:nvSpPr>
          <p:cNvPr id="7" name="Date Placeholder 3">
            <a:extLst>
              <a:ext uri="{FF2B5EF4-FFF2-40B4-BE49-F238E27FC236}">
                <a16:creationId xmlns:a16="http://schemas.microsoft.com/office/drawing/2014/main" id="{980F84C3-AAAD-42A4-BF3D-6ACE9E350A58}"/>
              </a:ext>
            </a:extLst>
          </p:cNvPr>
          <p:cNvSpPr>
            <a:spLocks noGrp="1"/>
          </p:cNvSpPr>
          <p:nvPr>
            <p:ph type="dt" sz="half" idx="2"/>
          </p:nvPr>
        </p:nvSpPr>
        <p:spPr>
          <a:xfrm>
            <a:off x="1305985" y="6488431"/>
            <a:ext cx="1324200"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a:t>07.09.20</a:t>
            </a:r>
            <a:endParaRPr lang="en-US" dirty="0"/>
          </a:p>
        </p:txBody>
      </p:sp>
    </p:spTree>
    <p:extLst>
      <p:ext uri="{BB962C8B-B14F-4D97-AF65-F5344CB8AC3E}">
        <p14:creationId xmlns:p14="http://schemas.microsoft.com/office/powerpoint/2010/main" val="2850782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1"/>
            <a:ext cx="12192000" cy="6099175"/>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4" name="Footer Placeholder 4"/>
          <p:cNvSpPr>
            <a:spLocks noGrp="1"/>
          </p:cNvSpPr>
          <p:nvPr>
            <p:ph type="ftr" sz="quarter" idx="12"/>
          </p:nvPr>
        </p:nvSpPr>
        <p:spPr/>
        <p:txBody>
          <a:bodyPr/>
          <a:lstStyle>
            <a:lvl1pPr>
              <a:defRPr/>
            </a:lvl1pPr>
          </a:lstStyle>
          <a:p>
            <a:pPr>
              <a:defRPr/>
            </a:pPr>
            <a:r>
              <a:rPr lang="en-US"/>
              <a:t>David Montanari | Near Site Cryogenics Systems Overview</a:t>
            </a:r>
          </a:p>
        </p:txBody>
      </p:sp>
      <p:sp>
        <p:nvSpPr>
          <p:cNvPr id="5" name="Slide Number Placeholder 5"/>
          <p:cNvSpPr>
            <a:spLocks noGrp="1"/>
          </p:cNvSpPr>
          <p:nvPr>
            <p:ph type="sldNum" sz="quarter" idx="13"/>
          </p:nvPr>
        </p:nvSpPr>
        <p:spPr>
          <a:xfrm>
            <a:off x="461529" y="6488430"/>
            <a:ext cx="700617" cy="187325"/>
          </a:xfrm>
        </p:spPr>
        <p:txBody>
          <a:bodyPr/>
          <a:lstStyle>
            <a:lvl1pPr>
              <a:defRPr/>
            </a:lvl1pPr>
          </a:lstStyle>
          <a:p>
            <a:pPr>
              <a:defRPr/>
            </a:pPr>
            <a:fld id="{72F71154-E60D-9942-9C7E-C9963561CB3F}" type="slidenum">
              <a:rPr lang="en-US"/>
              <a:pPr>
                <a:defRPr/>
              </a:pPr>
              <a:t>‹#›</a:t>
            </a:fld>
            <a:endParaRPr lang="en-US" dirty="0"/>
          </a:p>
        </p:txBody>
      </p:sp>
      <p:sp>
        <p:nvSpPr>
          <p:cNvPr id="6" name="Date Placeholder 3">
            <a:extLst>
              <a:ext uri="{FF2B5EF4-FFF2-40B4-BE49-F238E27FC236}">
                <a16:creationId xmlns:a16="http://schemas.microsoft.com/office/drawing/2014/main" id="{03F8F6C8-BAAF-4D4A-A3A0-448596DDB28C}"/>
              </a:ext>
            </a:extLst>
          </p:cNvPr>
          <p:cNvSpPr>
            <a:spLocks noGrp="1"/>
          </p:cNvSpPr>
          <p:nvPr>
            <p:ph type="dt" sz="half" idx="2"/>
          </p:nvPr>
        </p:nvSpPr>
        <p:spPr>
          <a:xfrm>
            <a:off x="1305984" y="6488431"/>
            <a:ext cx="1515533"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a:t>07.09.20</a:t>
            </a:r>
            <a:endParaRPr lang="en-US" dirty="0"/>
          </a:p>
        </p:txBody>
      </p:sp>
    </p:spTree>
    <p:extLst>
      <p:ext uri="{BB962C8B-B14F-4D97-AF65-F5344CB8AC3E}">
        <p14:creationId xmlns:p14="http://schemas.microsoft.com/office/powerpoint/2010/main" val="3458088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609605" y="5175906"/>
            <a:ext cx="4023360" cy="915332"/>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4955118" y="1238250"/>
            <a:ext cx="6711949" cy="4852988"/>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7" name="Footer Placeholder 4"/>
          <p:cNvSpPr>
            <a:spLocks noGrp="1"/>
          </p:cNvSpPr>
          <p:nvPr>
            <p:ph type="ftr" sz="quarter" idx="17"/>
          </p:nvPr>
        </p:nvSpPr>
        <p:spPr/>
        <p:txBody>
          <a:bodyPr/>
          <a:lstStyle>
            <a:lvl1pPr>
              <a:defRPr sz="1200" baseline="0" dirty="0">
                <a:solidFill>
                  <a:srgbClr val="004C97"/>
                </a:solidFill>
                <a:latin typeface="Helvetica"/>
              </a:defRPr>
            </a:lvl1pPr>
          </a:lstStyle>
          <a:p>
            <a:pPr>
              <a:defRPr/>
            </a:pPr>
            <a:r>
              <a:rPr lang="en-US"/>
              <a:t>David Montanari | Near Site Cryogenics Systems Overview</a:t>
            </a:r>
          </a:p>
        </p:txBody>
      </p:sp>
      <p:sp>
        <p:nvSpPr>
          <p:cNvPr id="8" name="Slide Number Placeholder 5"/>
          <p:cNvSpPr>
            <a:spLocks noGrp="1"/>
          </p:cNvSpPr>
          <p:nvPr>
            <p:ph type="sldNum" sz="quarter" idx="18"/>
          </p:nvPr>
        </p:nvSpPr>
        <p:spPr/>
        <p:txBody>
          <a:bodyPr/>
          <a:lstStyle>
            <a:lvl1pPr>
              <a:defRPr sz="1200" b="1" i="0" baseline="0" smtClean="0">
                <a:solidFill>
                  <a:srgbClr val="004C97"/>
                </a:solidFill>
                <a:latin typeface="Helvetica"/>
              </a:defRPr>
            </a:lvl1pPr>
          </a:lstStyle>
          <a:p>
            <a:pPr>
              <a:defRPr/>
            </a:pPr>
            <a:fld id="{609735B5-E0F8-D44A-A3DE-E2CD0DCDE7CF}" type="slidenum">
              <a:rPr lang="en-US"/>
              <a:pPr>
                <a:defRPr/>
              </a:pPr>
              <a:t>‹#›</a:t>
            </a:fld>
            <a:endParaRPr lang="en-US" dirty="0"/>
          </a:p>
        </p:txBody>
      </p:sp>
      <p:sp>
        <p:nvSpPr>
          <p:cNvPr id="2" name="Title 1"/>
          <p:cNvSpPr>
            <a:spLocks noGrp="1"/>
          </p:cNvSpPr>
          <p:nvPr>
            <p:ph type="title"/>
          </p:nvPr>
        </p:nvSpPr>
        <p:spPr>
          <a:xfrm>
            <a:off x="609600" y="429098"/>
            <a:ext cx="11057467" cy="647102"/>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9" name="Content Placeholder 2"/>
          <p:cNvSpPr>
            <a:spLocks noGrp="1"/>
          </p:cNvSpPr>
          <p:nvPr>
            <p:ph idx="19"/>
          </p:nvPr>
        </p:nvSpPr>
        <p:spPr>
          <a:xfrm>
            <a:off x="609600" y="1238250"/>
            <a:ext cx="4023365" cy="372268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9C23A2E0-AF67-414B-A4B4-E66525B2D5BB}"/>
              </a:ext>
            </a:extLst>
          </p:cNvPr>
          <p:cNvSpPr>
            <a:spLocks noGrp="1"/>
          </p:cNvSpPr>
          <p:nvPr>
            <p:ph type="dt" sz="half" idx="2"/>
          </p:nvPr>
        </p:nvSpPr>
        <p:spPr>
          <a:xfrm>
            <a:off x="1305985" y="6488431"/>
            <a:ext cx="1313926"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a:t>07.09.20</a:t>
            </a:r>
            <a:endParaRPr lang="en-US" dirty="0"/>
          </a:p>
        </p:txBody>
      </p:sp>
    </p:spTree>
    <p:extLst>
      <p:ext uri="{BB962C8B-B14F-4D97-AF65-F5344CB8AC3E}">
        <p14:creationId xmlns:p14="http://schemas.microsoft.com/office/powerpoint/2010/main" val="164548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5366" y="1227138"/>
            <a:ext cx="11061700" cy="4241851"/>
          </a:xfrm>
          <a:prstGeom prst="rect">
            <a:avLst/>
          </a:prstGeom>
        </p:spPr>
        <p:txBody>
          <a:bodyPr/>
          <a:lstStyle>
            <a:lvl1pPr marL="0" indent="0">
              <a:buNone/>
              <a:defRPr sz="3200">
                <a:solidFill>
                  <a:srgbClr val="63666A"/>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609605" y="5686118"/>
            <a:ext cx="11057460" cy="439738"/>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Footer Placeholder 4"/>
          <p:cNvSpPr>
            <a:spLocks noGrp="1"/>
          </p:cNvSpPr>
          <p:nvPr>
            <p:ph type="ftr" sz="quarter" idx="13"/>
          </p:nvPr>
        </p:nvSpPr>
        <p:spPr/>
        <p:txBody>
          <a:bodyPr/>
          <a:lstStyle>
            <a:lvl1pPr>
              <a:defRPr sz="1200" baseline="0" dirty="0">
                <a:solidFill>
                  <a:srgbClr val="004C97"/>
                </a:solidFill>
                <a:latin typeface="Helvetica"/>
              </a:defRPr>
            </a:lvl1pPr>
          </a:lstStyle>
          <a:p>
            <a:pPr>
              <a:defRPr/>
            </a:pPr>
            <a:r>
              <a:rPr lang="en-US"/>
              <a:t>David Montanari | Near Site Cryogenics Systems Overview</a:t>
            </a:r>
          </a:p>
        </p:txBody>
      </p:sp>
      <p:sp>
        <p:nvSpPr>
          <p:cNvPr id="7" name="Slide Number Placeholder 5"/>
          <p:cNvSpPr>
            <a:spLocks noGrp="1"/>
          </p:cNvSpPr>
          <p:nvPr>
            <p:ph type="sldNum" sz="quarter" idx="14"/>
          </p:nvPr>
        </p:nvSpPr>
        <p:spPr/>
        <p:txBody>
          <a:bodyPr/>
          <a:lstStyle>
            <a:lvl1pPr>
              <a:defRPr sz="1200" b="1" i="0" baseline="0" smtClean="0">
                <a:solidFill>
                  <a:srgbClr val="004C97"/>
                </a:solidFill>
                <a:latin typeface="Helvetica"/>
              </a:defRPr>
            </a:lvl1pPr>
          </a:lstStyle>
          <a:p>
            <a:pPr>
              <a:defRPr/>
            </a:pPr>
            <a:fld id="{D7C6703C-D516-5C41-9D7B-DB72F4B68AE4}" type="slidenum">
              <a:rPr lang="en-US"/>
              <a:pPr>
                <a:defRPr/>
              </a:pPr>
              <a:t>‹#›</a:t>
            </a:fld>
            <a:endParaRPr lang="en-US" dirty="0"/>
          </a:p>
        </p:txBody>
      </p:sp>
      <p:sp>
        <p:nvSpPr>
          <p:cNvPr id="2" name="Title 1"/>
          <p:cNvSpPr>
            <a:spLocks noGrp="1"/>
          </p:cNvSpPr>
          <p:nvPr>
            <p:ph type="title"/>
          </p:nvPr>
        </p:nvSpPr>
        <p:spPr>
          <a:xfrm>
            <a:off x="609606" y="425569"/>
            <a:ext cx="11057461" cy="603767"/>
          </a:xfrm>
          <a:prstGeom prst="rect">
            <a:avLst/>
          </a:prstGeom>
        </p:spPr>
        <p:txBody>
          <a:bodyPr vert="horz" lIns="0" tIns="0" rIns="0" bIns="0"/>
          <a:lstStyle>
            <a:lvl1pPr algn="l">
              <a:defRPr sz="2200" b="1" i="0" baseline="0">
                <a:solidFill>
                  <a:srgbClr val="004C97"/>
                </a:solidFill>
                <a:latin typeface="Helvetica"/>
              </a:defRPr>
            </a:lvl1pPr>
          </a:lstStyle>
          <a:p>
            <a:r>
              <a:rPr lang="en-US"/>
              <a:t>Click to edit Master title style</a:t>
            </a:r>
          </a:p>
        </p:txBody>
      </p:sp>
      <p:sp>
        <p:nvSpPr>
          <p:cNvPr id="8" name="Date Placeholder 3">
            <a:extLst>
              <a:ext uri="{FF2B5EF4-FFF2-40B4-BE49-F238E27FC236}">
                <a16:creationId xmlns:a16="http://schemas.microsoft.com/office/drawing/2014/main" id="{1B9DBF6E-42F6-4744-BB00-707B0BEDCBDF}"/>
              </a:ext>
            </a:extLst>
          </p:cNvPr>
          <p:cNvSpPr>
            <a:spLocks noGrp="1"/>
          </p:cNvSpPr>
          <p:nvPr>
            <p:ph type="dt" sz="half" idx="2"/>
          </p:nvPr>
        </p:nvSpPr>
        <p:spPr>
          <a:xfrm>
            <a:off x="1305984" y="6488431"/>
            <a:ext cx="1515533"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a:t>07.09.20</a:t>
            </a:r>
            <a:endParaRPr lang="en-US" dirty="0"/>
          </a:p>
        </p:txBody>
      </p:sp>
    </p:spTree>
    <p:extLst>
      <p:ext uri="{BB962C8B-B14F-4D97-AF65-F5344CB8AC3E}">
        <p14:creationId xmlns:p14="http://schemas.microsoft.com/office/powerpoint/2010/main" val="2412412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Straight Connector 9"/>
          <p:cNvCxnSpPr>
            <a:cxnSpLocks/>
          </p:cNvCxnSpPr>
          <p:nvPr/>
        </p:nvCxnSpPr>
        <p:spPr>
          <a:xfrm>
            <a:off x="380144" y="475760"/>
            <a:ext cx="11599523" cy="0"/>
          </a:xfrm>
          <a:prstGeom prst="line">
            <a:avLst/>
          </a:prstGeom>
          <a:ln w="19050" cmpd="sng">
            <a:solidFill>
              <a:srgbClr val="004C97"/>
            </a:solidFill>
          </a:ln>
        </p:spPr>
        <p:style>
          <a:lnRef idx="1">
            <a:schemeClr val="dk1"/>
          </a:lnRef>
          <a:fillRef idx="0">
            <a:schemeClr val="dk1"/>
          </a:fillRef>
          <a:effectRef idx="0">
            <a:schemeClr val="dk1"/>
          </a:effectRef>
          <a:fontRef idx="minor">
            <a:schemeClr val="tx1"/>
          </a:fontRef>
        </p:style>
      </p:cxnSp>
      <p:pic>
        <p:nvPicPr>
          <p:cNvPr id="1029"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5368" y="6083428"/>
            <a:ext cx="2100381" cy="3794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3" name="Straight Connector 12"/>
          <p:cNvCxnSpPr>
            <a:cxnSpLocks/>
          </p:cNvCxnSpPr>
          <p:nvPr/>
        </p:nvCxnSpPr>
        <p:spPr>
          <a:xfrm>
            <a:off x="287676" y="5728951"/>
            <a:ext cx="11691991"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pic>
        <p:nvPicPr>
          <p:cNvPr id="1031" name="Picture 13" descr="CERN-logo_outli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9941" y="5916605"/>
            <a:ext cx="874109" cy="859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3" name="Picture 16" descr="SanfordSURF-horiz-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57905" y="5807965"/>
            <a:ext cx="2489454" cy="930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Color-Seal_Green-Mark_SC_Horizonta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1214" y="6030041"/>
            <a:ext cx="2909413" cy="486249"/>
          </a:xfrm>
          <a:prstGeom prst="rect">
            <a:avLst/>
          </a:prstGeom>
        </p:spPr>
      </p:pic>
      <p:pic>
        <p:nvPicPr>
          <p:cNvPr id="12" name="Picture 11">
            <a:extLst>
              <a:ext uri="{FF2B5EF4-FFF2-40B4-BE49-F238E27FC236}">
                <a16:creationId xmlns:a16="http://schemas.microsoft.com/office/drawing/2014/main" id="{D36C1517-621B-43C2-9BA9-5BF605AF9101}"/>
              </a:ext>
            </a:extLst>
          </p:cNvPr>
          <p:cNvPicPr>
            <a:picLocks noChangeAspect="1"/>
          </p:cNvPicPr>
          <p:nvPr userDrawn="1"/>
        </p:nvPicPr>
        <p:blipFill>
          <a:blip r:embed="rId7"/>
          <a:stretch>
            <a:fillRect/>
          </a:stretch>
        </p:blipFill>
        <p:spPr>
          <a:xfrm>
            <a:off x="10109090" y="41084"/>
            <a:ext cx="1810669" cy="374205"/>
          </a:xfrm>
          <a:prstGeom prst="rect">
            <a:avLst/>
          </a:prstGeom>
        </p:spPr>
      </p:pic>
    </p:spTree>
  </p:cSld>
  <p:clrMap bg1="lt1" tx1="dk1" bg2="lt2" tx2="dk2" accent1="accent1" accent2="accent2" accent3="accent3" accent4="accent4" accent5="accent5" accent6="accent6" hlink="hlink" folHlink="folHlink"/>
  <p:sldLayoutIdLst>
    <p:sldLayoutId id="2147483679" r:id="rId1"/>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Straight Connector 12"/>
          <p:cNvCxnSpPr>
            <a:cxnSpLocks/>
          </p:cNvCxnSpPr>
          <p:nvPr/>
        </p:nvCxnSpPr>
        <p:spPr>
          <a:xfrm>
            <a:off x="287676" y="6357938"/>
            <a:ext cx="11667705"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1305985" y="6488431"/>
            <a:ext cx="1313926" cy="200023"/>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a:t>07.09.20</a:t>
            </a:r>
            <a:endParaRPr lang="en-US" dirty="0"/>
          </a:p>
        </p:txBody>
      </p:sp>
      <p:sp>
        <p:nvSpPr>
          <p:cNvPr id="5" name="Footer Placeholder 4"/>
          <p:cNvSpPr>
            <a:spLocks noGrp="1"/>
          </p:cNvSpPr>
          <p:nvPr>
            <p:ph type="ftr" sz="quarter" idx="3"/>
          </p:nvPr>
        </p:nvSpPr>
        <p:spPr>
          <a:xfrm>
            <a:off x="2821518" y="6488432"/>
            <a:ext cx="7329349" cy="187324"/>
          </a:xfrm>
          <a:prstGeom prst="rect">
            <a:avLst/>
          </a:prstGeom>
        </p:spPr>
        <p:txBody>
          <a:bodyPr lIns="0" tIns="0" rIns="0" bIns="0" anchor="b" anchorCtr="0"/>
          <a:lstStyle>
            <a:lvl1pPr fontAlgn="auto">
              <a:spcBef>
                <a:spcPts val="0"/>
              </a:spcBef>
              <a:spcAft>
                <a:spcPts val="0"/>
              </a:spcAft>
              <a:defRPr sz="1200" baseline="0" dirty="0">
                <a:solidFill>
                  <a:srgbClr val="004C97"/>
                </a:solidFill>
                <a:latin typeface="Helvetica"/>
                <a:ea typeface="+mn-ea"/>
                <a:cs typeface="+mn-cs"/>
              </a:defRPr>
            </a:lvl1pPr>
          </a:lstStyle>
          <a:p>
            <a:pPr>
              <a:defRPr/>
            </a:pPr>
            <a:r>
              <a:rPr lang="en-US"/>
              <a:t>David Montanari | Near Site Cryogenics Systems Overview</a:t>
            </a:r>
            <a:endParaRPr lang="en-US" dirty="0"/>
          </a:p>
        </p:txBody>
      </p:sp>
      <p:sp>
        <p:nvSpPr>
          <p:cNvPr id="6" name="Slide Number Placeholder 5"/>
          <p:cNvSpPr>
            <a:spLocks noGrp="1"/>
          </p:cNvSpPr>
          <p:nvPr>
            <p:ph type="sldNum" sz="quarter" idx="4"/>
          </p:nvPr>
        </p:nvSpPr>
        <p:spPr>
          <a:xfrm>
            <a:off x="363679" y="6488431"/>
            <a:ext cx="700617" cy="187325"/>
          </a:xfrm>
          <a:prstGeom prst="rect">
            <a:avLst/>
          </a:prstGeom>
        </p:spPr>
        <p:txBody>
          <a:bodyPr lIns="0" tIns="0" rIns="0" bIns="0" anchor="b" anchorCtr="0"/>
          <a:lstStyle>
            <a:lvl1pPr fontAlgn="auto">
              <a:spcBef>
                <a:spcPts val="0"/>
              </a:spcBef>
              <a:spcAft>
                <a:spcPts val="0"/>
              </a:spcAft>
              <a:defRPr sz="12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dirty="0"/>
          </a:p>
        </p:txBody>
      </p:sp>
      <p:pic>
        <p:nvPicPr>
          <p:cNvPr id="7" name="Picture 6">
            <a:extLst>
              <a:ext uri="{FF2B5EF4-FFF2-40B4-BE49-F238E27FC236}">
                <a16:creationId xmlns:a16="http://schemas.microsoft.com/office/drawing/2014/main" id="{11F0F08D-1383-4141-915C-29DECEA73C87}"/>
              </a:ext>
            </a:extLst>
          </p:cNvPr>
          <p:cNvPicPr>
            <a:picLocks noChangeAspect="1"/>
          </p:cNvPicPr>
          <p:nvPr userDrawn="1"/>
        </p:nvPicPr>
        <p:blipFill>
          <a:blip r:embed="rId9"/>
          <a:stretch>
            <a:fillRect/>
          </a:stretch>
        </p:blipFill>
        <p:spPr>
          <a:xfrm>
            <a:off x="10310285" y="6425229"/>
            <a:ext cx="1518036" cy="313728"/>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 id="2147483680" r:id="rId2"/>
    <p:sldLayoutId id="2147483681" r:id="rId3"/>
    <p:sldLayoutId id="2147483682" r:id="rId4"/>
    <p:sldLayoutId id="2147483683" r:id="rId5"/>
    <p:sldLayoutId id="2147483685" r:id="rId6"/>
    <p:sldLayoutId id="2147483686" r:id="rId7"/>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edms.cern.ch/document/2339685/2" TargetMode="External"/><Relationship Id="rId1" Type="http://schemas.openxmlformats.org/officeDocument/2006/relationships/slideLayout" Target="../slideLayouts/slideLayout3.xml"/><Relationship Id="rId6" Type="http://schemas.openxmlformats.org/officeDocument/2006/relationships/hyperlink" Target="https://edms.cern.ch/document/2385477/1" TargetMode="External"/><Relationship Id="rId5" Type="http://schemas.openxmlformats.org/officeDocument/2006/relationships/hyperlink" Target="https://edms.cern.ch/document/2385478/1" TargetMode="External"/><Relationship Id="rId4" Type="http://schemas.openxmlformats.org/officeDocument/2006/relationships/hyperlink" Target="https://edms.cern.ch/document/2339749/1"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edms.cern.ch/document/2370342/1" TargetMode="External"/><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edms.cern.ch/document/2339713/2"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s://edms.cern.ch/document/2387229/1"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edms.cern.ch/document/2387229/1" TargetMode="External"/><Relationship Id="rId2" Type="http://schemas.openxmlformats.org/officeDocument/2006/relationships/image" Target="../media/image16.tmp"/><Relationship Id="rId1" Type="http://schemas.openxmlformats.org/officeDocument/2006/relationships/slideLayout" Target="../slideLayouts/slideLayout3.xml"/><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8.tmp"/><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dms.cern.ch/document/2387228/1" TargetMode="External"/><Relationship Id="rId2" Type="http://schemas.openxmlformats.org/officeDocument/2006/relationships/image" Target="../media/image21.tmp"/><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hyperlink" Target="https://edms.cern.ch/document/2387228/1"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tmp"/><Relationship Id="rId1" Type="http://schemas.openxmlformats.org/officeDocument/2006/relationships/slideLayout" Target="../slideLayouts/slideLayout3.xml"/><Relationship Id="rId4" Type="http://schemas.openxmlformats.org/officeDocument/2006/relationships/image" Target="../media/image24.tm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hyperlink" Target="https://edms.cern.ch/document/2339685/2"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edms.cern.ch/document/2385477/1" TargetMode="External"/><Relationship Id="rId13" Type="http://schemas.openxmlformats.org/officeDocument/2006/relationships/hyperlink" Target="https://edms.cern.ch/document/2376034/1" TargetMode="External"/><Relationship Id="rId3" Type="http://schemas.openxmlformats.org/officeDocument/2006/relationships/hyperlink" Target="https://edms.cern.ch/document/2385428/1" TargetMode="External"/><Relationship Id="rId7" Type="http://schemas.openxmlformats.org/officeDocument/2006/relationships/hyperlink" Target="https://edms.cern.ch/document/2385478/1" TargetMode="External"/><Relationship Id="rId12" Type="http://schemas.openxmlformats.org/officeDocument/2006/relationships/hyperlink" Target="https://edms.cern.ch/document/2380142/1" TargetMode="External"/><Relationship Id="rId17" Type="http://schemas.openxmlformats.org/officeDocument/2006/relationships/hyperlink" Target="https://edms.cern.ch/document/2390126/1" TargetMode="External"/><Relationship Id="rId2" Type="http://schemas.openxmlformats.org/officeDocument/2006/relationships/hyperlink" Target="https://edms.cern.ch/document/2385443/1" TargetMode="External"/><Relationship Id="rId16" Type="http://schemas.openxmlformats.org/officeDocument/2006/relationships/hyperlink" Target="https://edms.cern.ch/document/2390106/1" TargetMode="External"/><Relationship Id="rId1" Type="http://schemas.openxmlformats.org/officeDocument/2006/relationships/slideLayout" Target="../slideLayouts/slideLayout2.xml"/><Relationship Id="rId6" Type="http://schemas.openxmlformats.org/officeDocument/2006/relationships/hyperlink" Target="https://edms.cern.ch/document/2339749/1" TargetMode="External"/><Relationship Id="rId11" Type="http://schemas.openxmlformats.org/officeDocument/2006/relationships/hyperlink" Target="https://edms.cern.ch/document/2370342/1" TargetMode="External"/><Relationship Id="rId5" Type="http://schemas.openxmlformats.org/officeDocument/2006/relationships/hyperlink" Target="https://edms.cern.ch/document/2381764/1" TargetMode="External"/><Relationship Id="rId15" Type="http://schemas.openxmlformats.org/officeDocument/2006/relationships/hyperlink" Target="https://edms.cern.ch/document/2385846/1" TargetMode="External"/><Relationship Id="rId10" Type="http://schemas.openxmlformats.org/officeDocument/2006/relationships/hyperlink" Target="https://edms.cern.ch/document/2370889/1" TargetMode="External"/><Relationship Id="rId4" Type="http://schemas.openxmlformats.org/officeDocument/2006/relationships/hyperlink" Target="https://edms.cern.ch/document/2370356/1" TargetMode="External"/><Relationship Id="rId9" Type="http://schemas.openxmlformats.org/officeDocument/2006/relationships/hyperlink" Target="https://edms.cern.ch/document/2339713/1" TargetMode="External"/><Relationship Id="rId14" Type="http://schemas.openxmlformats.org/officeDocument/2006/relationships/hyperlink" Target="https://edms.cern.ch/document/2380152/1"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hyperlink" Target="https://edms.cern.ch/document/2387227/1" TargetMode="External"/><Relationship Id="rId1" Type="http://schemas.openxmlformats.org/officeDocument/2006/relationships/slideLayout" Target="../slideLayouts/slideLayout3.xml"/><Relationship Id="rId4" Type="http://schemas.openxmlformats.org/officeDocument/2006/relationships/image" Target="../media/image33.tmp"/></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edms.cern.ch/document/2387227/1" TargetMode="External"/><Relationship Id="rId2" Type="http://schemas.openxmlformats.org/officeDocument/2006/relationships/image" Target="../media/image21.tmp"/><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mp"/><Relationship Id="rId1" Type="http://schemas.openxmlformats.org/officeDocument/2006/relationships/slideLayout" Target="../slideLayouts/slideLayout3.xml"/><Relationship Id="rId4" Type="http://schemas.openxmlformats.org/officeDocument/2006/relationships/hyperlink" Target="https://edms.cern.ch/document/2390133/1"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edms.cern.ch/document/2387227/1" TargetMode="External"/><Relationship Id="rId2" Type="http://schemas.openxmlformats.org/officeDocument/2006/relationships/image" Target="../media/image36.tmp"/><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hyperlink" Target="https://edms.cern.ch/document/2387227/1"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9.tmp"/><Relationship Id="rId7" Type="http://schemas.openxmlformats.org/officeDocument/2006/relationships/hyperlink" Target="https://edms.cern.ch/document/2387227/1" TargetMode="External"/><Relationship Id="rId2" Type="http://schemas.openxmlformats.org/officeDocument/2006/relationships/image" Target="../media/image38.tmp"/><Relationship Id="rId1" Type="http://schemas.openxmlformats.org/officeDocument/2006/relationships/slideLayout" Target="../slideLayouts/slideLayout3.xml"/><Relationship Id="rId6" Type="http://schemas.openxmlformats.org/officeDocument/2006/relationships/image" Target="../media/image42.tmp"/><Relationship Id="rId5" Type="http://schemas.openxmlformats.org/officeDocument/2006/relationships/image" Target="../media/image41.tmp"/><Relationship Id="rId4" Type="http://schemas.openxmlformats.org/officeDocument/2006/relationships/image" Target="../media/image40.tmp"/></Relationships>
</file>

<file path=ppt/slides/_rels/slide46.xml.rels><?xml version="1.0" encoding="UTF-8" standalone="yes"?>
<Relationships xmlns="http://schemas.openxmlformats.org/package/2006/relationships"><Relationship Id="rId8" Type="http://schemas.openxmlformats.org/officeDocument/2006/relationships/hyperlink" Target="https://edms.cern.ch/document/2387229/1" TargetMode="External"/><Relationship Id="rId3" Type="http://schemas.openxmlformats.org/officeDocument/2006/relationships/hyperlink" Target="https://edms.cern.ch/document/2390133/1" TargetMode="External"/><Relationship Id="rId7" Type="http://schemas.openxmlformats.org/officeDocument/2006/relationships/hyperlink" Target="https://edms.cern.ch/document/2387227/1" TargetMode="External"/><Relationship Id="rId2" Type="http://schemas.openxmlformats.org/officeDocument/2006/relationships/hyperlink" Target="https://edms.cern.ch/document/2387228/1" TargetMode="External"/><Relationship Id="rId1" Type="http://schemas.openxmlformats.org/officeDocument/2006/relationships/slideLayout" Target="../slideLayouts/slideLayout2.xml"/><Relationship Id="rId6" Type="http://schemas.openxmlformats.org/officeDocument/2006/relationships/hyperlink" Target="https://edms.cern.ch/document/2387233/1" TargetMode="External"/><Relationship Id="rId5" Type="http://schemas.openxmlformats.org/officeDocument/2006/relationships/hyperlink" Target="https://edms.cern.ch/document/2387232/1" TargetMode="External"/><Relationship Id="rId4" Type="http://schemas.openxmlformats.org/officeDocument/2006/relationships/hyperlink" Target="https://edms.cern.ch/file/2390133/1/DUNE_ND_LHe_Cryoplant_Preliminary_Layout_MPD_magnet_cooling.pdf" TargetMode="External"/><Relationship Id="rId9" Type="http://schemas.openxmlformats.org/officeDocument/2006/relationships/hyperlink" Target="https://edms.cern.ch/file/2387229/1/P00022550_The_KLOE_Detector_Techinical_Proposal_1993.pd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edms.cern.ch/document/2387228/1" TargetMode="External"/><Relationship Id="rId2" Type="http://schemas.openxmlformats.org/officeDocument/2006/relationships/image" Target="../media/image43.tmp"/><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hyperlink" Target="https://edms.cern.ch/document/2387227/1" TargetMode="Externa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hyperlink" Target="https://edms.cern.ch/document/2387227/1"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hyperlink" Target="https://edms.cern.ch/document/2387228/1" TargetMode="Externa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hyperlink" Target="https://edms.cern.ch/document/2387228/1"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edms.cern.ch/document/2387229/1" TargetMode="External"/><Relationship Id="rId2" Type="http://schemas.openxmlformats.org/officeDocument/2006/relationships/hyperlink" Target="https://edms.cern.ch/document/2387227/1" TargetMode="External"/><Relationship Id="rId1" Type="http://schemas.openxmlformats.org/officeDocument/2006/relationships/slideLayout" Target="../slideLayouts/slideLayout3.xml"/><Relationship Id="rId4" Type="http://schemas.openxmlformats.org/officeDocument/2006/relationships/hyperlink" Target="https://edms.cern.ch/document/239148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s://edms.cern.ch/document/2390106/1"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dirty="0">
                <a:latin typeface="Helvetica" charset="0"/>
              </a:rPr>
              <a:t>Near Site Cryogenics Overview</a:t>
            </a:r>
            <a:endParaRPr lang="en-US" dirty="0"/>
          </a:p>
        </p:txBody>
      </p:sp>
      <p:sp>
        <p:nvSpPr>
          <p:cNvPr id="6146" name="Text Placeholder 2"/>
          <p:cNvSpPr>
            <a:spLocks noGrp="1"/>
          </p:cNvSpPr>
          <p:nvPr>
            <p:ph type="body" sz="quarter" idx="10"/>
          </p:nvPr>
        </p:nvSpPr>
        <p:spPr/>
        <p:txBody>
          <a:bodyPr/>
          <a:lstStyle/>
          <a:p>
            <a:r>
              <a:rPr lang="en-US" dirty="0">
                <a:latin typeface="Helvetica" charset="0"/>
              </a:rPr>
              <a:t>David Montanari (on behalf of Near Site Cryogenics Team)</a:t>
            </a:r>
          </a:p>
          <a:p>
            <a:r>
              <a:rPr lang="en-US" dirty="0"/>
              <a:t>DUNE Conceptual Design Review: Near Detector</a:t>
            </a:r>
          </a:p>
          <a:p>
            <a:r>
              <a:rPr lang="en-US" dirty="0"/>
              <a:t>7-9 July 2020</a:t>
            </a:r>
          </a:p>
        </p:txBody>
      </p:sp>
      <p:sp>
        <p:nvSpPr>
          <p:cNvPr id="4" name="TextBox 3">
            <a:extLst>
              <a:ext uri="{FF2B5EF4-FFF2-40B4-BE49-F238E27FC236}">
                <a16:creationId xmlns:a16="http://schemas.microsoft.com/office/drawing/2014/main" id="{D0C7DE2C-1EEA-204A-9162-41CF20DCD3C7}"/>
              </a:ext>
            </a:extLst>
          </p:cNvPr>
          <p:cNvSpPr txBox="1"/>
          <p:nvPr/>
        </p:nvSpPr>
        <p:spPr>
          <a:xfrm>
            <a:off x="3291675" y="5254172"/>
            <a:ext cx="5608651" cy="369332"/>
          </a:xfrm>
          <a:prstGeom prst="rect">
            <a:avLst/>
          </a:prstGeom>
          <a:noFill/>
        </p:spPr>
        <p:txBody>
          <a:bodyPr wrap="none" rtlCol="0">
            <a:spAutoFit/>
          </a:bodyPr>
          <a:lstStyle/>
          <a:p>
            <a:r>
              <a:rPr lang="en-US" dirty="0">
                <a:solidFill>
                  <a:srgbClr val="FF0000"/>
                </a:solidFill>
              </a:rPr>
              <a:t>DM: Slides have been edited on Jul 8, 2020 (5, 19, 20, 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B58E6-A3D9-4000-879C-842186FE0C68}"/>
              </a:ext>
            </a:extLst>
          </p:cNvPr>
          <p:cNvSpPr>
            <a:spLocks noGrp="1"/>
          </p:cNvSpPr>
          <p:nvPr>
            <p:ph type="title"/>
          </p:nvPr>
        </p:nvSpPr>
        <p:spPr/>
        <p:txBody>
          <a:bodyPr/>
          <a:lstStyle/>
          <a:p>
            <a:r>
              <a:rPr lang="en-US" dirty="0"/>
              <a:t>Interfaces</a:t>
            </a:r>
          </a:p>
        </p:txBody>
      </p:sp>
      <p:sp>
        <p:nvSpPr>
          <p:cNvPr id="4" name="Footer Placeholder 3">
            <a:extLst>
              <a:ext uri="{FF2B5EF4-FFF2-40B4-BE49-F238E27FC236}">
                <a16:creationId xmlns:a16="http://schemas.microsoft.com/office/drawing/2014/main" id="{5B89AC70-9664-4500-850D-BFF7EB822598}"/>
              </a:ext>
            </a:extLst>
          </p:cNvPr>
          <p:cNvSpPr>
            <a:spLocks noGrp="1"/>
          </p:cNvSpPr>
          <p:nvPr>
            <p:ph type="ftr" sz="quarter" idx="14"/>
          </p:nvPr>
        </p:nvSpPr>
        <p:spPr>
          <a:xfrm>
            <a:off x="2596896" y="6488432"/>
            <a:ext cx="7329349" cy="187324"/>
          </a:xfrm>
        </p:spPr>
        <p:txBody>
          <a:bodyPr/>
          <a:lstStyle/>
          <a:p>
            <a:pPr>
              <a:defRPr/>
            </a:pPr>
            <a:r>
              <a:rPr lang="en-US"/>
              <a:t>David Montanari | Near Site Cryogenics Systems Overview</a:t>
            </a:r>
            <a:endParaRPr lang="en-US" dirty="0"/>
          </a:p>
        </p:txBody>
      </p:sp>
      <p:sp>
        <p:nvSpPr>
          <p:cNvPr id="5" name="Slide Number Placeholder 4">
            <a:extLst>
              <a:ext uri="{FF2B5EF4-FFF2-40B4-BE49-F238E27FC236}">
                <a16:creationId xmlns:a16="http://schemas.microsoft.com/office/drawing/2014/main" id="{0F3D8F00-B756-4E4F-B69A-0C7791D156FE}"/>
              </a:ext>
            </a:extLst>
          </p:cNvPr>
          <p:cNvSpPr>
            <a:spLocks noGrp="1"/>
          </p:cNvSpPr>
          <p:nvPr>
            <p:ph type="sldNum" sz="quarter" idx="15"/>
          </p:nvPr>
        </p:nvSpPr>
        <p:spPr/>
        <p:txBody>
          <a:bodyPr/>
          <a:lstStyle/>
          <a:p>
            <a:pPr>
              <a:defRPr/>
            </a:pPr>
            <a:fld id="{C663080B-B7DD-F94E-BF93-E5AF96AB2174}" type="slidenum">
              <a:rPr lang="en-US" smtClean="0"/>
              <a:pPr>
                <a:defRPr/>
              </a:pPr>
              <a:t>10</a:t>
            </a:fld>
            <a:endParaRPr lang="en-US" dirty="0"/>
          </a:p>
        </p:txBody>
      </p:sp>
      <p:sp>
        <p:nvSpPr>
          <p:cNvPr id="6" name="Date Placeholder 5">
            <a:extLst>
              <a:ext uri="{FF2B5EF4-FFF2-40B4-BE49-F238E27FC236}">
                <a16:creationId xmlns:a16="http://schemas.microsoft.com/office/drawing/2014/main" id="{4242BBF5-2399-4B34-A425-4D20FB549DA2}"/>
              </a:ext>
            </a:extLst>
          </p:cNvPr>
          <p:cNvSpPr>
            <a:spLocks noGrp="1"/>
          </p:cNvSpPr>
          <p:nvPr>
            <p:ph type="dt" sz="half" idx="2"/>
          </p:nvPr>
        </p:nvSpPr>
        <p:spPr/>
        <p:txBody>
          <a:bodyPr/>
          <a:lstStyle/>
          <a:p>
            <a:pPr>
              <a:defRPr/>
            </a:pPr>
            <a:r>
              <a:rPr lang="en-US"/>
              <a:t>07.09.20</a:t>
            </a:r>
            <a:endParaRPr lang="en-US" dirty="0"/>
          </a:p>
        </p:txBody>
      </p:sp>
      <p:sp>
        <p:nvSpPr>
          <p:cNvPr id="7" name="TextBox 6">
            <a:extLst>
              <a:ext uri="{FF2B5EF4-FFF2-40B4-BE49-F238E27FC236}">
                <a16:creationId xmlns:a16="http://schemas.microsoft.com/office/drawing/2014/main" id="{ABD15E8F-B443-440A-80DF-8AE511233685}"/>
              </a:ext>
            </a:extLst>
          </p:cNvPr>
          <p:cNvSpPr txBox="1"/>
          <p:nvPr/>
        </p:nvSpPr>
        <p:spPr>
          <a:xfrm>
            <a:off x="9275689" y="635476"/>
            <a:ext cx="2346036" cy="369332"/>
          </a:xfrm>
          <a:prstGeom prst="rect">
            <a:avLst/>
          </a:prstGeom>
          <a:noFill/>
        </p:spPr>
        <p:txBody>
          <a:bodyPr wrap="square" rtlCol="0">
            <a:spAutoFit/>
          </a:bodyPr>
          <a:lstStyle/>
          <a:p>
            <a:r>
              <a:rPr lang="ca-ES" dirty="0"/>
              <a:t>LINK: </a:t>
            </a:r>
            <a:r>
              <a:rPr lang="ca-ES" dirty="0">
                <a:hlinkClick r:id="rId2"/>
              </a:rPr>
              <a:t>EDMS 2339685</a:t>
            </a:r>
            <a:endParaRPr lang="en-US" dirty="0"/>
          </a:p>
        </p:txBody>
      </p:sp>
      <p:pic>
        <p:nvPicPr>
          <p:cNvPr id="3" name="Picture 2">
            <a:extLst>
              <a:ext uri="{FF2B5EF4-FFF2-40B4-BE49-F238E27FC236}">
                <a16:creationId xmlns:a16="http://schemas.microsoft.com/office/drawing/2014/main" id="{41115B67-DAAE-45F9-8492-BED65049E386}"/>
              </a:ext>
            </a:extLst>
          </p:cNvPr>
          <p:cNvPicPr>
            <a:picLocks noChangeAspect="1"/>
          </p:cNvPicPr>
          <p:nvPr/>
        </p:nvPicPr>
        <p:blipFill>
          <a:blip r:embed="rId3"/>
          <a:stretch>
            <a:fillRect/>
          </a:stretch>
        </p:blipFill>
        <p:spPr>
          <a:xfrm>
            <a:off x="5007149" y="978090"/>
            <a:ext cx="6861001" cy="5302344"/>
          </a:xfrm>
          <a:prstGeom prst="rect">
            <a:avLst/>
          </a:prstGeom>
        </p:spPr>
      </p:pic>
      <p:sp>
        <p:nvSpPr>
          <p:cNvPr id="10" name="Content Placeholder 9">
            <a:extLst>
              <a:ext uri="{FF2B5EF4-FFF2-40B4-BE49-F238E27FC236}">
                <a16:creationId xmlns:a16="http://schemas.microsoft.com/office/drawing/2014/main" id="{9BD78039-2D6F-F149-A680-76C5E0782AE1}"/>
              </a:ext>
            </a:extLst>
          </p:cNvPr>
          <p:cNvSpPr>
            <a:spLocks noGrp="1"/>
          </p:cNvSpPr>
          <p:nvPr>
            <p:ph idx="16"/>
          </p:nvPr>
        </p:nvSpPr>
        <p:spPr>
          <a:xfrm>
            <a:off x="609600" y="1238250"/>
            <a:ext cx="4397549" cy="4846638"/>
          </a:xfrm>
        </p:spPr>
        <p:txBody>
          <a:bodyPr>
            <a:normAutofit lnSpcReduction="10000"/>
          </a:bodyPr>
          <a:lstStyle/>
          <a:p>
            <a:pPr>
              <a:lnSpc>
                <a:spcPct val="110000"/>
              </a:lnSpc>
              <a:spcBef>
                <a:spcPts val="600"/>
              </a:spcBef>
            </a:pPr>
            <a:r>
              <a:rPr lang="en-US" sz="2000" dirty="0"/>
              <a:t>NS Conventional Facilities </a:t>
            </a:r>
            <a:r>
              <a:rPr lang="en-US" sz="2000" b="1" u="sng" dirty="0">
                <a:solidFill>
                  <a:srgbClr val="002060"/>
                </a:solidFill>
                <a:hlinkClick r:id="rId4"/>
              </a:rPr>
              <a:t>ICD</a:t>
            </a:r>
            <a:endParaRPr lang="en-US" sz="2000" u="sng" dirty="0"/>
          </a:p>
          <a:p>
            <a:pPr lvl="1">
              <a:lnSpc>
                <a:spcPct val="110000"/>
              </a:lnSpc>
              <a:spcBef>
                <a:spcPts val="600"/>
              </a:spcBef>
            </a:pPr>
            <a:r>
              <a:rPr lang="en-US" sz="1800" dirty="0"/>
              <a:t>Industrial utilities (LV, IA).</a:t>
            </a:r>
          </a:p>
          <a:p>
            <a:pPr lvl="1">
              <a:lnSpc>
                <a:spcPct val="110000"/>
              </a:lnSpc>
              <a:spcBef>
                <a:spcPts val="600"/>
              </a:spcBef>
            </a:pPr>
            <a:r>
              <a:rPr lang="en-US" sz="1800" dirty="0"/>
              <a:t>HVAC ( + ODH mitigation).</a:t>
            </a:r>
          </a:p>
          <a:p>
            <a:pPr lvl="1">
              <a:lnSpc>
                <a:spcPct val="110000"/>
              </a:lnSpc>
              <a:spcBef>
                <a:spcPts val="600"/>
              </a:spcBef>
            </a:pPr>
            <a:r>
              <a:rPr lang="en-US" sz="1800" dirty="0"/>
              <a:t>External layout.</a:t>
            </a:r>
          </a:p>
          <a:p>
            <a:pPr lvl="1">
              <a:lnSpc>
                <a:spcPct val="110000"/>
              </a:lnSpc>
              <a:spcBef>
                <a:spcPts val="600"/>
              </a:spcBef>
            </a:pPr>
            <a:r>
              <a:rPr lang="en-US" sz="1800" dirty="0"/>
              <a:t>Cavern layout.</a:t>
            </a:r>
          </a:p>
          <a:p>
            <a:pPr>
              <a:lnSpc>
                <a:spcPct val="110000"/>
              </a:lnSpc>
              <a:spcBef>
                <a:spcPts val="600"/>
              </a:spcBef>
            </a:pPr>
            <a:r>
              <a:rPr lang="en-US" sz="2000" dirty="0"/>
              <a:t>NS Integration</a:t>
            </a:r>
            <a:r>
              <a:rPr lang="en-US" sz="2000" b="1" dirty="0">
                <a:solidFill>
                  <a:srgbClr val="002060"/>
                </a:solidFill>
              </a:rPr>
              <a:t> </a:t>
            </a:r>
            <a:r>
              <a:rPr lang="en-US" sz="2000" b="1" u="sng" dirty="0">
                <a:solidFill>
                  <a:srgbClr val="002060"/>
                </a:solidFill>
                <a:hlinkClick r:id="rId5"/>
              </a:rPr>
              <a:t>ICD</a:t>
            </a:r>
            <a:endParaRPr lang="en-US" sz="2000" u="sng" dirty="0"/>
          </a:p>
          <a:p>
            <a:pPr lvl="1">
              <a:lnSpc>
                <a:spcPct val="110000"/>
              </a:lnSpc>
              <a:spcBef>
                <a:spcPts val="600"/>
              </a:spcBef>
            </a:pPr>
            <a:r>
              <a:rPr lang="en-US" sz="1800" dirty="0"/>
              <a:t>Energy chain.</a:t>
            </a:r>
          </a:p>
          <a:p>
            <a:pPr lvl="1">
              <a:lnSpc>
                <a:spcPct val="110000"/>
              </a:lnSpc>
              <a:spcBef>
                <a:spcPts val="600"/>
              </a:spcBef>
            </a:pPr>
            <a:r>
              <a:rPr lang="en-US" sz="1800" dirty="0"/>
              <a:t>Moving platform.</a:t>
            </a:r>
          </a:p>
          <a:p>
            <a:pPr lvl="1">
              <a:lnSpc>
                <a:spcPct val="110000"/>
              </a:lnSpc>
              <a:spcBef>
                <a:spcPts val="600"/>
              </a:spcBef>
            </a:pPr>
            <a:r>
              <a:rPr lang="en-US" sz="1800" dirty="0"/>
              <a:t>Cryostat integration.</a:t>
            </a:r>
            <a:endParaRPr lang="en-US" sz="1600" dirty="0"/>
          </a:p>
          <a:p>
            <a:pPr lvl="2">
              <a:lnSpc>
                <a:spcPct val="110000"/>
              </a:lnSpc>
              <a:spcBef>
                <a:spcPts val="600"/>
              </a:spcBef>
            </a:pPr>
            <a:r>
              <a:rPr lang="en-US" sz="1600" dirty="0"/>
              <a:t>Internal cryogenics.</a:t>
            </a:r>
          </a:p>
          <a:p>
            <a:pPr lvl="2">
              <a:lnSpc>
                <a:spcPct val="110000"/>
              </a:lnSpc>
              <a:spcBef>
                <a:spcPts val="600"/>
              </a:spcBef>
            </a:pPr>
            <a:r>
              <a:rPr lang="en-US" sz="1600" dirty="0"/>
              <a:t>ArgonCube modules.</a:t>
            </a:r>
          </a:p>
          <a:p>
            <a:pPr>
              <a:lnSpc>
                <a:spcPct val="110000"/>
              </a:lnSpc>
              <a:spcBef>
                <a:spcPts val="600"/>
              </a:spcBef>
            </a:pPr>
            <a:r>
              <a:rPr lang="en-US" sz="2000" dirty="0"/>
              <a:t>NS He cryogenics </a:t>
            </a:r>
            <a:r>
              <a:rPr lang="en-US" sz="2000" b="1" u="sng" dirty="0">
                <a:solidFill>
                  <a:srgbClr val="002060"/>
                </a:solidFill>
                <a:hlinkClick r:id="rId6"/>
              </a:rPr>
              <a:t>ICD</a:t>
            </a:r>
            <a:endParaRPr lang="en-US" sz="2000" dirty="0"/>
          </a:p>
          <a:p>
            <a:pPr>
              <a:lnSpc>
                <a:spcPct val="110000"/>
              </a:lnSpc>
              <a:spcBef>
                <a:spcPts val="600"/>
              </a:spcBef>
            </a:pPr>
            <a:r>
              <a:rPr lang="en-US" sz="2000" dirty="0"/>
              <a:t>NS Cryo Controls (CF ICD + Spec).</a:t>
            </a:r>
          </a:p>
        </p:txBody>
      </p:sp>
    </p:spTree>
    <p:extLst>
      <p:ext uri="{BB962C8B-B14F-4D97-AF65-F5344CB8AC3E}">
        <p14:creationId xmlns:p14="http://schemas.microsoft.com/office/powerpoint/2010/main" val="475983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3A646-2296-43DF-8130-D8ABD4CE7C59}"/>
              </a:ext>
            </a:extLst>
          </p:cNvPr>
          <p:cNvSpPr>
            <a:spLocks noGrp="1"/>
          </p:cNvSpPr>
          <p:nvPr>
            <p:ph type="title"/>
          </p:nvPr>
        </p:nvSpPr>
        <p:spPr/>
        <p:txBody>
          <a:bodyPr/>
          <a:lstStyle/>
          <a:p>
            <a:r>
              <a:rPr lang="en-US" dirty="0"/>
              <a:t>Modes of Operation</a:t>
            </a:r>
          </a:p>
        </p:txBody>
      </p:sp>
      <p:sp>
        <p:nvSpPr>
          <p:cNvPr id="3" name="Footer Placeholder 2">
            <a:extLst>
              <a:ext uri="{FF2B5EF4-FFF2-40B4-BE49-F238E27FC236}">
                <a16:creationId xmlns:a16="http://schemas.microsoft.com/office/drawing/2014/main" id="{12AF502B-5D78-43B9-A831-1BD3C7BC0BF4}"/>
              </a:ext>
            </a:extLst>
          </p:cNvPr>
          <p:cNvSpPr>
            <a:spLocks noGrp="1"/>
          </p:cNvSpPr>
          <p:nvPr>
            <p:ph type="ftr" sz="quarter" idx="14"/>
          </p:nvPr>
        </p:nvSpPr>
        <p:spPr>
          <a:xfrm>
            <a:off x="2596896" y="6488432"/>
            <a:ext cx="7329349" cy="187324"/>
          </a:xfrm>
        </p:spPr>
        <p:txBody>
          <a:bodyPr/>
          <a:lstStyle/>
          <a:p>
            <a:pPr>
              <a:defRPr/>
            </a:pPr>
            <a:r>
              <a:rPr lang="en-US"/>
              <a:t>David Montanari | Near Site Cryogenics Systems Overview</a:t>
            </a:r>
          </a:p>
        </p:txBody>
      </p:sp>
      <p:sp>
        <p:nvSpPr>
          <p:cNvPr id="4" name="Slide Number Placeholder 3">
            <a:extLst>
              <a:ext uri="{FF2B5EF4-FFF2-40B4-BE49-F238E27FC236}">
                <a16:creationId xmlns:a16="http://schemas.microsoft.com/office/drawing/2014/main" id="{9D1B1475-49B3-433C-8244-87560FE903E2}"/>
              </a:ext>
            </a:extLst>
          </p:cNvPr>
          <p:cNvSpPr>
            <a:spLocks noGrp="1"/>
          </p:cNvSpPr>
          <p:nvPr>
            <p:ph type="sldNum" sz="quarter" idx="15"/>
          </p:nvPr>
        </p:nvSpPr>
        <p:spPr/>
        <p:txBody>
          <a:bodyPr/>
          <a:lstStyle/>
          <a:p>
            <a:pPr>
              <a:defRPr/>
            </a:pPr>
            <a:fld id="{98AA3EDC-84CE-5D44-955B-22A59AD27526}" type="slidenum">
              <a:rPr lang="en-US" smtClean="0"/>
              <a:pPr>
                <a:defRPr/>
              </a:pPr>
              <a:t>11</a:t>
            </a:fld>
            <a:endParaRPr lang="en-US" dirty="0"/>
          </a:p>
        </p:txBody>
      </p:sp>
      <p:sp>
        <p:nvSpPr>
          <p:cNvPr id="5" name="Content Placeholder 4">
            <a:extLst>
              <a:ext uri="{FF2B5EF4-FFF2-40B4-BE49-F238E27FC236}">
                <a16:creationId xmlns:a16="http://schemas.microsoft.com/office/drawing/2014/main" id="{4D241874-5E70-4500-AEAE-F90E6C53273F}"/>
              </a:ext>
            </a:extLst>
          </p:cNvPr>
          <p:cNvSpPr>
            <a:spLocks noGrp="1"/>
          </p:cNvSpPr>
          <p:nvPr>
            <p:ph idx="16"/>
          </p:nvPr>
        </p:nvSpPr>
        <p:spPr>
          <a:xfrm>
            <a:off x="609600" y="1238250"/>
            <a:ext cx="11057467" cy="4919472"/>
          </a:xfrm>
        </p:spPr>
        <p:txBody>
          <a:bodyPr/>
          <a:lstStyle/>
          <a:p>
            <a:pPr marL="333756" indent="-342900">
              <a:lnSpc>
                <a:spcPct val="114000"/>
              </a:lnSpc>
              <a:buFont typeface="+mj-lt"/>
              <a:buAutoNum type="arabicPeriod"/>
            </a:pPr>
            <a:r>
              <a:rPr lang="en-US" sz="1600" b="1" dirty="0"/>
              <a:t>Piston Purge: </a:t>
            </a:r>
            <a:r>
              <a:rPr lang="en-US" sz="1600" dirty="0"/>
              <a:t>Vessel purged of Air contaminants with GAr flowing from a gas manifold at membrane vessel base. Expected to involve 10 volume changes and last two days.</a:t>
            </a:r>
          </a:p>
          <a:p>
            <a:pPr marL="397764" lvl="1" indent="-342900">
              <a:lnSpc>
                <a:spcPct val="114000"/>
              </a:lnSpc>
              <a:buFont typeface="+mj-lt"/>
              <a:buAutoNum type="arabicPeriod"/>
            </a:pPr>
            <a:r>
              <a:rPr lang="en-US" sz="1400" b="1" dirty="0"/>
              <a:t>1.1 Water desorption</a:t>
            </a:r>
            <a:r>
              <a:rPr lang="en-US" sz="1400" dirty="0"/>
              <a:t>: Since ArgonCube modules have a lot of G10 surface, warm dry gas will be flown to help dry G10 surface. Process parameters and details being worked out at Bern, Switzerland. Cold trap might be used as well.</a:t>
            </a:r>
          </a:p>
          <a:p>
            <a:pPr marL="333756" indent="-342900">
              <a:lnSpc>
                <a:spcPct val="114000"/>
              </a:lnSpc>
              <a:buFont typeface="+mj-lt"/>
              <a:buAutoNum type="arabicPeriod"/>
            </a:pPr>
            <a:r>
              <a:rPr lang="en-US" sz="1600" b="1" dirty="0"/>
              <a:t>Cooldown: </a:t>
            </a:r>
            <a:r>
              <a:rPr lang="en-US" sz="1600" dirty="0"/>
              <a:t>Vessel and detector are cooled down with LAr sprayers fed from a Tube-shell 24kW condenser cooled by LN2. Location of sprayers being discussed. </a:t>
            </a:r>
          </a:p>
          <a:p>
            <a:pPr marL="333756" indent="-342900">
              <a:lnSpc>
                <a:spcPct val="114000"/>
              </a:lnSpc>
              <a:buFont typeface="+mj-lt"/>
              <a:buAutoNum type="arabicPeriod"/>
            </a:pPr>
            <a:r>
              <a:rPr lang="en-US" sz="1600" b="1" dirty="0"/>
              <a:t>Cryostat Fill</a:t>
            </a:r>
            <a:r>
              <a:rPr lang="en-US" sz="1600" dirty="0"/>
              <a:t>: Liquid argon deliveries are tested for quality. Argon flows on-pass to purification system, is treated in phase separator and enters the cryostat in a liquid distribution manifold.</a:t>
            </a:r>
          </a:p>
          <a:p>
            <a:pPr marL="333756" indent="-342900">
              <a:lnSpc>
                <a:spcPct val="114000"/>
              </a:lnSpc>
              <a:buFont typeface="+mj-lt"/>
              <a:buAutoNum type="arabicPeriod"/>
            </a:pPr>
            <a:r>
              <a:rPr lang="en-US" sz="1600" b="1" dirty="0"/>
              <a:t>Purification Mode</a:t>
            </a:r>
            <a:r>
              <a:rPr lang="en-US" sz="1600" dirty="0"/>
              <a:t>: The detector is expected to work in this mode for years. The circulation pump valve box suction receives argon from a side penetration in cryostat. Discharge flows to purification valve box, then phase separator and back in the cryostat distributed in the 7-off ArgonCube modules. Condenser collects cryostat boil-off and phase separator flashing diverted into circulation pump suction.</a:t>
            </a:r>
          </a:p>
          <a:p>
            <a:pPr marL="333756" indent="-342900">
              <a:lnSpc>
                <a:spcPct val="114000"/>
              </a:lnSpc>
              <a:buFont typeface="+mj-lt"/>
              <a:buAutoNum type="arabicPeriod"/>
            </a:pPr>
            <a:r>
              <a:rPr lang="en-US" sz="1600" b="1" dirty="0"/>
              <a:t>Activation/Regeneration: </a:t>
            </a:r>
            <a:r>
              <a:rPr lang="en-US" sz="1600" dirty="0"/>
              <a:t>Purification system is based on Copper Oxide and Molecular Sieve. Copper Oxide is activated and regenerated by flowing a non-flammable mix of Argon/Hydrogen heated to 500 K. Molecular Sieve bed regenerated with a flow of gas at 500 K.</a:t>
            </a:r>
          </a:p>
          <a:p>
            <a:pPr marL="333756" indent="-342900">
              <a:lnSpc>
                <a:spcPct val="114000"/>
              </a:lnSpc>
              <a:buFont typeface="+mj-lt"/>
              <a:buAutoNum type="arabicPeriod"/>
            </a:pPr>
            <a:r>
              <a:rPr lang="en-US" sz="1600" b="1" dirty="0"/>
              <a:t>Empty: </a:t>
            </a:r>
            <a:r>
              <a:rPr lang="en-US" sz="1600" dirty="0"/>
              <a:t>ND-LAr is 215-ft deep underground. In order to empty it, heaters with a total power of 45 kW will be placed in different parts of the vessel to boil the argon off in two weeks. </a:t>
            </a:r>
          </a:p>
        </p:txBody>
      </p:sp>
      <p:sp>
        <p:nvSpPr>
          <p:cNvPr id="7" name="Date Placeholder 6">
            <a:extLst>
              <a:ext uri="{FF2B5EF4-FFF2-40B4-BE49-F238E27FC236}">
                <a16:creationId xmlns:a16="http://schemas.microsoft.com/office/drawing/2014/main" id="{733B6F7C-41EC-4812-8598-53F23CC37F67}"/>
              </a:ext>
            </a:extLst>
          </p:cNvPr>
          <p:cNvSpPr>
            <a:spLocks noGrp="1"/>
          </p:cNvSpPr>
          <p:nvPr>
            <p:ph type="dt" sz="half" idx="2"/>
          </p:nvPr>
        </p:nvSpPr>
        <p:spPr/>
        <p:txBody>
          <a:bodyPr/>
          <a:lstStyle/>
          <a:p>
            <a:pPr>
              <a:defRPr/>
            </a:pPr>
            <a:r>
              <a:rPr lang="en-US"/>
              <a:t>07.09.20</a:t>
            </a:r>
            <a:endParaRPr lang="en-US" dirty="0"/>
          </a:p>
        </p:txBody>
      </p:sp>
    </p:spTree>
    <p:extLst>
      <p:ext uri="{BB962C8B-B14F-4D97-AF65-F5344CB8AC3E}">
        <p14:creationId xmlns:p14="http://schemas.microsoft.com/office/powerpoint/2010/main" val="1437558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625F4E-5550-46D7-A734-5FF3E7580942}"/>
              </a:ext>
            </a:extLst>
          </p:cNvPr>
          <p:cNvSpPr>
            <a:spLocks noGrp="1"/>
          </p:cNvSpPr>
          <p:nvPr>
            <p:ph type="title"/>
          </p:nvPr>
        </p:nvSpPr>
        <p:spPr/>
        <p:txBody>
          <a:bodyPr/>
          <a:lstStyle/>
          <a:p>
            <a:r>
              <a:rPr lang="en-US" dirty="0"/>
              <a:t>Design</a:t>
            </a:r>
          </a:p>
        </p:txBody>
      </p:sp>
      <p:sp>
        <p:nvSpPr>
          <p:cNvPr id="3" name="Footer Placeholder 2">
            <a:extLst>
              <a:ext uri="{FF2B5EF4-FFF2-40B4-BE49-F238E27FC236}">
                <a16:creationId xmlns:a16="http://schemas.microsoft.com/office/drawing/2014/main" id="{D10D32D6-ABE4-429F-98AE-AD4E1B3F2990}"/>
              </a:ext>
            </a:extLst>
          </p:cNvPr>
          <p:cNvSpPr>
            <a:spLocks noGrp="1"/>
          </p:cNvSpPr>
          <p:nvPr>
            <p:ph type="ftr" sz="quarter" idx="14"/>
          </p:nvPr>
        </p:nvSpPr>
        <p:spPr>
          <a:xfrm>
            <a:off x="2596896" y="6488432"/>
            <a:ext cx="7329349" cy="187324"/>
          </a:xfrm>
        </p:spPr>
        <p:txBody>
          <a:bodyPr/>
          <a:lstStyle/>
          <a:p>
            <a:pPr>
              <a:defRPr/>
            </a:pPr>
            <a:r>
              <a:rPr lang="en-US"/>
              <a:t>David Montanari | Near Site Cryogenics Systems Overview</a:t>
            </a:r>
          </a:p>
        </p:txBody>
      </p:sp>
      <p:sp>
        <p:nvSpPr>
          <p:cNvPr id="4" name="Slide Number Placeholder 3">
            <a:extLst>
              <a:ext uri="{FF2B5EF4-FFF2-40B4-BE49-F238E27FC236}">
                <a16:creationId xmlns:a16="http://schemas.microsoft.com/office/drawing/2014/main" id="{BA632308-9779-483A-A3C2-507BE80A373C}"/>
              </a:ext>
            </a:extLst>
          </p:cNvPr>
          <p:cNvSpPr>
            <a:spLocks noGrp="1"/>
          </p:cNvSpPr>
          <p:nvPr>
            <p:ph type="sldNum" sz="quarter" idx="15"/>
          </p:nvPr>
        </p:nvSpPr>
        <p:spPr/>
        <p:txBody>
          <a:bodyPr/>
          <a:lstStyle/>
          <a:p>
            <a:pPr>
              <a:defRPr/>
            </a:pPr>
            <a:fld id="{98AA3EDC-84CE-5D44-955B-22A59AD27526}" type="slidenum">
              <a:rPr lang="en-US" smtClean="0"/>
              <a:pPr>
                <a:defRPr/>
              </a:pPr>
              <a:t>12</a:t>
            </a:fld>
            <a:endParaRPr lang="en-US" dirty="0"/>
          </a:p>
        </p:txBody>
      </p:sp>
      <p:sp>
        <p:nvSpPr>
          <p:cNvPr id="5" name="Content Placeholder 4">
            <a:extLst>
              <a:ext uri="{FF2B5EF4-FFF2-40B4-BE49-F238E27FC236}">
                <a16:creationId xmlns:a16="http://schemas.microsoft.com/office/drawing/2014/main" id="{4D472B01-4C01-4693-8F9B-6FFFDCEB9E6D}"/>
              </a:ext>
            </a:extLst>
          </p:cNvPr>
          <p:cNvSpPr>
            <a:spLocks noGrp="1"/>
          </p:cNvSpPr>
          <p:nvPr>
            <p:ph idx="16"/>
          </p:nvPr>
        </p:nvSpPr>
        <p:spPr>
          <a:xfrm>
            <a:off x="609601" y="1238250"/>
            <a:ext cx="5046058" cy="4846638"/>
          </a:xfrm>
        </p:spPr>
        <p:txBody>
          <a:bodyPr>
            <a:normAutofit fontScale="92500"/>
          </a:bodyPr>
          <a:lstStyle/>
          <a:p>
            <a:pPr algn="just">
              <a:lnSpc>
                <a:spcPct val="130000"/>
              </a:lnSpc>
              <a:spcBef>
                <a:spcPts val="600"/>
              </a:spcBef>
              <a:spcAft>
                <a:spcPts val="600"/>
              </a:spcAft>
            </a:pPr>
            <a:r>
              <a:rPr lang="en-US" sz="1800" dirty="0"/>
              <a:t>P&amp;IDs and functions very similar to SBN-ND.</a:t>
            </a:r>
          </a:p>
          <a:p>
            <a:pPr algn="just">
              <a:lnSpc>
                <a:spcPct val="130000"/>
              </a:lnSpc>
              <a:spcBef>
                <a:spcPts val="600"/>
              </a:spcBef>
              <a:spcAft>
                <a:spcPts val="600"/>
              </a:spcAft>
            </a:pPr>
            <a:r>
              <a:rPr lang="en-US" sz="1800" dirty="0"/>
              <a:t>Supply of liquid argon to 7-off ArgonCube strings. </a:t>
            </a:r>
            <a:r>
              <a:rPr lang="en-US" sz="1800" dirty="0">
                <a:cs typeface="Helvetica"/>
              </a:rPr>
              <a:t>Agreed on simplified Argon distribution. </a:t>
            </a:r>
          </a:p>
          <a:p>
            <a:pPr algn="just">
              <a:lnSpc>
                <a:spcPct val="130000"/>
              </a:lnSpc>
              <a:spcBef>
                <a:spcPts val="600"/>
              </a:spcBef>
              <a:spcAft>
                <a:spcPts val="600"/>
              </a:spcAft>
            </a:pPr>
            <a:r>
              <a:rPr lang="en-US" sz="1800" dirty="0">
                <a:cs typeface="Helvetica"/>
              </a:rPr>
              <a:t>Details of Internal Cryogenics to be worked out.</a:t>
            </a:r>
            <a:endParaRPr lang="en-US" sz="1800" dirty="0"/>
          </a:p>
          <a:p>
            <a:pPr algn="just">
              <a:lnSpc>
                <a:spcPct val="130000"/>
              </a:lnSpc>
              <a:spcBef>
                <a:spcPts val="600"/>
              </a:spcBef>
              <a:spcAft>
                <a:spcPts val="600"/>
              </a:spcAft>
            </a:pPr>
            <a:r>
              <a:rPr lang="en-US" sz="1800" dirty="0"/>
              <a:t>Supply of LN2 to He services to surface and cavern.</a:t>
            </a:r>
          </a:p>
          <a:p>
            <a:pPr algn="just">
              <a:lnSpc>
                <a:spcPct val="130000"/>
              </a:lnSpc>
              <a:spcBef>
                <a:spcPts val="600"/>
              </a:spcBef>
              <a:spcAft>
                <a:spcPts val="600"/>
              </a:spcAft>
            </a:pPr>
            <a:r>
              <a:rPr lang="en-US" sz="1800" dirty="0"/>
              <a:t>Integrated design and VIE with AutoCAD Plant.</a:t>
            </a:r>
          </a:p>
          <a:p>
            <a:pPr algn="just">
              <a:lnSpc>
                <a:spcPct val="130000"/>
              </a:lnSpc>
              <a:spcBef>
                <a:spcPts val="600"/>
              </a:spcBef>
              <a:spcAft>
                <a:spcPts val="600"/>
              </a:spcAft>
            </a:pPr>
            <a:r>
              <a:rPr lang="en-US" sz="1800" dirty="0"/>
              <a:t>Use of PBS to define equipment naming in documentation, P&amp;ID, 3D and interfaces.</a:t>
            </a:r>
          </a:p>
          <a:p>
            <a:pPr algn="just">
              <a:lnSpc>
                <a:spcPct val="130000"/>
              </a:lnSpc>
              <a:spcBef>
                <a:spcPts val="600"/>
              </a:spcBef>
              <a:spcAft>
                <a:spcPts val="600"/>
              </a:spcAft>
            </a:pPr>
            <a:r>
              <a:rPr lang="en-US" sz="1800" dirty="0"/>
              <a:t>Possibility to reuse existing equipment from Fermilab and CERN.</a:t>
            </a:r>
          </a:p>
        </p:txBody>
      </p:sp>
      <p:sp>
        <p:nvSpPr>
          <p:cNvPr id="6" name="Content Placeholder 5">
            <a:extLst>
              <a:ext uri="{FF2B5EF4-FFF2-40B4-BE49-F238E27FC236}">
                <a16:creationId xmlns:a16="http://schemas.microsoft.com/office/drawing/2014/main" id="{367205C6-D4F5-48E2-840B-971A185BF6D2}"/>
              </a:ext>
            </a:extLst>
          </p:cNvPr>
          <p:cNvSpPr>
            <a:spLocks noGrp="1"/>
          </p:cNvSpPr>
          <p:nvPr>
            <p:ph idx="17"/>
          </p:nvPr>
        </p:nvSpPr>
        <p:spPr/>
        <p:txBody>
          <a:bodyPr/>
          <a:lstStyle/>
          <a:p>
            <a:endParaRPr lang="en-US"/>
          </a:p>
        </p:txBody>
      </p:sp>
      <p:sp>
        <p:nvSpPr>
          <p:cNvPr id="7" name="Date Placeholder 6">
            <a:extLst>
              <a:ext uri="{FF2B5EF4-FFF2-40B4-BE49-F238E27FC236}">
                <a16:creationId xmlns:a16="http://schemas.microsoft.com/office/drawing/2014/main" id="{9D9FEFFC-CFB9-4DBD-9C6A-CAA93A76176E}"/>
              </a:ext>
            </a:extLst>
          </p:cNvPr>
          <p:cNvSpPr>
            <a:spLocks noGrp="1"/>
          </p:cNvSpPr>
          <p:nvPr>
            <p:ph type="dt" sz="half" idx="2"/>
          </p:nvPr>
        </p:nvSpPr>
        <p:spPr/>
        <p:txBody>
          <a:bodyPr/>
          <a:lstStyle/>
          <a:p>
            <a:pPr>
              <a:defRPr/>
            </a:pPr>
            <a:r>
              <a:rPr lang="en-US"/>
              <a:t>07.09.20</a:t>
            </a:r>
            <a:endParaRPr lang="en-US" dirty="0"/>
          </a:p>
        </p:txBody>
      </p:sp>
      <p:pic>
        <p:nvPicPr>
          <p:cNvPr id="2" name="Picture 1">
            <a:extLst>
              <a:ext uri="{FF2B5EF4-FFF2-40B4-BE49-F238E27FC236}">
                <a16:creationId xmlns:a16="http://schemas.microsoft.com/office/drawing/2014/main" id="{DD9DB4A1-6EF1-4232-B00D-DAAB7C1F9224}"/>
              </a:ext>
            </a:extLst>
          </p:cNvPr>
          <p:cNvPicPr>
            <a:picLocks noChangeAspect="1"/>
          </p:cNvPicPr>
          <p:nvPr/>
        </p:nvPicPr>
        <p:blipFill rotWithShape="1">
          <a:blip r:embed="rId2"/>
          <a:srcRect l="2513" r="54411"/>
          <a:stretch/>
        </p:blipFill>
        <p:spPr>
          <a:xfrm>
            <a:off x="5655658" y="1219048"/>
            <a:ext cx="3240019" cy="4868712"/>
          </a:xfrm>
          <a:prstGeom prst="rect">
            <a:avLst/>
          </a:prstGeom>
        </p:spPr>
      </p:pic>
      <p:pic>
        <p:nvPicPr>
          <p:cNvPr id="10" name="Picture 9">
            <a:extLst>
              <a:ext uri="{FF2B5EF4-FFF2-40B4-BE49-F238E27FC236}">
                <a16:creationId xmlns:a16="http://schemas.microsoft.com/office/drawing/2014/main" id="{D56DAA3E-CF94-4392-9977-59A8D001BA55}"/>
              </a:ext>
            </a:extLst>
          </p:cNvPr>
          <p:cNvPicPr>
            <a:picLocks noChangeAspect="1"/>
          </p:cNvPicPr>
          <p:nvPr/>
        </p:nvPicPr>
        <p:blipFill rotWithShape="1">
          <a:blip r:embed="rId2"/>
          <a:srcRect l="53339" r="3585"/>
          <a:stretch/>
        </p:blipFill>
        <p:spPr>
          <a:xfrm>
            <a:off x="8895678" y="1219048"/>
            <a:ext cx="3240019" cy="4868712"/>
          </a:xfrm>
          <a:prstGeom prst="rect">
            <a:avLst/>
          </a:prstGeom>
        </p:spPr>
      </p:pic>
      <p:sp>
        <p:nvSpPr>
          <p:cNvPr id="9" name="TextBox 8">
            <a:extLst>
              <a:ext uri="{FF2B5EF4-FFF2-40B4-BE49-F238E27FC236}">
                <a16:creationId xmlns:a16="http://schemas.microsoft.com/office/drawing/2014/main" id="{3461B595-DC59-469C-B9C0-9E334996AB32}"/>
              </a:ext>
            </a:extLst>
          </p:cNvPr>
          <p:cNvSpPr txBox="1"/>
          <p:nvPr/>
        </p:nvSpPr>
        <p:spPr>
          <a:xfrm>
            <a:off x="9017251" y="796703"/>
            <a:ext cx="2426329" cy="369332"/>
          </a:xfrm>
          <a:prstGeom prst="rect">
            <a:avLst/>
          </a:prstGeom>
          <a:noFill/>
        </p:spPr>
        <p:txBody>
          <a:bodyPr wrap="square" rtlCol="0">
            <a:spAutoFit/>
          </a:bodyPr>
          <a:lstStyle/>
          <a:p>
            <a:pPr algn="ctr"/>
            <a:r>
              <a:rPr lang="ca-ES" dirty="0"/>
              <a:t>LINK: </a:t>
            </a:r>
            <a:r>
              <a:rPr lang="ca-ES" dirty="0">
                <a:hlinkClick r:id="rId3"/>
              </a:rPr>
              <a:t>EDMS 2370342</a:t>
            </a:r>
            <a:endParaRPr lang="en-US" dirty="0"/>
          </a:p>
        </p:txBody>
      </p:sp>
    </p:spTree>
    <p:extLst>
      <p:ext uri="{BB962C8B-B14F-4D97-AF65-F5344CB8AC3E}">
        <p14:creationId xmlns:p14="http://schemas.microsoft.com/office/powerpoint/2010/main" val="597801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625F4E-5550-46D7-A734-5FF3E7580942}"/>
              </a:ext>
            </a:extLst>
          </p:cNvPr>
          <p:cNvSpPr>
            <a:spLocks noGrp="1"/>
          </p:cNvSpPr>
          <p:nvPr>
            <p:ph type="title"/>
          </p:nvPr>
        </p:nvSpPr>
        <p:spPr/>
        <p:txBody>
          <a:bodyPr/>
          <a:lstStyle/>
          <a:p>
            <a:r>
              <a:rPr lang="en-US" dirty="0"/>
              <a:t>Layout</a:t>
            </a:r>
          </a:p>
        </p:txBody>
      </p:sp>
      <p:sp>
        <p:nvSpPr>
          <p:cNvPr id="3" name="Footer Placeholder 2">
            <a:extLst>
              <a:ext uri="{FF2B5EF4-FFF2-40B4-BE49-F238E27FC236}">
                <a16:creationId xmlns:a16="http://schemas.microsoft.com/office/drawing/2014/main" id="{D10D32D6-ABE4-429F-98AE-AD4E1B3F2990}"/>
              </a:ext>
            </a:extLst>
          </p:cNvPr>
          <p:cNvSpPr>
            <a:spLocks noGrp="1"/>
          </p:cNvSpPr>
          <p:nvPr>
            <p:ph type="ftr" sz="quarter" idx="11"/>
          </p:nvPr>
        </p:nvSpPr>
        <p:spPr/>
        <p:txBody>
          <a:bodyPr/>
          <a:lstStyle/>
          <a:p>
            <a:pPr>
              <a:defRPr/>
            </a:pPr>
            <a:r>
              <a:rPr lang="en-US"/>
              <a:t>David Montanari | Near Site Cryogenics Systems Overview</a:t>
            </a:r>
          </a:p>
        </p:txBody>
      </p:sp>
      <p:sp>
        <p:nvSpPr>
          <p:cNvPr id="4" name="Slide Number Placeholder 3">
            <a:extLst>
              <a:ext uri="{FF2B5EF4-FFF2-40B4-BE49-F238E27FC236}">
                <a16:creationId xmlns:a16="http://schemas.microsoft.com/office/drawing/2014/main" id="{BA632308-9779-483A-A3C2-507BE80A373C}"/>
              </a:ext>
            </a:extLst>
          </p:cNvPr>
          <p:cNvSpPr>
            <a:spLocks noGrp="1"/>
          </p:cNvSpPr>
          <p:nvPr>
            <p:ph type="sldNum" sz="quarter" idx="12"/>
          </p:nvPr>
        </p:nvSpPr>
        <p:spPr/>
        <p:txBody>
          <a:bodyPr/>
          <a:lstStyle/>
          <a:p>
            <a:pPr>
              <a:defRPr/>
            </a:pPr>
            <a:fld id="{98AA3EDC-84CE-5D44-955B-22A59AD27526}" type="slidenum">
              <a:rPr lang="en-US" smtClean="0"/>
              <a:pPr>
                <a:defRPr/>
              </a:pPr>
              <a:t>13</a:t>
            </a:fld>
            <a:endParaRPr lang="en-US" dirty="0"/>
          </a:p>
        </p:txBody>
      </p:sp>
      <p:sp>
        <p:nvSpPr>
          <p:cNvPr id="7" name="Date Placeholder 6">
            <a:extLst>
              <a:ext uri="{FF2B5EF4-FFF2-40B4-BE49-F238E27FC236}">
                <a16:creationId xmlns:a16="http://schemas.microsoft.com/office/drawing/2014/main" id="{9D9FEFFC-CFB9-4DBD-9C6A-CAA93A76176E}"/>
              </a:ext>
            </a:extLst>
          </p:cNvPr>
          <p:cNvSpPr>
            <a:spLocks noGrp="1"/>
          </p:cNvSpPr>
          <p:nvPr>
            <p:ph type="dt" sz="half" idx="2"/>
          </p:nvPr>
        </p:nvSpPr>
        <p:spPr/>
        <p:txBody>
          <a:bodyPr/>
          <a:lstStyle/>
          <a:p>
            <a:pPr>
              <a:defRPr/>
            </a:pPr>
            <a:r>
              <a:rPr lang="en-US"/>
              <a:t>07.09.20</a:t>
            </a:r>
            <a:endParaRPr lang="en-US" dirty="0"/>
          </a:p>
        </p:txBody>
      </p:sp>
      <p:sp>
        <p:nvSpPr>
          <p:cNvPr id="2" name="TextBox 1">
            <a:extLst>
              <a:ext uri="{FF2B5EF4-FFF2-40B4-BE49-F238E27FC236}">
                <a16:creationId xmlns:a16="http://schemas.microsoft.com/office/drawing/2014/main" id="{5A4FA37C-654F-4D85-A24F-1D9470F590DE}"/>
              </a:ext>
            </a:extLst>
          </p:cNvPr>
          <p:cNvSpPr txBox="1"/>
          <p:nvPr/>
        </p:nvSpPr>
        <p:spPr>
          <a:xfrm>
            <a:off x="8727451" y="868918"/>
            <a:ext cx="2209046" cy="369332"/>
          </a:xfrm>
          <a:prstGeom prst="rect">
            <a:avLst/>
          </a:prstGeom>
          <a:noFill/>
        </p:spPr>
        <p:txBody>
          <a:bodyPr wrap="square" rtlCol="0">
            <a:spAutoFit/>
          </a:bodyPr>
          <a:lstStyle/>
          <a:p>
            <a:r>
              <a:rPr lang="ca-ES" dirty="0"/>
              <a:t>LINK: </a:t>
            </a:r>
            <a:r>
              <a:rPr lang="ca-ES" dirty="0">
                <a:hlinkClick r:id="rId2"/>
              </a:rPr>
              <a:t>EDMS 2339713</a:t>
            </a:r>
            <a:endParaRPr lang="en-US" dirty="0"/>
          </a:p>
        </p:txBody>
      </p:sp>
      <p:pic>
        <p:nvPicPr>
          <p:cNvPr id="6" name="Picture 5">
            <a:extLst>
              <a:ext uri="{FF2B5EF4-FFF2-40B4-BE49-F238E27FC236}">
                <a16:creationId xmlns:a16="http://schemas.microsoft.com/office/drawing/2014/main" id="{49FD8FE6-7B03-4871-866F-B93A1339ED77}"/>
              </a:ext>
            </a:extLst>
          </p:cNvPr>
          <p:cNvPicPr>
            <a:picLocks noChangeAspect="1"/>
          </p:cNvPicPr>
          <p:nvPr/>
        </p:nvPicPr>
        <p:blipFill rotWithShape="1">
          <a:blip r:embed="rId3"/>
          <a:srcRect l="-267" t="10555" r="31168" b="20346"/>
          <a:stretch/>
        </p:blipFill>
        <p:spPr>
          <a:xfrm>
            <a:off x="7366679" y="3851947"/>
            <a:ext cx="3401996" cy="2250167"/>
          </a:xfrm>
          <a:prstGeom prst="rect">
            <a:avLst/>
          </a:prstGeom>
        </p:spPr>
      </p:pic>
      <p:pic>
        <p:nvPicPr>
          <p:cNvPr id="9" name="Picture 8">
            <a:extLst>
              <a:ext uri="{FF2B5EF4-FFF2-40B4-BE49-F238E27FC236}">
                <a16:creationId xmlns:a16="http://schemas.microsoft.com/office/drawing/2014/main" id="{14B03A5B-35E0-4997-B5B0-A5857FEE68C1}"/>
              </a:ext>
            </a:extLst>
          </p:cNvPr>
          <p:cNvPicPr>
            <a:picLocks noChangeAspect="1"/>
          </p:cNvPicPr>
          <p:nvPr/>
        </p:nvPicPr>
        <p:blipFill rotWithShape="1">
          <a:blip r:embed="rId4"/>
          <a:srcRect l="11731" t="20879" r="31599" b="13886"/>
          <a:stretch/>
        </p:blipFill>
        <p:spPr>
          <a:xfrm>
            <a:off x="7366678" y="1229638"/>
            <a:ext cx="3401997" cy="2394549"/>
          </a:xfrm>
          <a:prstGeom prst="rect">
            <a:avLst/>
          </a:prstGeom>
        </p:spPr>
      </p:pic>
      <p:pic>
        <p:nvPicPr>
          <p:cNvPr id="12" name="Picture 11">
            <a:extLst>
              <a:ext uri="{FF2B5EF4-FFF2-40B4-BE49-F238E27FC236}">
                <a16:creationId xmlns:a16="http://schemas.microsoft.com/office/drawing/2014/main" id="{D652BAE4-96EC-4943-B5FA-314F0031E713}"/>
              </a:ext>
            </a:extLst>
          </p:cNvPr>
          <p:cNvPicPr>
            <a:picLocks noChangeAspect="1"/>
          </p:cNvPicPr>
          <p:nvPr/>
        </p:nvPicPr>
        <p:blipFill rotWithShape="1">
          <a:blip r:embed="rId5"/>
          <a:srcRect l="7360" t="6908" r="7838" b="9118"/>
          <a:stretch/>
        </p:blipFill>
        <p:spPr>
          <a:xfrm>
            <a:off x="597466" y="1229638"/>
            <a:ext cx="6552267" cy="4872476"/>
          </a:xfrm>
          <a:prstGeom prst="rect">
            <a:avLst/>
          </a:prstGeom>
        </p:spPr>
      </p:pic>
    </p:spTree>
    <p:extLst>
      <p:ext uri="{BB962C8B-B14F-4D97-AF65-F5344CB8AC3E}">
        <p14:creationId xmlns:p14="http://schemas.microsoft.com/office/powerpoint/2010/main" val="3067762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DE727-3553-418A-9AAD-A6A18B73A8CE}"/>
              </a:ext>
            </a:extLst>
          </p:cNvPr>
          <p:cNvSpPr>
            <a:spLocks noGrp="1"/>
          </p:cNvSpPr>
          <p:nvPr>
            <p:ph type="title"/>
          </p:nvPr>
        </p:nvSpPr>
        <p:spPr/>
        <p:txBody>
          <a:bodyPr/>
          <a:lstStyle/>
          <a:p>
            <a:r>
              <a:rPr lang="en-US" dirty="0"/>
              <a:t>LHe Cryogenics</a:t>
            </a:r>
          </a:p>
        </p:txBody>
      </p:sp>
      <p:sp>
        <p:nvSpPr>
          <p:cNvPr id="3" name="Footer Placeholder 2">
            <a:extLst>
              <a:ext uri="{FF2B5EF4-FFF2-40B4-BE49-F238E27FC236}">
                <a16:creationId xmlns:a16="http://schemas.microsoft.com/office/drawing/2014/main" id="{C27B8836-ABC6-45C1-9996-CF734C55BE4D}"/>
              </a:ext>
            </a:extLst>
          </p:cNvPr>
          <p:cNvSpPr>
            <a:spLocks noGrp="1"/>
          </p:cNvSpPr>
          <p:nvPr>
            <p:ph type="ftr" sz="quarter" idx="14"/>
          </p:nvPr>
        </p:nvSpPr>
        <p:spPr>
          <a:xfrm>
            <a:off x="2596896" y="6488432"/>
            <a:ext cx="7329349" cy="187324"/>
          </a:xfrm>
        </p:spPr>
        <p:txBody>
          <a:bodyPr/>
          <a:lstStyle/>
          <a:p>
            <a:pPr>
              <a:defRPr/>
            </a:pPr>
            <a:r>
              <a:rPr lang="en-US"/>
              <a:t>David Montanari | Near Site Cryogenics Systems Overview</a:t>
            </a:r>
          </a:p>
        </p:txBody>
      </p:sp>
      <p:sp>
        <p:nvSpPr>
          <p:cNvPr id="4" name="Slide Number Placeholder 3">
            <a:extLst>
              <a:ext uri="{FF2B5EF4-FFF2-40B4-BE49-F238E27FC236}">
                <a16:creationId xmlns:a16="http://schemas.microsoft.com/office/drawing/2014/main" id="{ACAFB9AD-D3D3-42EB-8108-4494151E5AC0}"/>
              </a:ext>
            </a:extLst>
          </p:cNvPr>
          <p:cNvSpPr>
            <a:spLocks noGrp="1"/>
          </p:cNvSpPr>
          <p:nvPr>
            <p:ph type="sldNum" sz="quarter" idx="15"/>
          </p:nvPr>
        </p:nvSpPr>
        <p:spPr/>
        <p:txBody>
          <a:bodyPr/>
          <a:lstStyle/>
          <a:p>
            <a:pPr>
              <a:defRPr/>
            </a:pPr>
            <a:fld id="{98AA3EDC-84CE-5D44-955B-22A59AD27526}" type="slidenum">
              <a:rPr lang="en-US" smtClean="0"/>
              <a:pPr>
                <a:defRPr/>
              </a:pPr>
              <a:t>14</a:t>
            </a:fld>
            <a:endParaRPr lang="en-US" dirty="0"/>
          </a:p>
        </p:txBody>
      </p:sp>
      <p:sp>
        <p:nvSpPr>
          <p:cNvPr id="7" name="Date Placeholder 6">
            <a:extLst>
              <a:ext uri="{FF2B5EF4-FFF2-40B4-BE49-F238E27FC236}">
                <a16:creationId xmlns:a16="http://schemas.microsoft.com/office/drawing/2014/main" id="{81CFD2F1-11AF-4B4A-A156-AA51918BAFA1}"/>
              </a:ext>
            </a:extLst>
          </p:cNvPr>
          <p:cNvSpPr>
            <a:spLocks noGrp="1"/>
          </p:cNvSpPr>
          <p:nvPr>
            <p:ph type="dt" sz="half" idx="2"/>
          </p:nvPr>
        </p:nvSpPr>
        <p:spPr/>
        <p:txBody>
          <a:bodyPr/>
          <a:lstStyle/>
          <a:p>
            <a:pPr>
              <a:defRPr/>
            </a:pPr>
            <a:r>
              <a:rPr lang="en-US"/>
              <a:t>07.09.20</a:t>
            </a:r>
            <a:endParaRPr lang="en-US" dirty="0"/>
          </a:p>
        </p:txBody>
      </p:sp>
    </p:spTree>
    <p:extLst>
      <p:ext uri="{BB962C8B-B14F-4D97-AF65-F5344CB8AC3E}">
        <p14:creationId xmlns:p14="http://schemas.microsoft.com/office/powerpoint/2010/main" val="4294840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4"/>
          </p:nvPr>
        </p:nvSpPr>
        <p:spPr>
          <a:xfrm>
            <a:off x="2596896" y="6488432"/>
            <a:ext cx="7329349" cy="187324"/>
          </a:xfrm>
        </p:spPr>
        <p:txBody>
          <a:bodyPr/>
          <a:lstStyle/>
          <a:p>
            <a:pPr>
              <a:defRPr/>
            </a:pPr>
            <a:r>
              <a:rPr lang="en-US" altLang="zh-CN"/>
              <a:t>David Montanari | Near Site Cryogenics Systems Overview</a:t>
            </a:r>
            <a:endParaRPr lang="en-US" altLang="zh-CN" dirty="0"/>
          </a:p>
        </p:txBody>
      </p:sp>
      <p:sp>
        <p:nvSpPr>
          <p:cNvPr id="4" name="灯片编号占位符 3"/>
          <p:cNvSpPr>
            <a:spLocks noGrp="1"/>
          </p:cNvSpPr>
          <p:nvPr>
            <p:ph type="sldNum" sz="quarter" idx="15"/>
          </p:nvPr>
        </p:nvSpPr>
        <p:spPr/>
        <p:txBody>
          <a:bodyPr/>
          <a:lstStyle/>
          <a:p>
            <a:pPr>
              <a:defRPr/>
            </a:pPr>
            <a:fld id="{98AA3EDC-84CE-5D44-955B-22A59AD27526}" type="slidenum">
              <a:rPr lang="en-US" smtClean="0"/>
              <a:pPr>
                <a:defRPr/>
              </a:pPr>
              <a:t>15</a:t>
            </a:fld>
            <a:endParaRPr lang="en-US" dirty="0"/>
          </a:p>
        </p:txBody>
      </p:sp>
      <p:sp>
        <p:nvSpPr>
          <p:cNvPr id="7" name="日期占位符 6"/>
          <p:cNvSpPr>
            <a:spLocks noGrp="1"/>
          </p:cNvSpPr>
          <p:nvPr>
            <p:ph type="dt" sz="half" idx="2"/>
          </p:nvPr>
        </p:nvSpPr>
        <p:spPr/>
        <p:txBody>
          <a:bodyPr/>
          <a:lstStyle/>
          <a:p>
            <a:pPr>
              <a:defRPr/>
            </a:pPr>
            <a:r>
              <a:rPr lang="en-US"/>
              <a:t>07.09.20</a:t>
            </a:r>
            <a:endParaRPr lang="en-US" dirty="0"/>
          </a:p>
        </p:txBody>
      </p:sp>
      <p:graphicFrame>
        <p:nvGraphicFramePr>
          <p:cNvPr id="9" name="表格 8"/>
          <p:cNvGraphicFramePr>
            <a:graphicFrameLocks noGrp="1"/>
          </p:cNvGraphicFramePr>
          <p:nvPr>
            <p:extLst>
              <p:ext uri="{D42A27DB-BD31-4B8C-83A1-F6EECF244321}">
                <p14:modId xmlns:p14="http://schemas.microsoft.com/office/powerpoint/2010/main" val="3936603684"/>
              </p:ext>
            </p:extLst>
          </p:nvPr>
        </p:nvGraphicFramePr>
        <p:xfrm>
          <a:off x="194911" y="825424"/>
          <a:ext cx="11802177" cy="5886090"/>
        </p:xfrm>
        <a:graphic>
          <a:graphicData uri="http://schemas.openxmlformats.org/drawingml/2006/table">
            <a:tbl>
              <a:tblPr/>
              <a:tblGrid>
                <a:gridCol w="2783304">
                  <a:extLst>
                    <a:ext uri="{9D8B030D-6E8A-4147-A177-3AD203B41FA5}">
                      <a16:colId xmlns:a16="http://schemas.microsoft.com/office/drawing/2014/main" val="528225628"/>
                    </a:ext>
                  </a:extLst>
                </a:gridCol>
                <a:gridCol w="9018873">
                  <a:extLst>
                    <a:ext uri="{9D8B030D-6E8A-4147-A177-3AD203B41FA5}">
                      <a16:colId xmlns:a16="http://schemas.microsoft.com/office/drawing/2014/main" val="4152292013"/>
                    </a:ext>
                  </a:extLst>
                </a:gridCol>
              </a:tblGrid>
              <a:tr h="1850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Coil assembly</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　</a:t>
                      </a:r>
                      <a:r>
                        <a:rPr kumimoji="0" lang="en-US" altLang="zh-CN" sz="1200" b="1"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Parameter</a:t>
                      </a:r>
                      <a:endParaRPr kumimoji="0" lang="zh-CN" altLang="en-US" sz="1200" b="1"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077469381"/>
                  </a:ext>
                </a:extLst>
              </a:tr>
              <a:tr h="1850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Central Field (T)</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0.6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121047213"/>
                  </a:ext>
                </a:extLst>
              </a:tr>
              <a:tr h="1850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Layers</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805598823"/>
                  </a:ext>
                </a:extLst>
              </a:tr>
              <a:tr h="1850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Turns/layer</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368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599560790"/>
                  </a:ext>
                </a:extLst>
              </a:tr>
              <a:tr h="1850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Ampere-turns</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2.14 MA-T</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067292017"/>
                  </a:ext>
                </a:extLst>
              </a:tr>
              <a:tr h="1850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Operating Current (A)</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2902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305116108"/>
                  </a:ext>
                </a:extLst>
              </a:tr>
              <a:tr h="1850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Design Current (A)</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3000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74337576"/>
                  </a:ext>
                </a:extLst>
              </a:tr>
              <a:tr h="1850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Inductance at full field (H)</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3.4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292074813"/>
                  </a:ext>
                </a:extLst>
              </a:tr>
              <a:tr h="231326">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Stored energy (MJ)</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14.32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625028042"/>
                  </a:ext>
                </a:extLst>
              </a:tr>
              <a:tr h="1850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Discharge voltage (V)</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250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747763298"/>
                  </a:ext>
                </a:extLst>
              </a:tr>
              <a:tr h="1850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Peak Quench Temperature (K)</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80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679624231"/>
                  </a:ext>
                </a:extLst>
              </a:tr>
              <a:tr h="37015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Conductor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10 mm x 5 mm Al stabilized NbTi Rutherford cable, Rutherford cable co-extruded with high purity aluminium, wrapped with two half lapped layers of 0.125 mm glass tape.</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740782866"/>
                  </a:ext>
                </a:extLst>
              </a:tr>
              <a:tr h="37012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Coil winding method</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internally wound coil; a two layer coil wound on flat with a full vacuum impregnated insulation system</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35617733"/>
                  </a:ext>
                </a:extLst>
              </a:tr>
              <a:tr h="1850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Coil support bobbin</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5083 aluminum cylinder</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726499706"/>
                  </a:ext>
                </a:extLst>
              </a:tr>
              <a:tr h="1850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Coil shell inner diameter (m)</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5.19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745556822"/>
                  </a:ext>
                </a:extLst>
              </a:tr>
              <a:tr h="1850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Coil Cold mass (ton)</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10 (~8.5)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863367368"/>
                  </a:ext>
                </a:extLst>
              </a:tr>
              <a:tr h="1850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1"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Radiation shield</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two 5 mm thick solid aluminum cylinders with cooling pipes attached to the outside of each</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4062852723"/>
                  </a:ext>
                </a:extLst>
              </a:tr>
              <a:tr h="1850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1"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Vacuum Case</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775841333"/>
                  </a:ext>
                </a:extLst>
              </a:tr>
              <a:tr h="2216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Vacuum jacket</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12 mm thick externally rolled and welded machined cylinder with external strengthening ribs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902662453"/>
                  </a:ext>
                </a:extLst>
              </a:tr>
              <a:tr h="37012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12 mm thick internal rolled and welded machined cylinder with internal strengthening ribs - calorimeter support</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429136912"/>
                  </a:ext>
                </a:extLst>
              </a:tr>
              <a:tr h="1850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Two 40 mm thick end plates with double o-ring machined grooves</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801947628"/>
                  </a:ext>
                </a:extLst>
              </a:tr>
              <a:tr h="1850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Vacuum case length (m)</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4.32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172255986"/>
                  </a:ext>
                </a:extLst>
              </a:tr>
              <a:tr h="1850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Vacuum case inner diameter (m)</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4.86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412764133"/>
                  </a:ext>
                </a:extLst>
              </a:tr>
              <a:tr h="1850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Vacuum case outer diameter (m)</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5.76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759580944"/>
                  </a:ext>
                </a:extLst>
              </a:tr>
              <a:tr h="1850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Vacuum case mass (ton)</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26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907720606"/>
                  </a:ext>
                </a:extLst>
              </a:tr>
              <a:tr h="25542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Iron return yoke mass (ton)</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475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436243104"/>
                  </a:ext>
                </a:extLst>
              </a:tr>
              <a:tr h="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Service Turret</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12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supply and control of </a:t>
                      </a:r>
                      <a:r>
                        <a:rPr kumimoji="0" lang="en-US" altLang="zh-CN" sz="1200" b="0" i="0" u="none" strike="noStrike" cap="none" normalizeH="0" baseline="0" dirty="0" err="1">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LHe</a:t>
                      </a:r>
                      <a:r>
                        <a:rPr kumimoji="0" lang="en-US" altLang="zh-CN" sz="12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 including JT valve</a:t>
                      </a:r>
                      <a:r>
                        <a:rPr kumimoji="0" lang="en-US" altLang="zh-CN" sz="1200" b="0" i="0" u="none" strike="noStrike" cap="none" normalizeH="0" baseline="0" dirty="0">
                          <a:ln>
                            <a:noFill/>
                          </a:ln>
                          <a:solidFill>
                            <a:srgbClr val="000000"/>
                          </a:solidFill>
                          <a:effectLst/>
                          <a:latin typeface="Helvetica" panose="020B0604020202020204" pitchFamily="34" charset="0"/>
                          <a:ea typeface="+mn-ea"/>
                          <a:cs typeface="Helvetica" panose="020B0604020202020204" pitchFamily="34" charset="0"/>
                        </a:rPr>
                        <a:t>; supply and control of 70 K helium for radiation shields; gas cooled 3,000 A current leads; Instrumentation connections to the coil and radiation screens; </a:t>
                      </a:r>
                      <a:r>
                        <a:rPr kumimoji="0" lang="en-US" altLang="zh-CN" sz="1200" b="0" i="0" u="none" strike="noStrike" cap="none" normalizeH="0" baseline="0" dirty="0" err="1">
                          <a:ln>
                            <a:noFill/>
                          </a:ln>
                          <a:solidFill>
                            <a:srgbClr val="000000"/>
                          </a:solidFill>
                          <a:effectLst/>
                          <a:latin typeface="Helvetica" panose="020B0604020202020204" pitchFamily="34" charset="0"/>
                          <a:ea typeface="+mn-ea"/>
                          <a:cs typeface="Helvetica" panose="020B0604020202020204" pitchFamily="34" charset="0"/>
                        </a:rPr>
                        <a:t>LHe</a:t>
                      </a:r>
                      <a:r>
                        <a:rPr kumimoji="0" lang="en-US" altLang="zh-CN" sz="1200" b="0" i="0" u="none" strike="noStrike" cap="none" normalizeH="0" baseline="0" dirty="0">
                          <a:ln>
                            <a:noFill/>
                          </a:ln>
                          <a:solidFill>
                            <a:srgbClr val="000000"/>
                          </a:solidFill>
                          <a:effectLst/>
                          <a:latin typeface="Helvetica" panose="020B0604020202020204" pitchFamily="34" charset="0"/>
                          <a:ea typeface="+mn-ea"/>
                          <a:cs typeface="Helvetica" panose="020B0604020202020204" pitchFamily="34" charset="0"/>
                        </a:rPr>
                        <a:t> reservoir: 150 liter</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779668632"/>
                  </a:ext>
                </a:extLst>
              </a:tr>
            </a:tbl>
          </a:graphicData>
        </a:graphic>
      </p:graphicFrame>
      <p:sp>
        <p:nvSpPr>
          <p:cNvPr id="5" name="Title 4">
            <a:extLst>
              <a:ext uri="{FF2B5EF4-FFF2-40B4-BE49-F238E27FC236}">
                <a16:creationId xmlns:a16="http://schemas.microsoft.com/office/drawing/2014/main" id="{E93D1B52-32FE-B648-874C-D7F929B92BF9}"/>
              </a:ext>
            </a:extLst>
          </p:cNvPr>
          <p:cNvSpPr>
            <a:spLocks noGrp="1"/>
          </p:cNvSpPr>
          <p:nvPr>
            <p:ph type="title"/>
          </p:nvPr>
        </p:nvSpPr>
        <p:spPr/>
        <p:txBody>
          <a:bodyPr/>
          <a:lstStyle/>
          <a:p>
            <a:r>
              <a:rPr lang="en-US" altLang="zh-CN" dirty="0"/>
              <a:t>SAND Cooling Requirements (1/2)</a:t>
            </a:r>
            <a:endParaRPr lang="en-US" dirty="0"/>
          </a:p>
        </p:txBody>
      </p:sp>
      <p:sp>
        <p:nvSpPr>
          <p:cNvPr id="10" name="矩形 10">
            <a:extLst>
              <a:ext uri="{FF2B5EF4-FFF2-40B4-BE49-F238E27FC236}">
                <a16:creationId xmlns:a16="http://schemas.microsoft.com/office/drawing/2014/main" id="{0D8C473A-DB11-3240-BD06-DD785029C406}"/>
              </a:ext>
            </a:extLst>
          </p:cNvPr>
          <p:cNvSpPr/>
          <p:nvPr/>
        </p:nvSpPr>
        <p:spPr>
          <a:xfrm>
            <a:off x="7761122" y="85237"/>
            <a:ext cx="3732112" cy="307777"/>
          </a:xfrm>
          <a:prstGeom prst="rect">
            <a:avLst/>
          </a:prstGeom>
        </p:spPr>
        <p:txBody>
          <a:bodyPr wrap="none">
            <a:spAutoFit/>
          </a:bodyPr>
          <a:lstStyle/>
          <a:p>
            <a:r>
              <a:rPr lang="zh-CN" altLang="en-US" sz="1400" b="1" dirty="0">
                <a:latin typeface="Helvetica" panose="020B0604020202020204" pitchFamily="34" charset="0"/>
                <a:cs typeface="Helvetica" panose="020B0604020202020204" pitchFamily="34" charset="0"/>
                <a:hlinkClick r:id="rId2"/>
              </a:rPr>
              <a:t>https://edms.cern.ch/document/2387229/1</a:t>
            </a:r>
            <a:endParaRPr lang="zh-CN" altLang="en-US" sz="14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440550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4"/>
          </p:nvPr>
        </p:nvSpPr>
        <p:spPr>
          <a:xfrm>
            <a:off x="2596896" y="6488432"/>
            <a:ext cx="7329349" cy="187324"/>
          </a:xfrm>
        </p:spPr>
        <p:txBody>
          <a:bodyPr/>
          <a:lstStyle/>
          <a:p>
            <a:r>
              <a:rPr lang="en-US" altLang="zh-CN"/>
              <a:t>David Montanari | Near Site Cryogenics Systems Overview</a:t>
            </a:r>
            <a:endParaRPr lang="en-US" altLang="zh-CN" dirty="0"/>
          </a:p>
        </p:txBody>
      </p:sp>
      <p:sp>
        <p:nvSpPr>
          <p:cNvPr id="4" name="灯片编号占位符 3"/>
          <p:cNvSpPr>
            <a:spLocks noGrp="1"/>
          </p:cNvSpPr>
          <p:nvPr>
            <p:ph type="sldNum" sz="quarter" idx="15"/>
          </p:nvPr>
        </p:nvSpPr>
        <p:spPr/>
        <p:txBody>
          <a:bodyPr/>
          <a:lstStyle/>
          <a:p>
            <a:pPr>
              <a:defRPr/>
            </a:pPr>
            <a:fld id="{98AA3EDC-84CE-5D44-955B-22A59AD27526}" type="slidenum">
              <a:rPr lang="en-US" smtClean="0"/>
              <a:pPr>
                <a:defRPr/>
              </a:pPr>
              <a:t>16</a:t>
            </a:fld>
            <a:endParaRPr lang="en-US" dirty="0"/>
          </a:p>
        </p:txBody>
      </p:sp>
      <p:sp>
        <p:nvSpPr>
          <p:cNvPr id="7" name="日期占位符 6"/>
          <p:cNvSpPr>
            <a:spLocks noGrp="1"/>
          </p:cNvSpPr>
          <p:nvPr>
            <p:ph type="dt" sz="half" idx="2"/>
          </p:nvPr>
        </p:nvSpPr>
        <p:spPr/>
        <p:txBody>
          <a:bodyPr/>
          <a:lstStyle/>
          <a:p>
            <a:pPr>
              <a:defRPr/>
            </a:pPr>
            <a:r>
              <a:rPr lang="en-US"/>
              <a:t>07.09.20</a:t>
            </a:r>
            <a:endParaRPr lang="en-US" dirty="0"/>
          </a:p>
        </p:txBody>
      </p:sp>
      <p:graphicFrame>
        <p:nvGraphicFramePr>
          <p:cNvPr id="6" name="表格 5"/>
          <p:cNvGraphicFramePr>
            <a:graphicFrameLocks noGrp="1"/>
          </p:cNvGraphicFramePr>
          <p:nvPr/>
        </p:nvGraphicFramePr>
        <p:xfrm>
          <a:off x="264765" y="937989"/>
          <a:ext cx="7772330" cy="5257936"/>
        </p:xfrm>
        <a:graphic>
          <a:graphicData uri="http://schemas.openxmlformats.org/drawingml/2006/table">
            <a:tbl>
              <a:tblPr firstCol="1">
                <a:tableStyleId>{5C22544A-7EE6-4342-B048-85BDC9FD1C3A}</a:tableStyleId>
              </a:tblPr>
              <a:tblGrid>
                <a:gridCol w="3209955">
                  <a:extLst>
                    <a:ext uri="{9D8B030D-6E8A-4147-A177-3AD203B41FA5}">
                      <a16:colId xmlns:a16="http://schemas.microsoft.com/office/drawing/2014/main" val="199620839"/>
                    </a:ext>
                  </a:extLst>
                </a:gridCol>
                <a:gridCol w="4562375">
                  <a:extLst>
                    <a:ext uri="{9D8B030D-6E8A-4147-A177-3AD203B41FA5}">
                      <a16:colId xmlns:a16="http://schemas.microsoft.com/office/drawing/2014/main" val="613621262"/>
                    </a:ext>
                  </a:extLst>
                </a:gridCol>
              </a:tblGrid>
              <a:tr h="4228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panose="020B0604020202020204" pitchFamily="34" charset="0"/>
                          <a:cs typeface="Helvetica" panose="020B0604020202020204" pitchFamily="34" charset="0"/>
                        </a:rPr>
                        <a:t>Coil cooling scheme</a:t>
                      </a:r>
                      <a:endParaRPr kumimoji="0" lang="en-US" altLang="zh-CN"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solidFill>
                      <a:schemeClr val="accent1">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panose="020B0604020202020204" pitchFamily="34" charset="0"/>
                          <a:cs typeface="Helvetica" panose="020B0604020202020204" pitchFamily="34" charset="0"/>
                        </a:rPr>
                        <a:t>indirectly cooled  through a LHe thermosiphon cycle</a:t>
                      </a:r>
                      <a:endParaRPr kumimoji="0" lang="en-US" altLang="zh-CN"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tc>
                <a:extLst>
                  <a:ext uri="{0D108BD9-81ED-4DB2-BD59-A6C34878D82A}">
                    <a16:rowId xmlns:a16="http://schemas.microsoft.com/office/drawing/2014/main" val="2655640596"/>
                  </a:ext>
                </a:extLst>
              </a:tr>
              <a:tr h="41369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panose="020B0604020202020204" pitchFamily="34" charset="0"/>
                          <a:cs typeface="Helvetica" panose="020B0604020202020204" pitchFamily="34" charset="0"/>
                        </a:rPr>
                        <a:t>He supply from cold box</a:t>
                      </a:r>
                      <a:endParaRPr kumimoji="0" lang="en-US" altLang="zh-CN"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solidFill>
                      <a:schemeClr val="accent1">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panose="020B0604020202020204" pitchFamily="34" charset="0"/>
                          <a:cs typeface="Helvetica" panose="020B0604020202020204" pitchFamily="34" charset="0"/>
                        </a:rPr>
                        <a:t>3 bara/ 5K with expansion from 3 to 1.2 bara/4.4K inside the magnet</a:t>
                      </a:r>
                      <a:endParaRPr kumimoji="0" lang="zh-CN" altLang="en-US"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tc>
                <a:extLst>
                  <a:ext uri="{0D108BD9-81ED-4DB2-BD59-A6C34878D82A}">
                    <a16:rowId xmlns:a16="http://schemas.microsoft.com/office/drawing/2014/main" val="3909569399"/>
                  </a:ext>
                </a:extLst>
              </a:tr>
              <a:tr h="34760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panose="020B0604020202020204" pitchFamily="34" charset="0"/>
                          <a:cs typeface="Helvetica" panose="020B0604020202020204" pitchFamily="34" charset="0"/>
                        </a:rPr>
                        <a:t>Thermal shield cooling method</a:t>
                      </a:r>
                      <a:endParaRPr kumimoji="0" lang="en-US" altLang="zh-CN"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solidFill>
                      <a:schemeClr val="accent1">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panose="020B0604020202020204" pitchFamily="34" charset="0"/>
                          <a:cs typeface="Helvetica" panose="020B0604020202020204" pitchFamily="34" charset="0"/>
                        </a:rPr>
                        <a:t>70K forced cold GHe flow</a:t>
                      </a:r>
                      <a:endParaRPr kumimoji="0" lang="en-US" altLang="zh-CN"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tc>
                <a:extLst>
                  <a:ext uri="{0D108BD9-81ED-4DB2-BD59-A6C34878D82A}">
                    <a16:rowId xmlns:a16="http://schemas.microsoft.com/office/drawing/2014/main" val="669300790"/>
                  </a:ext>
                </a:extLst>
              </a:tr>
              <a:tr h="56109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panose="020B0604020202020204" pitchFamily="34" charset="0"/>
                          <a:cs typeface="Helvetica" panose="020B0604020202020204" pitchFamily="34" charset="0"/>
                        </a:rPr>
                        <a:t>Current leads</a:t>
                      </a:r>
                      <a:endParaRPr kumimoji="0" lang="en-US" altLang="zh-CN"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solidFill>
                      <a:schemeClr val="accent1">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panose="020B0604020202020204" pitchFamily="34" charset="0"/>
                          <a:cs typeface="Helvetica" panose="020B0604020202020204" pitchFamily="34" charset="0"/>
                        </a:rPr>
                        <a:t>a pair of GHe cooled 3kA leads, cooled by helium vaporized from LHe reservoir in the Turret, 0.4g/s </a:t>
                      </a:r>
                      <a:endParaRPr kumimoji="0" lang="en-US" altLang="zh-CN"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tc>
                <a:extLst>
                  <a:ext uri="{0D108BD9-81ED-4DB2-BD59-A6C34878D82A}">
                    <a16:rowId xmlns:a16="http://schemas.microsoft.com/office/drawing/2014/main" val="4061039572"/>
                  </a:ext>
                </a:extLst>
              </a:tr>
              <a:tr h="32265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panose="020B0604020202020204" pitchFamily="34" charset="0"/>
                          <a:cs typeface="Helvetica" panose="020B0604020202020204" pitchFamily="34" charset="0"/>
                        </a:rPr>
                        <a:t>4 K radiation and conduction (W)</a:t>
                      </a:r>
                      <a:endParaRPr kumimoji="0" lang="en-US" altLang="zh-CN"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solidFill>
                      <a:schemeClr val="accent1">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a:ln>
                            <a:noFill/>
                          </a:ln>
                          <a:effectLst/>
                          <a:latin typeface="Helvetica" panose="020B0604020202020204" pitchFamily="34" charset="0"/>
                          <a:cs typeface="Helvetica" panose="020B0604020202020204" pitchFamily="34" charset="0"/>
                        </a:rPr>
                        <a:t>55</a:t>
                      </a:r>
                      <a:endParaRPr kumimoji="0" lang="en-US" altLang="zh-CN" sz="14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tc>
                <a:extLst>
                  <a:ext uri="{0D108BD9-81ED-4DB2-BD59-A6C34878D82A}">
                    <a16:rowId xmlns:a16="http://schemas.microsoft.com/office/drawing/2014/main" val="2688216324"/>
                  </a:ext>
                </a:extLst>
              </a:tr>
              <a:tr h="32265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panose="020B0604020202020204" pitchFamily="34" charset="0"/>
                          <a:cs typeface="Helvetica" panose="020B0604020202020204" pitchFamily="34" charset="0"/>
                        </a:rPr>
                        <a:t>Current leads' cooling flow (g/s)</a:t>
                      </a:r>
                      <a:endParaRPr kumimoji="0" lang="en-US" altLang="zh-CN"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solidFill>
                      <a:schemeClr val="accent1">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panose="020B0604020202020204" pitchFamily="34" charset="0"/>
                          <a:cs typeface="Helvetica" panose="020B0604020202020204" pitchFamily="34" charset="0"/>
                        </a:rPr>
                        <a:t>0.4</a:t>
                      </a:r>
                      <a:endParaRPr kumimoji="0" lang="en-US" altLang="zh-CN"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tc>
                <a:extLst>
                  <a:ext uri="{0D108BD9-81ED-4DB2-BD59-A6C34878D82A}">
                    <a16:rowId xmlns:a16="http://schemas.microsoft.com/office/drawing/2014/main" val="2253219934"/>
                  </a:ext>
                </a:extLst>
              </a:tr>
              <a:tr h="41369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panose="020B0604020202020204" pitchFamily="34" charset="0"/>
                          <a:cs typeface="Helvetica" panose="020B0604020202020204" pitchFamily="34" charset="0"/>
                        </a:rPr>
                        <a:t>70 K radiation and conduction (W)</a:t>
                      </a:r>
                      <a:endParaRPr kumimoji="0" lang="en-US" altLang="zh-CN"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solidFill>
                      <a:schemeClr val="accent1">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a:ln>
                            <a:noFill/>
                          </a:ln>
                          <a:effectLst/>
                          <a:latin typeface="Helvetica" panose="020B0604020202020204" pitchFamily="34" charset="0"/>
                          <a:cs typeface="Helvetica" panose="020B0604020202020204" pitchFamily="34" charset="0"/>
                        </a:rPr>
                        <a:t>530</a:t>
                      </a:r>
                      <a:endParaRPr kumimoji="0" lang="en-US" altLang="zh-CN" sz="14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tc>
                <a:extLst>
                  <a:ext uri="{0D108BD9-81ED-4DB2-BD59-A6C34878D82A}">
                    <a16:rowId xmlns:a16="http://schemas.microsoft.com/office/drawing/2014/main" val="1436726443"/>
                  </a:ext>
                </a:extLst>
              </a:tr>
              <a:tr h="32265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panose="020B0604020202020204" pitchFamily="34" charset="0"/>
                          <a:cs typeface="Helvetica" panose="020B0604020202020204" pitchFamily="34" charset="0"/>
                        </a:rPr>
                        <a:t>Operating temperature (K)</a:t>
                      </a:r>
                      <a:endParaRPr kumimoji="0" lang="en-US" altLang="zh-CN"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solidFill>
                      <a:schemeClr val="accent1">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a:ln>
                            <a:noFill/>
                          </a:ln>
                          <a:effectLst/>
                          <a:latin typeface="Helvetica" panose="020B0604020202020204" pitchFamily="34" charset="0"/>
                          <a:cs typeface="Helvetica" panose="020B0604020202020204" pitchFamily="34" charset="0"/>
                        </a:rPr>
                        <a:t>4.42</a:t>
                      </a:r>
                      <a:endParaRPr kumimoji="0" lang="en-US" altLang="zh-CN" sz="14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tc>
                <a:extLst>
                  <a:ext uri="{0D108BD9-81ED-4DB2-BD59-A6C34878D82A}">
                    <a16:rowId xmlns:a16="http://schemas.microsoft.com/office/drawing/2014/main" val="887683523"/>
                  </a:ext>
                </a:extLst>
              </a:tr>
              <a:tr h="32265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panose="020B0604020202020204" pitchFamily="34" charset="0"/>
                          <a:cs typeface="Helvetica" panose="020B0604020202020204" pitchFamily="34" charset="0"/>
                        </a:rPr>
                        <a:t>Operating pressure (bara)</a:t>
                      </a:r>
                      <a:endParaRPr kumimoji="0" lang="en-US" altLang="zh-CN"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solidFill>
                      <a:schemeClr val="accent1">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a:ln>
                            <a:noFill/>
                          </a:ln>
                          <a:effectLst/>
                          <a:latin typeface="Helvetica" panose="020B0604020202020204" pitchFamily="34" charset="0"/>
                          <a:cs typeface="Helvetica" panose="020B0604020202020204" pitchFamily="34" charset="0"/>
                        </a:rPr>
                        <a:t>1.2</a:t>
                      </a:r>
                      <a:endParaRPr kumimoji="0" lang="en-US" altLang="zh-CN" sz="14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tc>
                <a:extLst>
                  <a:ext uri="{0D108BD9-81ED-4DB2-BD59-A6C34878D82A}">
                    <a16:rowId xmlns:a16="http://schemas.microsoft.com/office/drawing/2014/main" val="673319307"/>
                  </a:ext>
                </a:extLst>
              </a:tr>
              <a:tr h="32265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sv-SE" altLang="zh-CN" sz="1400" u="none" strike="noStrike" cap="none" normalizeH="0" baseline="0" dirty="0">
                          <a:ln>
                            <a:noFill/>
                          </a:ln>
                          <a:effectLst/>
                          <a:latin typeface="Helvetica" panose="020B0604020202020204" pitchFamily="34" charset="0"/>
                          <a:cs typeface="Helvetica" panose="020B0604020202020204" pitchFamily="34" charset="0"/>
                        </a:rPr>
                        <a:t>LHe in magnet w/Turret (liter)</a:t>
                      </a:r>
                      <a:endParaRPr kumimoji="0" lang="sv-SE" altLang="zh-CN"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solidFill>
                      <a:schemeClr val="accent1">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a:ln>
                            <a:noFill/>
                          </a:ln>
                          <a:effectLst/>
                          <a:latin typeface="Helvetica" panose="020B0604020202020204" pitchFamily="34" charset="0"/>
                          <a:cs typeface="Helvetica" panose="020B0604020202020204" pitchFamily="34" charset="0"/>
                        </a:rPr>
                        <a:t>~200</a:t>
                      </a:r>
                      <a:endParaRPr kumimoji="0" lang="en-US" altLang="zh-CN" sz="14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tc>
                <a:extLst>
                  <a:ext uri="{0D108BD9-81ED-4DB2-BD59-A6C34878D82A}">
                    <a16:rowId xmlns:a16="http://schemas.microsoft.com/office/drawing/2014/main" val="1724083944"/>
                  </a:ext>
                </a:extLst>
              </a:tr>
              <a:tr h="41369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panose="020B0604020202020204" pitchFamily="34" charset="0"/>
                          <a:cs typeface="Helvetica" panose="020B0604020202020204" pitchFamily="34" charset="0"/>
                        </a:rPr>
                        <a:t>LHe reservoir in Service Turret (liter)</a:t>
                      </a:r>
                      <a:endParaRPr kumimoji="0" lang="en-US" altLang="zh-CN"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solidFill>
                      <a:schemeClr val="accent1">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a:ln>
                            <a:noFill/>
                          </a:ln>
                          <a:effectLst/>
                          <a:latin typeface="Helvetica" panose="020B0604020202020204" pitchFamily="34" charset="0"/>
                          <a:cs typeface="Helvetica" panose="020B0604020202020204" pitchFamily="34" charset="0"/>
                        </a:rPr>
                        <a:t>~150</a:t>
                      </a:r>
                      <a:endParaRPr kumimoji="0" lang="en-US" altLang="zh-CN" sz="1400" b="0" i="0" u="none" strike="noStrike" cap="none" normalizeH="0" baseline="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tc>
                <a:extLst>
                  <a:ext uri="{0D108BD9-81ED-4DB2-BD59-A6C34878D82A}">
                    <a16:rowId xmlns:a16="http://schemas.microsoft.com/office/drawing/2014/main" val="3271215683"/>
                  </a:ext>
                </a:extLst>
              </a:tr>
              <a:tr h="32265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panose="020B0604020202020204" pitchFamily="34" charset="0"/>
                          <a:cs typeface="Helvetica" panose="020B0604020202020204" pitchFamily="34" charset="0"/>
                        </a:rPr>
                        <a:t>300-70K cool down scheme</a:t>
                      </a:r>
                      <a:endParaRPr kumimoji="0" lang="en-US" altLang="zh-CN"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solidFill>
                      <a:schemeClr val="accent1">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panose="020B0604020202020204" pitchFamily="34" charset="0"/>
                          <a:cs typeface="Helvetica" panose="020B0604020202020204" pitchFamily="34" charset="0"/>
                        </a:rPr>
                        <a:t>300K and 70K GHe mixing forced flow, 4~5 bara</a:t>
                      </a:r>
                      <a:endParaRPr kumimoji="0" lang="en-US" altLang="zh-CN"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tc>
                <a:extLst>
                  <a:ext uri="{0D108BD9-81ED-4DB2-BD59-A6C34878D82A}">
                    <a16:rowId xmlns:a16="http://schemas.microsoft.com/office/drawing/2014/main" val="4288350374"/>
                  </a:ext>
                </a:extLst>
              </a:tr>
              <a:tr h="41369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panose="020B0604020202020204" pitchFamily="34" charset="0"/>
                          <a:cs typeface="Helvetica" panose="020B0604020202020204" pitchFamily="34" charset="0"/>
                        </a:rPr>
                        <a:t>70-4K magnet cool down scheme</a:t>
                      </a:r>
                      <a:endParaRPr kumimoji="0" lang="en-US" altLang="zh-CN"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solidFill>
                      <a:schemeClr val="accent1">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panose="020B0604020202020204" pitchFamily="34" charset="0"/>
                          <a:cs typeface="Helvetica" panose="020B0604020202020204" pitchFamily="34" charset="0"/>
                        </a:rPr>
                        <a:t>3 bara/5K GHe forced flow </a:t>
                      </a:r>
                      <a:endParaRPr kumimoji="0" lang="en-US" altLang="zh-CN"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horzOverflow="overflow"/>
                </a:tc>
                <a:extLst>
                  <a:ext uri="{0D108BD9-81ED-4DB2-BD59-A6C34878D82A}">
                    <a16:rowId xmlns:a16="http://schemas.microsoft.com/office/drawing/2014/main" val="2031697820"/>
                  </a:ext>
                </a:extLst>
              </a:tr>
              <a:tr h="32265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400" b="1" u="none" strike="noStrike" kern="1200" cap="none" normalizeH="0" baseline="0" dirty="0">
                          <a:ln>
                            <a:noFill/>
                          </a:ln>
                          <a:solidFill>
                            <a:schemeClr val="tx1"/>
                          </a:solidFill>
                          <a:effectLst/>
                          <a:latin typeface="Helvetica" panose="020B0604020202020204" pitchFamily="34" charset="0"/>
                          <a:ea typeface="+mn-ea"/>
                          <a:cs typeface="Helvetica" panose="020B0604020202020204" pitchFamily="34" charset="0"/>
                        </a:rPr>
                        <a:t>Coil cold mass (ton)</a:t>
                      </a:r>
                    </a:p>
                  </a:txBody>
                  <a:tcPr marL="0" marR="0" marT="0" marB="0" anchor="ctr" horzOverflow="overflow">
                    <a:solidFill>
                      <a:schemeClr val="accent1">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Helvetica" panose="020B0604020202020204" pitchFamily="34" charset="0"/>
                          <a:ea typeface="宋体" panose="02010600030101010101" pitchFamily="2" charset="-122"/>
                          <a:cs typeface="Helvetica" panose="020B0604020202020204" pitchFamily="34" charset="0"/>
                        </a:rPr>
                        <a:t>~10</a:t>
                      </a:r>
                    </a:p>
                  </a:txBody>
                  <a:tcPr marL="0" marR="0" marT="0" marB="0" anchor="ctr" horzOverflow="overflow"/>
                </a:tc>
                <a:extLst>
                  <a:ext uri="{0D108BD9-81ED-4DB2-BD59-A6C34878D82A}">
                    <a16:rowId xmlns:a16="http://schemas.microsoft.com/office/drawing/2014/main" val="172117272"/>
                  </a:ext>
                </a:extLst>
              </a:tr>
            </a:tbl>
          </a:graphicData>
        </a:graphic>
      </p:graphicFrame>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6642" y="3727988"/>
            <a:ext cx="2677164" cy="2597060"/>
          </a:xfrm>
          <a:prstGeom prst="rect">
            <a:avLst/>
          </a:prstGeom>
        </p:spPr>
      </p:pic>
      <p:sp>
        <p:nvSpPr>
          <p:cNvPr id="11" name="矩形 10"/>
          <p:cNvSpPr/>
          <p:nvPr/>
        </p:nvSpPr>
        <p:spPr>
          <a:xfrm>
            <a:off x="7761122" y="85237"/>
            <a:ext cx="3732112" cy="307777"/>
          </a:xfrm>
          <a:prstGeom prst="rect">
            <a:avLst/>
          </a:prstGeom>
        </p:spPr>
        <p:txBody>
          <a:bodyPr wrap="none">
            <a:spAutoFit/>
          </a:bodyPr>
          <a:lstStyle/>
          <a:p>
            <a:r>
              <a:rPr lang="zh-CN" altLang="en-US" sz="1400" b="1" dirty="0">
                <a:latin typeface="Helvetica" panose="020B0604020202020204" pitchFamily="34" charset="0"/>
                <a:cs typeface="Helvetica" panose="020B0604020202020204" pitchFamily="34" charset="0"/>
                <a:hlinkClick r:id="rId3"/>
              </a:rPr>
              <a:t>https://edms.cern.ch/document/2387229/1</a:t>
            </a:r>
            <a:endParaRPr lang="zh-CN" altLang="en-US" sz="1400" b="1" dirty="0">
              <a:latin typeface="Helvetica" panose="020B0604020202020204" pitchFamily="34" charset="0"/>
              <a:cs typeface="Helvetica" panose="020B0604020202020204" pitchFamily="34" charset="0"/>
            </a:endParaRPr>
          </a:p>
        </p:txBody>
      </p:sp>
      <p:sp>
        <p:nvSpPr>
          <p:cNvPr id="8" name="Title 7">
            <a:extLst>
              <a:ext uri="{FF2B5EF4-FFF2-40B4-BE49-F238E27FC236}">
                <a16:creationId xmlns:a16="http://schemas.microsoft.com/office/drawing/2014/main" id="{62D308FB-7E53-D740-8357-2883E8A45700}"/>
              </a:ext>
            </a:extLst>
          </p:cNvPr>
          <p:cNvSpPr>
            <a:spLocks noGrp="1"/>
          </p:cNvSpPr>
          <p:nvPr>
            <p:ph type="title"/>
          </p:nvPr>
        </p:nvSpPr>
        <p:spPr/>
        <p:txBody>
          <a:bodyPr/>
          <a:lstStyle/>
          <a:p>
            <a:r>
              <a:rPr lang="en-US" altLang="zh-CN" dirty="0"/>
              <a:t>SAND Cooling Requirements (2/2)</a:t>
            </a:r>
            <a:endParaRPr lang="en-US" dirty="0"/>
          </a:p>
        </p:txBody>
      </p:sp>
      <p:pic>
        <p:nvPicPr>
          <p:cNvPr id="10" name="Picture 9">
            <a:extLst>
              <a:ext uri="{FF2B5EF4-FFF2-40B4-BE49-F238E27FC236}">
                <a16:creationId xmlns:a16="http://schemas.microsoft.com/office/drawing/2014/main" id="{3513FB7C-9AAB-984F-BD8C-8172CAD15B39}"/>
              </a:ext>
            </a:extLst>
          </p:cNvPr>
          <p:cNvPicPr>
            <a:picLocks noChangeAspect="1"/>
          </p:cNvPicPr>
          <p:nvPr/>
        </p:nvPicPr>
        <p:blipFill rotWithShape="1">
          <a:blip r:embed="rId4"/>
          <a:srcRect l="33708" t="2190" r="37467" b="77209"/>
          <a:stretch/>
        </p:blipFill>
        <p:spPr>
          <a:xfrm rot="16200000">
            <a:off x="8172727" y="513817"/>
            <a:ext cx="3507035" cy="3545305"/>
          </a:xfrm>
          <a:prstGeom prst="rect">
            <a:avLst/>
          </a:prstGeom>
          <a:ln>
            <a:noFill/>
          </a:ln>
        </p:spPr>
      </p:pic>
    </p:spTree>
    <p:extLst>
      <p:ext uri="{BB962C8B-B14F-4D97-AF65-F5344CB8AC3E}">
        <p14:creationId xmlns:p14="http://schemas.microsoft.com/office/powerpoint/2010/main" val="3613127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4"/>
          </p:nvPr>
        </p:nvSpPr>
        <p:spPr>
          <a:xfrm>
            <a:off x="2596896" y="6488432"/>
            <a:ext cx="7329349" cy="187324"/>
          </a:xfrm>
        </p:spPr>
        <p:txBody>
          <a:bodyPr/>
          <a:lstStyle/>
          <a:p>
            <a:pPr>
              <a:defRPr/>
            </a:pPr>
            <a:r>
              <a:rPr lang="en-US" altLang="zh-CN"/>
              <a:t>David Montanari | Near Site Cryogenics Systems Overview</a:t>
            </a:r>
            <a:endParaRPr lang="en-US" altLang="zh-CN" dirty="0"/>
          </a:p>
        </p:txBody>
      </p:sp>
      <p:sp>
        <p:nvSpPr>
          <p:cNvPr id="4" name="灯片编号占位符 3"/>
          <p:cNvSpPr>
            <a:spLocks noGrp="1"/>
          </p:cNvSpPr>
          <p:nvPr>
            <p:ph type="sldNum" sz="quarter" idx="15"/>
          </p:nvPr>
        </p:nvSpPr>
        <p:spPr/>
        <p:txBody>
          <a:bodyPr/>
          <a:lstStyle/>
          <a:p>
            <a:pPr>
              <a:defRPr/>
            </a:pPr>
            <a:fld id="{98AA3EDC-84CE-5D44-955B-22A59AD27526}" type="slidenum">
              <a:rPr lang="en-US" smtClean="0"/>
              <a:pPr>
                <a:defRPr/>
              </a:pPr>
              <a:t>17</a:t>
            </a:fld>
            <a:endParaRPr lang="en-US" dirty="0"/>
          </a:p>
        </p:txBody>
      </p:sp>
      <p:sp>
        <p:nvSpPr>
          <p:cNvPr id="7" name="日期占位符 6"/>
          <p:cNvSpPr>
            <a:spLocks noGrp="1"/>
          </p:cNvSpPr>
          <p:nvPr>
            <p:ph type="dt" sz="half" idx="2"/>
          </p:nvPr>
        </p:nvSpPr>
        <p:spPr/>
        <p:txBody>
          <a:bodyPr/>
          <a:lstStyle/>
          <a:p>
            <a:pPr>
              <a:defRPr/>
            </a:pPr>
            <a:r>
              <a:rPr lang="en-US"/>
              <a:t>07.09.20</a:t>
            </a:r>
            <a:endParaRPr lang="en-US" dirty="0"/>
          </a:p>
        </p:txBody>
      </p:sp>
      <p:sp>
        <p:nvSpPr>
          <p:cNvPr id="8" name="标题 1"/>
          <p:cNvSpPr>
            <a:spLocks noGrp="1"/>
          </p:cNvSpPr>
          <p:nvPr>
            <p:ph type="title"/>
          </p:nvPr>
        </p:nvSpPr>
        <p:spPr>
          <a:xfrm>
            <a:off x="609600" y="429285"/>
            <a:ext cx="11057467" cy="548785"/>
          </a:xfrm>
        </p:spPr>
        <p:txBody>
          <a:bodyPr/>
          <a:lstStyle/>
          <a:p>
            <a:r>
              <a:rPr lang="en-US" altLang="zh-CN" dirty="0"/>
              <a:t>Interfaces</a:t>
            </a:r>
            <a:endParaRPr lang="zh-CN" altLang="en-US" dirty="0"/>
          </a:p>
        </p:txBody>
      </p:sp>
      <p:pic>
        <p:nvPicPr>
          <p:cNvPr id="6" name="图片 5"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780" y="139260"/>
            <a:ext cx="4450405" cy="3528795"/>
          </a:xfrm>
          <a:prstGeom prst="rect">
            <a:avLst/>
          </a:prstGeom>
        </p:spPr>
      </p:pic>
      <p:sp>
        <p:nvSpPr>
          <p:cNvPr id="13" name="Content Placeholder 5">
            <a:extLst>
              <a:ext uri="{FF2B5EF4-FFF2-40B4-BE49-F238E27FC236}">
                <a16:creationId xmlns:a16="http://schemas.microsoft.com/office/drawing/2014/main" id="{367E4AAA-0BBF-5843-BF13-D92E5E51ADB2}"/>
              </a:ext>
            </a:extLst>
          </p:cNvPr>
          <p:cNvSpPr>
            <a:spLocks noGrp="1"/>
          </p:cNvSpPr>
          <p:nvPr/>
        </p:nvSpPr>
        <p:spPr>
          <a:xfrm>
            <a:off x="609600" y="1234440"/>
            <a:ext cx="5462282" cy="4846320"/>
          </a:xfrm>
          <a:prstGeom prst="rect">
            <a:avLst/>
          </a:prstGeom>
        </p:spPr>
        <p:txBody>
          <a:bodyPr lIns="0" rIns="0"/>
          <a:lstStyle>
            <a:lvl1pPr marL="256032" indent="-265176" algn="l" defTabSz="457200" rtl="0" fontAlgn="base">
              <a:lnSpc>
                <a:spcPct val="100000"/>
              </a:lnSpc>
              <a:spcBef>
                <a:spcPts val="0"/>
              </a:spcBef>
              <a:spcAft>
                <a:spcPts val="0"/>
              </a:spcAft>
              <a:buFont typeface="Arial"/>
              <a:buChar char="•"/>
              <a:defRPr sz="2200" b="0" i="0" kern="1200">
                <a:solidFill>
                  <a:srgbClr val="63666A"/>
                </a:solidFill>
                <a:latin typeface="Helvetica"/>
                <a:ea typeface="Geneva" charset="0"/>
                <a:cs typeface="Geneva" charset="0"/>
              </a:defRPr>
            </a:lvl1pPr>
            <a:lvl2pPr marL="320040" indent="256032" algn="l" defTabSz="457200" rtl="0" fontAlgn="base">
              <a:lnSpc>
                <a:spcPct val="100000"/>
              </a:lnSpc>
              <a:spcBef>
                <a:spcPts val="1032"/>
              </a:spcBef>
              <a:spcAft>
                <a:spcPts val="0"/>
              </a:spcAft>
              <a:buSzPct val="90000"/>
              <a:buFont typeface="Lucida Grande"/>
              <a:buChar char="-"/>
              <a:defRPr sz="2000" b="0" i="0" kern="1200">
                <a:solidFill>
                  <a:srgbClr val="63666A"/>
                </a:solidFill>
                <a:latin typeface="Helvetica"/>
                <a:ea typeface="Geneva" charset="0"/>
                <a:cs typeface="+mn-cs"/>
              </a:defRPr>
            </a:lvl2pPr>
            <a:lvl3pPr marL="640080" indent="228600" algn="l" defTabSz="457200" rtl="0" fontAlgn="base">
              <a:lnSpc>
                <a:spcPct val="100000"/>
              </a:lnSpc>
              <a:spcBef>
                <a:spcPts val="1032"/>
              </a:spcBef>
              <a:spcAft>
                <a:spcPts val="0"/>
              </a:spcAft>
              <a:buSzPct val="88000"/>
              <a:buFont typeface="Arial"/>
              <a:buChar char="•"/>
              <a:defRPr sz="1800" b="0" i="0" kern="1200">
                <a:solidFill>
                  <a:srgbClr val="63666A"/>
                </a:solidFill>
                <a:latin typeface="Helvetica"/>
                <a:ea typeface="Geneva" charset="0"/>
                <a:cs typeface="+mn-cs"/>
              </a:defRPr>
            </a:lvl3pPr>
            <a:lvl4pPr marL="914400" indent="228600" algn="l" defTabSz="457200" rtl="0" fontAlgn="base">
              <a:lnSpc>
                <a:spcPct val="100000"/>
              </a:lnSpc>
              <a:spcBef>
                <a:spcPts val="1032"/>
              </a:spcBef>
              <a:spcAft>
                <a:spcPts val="0"/>
              </a:spcAft>
              <a:buSzPct val="90000"/>
              <a:buFont typeface="Lucida Grande"/>
              <a:buChar char="-"/>
              <a:defRPr sz="1600" b="0" i="0" kern="1200">
                <a:solidFill>
                  <a:srgbClr val="63666A"/>
                </a:solidFill>
                <a:latin typeface="Helvetica"/>
                <a:ea typeface="Geneva" charset="0"/>
                <a:cs typeface="+mn-cs"/>
              </a:defRPr>
            </a:lvl4pPr>
            <a:lvl5pPr marL="1143000" indent="192024" algn="l" defTabSz="457200" rtl="0" fontAlgn="base">
              <a:lnSpc>
                <a:spcPct val="100000"/>
              </a:lnSpc>
              <a:spcBef>
                <a:spcPts val="1032"/>
              </a:spcBef>
              <a:spcAft>
                <a:spcPts val="0"/>
              </a:spcAft>
              <a:buSzPct val="88000"/>
              <a:buFont typeface="Arial"/>
              <a:buChar char="•"/>
              <a:defRPr sz="1400" b="0" i="0" kern="1200">
                <a:solidFill>
                  <a:srgbClr val="63666A"/>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LAr system:</a:t>
            </a:r>
          </a:p>
          <a:p>
            <a:pPr lvl="1"/>
            <a:r>
              <a:rPr lang="en-US" sz="1800" dirty="0"/>
              <a:t>LN2 phase separator.</a:t>
            </a:r>
          </a:p>
          <a:p>
            <a:pPr lvl="1"/>
            <a:r>
              <a:rPr lang="en-US" sz="1800" dirty="0"/>
              <a:t>LN2/GN2 transfer lines.</a:t>
            </a:r>
          </a:p>
          <a:p>
            <a:pPr lvl="1" indent="0">
              <a:buNone/>
            </a:pPr>
            <a:endParaRPr lang="en-US" dirty="0"/>
          </a:p>
          <a:p>
            <a:pPr lvl="0"/>
            <a:r>
              <a:rPr lang="en-US" altLang="zh-CN" sz="2000" dirty="0"/>
              <a:t>SAND magnet:</a:t>
            </a:r>
          </a:p>
          <a:p>
            <a:pPr lvl="1"/>
            <a:r>
              <a:rPr lang="en-US" altLang="zh-CN" sz="1800" dirty="0"/>
              <a:t>Service turret.</a:t>
            </a:r>
          </a:p>
          <a:p>
            <a:pPr lvl="1" indent="0">
              <a:buNone/>
            </a:pPr>
            <a:endParaRPr lang="en-US" altLang="zh-CN" dirty="0"/>
          </a:p>
          <a:p>
            <a:r>
              <a:rPr lang="en-US" altLang="zh-CN" sz="2000" dirty="0"/>
              <a:t>Integration &amp; Installation:</a:t>
            </a:r>
          </a:p>
          <a:p>
            <a:pPr lvl="1"/>
            <a:r>
              <a:rPr lang="en-US" altLang="zh-CN" sz="1800" dirty="0"/>
              <a:t>Energy Chain.</a:t>
            </a:r>
          </a:p>
          <a:p>
            <a:pPr lvl="1"/>
            <a:r>
              <a:rPr lang="en-US" altLang="zh-CN" sz="1800" dirty="0"/>
              <a:t>Platform.</a:t>
            </a:r>
          </a:p>
          <a:p>
            <a:pPr lvl="1"/>
            <a:endParaRPr lang="en-US" altLang="zh-CN" dirty="0"/>
          </a:p>
          <a:p>
            <a:pPr marL="256032" lvl="1" indent="-265176">
              <a:spcBef>
                <a:spcPts val="0"/>
              </a:spcBef>
              <a:buFont typeface="Arial"/>
              <a:buChar char="•"/>
            </a:pPr>
            <a:r>
              <a:rPr lang="en-US" altLang="zh-CN" dirty="0">
                <a:cs typeface="Geneva" charset="0"/>
              </a:rPr>
              <a:t>Near Site Cryo Controls.</a:t>
            </a:r>
          </a:p>
        </p:txBody>
      </p:sp>
      <p:pic>
        <p:nvPicPr>
          <p:cNvPr id="14" name="图片 13"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3602" y="3865197"/>
            <a:ext cx="2826084" cy="2371619"/>
          </a:xfrm>
          <a:prstGeom prst="rect">
            <a:avLst/>
          </a:prstGeom>
        </p:spPr>
      </p:pic>
      <p:sp>
        <p:nvSpPr>
          <p:cNvPr id="15" name="矩形 14"/>
          <p:cNvSpPr/>
          <p:nvPr/>
        </p:nvSpPr>
        <p:spPr>
          <a:xfrm>
            <a:off x="10396644" y="4296094"/>
            <a:ext cx="786809" cy="75491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6" name="Picture 1"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67519" y="3876287"/>
            <a:ext cx="3120346" cy="23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p:cNvSpPr/>
          <p:nvPr/>
        </p:nvSpPr>
        <p:spPr>
          <a:xfrm>
            <a:off x="7252782" y="3963525"/>
            <a:ext cx="354183" cy="29838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7374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7110-3CDA-432E-B2F8-11BB685B9EE5}"/>
              </a:ext>
            </a:extLst>
          </p:cNvPr>
          <p:cNvSpPr>
            <a:spLocks noGrp="1"/>
          </p:cNvSpPr>
          <p:nvPr>
            <p:ph type="title"/>
          </p:nvPr>
        </p:nvSpPr>
        <p:spPr/>
        <p:txBody>
          <a:bodyPr/>
          <a:lstStyle/>
          <a:p>
            <a:r>
              <a:rPr lang="en-US" dirty="0"/>
              <a:t>Modes of Operation</a:t>
            </a:r>
          </a:p>
        </p:txBody>
      </p:sp>
      <p:sp>
        <p:nvSpPr>
          <p:cNvPr id="5" name="Slide Number Placeholder 4">
            <a:extLst>
              <a:ext uri="{FF2B5EF4-FFF2-40B4-BE49-F238E27FC236}">
                <a16:creationId xmlns:a16="http://schemas.microsoft.com/office/drawing/2014/main" id="{CC2821A6-3B5E-44C6-BB41-982459FB1763}"/>
              </a:ext>
            </a:extLst>
          </p:cNvPr>
          <p:cNvSpPr>
            <a:spLocks noGrp="1"/>
          </p:cNvSpPr>
          <p:nvPr>
            <p:ph type="sldNum" sz="quarter" idx="12"/>
          </p:nvPr>
        </p:nvSpPr>
        <p:spPr/>
        <p:txBody>
          <a:bodyPr/>
          <a:lstStyle/>
          <a:p>
            <a:pPr>
              <a:defRPr/>
            </a:pPr>
            <a:fld id="{0C39C72E-2A13-EB4D-AD45-6D4E6ACAED8D}" type="slidenum">
              <a:rPr lang="en-US"/>
              <a:pPr>
                <a:defRPr/>
              </a:pPr>
              <a:t>18</a:t>
            </a:fld>
            <a:endParaRPr lang="en-US" dirty="0"/>
          </a:p>
        </p:txBody>
      </p:sp>
      <p:sp>
        <p:nvSpPr>
          <p:cNvPr id="6" name="Content Placeholder 5">
            <a:extLst>
              <a:ext uri="{FF2B5EF4-FFF2-40B4-BE49-F238E27FC236}">
                <a16:creationId xmlns:a16="http://schemas.microsoft.com/office/drawing/2014/main" id="{961772AA-4E95-4E99-AD24-83B780CC9641}"/>
              </a:ext>
            </a:extLst>
          </p:cNvPr>
          <p:cNvSpPr>
            <a:spLocks noGrp="1"/>
          </p:cNvSpPr>
          <p:nvPr>
            <p:ph idx="13"/>
          </p:nvPr>
        </p:nvSpPr>
        <p:spPr>
          <a:xfrm>
            <a:off x="609599" y="1238250"/>
            <a:ext cx="11057467" cy="4846638"/>
          </a:xfrm>
        </p:spPr>
        <p:txBody>
          <a:bodyPr>
            <a:normAutofit/>
          </a:bodyPr>
          <a:lstStyle/>
          <a:p>
            <a:pPr marL="0" indent="0">
              <a:buNone/>
            </a:pPr>
            <a:r>
              <a:rPr lang="en-US" dirty="0"/>
              <a:t>Based on old SAND magnet cooling system: </a:t>
            </a:r>
          </a:p>
          <a:p>
            <a:r>
              <a:rPr lang="en-US" dirty="0"/>
              <a:t>Cool down processes.</a:t>
            </a:r>
          </a:p>
          <a:p>
            <a:pPr marL="712788">
              <a:buFont typeface="Wingdings" panose="05000000000000000000" pitchFamily="2" charset="2"/>
              <a:buChar char="ü"/>
            </a:pPr>
            <a:r>
              <a:rPr lang="en-US" sz="2000" dirty="0"/>
              <a:t>300-77 K cool down: SAND magnet and thermal shields.</a:t>
            </a:r>
          </a:p>
          <a:p>
            <a:pPr marL="712788">
              <a:buFont typeface="Wingdings" panose="05000000000000000000" pitchFamily="2" charset="2"/>
              <a:buChar char="ü"/>
            </a:pPr>
            <a:r>
              <a:rPr lang="en-US" sz="2000" dirty="0"/>
              <a:t>77-4 K cool down: SAND magnet and current leads w/ thermal shields at 70-80K.</a:t>
            </a:r>
          </a:p>
          <a:p>
            <a:r>
              <a:rPr lang="en-US" dirty="0"/>
              <a:t>Normal operation.</a:t>
            </a:r>
          </a:p>
          <a:p>
            <a:r>
              <a:rPr lang="en-US" dirty="0"/>
              <a:t>Quench process.</a:t>
            </a:r>
          </a:p>
          <a:p>
            <a:r>
              <a:rPr lang="en-US" dirty="0"/>
              <a:t>Cool down after quench.</a:t>
            </a:r>
          </a:p>
          <a:p>
            <a:r>
              <a:rPr lang="en-US" dirty="0"/>
              <a:t>Warm-up.</a:t>
            </a:r>
          </a:p>
          <a:p>
            <a:r>
              <a:rPr lang="en-US" dirty="0"/>
              <a:t>Failure modes (vacuum loss, power outage, etc.). </a:t>
            </a:r>
          </a:p>
        </p:txBody>
      </p:sp>
      <p:sp>
        <p:nvSpPr>
          <p:cNvPr id="7" name="Date Placeholder 6">
            <a:extLst>
              <a:ext uri="{FF2B5EF4-FFF2-40B4-BE49-F238E27FC236}">
                <a16:creationId xmlns:a16="http://schemas.microsoft.com/office/drawing/2014/main" id="{DF2E02FE-28AA-BD45-8DB2-17F52D8FA30E}"/>
              </a:ext>
            </a:extLst>
          </p:cNvPr>
          <p:cNvSpPr>
            <a:spLocks noGrp="1"/>
          </p:cNvSpPr>
          <p:nvPr>
            <p:ph type="dt" sz="half" idx="2"/>
          </p:nvPr>
        </p:nvSpPr>
        <p:spPr/>
        <p:txBody>
          <a:bodyPr/>
          <a:lstStyle/>
          <a:p>
            <a:pPr>
              <a:defRPr/>
            </a:pPr>
            <a:r>
              <a:rPr lang="en-US"/>
              <a:t>07.09.20</a:t>
            </a:r>
            <a:endParaRPr lang="en-US" dirty="0"/>
          </a:p>
        </p:txBody>
      </p:sp>
      <p:sp>
        <p:nvSpPr>
          <p:cNvPr id="9" name="Footer Placeholder 8">
            <a:extLst>
              <a:ext uri="{FF2B5EF4-FFF2-40B4-BE49-F238E27FC236}">
                <a16:creationId xmlns:a16="http://schemas.microsoft.com/office/drawing/2014/main" id="{1E307E70-3497-0049-984A-24D7484ED1A0}"/>
              </a:ext>
            </a:extLst>
          </p:cNvPr>
          <p:cNvSpPr>
            <a:spLocks noGrp="1"/>
          </p:cNvSpPr>
          <p:nvPr>
            <p:ph type="ftr" sz="quarter" idx="11"/>
          </p:nvPr>
        </p:nvSpPr>
        <p:spPr/>
        <p:txBody>
          <a:bodyPr/>
          <a:lstStyle/>
          <a:p>
            <a:pPr>
              <a:defRPr/>
            </a:pPr>
            <a:r>
              <a:rPr lang="en-US"/>
              <a:t>David Montanari | Near Site Cryogenics Systems Overview</a:t>
            </a:r>
            <a:endParaRPr lang="en-US" dirty="0"/>
          </a:p>
        </p:txBody>
      </p:sp>
    </p:spTree>
    <p:extLst>
      <p:ext uri="{BB962C8B-B14F-4D97-AF65-F5344CB8AC3E}">
        <p14:creationId xmlns:p14="http://schemas.microsoft.com/office/powerpoint/2010/main" val="1373812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7110-3CDA-432E-B2F8-11BB685B9EE5}"/>
              </a:ext>
            </a:extLst>
          </p:cNvPr>
          <p:cNvSpPr>
            <a:spLocks noGrp="1"/>
          </p:cNvSpPr>
          <p:nvPr>
            <p:ph type="title"/>
          </p:nvPr>
        </p:nvSpPr>
        <p:spPr/>
        <p:txBody>
          <a:bodyPr/>
          <a:lstStyle/>
          <a:p>
            <a:r>
              <a:rPr lang="en-US" dirty="0"/>
              <a:t>Design Schemes</a:t>
            </a:r>
          </a:p>
        </p:txBody>
      </p:sp>
      <p:sp>
        <p:nvSpPr>
          <p:cNvPr id="5" name="Slide Number Placeholder 4">
            <a:extLst>
              <a:ext uri="{FF2B5EF4-FFF2-40B4-BE49-F238E27FC236}">
                <a16:creationId xmlns:a16="http://schemas.microsoft.com/office/drawing/2014/main" id="{CC2821A6-3B5E-44C6-BB41-982459FB1763}"/>
              </a:ext>
            </a:extLst>
          </p:cNvPr>
          <p:cNvSpPr>
            <a:spLocks noGrp="1"/>
          </p:cNvSpPr>
          <p:nvPr>
            <p:ph type="sldNum" sz="quarter" idx="12"/>
          </p:nvPr>
        </p:nvSpPr>
        <p:spPr/>
        <p:txBody>
          <a:bodyPr/>
          <a:lstStyle/>
          <a:p>
            <a:pPr>
              <a:defRPr/>
            </a:pPr>
            <a:fld id="{0C39C72E-2A13-EB4D-AD45-6D4E6ACAED8D}" type="slidenum">
              <a:rPr lang="en-US"/>
              <a:pPr>
                <a:defRPr/>
              </a:pPr>
              <a:t>19</a:t>
            </a:fld>
            <a:endParaRPr lang="en-US" dirty="0"/>
          </a:p>
        </p:txBody>
      </p:sp>
      <p:sp>
        <p:nvSpPr>
          <p:cNvPr id="6" name="Content Placeholder 5">
            <a:extLst>
              <a:ext uri="{FF2B5EF4-FFF2-40B4-BE49-F238E27FC236}">
                <a16:creationId xmlns:a16="http://schemas.microsoft.com/office/drawing/2014/main" id="{961772AA-4E95-4E99-AD24-83B780CC9641}"/>
              </a:ext>
            </a:extLst>
          </p:cNvPr>
          <p:cNvSpPr>
            <a:spLocks noGrp="1"/>
          </p:cNvSpPr>
          <p:nvPr>
            <p:ph idx="13"/>
          </p:nvPr>
        </p:nvSpPr>
        <p:spPr>
          <a:xfrm>
            <a:off x="609599" y="1238250"/>
            <a:ext cx="11057467" cy="4846638"/>
          </a:xfrm>
        </p:spPr>
        <p:txBody>
          <a:bodyPr>
            <a:normAutofit/>
          </a:bodyPr>
          <a:lstStyle/>
          <a:p>
            <a:pPr>
              <a:lnSpc>
                <a:spcPct val="120000"/>
              </a:lnSpc>
            </a:pPr>
            <a:r>
              <a:rPr lang="en-US" dirty="0"/>
              <a:t>Preliminary design supports SAND magnet, </a:t>
            </a:r>
            <a:r>
              <a:rPr lang="en-US" altLang="zh-CN" dirty="0"/>
              <a:t>with upgrade capabilities to also support a future magnet.</a:t>
            </a:r>
          </a:p>
          <a:p>
            <a:pPr>
              <a:lnSpc>
                <a:spcPct val="120000"/>
              </a:lnSpc>
            </a:pPr>
            <a:r>
              <a:rPr lang="en-US" dirty="0"/>
              <a:t>Two Schemes are considered (both under design)</a:t>
            </a:r>
            <a:r>
              <a:rPr lang="en-US" altLang="zh-CN" dirty="0"/>
              <a:t> and will be determined based on available installation space and bottoms-up cost estimates:</a:t>
            </a:r>
            <a:endParaRPr lang="en-US" dirty="0"/>
          </a:p>
          <a:p>
            <a:pPr lvl="1">
              <a:lnSpc>
                <a:spcPct val="120000"/>
              </a:lnSpc>
            </a:pPr>
            <a:r>
              <a:rPr lang="en-US" dirty="0"/>
              <a:t>Scheme I: One smaller He refrigerator with LN2 precool (~200 W at 4.5 K). Will require another smaller refrigerator and another LN2 precool for future magnet.</a:t>
            </a:r>
          </a:p>
          <a:p>
            <a:pPr lvl="1">
              <a:lnSpc>
                <a:spcPct val="120000"/>
              </a:lnSpc>
            </a:pPr>
            <a:r>
              <a:rPr lang="en-US" dirty="0"/>
              <a:t>Scheme II: One larger </a:t>
            </a:r>
            <a:r>
              <a:rPr lang="en-US" altLang="zh-CN" dirty="0"/>
              <a:t>He refrigerator without LN2 precool </a:t>
            </a:r>
            <a:r>
              <a:rPr lang="en-US" dirty="0"/>
              <a:t>to support SAND magnet (4-500 W at 4.5 K). Will require LN2 precool for future magnet.</a:t>
            </a:r>
          </a:p>
          <a:p>
            <a:pPr>
              <a:lnSpc>
                <a:spcPct val="120000"/>
              </a:lnSpc>
            </a:pPr>
            <a:r>
              <a:rPr lang="en-US" dirty="0"/>
              <a:t>Scheme I being pursued. However recent design developments (increased heat load) may lead to reconsider Scheme II.</a:t>
            </a:r>
          </a:p>
        </p:txBody>
      </p:sp>
      <p:sp>
        <p:nvSpPr>
          <p:cNvPr id="7" name="Date Placeholder 6">
            <a:extLst>
              <a:ext uri="{FF2B5EF4-FFF2-40B4-BE49-F238E27FC236}">
                <a16:creationId xmlns:a16="http://schemas.microsoft.com/office/drawing/2014/main" id="{DF2E02FE-28AA-BD45-8DB2-17F52D8FA30E}"/>
              </a:ext>
            </a:extLst>
          </p:cNvPr>
          <p:cNvSpPr>
            <a:spLocks noGrp="1"/>
          </p:cNvSpPr>
          <p:nvPr>
            <p:ph type="dt" sz="half" idx="2"/>
          </p:nvPr>
        </p:nvSpPr>
        <p:spPr/>
        <p:txBody>
          <a:bodyPr/>
          <a:lstStyle/>
          <a:p>
            <a:pPr>
              <a:defRPr/>
            </a:pPr>
            <a:r>
              <a:rPr lang="en-US"/>
              <a:t>07.09.20</a:t>
            </a:r>
            <a:endParaRPr lang="en-US" dirty="0"/>
          </a:p>
        </p:txBody>
      </p:sp>
      <p:sp>
        <p:nvSpPr>
          <p:cNvPr id="9" name="Footer Placeholder 8">
            <a:extLst>
              <a:ext uri="{FF2B5EF4-FFF2-40B4-BE49-F238E27FC236}">
                <a16:creationId xmlns:a16="http://schemas.microsoft.com/office/drawing/2014/main" id="{1E307E70-3497-0049-984A-24D7484ED1A0}"/>
              </a:ext>
            </a:extLst>
          </p:cNvPr>
          <p:cNvSpPr>
            <a:spLocks noGrp="1"/>
          </p:cNvSpPr>
          <p:nvPr>
            <p:ph type="ftr" sz="quarter" idx="11"/>
          </p:nvPr>
        </p:nvSpPr>
        <p:spPr/>
        <p:txBody>
          <a:bodyPr/>
          <a:lstStyle/>
          <a:p>
            <a:pPr>
              <a:defRPr/>
            </a:pPr>
            <a:r>
              <a:rPr lang="en-US"/>
              <a:t>David Montanari | Near Site Cryogenics Systems Overview</a:t>
            </a:r>
            <a:endParaRPr lang="en-US" dirty="0"/>
          </a:p>
        </p:txBody>
      </p:sp>
      <p:sp>
        <p:nvSpPr>
          <p:cNvPr id="8" name="TextBox 7">
            <a:extLst>
              <a:ext uri="{FF2B5EF4-FFF2-40B4-BE49-F238E27FC236}">
                <a16:creationId xmlns:a16="http://schemas.microsoft.com/office/drawing/2014/main" id="{C5B9327E-FA7B-D84C-B56D-135311A02BB5}"/>
              </a:ext>
            </a:extLst>
          </p:cNvPr>
          <p:cNvSpPr txBox="1"/>
          <p:nvPr/>
        </p:nvSpPr>
        <p:spPr>
          <a:xfrm>
            <a:off x="4537368" y="0"/>
            <a:ext cx="3117264" cy="369332"/>
          </a:xfrm>
          <a:prstGeom prst="rect">
            <a:avLst/>
          </a:prstGeom>
          <a:noFill/>
        </p:spPr>
        <p:txBody>
          <a:bodyPr wrap="none" rtlCol="0">
            <a:spAutoFit/>
          </a:bodyPr>
          <a:lstStyle/>
          <a:p>
            <a:r>
              <a:rPr lang="en-US" dirty="0">
                <a:solidFill>
                  <a:srgbClr val="FF0000"/>
                </a:solidFill>
              </a:rPr>
              <a:t>DM: This slide has been edited.</a:t>
            </a:r>
          </a:p>
        </p:txBody>
      </p:sp>
    </p:spTree>
    <p:extLst>
      <p:ext uri="{BB962C8B-B14F-4D97-AF65-F5344CB8AC3E}">
        <p14:creationId xmlns:p14="http://schemas.microsoft.com/office/powerpoint/2010/main" val="20794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4" name="Footer Placeholder 3"/>
          <p:cNvSpPr>
            <a:spLocks noGrp="1"/>
          </p:cNvSpPr>
          <p:nvPr>
            <p:ph type="ftr" sz="quarter" idx="11"/>
          </p:nvPr>
        </p:nvSpPr>
        <p:spPr/>
        <p:txBody>
          <a:bodyPr/>
          <a:lstStyle/>
          <a:p>
            <a:r>
              <a:rPr lang="en-US"/>
              <a:t>David Montanari | Near Site Cryogenics Systems Overview</a:t>
            </a:r>
            <a:endParaRPr lang="en-US" dirty="0"/>
          </a:p>
        </p:txBody>
      </p:sp>
      <p:sp>
        <p:nvSpPr>
          <p:cNvPr id="5" name="Slide Number Placeholder 4"/>
          <p:cNvSpPr>
            <a:spLocks noGrp="1"/>
          </p:cNvSpPr>
          <p:nvPr>
            <p:ph type="sldNum" sz="quarter" idx="12"/>
          </p:nvPr>
        </p:nvSpPr>
        <p:spPr/>
        <p:txBody>
          <a:bodyPr/>
          <a:lstStyle/>
          <a:p>
            <a:fld id="{0C39C72E-2A13-EB4D-AD45-6D4E6ACAED8D}" type="slidenum">
              <a:rPr lang="en-US" smtClean="0"/>
              <a:pPr/>
              <a:t>2</a:t>
            </a:fld>
            <a:endParaRPr lang="en-US" dirty="0"/>
          </a:p>
        </p:txBody>
      </p:sp>
      <p:sp>
        <p:nvSpPr>
          <p:cNvPr id="6" name="Content Placeholder 5"/>
          <p:cNvSpPr>
            <a:spLocks noGrp="1"/>
          </p:cNvSpPr>
          <p:nvPr>
            <p:ph idx="13"/>
          </p:nvPr>
        </p:nvSpPr>
        <p:spPr/>
        <p:txBody>
          <a:bodyPr/>
          <a:lstStyle/>
          <a:p>
            <a:r>
              <a:rPr lang="en-US" dirty="0"/>
              <a:t>Scope/Overview</a:t>
            </a:r>
          </a:p>
          <a:p>
            <a:r>
              <a:rPr lang="en-US" dirty="0"/>
              <a:t>Organization </a:t>
            </a:r>
          </a:p>
          <a:p>
            <a:pPr>
              <a:lnSpc>
                <a:spcPct val="120000"/>
              </a:lnSpc>
            </a:pPr>
            <a:r>
              <a:rPr lang="en-US" dirty="0"/>
              <a:t>Layout.</a:t>
            </a:r>
          </a:p>
          <a:p>
            <a:pPr>
              <a:lnSpc>
                <a:spcPct val="120000"/>
              </a:lnSpc>
            </a:pPr>
            <a:r>
              <a:rPr lang="en-US" dirty="0"/>
              <a:t>LAr Cryogenics.</a:t>
            </a:r>
          </a:p>
          <a:p>
            <a:pPr>
              <a:lnSpc>
                <a:spcPct val="120000"/>
              </a:lnSpc>
            </a:pPr>
            <a:r>
              <a:rPr lang="en-US" dirty="0"/>
              <a:t>LHe Cryogenics.</a:t>
            </a:r>
          </a:p>
          <a:p>
            <a:pPr>
              <a:lnSpc>
                <a:spcPct val="120000"/>
              </a:lnSpc>
            </a:pPr>
            <a:r>
              <a:rPr lang="en-US" dirty="0"/>
              <a:t>Process Controls.</a:t>
            </a:r>
          </a:p>
          <a:p>
            <a:pPr>
              <a:lnSpc>
                <a:spcPct val="120000"/>
              </a:lnSpc>
            </a:pPr>
            <a:r>
              <a:rPr lang="en-US" dirty="0"/>
              <a:t>Next Items</a:t>
            </a:r>
          </a:p>
          <a:p>
            <a:pPr>
              <a:lnSpc>
                <a:spcPct val="120000"/>
              </a:lnSpc>
            </a:pPr>
            <a:r>
              <a:rPr lang="en-US" dirty="0"/>
              <a:t>Schedule.</a:t>
            </a:r>
          </a:p>
          <a:p>
            <a:pPr>
              <a:lnSpc>
                <a:spcPct val="120000"/>
              </a:lnSpc>
            </a:pPr>
            <a:r>
              <a:rPr lang="en-US" dirty="0"/>
              <a:t>Summary.</a:t>
            </a:r>
          </a:p>
        </p:txBody>
      </p:sp>
      <p:sp>
        <p:nvSpPr>
          <p:cNvPr id="3" name="Date Placeholder 2"/>
          <p:cNvSpPr>
            <a:spLocks noGrp="1"/>
          </p:cNvSpPr>
          <p:nvPr>
            <p:ph type="dt" sz="half" idx="2"/>
          </p:nvPr>
        </p:nvSpPr>
        <p:spPr/>
        <p:txBody>
          <a:bodyPr/>
          <a:lstStyle/>
          <a:p>
            <a:r>
              <a:rPr lang="en-US"/>
              <a:t>07.09.20</a:t>
            </a:r>
            <a:endParaRPr lang="en-US" dirty="0"/>
          </a:p>
        </p:txBody>
      </p:sp>
    </p:spTree>
    <p:extLst>
      <p:ext uri="{BB962C8B-B14F-4D97-AF65-F5344CB8AC3E}">
        <p14:creationId xmlns:p14="http://schemas.microsoft.com/office/powerpoint/2010/main" val="993413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4"/>
          </p:nvPr>
        </p:nvSpPr>
        <p:spPr>
          <a:xfrm>
            <a:off x="2596896" y="6488432"/>
            <a:ext cx="7329349" cy="187324"/>
          </a:xfrm>
        </p:spPr>
        <p:txBody>
          <a:bodyPr/>
          <a:lstStyle/>
          <a:p>
            <a:pPr>
              <a:defRPr/>
            </a:pPr>
            <a:r>
              <a:rPr lang="en-US" altLang="zh-CN"/>
              <a:t>David Montanari | Near Site Cryogenics Systems Overview</a:t>
            </a:r>
            <a:endParaRPr lang="en-US" altLang="zh-CN" dirty="0"/>
          </a:p>
        </p:txBody>
      </p:sp>
      <p:sp>
        <p:nvSpPr>
          <p:cNvPr id="4" name="灯片编号占位符 3"/>
          <p:cNvSpPr>
            <a:spLocks noGrp="1"/>
          </p:cNvSpPr>
          <p:nvPr>
            <p:ph type="sldNum" sz="quarter" idx="15"/>
          </p:nvPr>
        </p:nvSpPr>
        <p:spPr/>
        <p:txBody>
          <a:bodyPr/>
          <a:lstStyle/>
          <a:p>
            <a:pPr>
              <a:defRPr/>
            </a:pPr>
            <a:fld id="{98AA3EDC-84CE-5D44-955B-22A59AD27526}" type="slidenum">
              <a:rPr lang="en-US" smtClean="0"/>
              <a:pPr>
                <a:defRPr/>
              </a:pPr>
              <a:t>20</a:t>
            </a:fld>
            <a:endParaRPr lang="en-US" dirty="0"/>
          </a:p>
        </p:txBody>
      </p:sp>
      <p:sp>
        <p:nvSpPr>
          <p:cNvPr id="7" name="日期占位符 6"/>
          <p:cNvSpPr>
            <a:spLocks noGrp="1"/>
          </p:cNvSpPr>
          <p:nvPr>
            <p:ph type="dt" sz="half" idx="2"/>
          </p:nvPr>
        </p:nvSpPr>
        <p:spPr/>
        <p:txBody>
          <a:bodyPr/>
          <a:lstStyle/>
          <a:p>
            <a:pPr>
              <a:defRPr/>
            </a:pPr>
            <a:r>
              <a:rPr lang="en-US"/>
              <a:t>07.09.20</a:t>
            </a:r>
            <a:endParaRPr lang="en-US" dirty="0"/>
          </a:p>
        </p:txBody>
      </p:sp>
      <p:sp>
        <p:nvSpPr>
          <p:cNvPr id="27" name="文本框 26"/>
          <p:cNvSpPr txBox="1"/>
          <p:nvPr/>
        </p:nvSpPr>
        <p:spPr>
          <a:xfrm>
            <a:off x="279895" y="1191452"/>
            <a:ext cx="3275437" cy="4678204"/>
          </a:xfrm>
          <a:prstGeom prst="rect">
            <a:avLst/>
          </a:prstGeom>
          <a:noFill/>
        </p:spPr>
        <p:txBody>
          <a:bodyPr wrap="square" rtlCol="0">
            <a:spAutoFit/>
          </a:bodyPr>
          <a:lstStyle/>
          <a:p>
            <a:pPr marL="256032" indent="-265176">
              <a:spcBef>
                <a:spcPts val="600"/>
              </a:spcBef>
              <a:spcAft>
                <a:spcPts val="600"/>
              </a:spcAft>
              <a:buFont typeface="Arial"/>
              <a:buChar char="•"/>
            </a:pPr>
            <a:r>
              <a:rPr lang="en-US" altLang="zh-CN" dirty="0">
                <a:solidFill>
                  <a:srgbClr val="3333FF"/>
                </a:solidFill>
                <a:latin typeface="Helvetica"/>
              </a:rPr>
              <a:t>One 200 W / 4.5 K order of magnitude He Refrigerator system with LN2 precooled cold box </a:t>
            </a:r>
            <a:r>
              <a:rPr lang="en-US" altLang="zh-CN" dirty="0">
                <a:solidFill>
                  <a:srgbClr val="63666A"/>
                </a:solidFill>
                <a:latin typeface="Helvetica"/>
              </a:rPr>
              <a:t>is under design to </a:t>
            </a:r>
            <a:r>
              <a:rPr lang="en-US" altLang="zh-CN" b="1" dirty="0">
                <a:solidFill>
                  <a:srgbClr val="3333FF"/>
                </a:solidFill>
                <a:latin typeface="Helvetica"/>
              </a:rPr>
              <a:t>only</a:t>
            </a:r>
            <a:r>
              <a:rPr lang="en-US" altLang="zh-CN" dirty="0">
                <a:solidFill>
                  <a:srgbClr val="63666A"/>
                </a:solidFill>
                <a:latin typeface="Helvetica"/>
              </a:rPr>
              <a:t> serve the </a:t>
            </a:r>
            <a:r>
              <a:rPr lang="en-US" altLang="zh-CN" dirty="0">
                <a:solidFill>
                  <a:srgbClr val="3333FF"/>
                </a:solidFill>
                <a:latin typeface="Helvetica"/>
              </a:rPr>
              <a:t>SAND magnet</a:t>
            </a:r>
            <a:r>
              <a:rPr lang="en-US" altLang="zh-CN" dirty="0">
                <a:solidFill>
                  <a:srgbClr val="63666A"/>
                </a:solidFill>
                <a:latin typeface="Helvetica"/>
              </a:rPr>
              <a:t>.</a:t>
            </a:r>
          </a:p>
          <a:p>
            <a:pPr marL="256032" indent="-265176">
              <a:spcBef>
                <a:spcPts val="600"/>
              </a:spcBef>
              <a:spcAft>
                <a:spcPts val="600"/>
              </a:spcAft>
              <a:buFont typeface="Arial"/>
              <a:buChar char="•"/>
            </a:pPr>
            <a:r>
              <a:rPr lang="en-US" altLang="zh-CN" dirty="0">
                <a:solidFill>
                  <a:srgbClr val="63666A"/>
                </a:solidFill>
                <a:latin typeface="Helvetica"/>
              </a:rPr>
              <a:t>LN2 phase separator shared with LAr system. </a:t>
            </a:r>
          </a:p>
          <a:p>
            <a:pPr marL="256032" indent="-265176">
              <a:spcBef>
                <a:spcPts val="600"/>
              </a:spcBef>
              <a:spcAft>
                <a:spcPts val="600"/>
              </a:spcAft>
              <a:buFont typeface="Arial"/>
              <a:buChar char="•"/>
            </a:pPr>
            <a:r>
              <a:rPr lang="en-US" altLang="zh-CN" dirty="0">
                <a:solidFill>
                  <a:srgbClr val="63666A"/>
                </a:solidFill>
                <a:latin typeface="Helvetica"/>
              </a:rPr>
              <a:t>Includes interfaces to be able to connect to future magnet cooling system.</a:t>
            </a:r>
          </a:p>
          <a:p>
            <a:pPr marL="256032" indent="-265176">
              <a:spcBef>
                <a:spcPts val="600"/>
              </a:spcBef>
              <a:spcAft>
                <a:spcPts val="600"/>
              </a:spcAft>
              <a:buFont typeface="Arial"/>
              <a:buChar char="•"/>
            </a:pPr>
            <a:r>
              <a:rPr lang="en-US" altLang="zh-CN" sz="1400" dirty="0">
                <a:solidFill>
                  <a:srgbClr val="63666A"/>
                </a:solidFill>
                <a:latin typeface="Helvetica"/>
              </a:rPr>
              <a:t>Another 200W/4.5K order of magnitude He Refrigerator system with LN2 precooled cold box will be added to serve a future magnet later.</a:t>
            </a:r>
          </a:p>
        </p:txBody>
      </p:sp>
      <p:grpSp>
        <p:nvGrpSpPr>
          <p:cNvPr id="17" name="组合 16"/>
          <p:cNvGrpSpPr/>
          <p:nvPr/>
        </p:nvGrpSpPr>
        <p:grpSpPr>
          <a:xfrm>
            <a:off x="4032985" y="683320"/>
            <a:ext cx="8080630" cy="5725704"/>
            <a:chOff x="4032985" y="683320"/>
            <a:chExt cx="8080630" cy="5725704"/>
          </a:xfrm>
        </p:grpSpPr>
        <p:pic>
          <p:nvPicPr>
            <p:cNvPr id="16" name="图片 15"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985" y="683320"/>
              <a:ext cx="8080630" cy="5725704"/>
            </a:xfrm>
            <a:prstGeom prst="rect">
              <a:avLst/>
            </a:prstGeom>
          </p:spPr>
        </p:pic>
        <p:sp>
          <p:nvSpPr>
            <p:cNvPr id="9" name="圆角矩形 8"/>
            <p:cNvSpPr/>
            <p:nvPr/>
          </p:nvSpPr>
          <p:spPr>
            <a:xfrm>
              <a:off x="6487428" y="2868328"/>
              <a:ext cx="375385" cy="40426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 name="圆角矩形 9"/>
            <p:cNvSpPr/>
            <p:nvPr/>
          </p:nvSpPr>
          <p:spPr>
            <a:xfrm>
              <a:off x="4367465" y="4403821"/>
              <a:ext cx="375380" cy="279658"/>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圆角矩形 10"/>
            <p:cNvSpPr/>
            <p:nvPr/>
          </p:nvSpPr>
          <p:spPr>
            <a:xfrm>
              <a:off x="6080836" y="2209538"/>
              <a:ext cx="375385" cy="269508"/>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cxnSp>
          <p:nvCxnSpPr>
            <p:cNvPr id="13" name="直接连接符 12"/>
            <p:cNvCxnSpPr/>
            <p:nvPr/>
          </p:nvCxnSpPr>
          <p:spPr>
            <a:xfrm flipV="1">
              <a:off x="6862813" y="2431564"/>
              <a:ext cx="269507" cy="63889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直接连接符 13"/>
            <p:cNvCxnSpPr/>
            <p:nvPr/>
          </p:nvCxnSpPr>
          <p:spPr>
            <a:xfrm flipV="1">
              <a:off x="4762096" y="2431564"/>
              <a:ext cx="2334127" cy="20384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直接连接符 18"/>
            <p:cNvCxnSpPr>
              <a:stCxn id="11" idx="3"/>
            </p:cNvCxnSpPr>
            <p:nvPr/>
          </p:nvCxnSpPr>
          <p:spPr>
            <a:xfrm>
              <a:off x="6456221" y="2344292"/>
              <a:ext cx="676099" cy="6202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文本框 25"/>
            <p:cNvSpPr txBox="1"/>
            <p:nvPr/>
          </p:nvSpPr>
          <p:spPr>
            <a:xfrm>
              <a:off x="7115473" y="2247476"/>
              <a:ext cx="2469961" cy="584775"/>
            </a:xfrm>
            <a:prstGeom prst="rect">
              <a:avLst/>
            </a:prstGeom>
            <a:noFill/>
          </p:spPr>
          <p:txBody>
            <a:bodyPr wrap="square" rtlCol="0">
              <a:spAutoFit/>
            </a:bodyPr>
            <a:lstStyle/>
            <a:p>
              <a:r>
                <a:rPr lang="en-US" altLang="zh-CN" sz="1600" dirty="0">
                  <a:solidFill>
                    <a:srgbClr val="CC3399"/>
                  </a:solidFill>
                  <a:latin typeface="Helvetica" panose="020B0604020202020204" pitchFamily="34" charset="0"/>
                  <a:cs typeface="Helvetica" panose="020B0604020202020204" pitchFamily="34" charset="0"/>
                </a:rPr>
                <a:t>Interfaces to cryo-system for future magnet</a:t>
              </a:r>
              <a:endParaRPr lang="zh-CN" altLang="en-US" sz="1600" dirty="0">
                <a:solidFill>
                  <a:srgbClr val="CC3399"/>
                </a:solidFill>
                <a:latin typeface="Helvetica" panose="020B0604020202020204" pitchFamily="34" charset="0"/>
                <a:cs typeface="Helvetica" panose="020B0604020202020204" pitchFamily="34" charset="0"/>
              </a:endParaRPr>
            </a:p>
          </p:txBody>
        </p:sp>
        <p:sp>
          <p:nvSpPr>
            <p:cNvPr id="28" name="圆角矩形 27"/>
            <p:cNvSpPr/>
            <p:nvPr/>
          </p:nvSpPr>
          <p:spPr>
            <a:xfrm>
              <a:off x="5162348" y="1212782"/>
              <a:ext cx="6551598" cy="2521819"/>
            </a:xfrm>
            <a:prstGeom prst="round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9" name="圆角矩形 28"/>
            <p:cNvSpPr/>
            <p:nvPr/>
          </p:nvSpPr>
          <p:spPr>
            <a:xfrm>
              <a:off x="4032985" y="1212782"/>
              <a:ext cx="1129363" cy="3051209"/>
            </a:xfrm>
            <a:prstGeom prst="round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nvPr>
        </p:nvSpPr>
        <p:spPr>
          <a:xfrm>
            <a:off x="578495" y="432610"/>
            <a:ext cx="11057467" cy="548785"/>
          </a:xfrm>
        </p:spPr>
        <p:txBody>
          <a:bodyPr/>
          <a:lstStyle/>
          <a:p>
            <a:r>
              <a:rPr lang="en-US" altLang="zh-CN" dirty="0"/>
              <a:t>Process Flow Diagram (Scheme I)</a:t>
            </a:r>
            <a:endParaRPr lang="zh-CN" altLang="en-US" dirty="0"/>
          </a:p>
        </p:txBody>
      </p:sp>
      <p:sp>
        <p:nvSpPr>
          <p:cNvPr id="5" name="矩形 4"/>
          <p:cNvSpPr/>
          <p:nvPr/>
        </p:nvSpPr>
        <p:spPr>
          <a:xfrm>
            <a:off x="7276699" y="138983"/>
            <a:ext cx="3732112" cy="307777"/>
          </a:xfrm>
          <a:prstGeom prst="rect">
            <a:avLst/>
          </a:prstGeom>
        </p:spPr>
        <p:txBody>
          <a:bodyPr wrap="none">
            <a:spAutoFit/>
          </a:bodyPr>
          <a:lstStyle/>
          <a:p>
            <a:r>
              <a:rPr lang="zh-CN" altLang="en-US" sz="1400" b="1" dirty="0">
                <a:latin typeface="Helvetica" panose="020B0604020202020204" pitchFamily="34" charset="0"/>
                <a:cs typeface="Helvetica" panose="020B0604020202020204" pitchFamily="34" charset="0"/>
                <a:hlinkClick r:id="rId3"/>
              </a:rPr>
              <a:t>https://edms.cern.ch/document/2387228/1</a:t>
            </a:r>
            <a:endParaRPr lang="zh-CN" altLang="en-US" sz="1400" b="1" dirty="0">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3AAB923B-018A-0C49-AACD-BEFE174FD9D1}"/>
              </a:ext>
            </a:extLst>
          </p:cNvPr>
          <p:cNvSpPr txBox="1"/>
          <p:nvPr/>
        </p:nvSpPr>
        <p:spPr>
          <a:xfrm>
            <a:off x="5162348" y="4626060"/>
            <a:ext cx="6249600" cy="769441"/>
          </a:xfrm>
          <a:prstGeom prst="rect">
            <a:avLst/>
          </a:prstGeom>
          <a:noFill/>
        </p:spPr>
        <p:txBody>
          <a:bodyPr wrap="square" rtlCol="0">
            <a:spAutoFit/>
          </a:bodyPr>
          <a:lstStyle/>
          <a:p>
            <a:r>
              <a:rPr lang="en-US" sz="4400" dirty="0">
                <a:solidFill>
                  <a:srgbClr val="00B050"/>
                </a:solidFill>
                <a:highlight>
                  <a:srgbClr val="FFFF00"/>
                </a:highlight>
              </a:rPr>
              <a:t>To support Future Magnet</a:t>
            </a:r>
          </a:p>
        </p:txBody>
      </p:sp>
      <p:sp>
        <p:nvSpPr>
          <p:cNvPr id="20" name="TextBox 19">
            <a:extLst>
              <a:ext uri="{FF2B5EF4-FFF2-40B4-BE49-F238E27FC236}">
                <a16:creationId xmlns:a16="http://schemas.microsoft.com/office/drawing/2014/main" id="{351BD1BE-150F-254B-ACD0-95C792EABDA9}"/>
              </a:ext>
            </a:extLst>
          </p:cNvPr>
          <p:cNvSpPr txBox="1"/>
          <p:nvPr/>
        </p:nvSpPr>
        <p:spPr>
          <a:xfrm>
            <a:off x="4537368" y="0"/>
            <a:ext cx="3117264" cy="369332"/>
          </a:xfrm>
          <a:prstGeom prst="rect">
            <a:avLst/>
          </a:prstGeom>
          <a:noFill/>
        </p:spPr>
        <p:txBody>
          <a:bodyPr wrap="none" rtlCol="0">
            <a:spAutoFit/>
          </a:bodyPr>
          <a:lstStyle/>
          <a:p>
            <a:r>
              <a:rPr lang="en-US" dirty="0">
                <a:solidFill>
                  <a:srgbClr val="FF0000"/>
                </a:solidFill>
              </a:rPr>
              <a:t>DM: This slide has been edited.</a:t>
            </a:r>
          </a:p>
        </p:txBody>
      </p:sp>
    </p:spTree>
    <p:extLst>
      <p:ext uri="{BB962C8B-B14F-4D97-AF65-F5344CB8AC3E}">
        <p14:creationId xmlns:p14="http://schemas.microsoft.com/office/powerpoint/2010/main" val="4041341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4"/>
          </p:nvPr>
        </p:nvSpPr>
        <p:spPr>
          <a:xfrm>
            <a:off x="2596896" y="6488432"/>
            <a:ext cx="7329349" cy="187324"/>
          </a:xfrm>
        </p:spPr>
        <p:txBody>
          <a:bodyPr/>
          <a:lstStyle/>
          <a:p>
            <a:pPr>
              <a:defRPr/>
            </a:pPr>
            <a:r>
              <a:rPr lang="en-US" altLang="zh-CN"/>
              <a:t>David Montanari | Near Site Cryogenics Systems Overview</a:t>
            </a:r>
            <a:endParaRPr lang="en-US" altLang="zh-CN" dirty="0"/>
          </a:p>
        </p:txBody>
      </p:sp>
      <p:sp>
        <p:nvSpPr>
          <p:cNvPr id="4" name="灯片编号占位符 3"/>
          <p:cNvSpPr>
            <a:spLocks noGrp="1"/>
          </p:cNvSpPr>
          <p:nvPr>
            <p:ph type="sldNum" sz="quarter" idx="15"/>
          </p:nvPr>
        </p:nvSpPr>
        <p:spPr/>
        <p:txBody>
          <a:bodyPr/>
          <a:lstStyle/>
          <a:p>
            <a:pPr>
              <a:defRPr/>
            </a:pPr>
            <a:fld id="{98AA3EDC-84CE-5D44-955B-22A59AD27526}" type="slidenum">
              <a:rPr lang="en-US" smtClean="0"/>
              <a:pPr>
                <a:defRPr/>
              </a:pPr>
              <a:t>21</a:t>
            </a:fld>
            <a:endParaRPr lang="en-US" dirty="0"/>
          </a:p>
        </p:txBody>
      </p:sp>
      <p:sp>
        <p:nvSpPr>
          <p:cNvPr id="7" name="日期占位符 6"/>
          <p:cNvSpPr>
            <a:spLocks noGrp="1"/>
          </p:cNvSpPr>
          <p:nvPr>
            <p:ph type="dt" sz="half" idx="2"/>
          </p:nvPr>
        </p:nvSpPr>
        <p:spPr/>
        <p:txBody>
          <a:bodyPr/>
          <a:lstStyle/>
          <a:p>
            <a:pPr>
              <a:defRPr/>
            </a:pPr>
            <a:r>
              <a:rPr lang="en-US"/>
              <a:t>07.09.20</a:t>
            </a:r>
            <a:endParaRPr lang="en-US" dirty="0"/>
          </a:p>
        </p:txBody>
      </p:sp>
      <p:sp>
        <p:nvSpPr>
          <p:cNvPr id="8" name="标题 1"/>
          <p:cNvSpPr>
            <a:spLocks noGrp="1"/>
          </p:cNvSpPr>
          <p:nvPr>
            <p:ph type="title"/>
          </p:nvPr>
        </p:nvSpPr>
        <p:spPr>
          <a:xfrm>
            <a:off x="609600" y="432610"/>
            <a:ext cx="11057467" cy="548785"/>
          </a:xfrm>
        </p:spPr>
        <p:txBody>
          <a:bodyPr/>
          <a:lstStyle/>
          <a:p>
            <a:r>
              <a:rPr lang="en-US" altLang="zh-CN" dirty="0"/>
              <a:t>Preliminary P&amp;ID for SAND magnet cooling system</a:t>
            </a:r>
            <a:endParaRPr lang="zh-CN" altLang="en-US" dirty="0"/>
          </a:p>
        </p:txBody>
      </p:sp>
      <p:sp>
        <p:nvSpPr>
          <p:cNvPr id="11" name="矩形 10"/>
          <p:cNvSpPr/>
          <p:nvPr/>
        </p:nvSpPr>
        <p:spPr>
          <a:xfrm>
            <a:off x="7276699" y="138983"/>
            <a:ext cx="3732112" cy="307777"/>
          </a:xfrm>
          <a:prstGeom prst="rect">
            <a:avLst/>
          </a:prstGeom>
        </p:spPr>
        <p:txBody>
          <a:bodyPr wrap="none">
            <a:spAutoFit/>
          </a:bodyPr>
          <a:lstStyle/>
          <a:p>
            <a:r>
              <a:rPr lang="zh-CN" altLang="en-US" sz="1400" b="1" dirty="0">
                <a:latin typeface="Helvetica" panose="020B0604020202020204" pitchFamily="34" charset="0"/>
                <a:cs typeface="Helvetica" panose="020B0604020202020204" pitchFamily="34" charset="0"/>
                <a:hlinkClick r:id="rId2"/>
              </a:rPr>
              <a:t>https://edms.cern.ch/document/2387228/1</a:t>
            </a:r>
            <a:endParaRPr lang="zh-CN" altLang="en-US" sz="1400" b="1" dirty="0">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099E3AAB-0964-5346-B1D9-8F6FD817354F}"/>
              </a:ext>
            </a:extLst>
          </p:cNvPr>
          <p:cNvPicPr>
            <a:picLocks noChangeAspect="1"/>
          </p:cNvPicPr>
          <p:nvPr/>
        </p:nvPicPr>
        <p:blipFill rotWithShape="1">
          <a:blip r:embed="rId3"/>
          <a:srcRect l="17833" t="1123" r="17370" b="1123"/>
          <a:stretch/>
        </p:blipFill>
        <p:spPr>
          <a:xfrm rot="16200000">
            <a:off x="3426639" y="-2045359"/>
            <a:ext cx="5338724" cy="11392230"/>
          </a:xfrm>
          <a:prstGeom prst="rect">
            <a:avLst/>
          </a:prstGeom>
        </p:spPr>
      </p:pic>
    </p:spTree>
    <p:extLst>
      <p:ext uri="{BB962C8B-B14F-4D97-AF65-F5344CB8AC3E}">
        <p14:creationId xmlns:p14="http://schemas.microsoft.com/office/powerpoint/2010/main" val="3390581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4"/>
          </p:nvPr>
        </p:nvSpPr>
        <p:spPr>
          <a:xfrm>
            <a:off x="2596896" y="6488432"/>
            <a:ext cx="7329349" cy="187324"/>
          </a:xfrm>
        </p:spPr>
        <p:txBody>
          <a:bodyPr/>
          <a:lstStyle/>
          <a:p>
            <a:pPr>
              <a:defRPr/>
            </a:pPr>
            <a:r>
              <a:rPr lang="en-US" altLang="zh-CN"/>
              <a:t>David Montanari | Near Site Cryogenics Systems Overview</a:t>
            </a:r>
            <a:endParaRPr lang="en-US" altLang="zh-CN" dirty="0"/>
          </a:p>
        </p:txBody>
      </p:sp>
      <p:sp>
        <p:nvSpPr>
          <p:cNvPr id="4" name="灯片编号占位符 3"/>
          <p:cNvSpPr>
            <a:spLocks noGrp="1"/>
          </p:cNvSpPr>
          <p:nvPr>
            <p:ph type="sldNum" sz="quarter" idx="15"/>
          </p:nvPr>
        </p:nvSpPr>
        <p:spPr/>
        <p:txBody>
          <a:bodyPr/>
          <a:lstStyle/>
          <a:p>
            <a:pPr>
              <a:defRPr/>
            </a:pPr>
            <a:fld id="{98AA3EDC-84CE-5D44-955B-22A59AD27526}" type="slidenum">
              <a:rPr lang="en-US" smtClean="0"/>
              <a:pPr>
                <a:defRPr/>
              </a:pPr>
              <a:t>22</a:t>
            </a:fld>
            <a:endParaRPr lang="en-US" dirty="0"/>
          </a:p>
        </p:txBody>
      </p:sp>
      <p:sp>
        <p:nvSpPr>
          <p:cNvPr id="7" name="日期占位符 6"/>
          <p:cNvSpPr>
            <a:spLocks noGrp="1"/>
          </p:cNvSpPr>
          <p:nvPr>
            <p:ph type="dt" sz="half" idx="2"/>
          </p:nvPr>
        </p:nvSpPr>
        <p:spPr/>
        <p:txBody>
          <a:bodyPr/>
          <a:lstStyle/>
          <a:p>
            <a:pPr>
              <a:defRPr/>
            </a:pPr>
            <a:r>
              <a:rPr lang="en-US"/>
              <a:t>07.09.20</a:t>
            </a:r>
            <a:endParaRPr lang="en-US" dirty="0"/>
          </a:p>
        </p:txBody>
      </p:sp>
      <p:pic>
        <p:nvPicPr>
          <p:cNvPr id="6" name="图片 5"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002" y="2808656"/>
            <a:ext cx="9278021" cy="3421306"/>
          </a:xfrm>
          <a:prstGeom prst="rect">
            <a:avLst/>
          </a:prstGeom>
        </p:spPr>
      </p:pic>
      <p:pic>
        <p:nvPicPr>
          <p:cNvPr id="8" name="图片 7" descr="屏幕剪辑"/>
          <p:cNvPicPr>
            <a:picLocks noChangeAspect="1"/>
          </p:cNvPicPr>
          <p:nvPr/>
        </p:nvPicPr>
        <p:blipFill rotWithShape="1">
          <a:blip r:embed="rId3">
            <a:extLst>
              <a:ext uri="{28A0092B-C50C-407E-A947-70E740481C1C}">
                <a14:useLocalDpi xmlns:a14="http://schemas.microsoft.com/office/drawing/2010/main" val="0"/>
              </a:ext>
            </a:extLst>
          </a:blip>
          <a:srcRect l="2156"/>
          <a:stretch/>
        </p:blipFill>
        <p:spPr>
          <a:xfrm>
            <a:off x="5034013" y="249956"/>
            <a:ext cx="6730755" cy="3418303"/>
          </a:xfrm>
          <a:prstGeom prst="rect">
            <a:avLst/>
          </a:prstGeom>
        </p:spPr>
      </p:pic>
      <p:sp>
        <p:nvSpPr>
          <p:cNvPr id="9" name="文本框 8"/>
          <p:cNvSpPr txBox="1"/>
          <p:nvPr/>
        </p:nvSpPr>
        <p:spPr>
          <a:xfrm>
            <a:off x="5796704" y="3320398"/>
            <a:ext cx="2559760" cy="338554"/>
          </a:xfrm>
          <a:prstGeom prst="rect">
            <a:avLst/>
          </a:prstGeom>
          <a:noFill/>
        </p:spPr>
        <p:txBody>
          <a:bodyPr wrap="square" rtlCol="0">
            <a:spAutoFit/>
          </a:bodyPr>
          <a:lstStyle/>
          <a:p>
            <a:r>
              <a:rPr lang="en-US" altLang="zh-CN" sz="1600" dirty="0">
                <a:solidFill>
                  <a:srgbClr val="3333FF"/>
                </a:solidFill>
                <a:latin typeface="Helvetica" panose="020B0604020202020204" pitchFamily="34" charset="0"/>
                <a:cs typeface="Helvetica" panose="020B0604020202020204" pitchFamily="34" charset="0"/>
              </a:rPr>
              <a:t>to future movable magnet</a:t>
            </a:r>
            <a:endParaRPr lang="zh-CN" altLang="en-US" sz="1600" dirty="0">
              <a:solidFill>
                <a:srgbClr val="3333FF"/>
              </a:solidFill>
              <a:latin typeface="Helvetica" panose="020B0604020202020204" pitchFamily="34" charset="0"/>
              <a:cs typeface="Helvetica" panose="020B0604020202020204" pitchFamily="34" charset="0"/>
            </a:endParaRPr>
          </a:p>
        </p:txBody>
      </p:sp>
      <p:sp>
        <p:nvSpPr>
          <p:cNvPr id="10" name="文本框 9"/>
          <p:cNvSpPr txBox="1"/>
          <p:nvPr/>
        </p:nvSpPr>
        <p:spPr>
          <a:xfrm>
            <a:off x="7209700" y="5812655"/>
            <a:ext cx="1987618" cy="338554"/>
          </a:xfrm>
          <a:prstGeom prst="rect">
            <a:avLst/>
          </a:prstGeom>
          <a:noFill/>
        </p:spPr>
        <p:txBody>
          <a:bodyPr wrap="square" rtlCol="0">
            <a:spAutoFit/>
          </a:bodyPr>
          <a:lstStyle/>
          <a:p>
            <a:r>
              <a:rPr lang="en-US" altLang="zh-CN" sz="1600" dirty="0">
                <a:solidFill>
                  <a:srgbClr val="3333FF"/>
                </a:solidFill>
                <a:latin typeface="Helvetica" panose="020B0604020202020204" pitchFamily="34" charset="0"/>
                <a:cs typeface="Helvetica" panose="020B0604020202020204" pitchFamily="34" charset="0"/>
              </a:rPr>
              <a:t>to SAND magnet</a:t>
            </a:r>
            <a:endParaRPr lang="zh-CN" altLang="en-US" sz="1600" dirty="0">
              <a:solidFill>
                <a:srgbClr val="3333FF"/>
              </a:solidFill>
              <a:latin typeface="Helvetica" panose="020B0604020202020204" pitchFamily="34" charset="0"/>
              <a:cs typeface="Helvetica" panose="020B0604020202020204" pitchFamily="34" charset="0"/>
            </a:endParaRPr>
          </a:p>
        </p:txBody>
      </p:sp>
      <p:sp>
        <p:nvSpPr>
          <p:cNvPr id="11" name="文本框 10"/>
          <p:cNvSpPr txBox="1"/>
          <p:nvPr/>
        </p:nvSpPr>
        <p:spPr>
          <a:xfrm>
            <a:off x="8576317" y="1925189"/>
            <a:ext cx="1770633" cy="584775"/>
          </a:xfrm>
          <a:prstGeom prst="rect">
            <a:avLst/>
          </a:prstGeom>
          <a:noFill/>
        </p:spPr>
        <p:txBody>
          <a:bodyPr wrap="square" rtlCol="0">
            <a:spAutoFit/>
          </a:bodyPr>
          <a:lstStyle/>
          <a:p>
            <a:r>
              <a:rPr lang="en-US" altLang="zh-CN" sz="1600" dirty="0">
                <a:solidFill>
                  <a:srgbClr val="3333FF"/>
                </a:solidFill>
                <a:latin typeface="Helvetica" panose="020B0604020202020204" pitchFamily="34" charset="0"/>
                <a:cs typeface="Helvetica" panose="020B0604020202020204" pitchFamily="34" charset="0"/>
              </a:rPr>
              <a:t>MCTL for future movable magnet</a:t>
            </a:r>
            <a:endParaRPr lang="zh-CN" altLang="en-US" sz="1600" dirty="0">
              <a:solidFill>
                <a:srgbClr val="3333FF"/>
              </a:solidFill>
              <a:latin typeface="Helvetica" panose="020B0604020202020204" pitchFamily="34" charset="0"/>
              <a:cs typeface="Helvetica" panose="020B0604020202020204" pitchFamily="34" charset="0"/>
            </a:endParaRPr>
          </a:p>
        </p:txBody>
      </p:sp>
      <p:sp>
        <p:nvSpPr>
          <p:cNvPr id="12" name="文本框 11"/>
          <p:cNvSpPr txBox="1"/>
          <p:nvPr/>
        </p:nvSpPr>
        <p:spPr>
          <a:xfrm>
            <a:off x="7283452" y="2648001"/>
            <a:ext cx="2380716" cy="338554"/>
          </a:xfrm>
          <a:prstGeom prst="rect">
            <a:avLst/>
          </a:prstGeom>
          <a:noFill/>
        </p:spPr>
        <p:txBody>
          <a:bodyPr wrap="square" rtlCol="0">
            <a:spAutoFit/>
          </a:bodyPr>
          <a:lstStyle/>
          <a:p>
            <a:r>
              <a:rPr lang="en-US" altLang="zh-CN" sz="1600" dirty="0">
                <a:solidFill>
                  <a:srgbClr val="3333FF"/>
                </a:solidFill>
                <a:latin typeface="Helvetica" panose="020B0604020202020204" pitchFamily="34" charset="0"/>
                <a:cs typeface="Helvetica" panose="020B0604020202020204" pitchFamily="34" charset="0"/>
              </a:rPr>
              <a:t>FTL on Energy Chain</a:t>
            </a:r>
            <a:endParaRPr lang="zh-CN" altLang="en-US" sz="1600" dirty="0">
              <a:solidFill>
                <a:srgbClr val="3333FF"/>
              </a:solidFill>
              <a:latin typeface="Helvetica" panose="020B0604020202020204" pitchFamily="34" charset="0"/>
              <a:cs typeface="Helvetica" panose="020B0604020202020204" pitchFamily="34" charset="0"/>
            </a:endParaRPr>
          </a:p>
        </p:txBody>
      </p:sp>
      <p:sp>
        <p:nvSpPr>
          <p:cNvPr id="13" name="文本框 12"/>
          <p:cNvSpPr txBox="1"/>
          <p:nvPr/>
        </p:nvSpPr>
        <p:spPr>
          <a:xfrm>
            <a:off x="3172878" y="3401704"/>
            <a:ext cx="1987618" cy="338554"/>
          </a:xfrm>
          <a:prstGeom prst="rect">
            <a:avLst/>
          </a:prstGeom>
          <a:noFill/>
        </p:spPr>
        <p:txBody>
          <a:bodyPr wrap="square" rtlCol="0">
            <a:spAutoFit/>
          </a:bodyPr>
          <a:lstStyle/>
          <a:p>
            <a:r>
              <a:rPr lang="en-US" altLang="zh-CN" sz="1600" dirty="0">
                <a:solidFill>
                  <a:srgbClr val="3333FF"/>
                </a:solidFill>
                <a:latin typeface="Helvetica" panose="020B0604020202020204" pitchFamily="34" charset="0"/>
                <a:cs typeface="Helvetica" panose="020B0604020202020204" pitchFamily="34" charset="0"/>
              </a:rPr>
              <a:t>MCTL for SAND</a:t>
            </a:r>
            <a:endParaRPr lang="zh-CN" altLang="en-US" sz="1600" dirty="0">
              <a:solidFill>
                <a:srgbClr val="3333FF"/>
              </a:solidFill>
              <a:latin typeface="Helvetica" panose="020B0604020202020204" pitchFamily="34" charset="0"/>
              <a:cs typeface="Helvetica" panose="020B0604020202020204" pitchFamily="34" charset="0"/>
            </a:endParaRPr>
          </a:p>
        </p:txBody>
      </p:sp>
      <p:cxnSp>
        <p:nvCxnSpPr>
          <p:cNvPr id="14" name="直接箭头连接符 13"/>
          <p:cNvCxnSpPr/>
          <p:nvPr/>
        </p:nvCxnSpPr>
        <p:spPr>
          <a:xfrm>
            <a:off x="9163251" y="1597794"/>
            <a:ext cx="298383" cy="36131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直接箭头连接符 14"/>
          <p:cNvCxnSpPr/>
          <p:nvPr/>
        </p:nvCxnSpPr>
        <p:spPr>
          <a:xfrm>
            <a:off x="7786838" y="2382127"/>
            <a:ext cx="298383" cy="36131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6" name="直接箭头连接符 15"/>
          <p:cNvCxnSpPr/>
          <p:nvPr/>
        </p:nvCxnSpPr>
        <p:spPr>
          <a:xfrm flipV="1">
            <a:off x="4017495" y="3668259"/>
            <a:ext cx="298383" cy="14981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18" name="图片 17"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3228" y="3204543"/>
            <a:ext cx="2354040" cy="2946666"/>
          </a:xfrm>
          <a:prstGeom prst="rect">
            <a:avLst/>
          </a:prstGeom>
        </p:spPr>
      </p:pic>
      <p:sp>
        <p:nvSpPr>
          <p:cNvPr id="19" name="文本框 18"/>
          <p:cNvSpPr txBox="1"/>
          <p:nvPr/>
        </p:nvSpPr>
        <p:spPr>
          <a:xfrm>
            <a:off x="9503228" y="5604901"/>
            <a:ext cx="2464069" cy="338554"/>
          </a:xfrm>
          <a:prstGeom prst="rect">
            <a:avLst/>
          </a:prstGeom>
          <a:noFill/>
        </p:spPr>
        <p:txBody>
          <a:bodyPr wrap="square" rtlCol="0">
            <a:spAutoFit/>
          </a:bodyPr>
          <a:lstStyle/>
          <a:p>
            <a:r>
              <a:rPr lang="en-US" altLang="zh-CN" sz="1600" dirty="0">
                <a:solidFill>
                  <a:srgbClr val="3333FF"/>
                </a:solidFill>
                <a:latin typeface="Helvetica" panose="020B0604020202020204" pitchFamily="34" charset="0"/>
                <a:cs typeface="Helvetica" panose="020B0604020202020204" pitchFamily="34" charset="0"/>
              </a:rPr>
              <a:t>Future Magnet CB+DVB</a:t>
            </a:r>
            <a:endParaRPr lang="zh-CN" altLang="en-US" sz="1600" dirty="0">
              <a:solidFill>
                <a:srgbClr val="3333FF"/>
              </a:solidFill>
              <a:latin typeface="Helvetica" panose="020B0604020202020204" pitchFamily="34" charset="0"/>
              <a:cs typeface="Helvetica" panose="020B0604020202020204" pitchFamily="34" charset="0"/>
            </a:endParaRPr>
          </a:p>
        </p:txBody>
      </p:sp>
      <p:sp>
        <p:nvSpPr>
          <p:cNvPr id="20" name="文本框 19"/>
          <p:cNvSpPr txBox="1"/>
          <p:nvPr/>
        </p:nvSpPr>
        <p:spPr>
          <a:xfrm>
            <a:off x="10541704" y="4324050"/>
            <a:ext cx="1650296" cy="338554"/>
          </a:xfrm>
          <a:prstGeom prst="rect">
            <a:avLst/>
          </a:prstGeom>
          <a:noFill/>
        </p:spPr>
        <p:txBody>
          <a:bodyPr wrap="square" rtlCol="0">
            <a:spAutoFit/>
          </a:bodyPr>
          <a:lstStyle/>
          <a:p>
            <a:r>
              <a:rPr lang="en-US" altLang="zh-CN" sz="1600" dirty="0">
                <a:solidFill>
                  <a:srgbClr val="3333FF"/>
                </a:solidFill>
                <a:latin typeface="Helvetica" panose="020B0604020202020204" pitchFamily="34" charset="0"/>
                <a:cs typeface="Helvetica" panose="020B0604020202020204" pitchFamily="34" charset="0"/>
              </a:rPr>
              <a:t>SAND CB+DVB</a:t>
            </a:r>
            <a:endParaRPr lang="zh-CN" altLang="en-US" sz="1600" dirty="0">
              <a:solidFill>
                <a:srgbClr val="3333FF"/>
              </a:solidFill>
              <a:latin typeface="Helvetica" panose="020B0604020202020204" pitchFamily="34" charset="0"/>
              <a:cs typeface="Helvetica" panose="020B0604020202020204" pitchFamily="34" charset="0"/>
            </a:endParaRPr>
          </a:p>
        </p:txBody>
      </p:sp>
      <p:sp>
        <p:nvSpPr>
          <p:cNvPr id="21" name="文本框 20"/>
          <p:cNvSpPr txBox="1"/>
          <p:nvPr/>
        </p:nvSpPr>
        <p:spPr>
          <a:xfrm>
            <a:off x="8891408" y="4386561"/>
            <a:ext cx="1650296" cy="338554"/>
          </a:xfrm>
          <a:prstGeom prst="rect">
            <a:avLst/>
          </a:prstGeom>
          <a:noFill/>
        </p:spPr>
        <p:txBody>
          <a:bodyPr wrap="square" rtlCol="0">
            <a:spAutoFit/>
          </a:bodyPr>
          <a:lstStyle/>
          <a:p>
            <a:r>
              <a:rPr lang="en-US" altLang="zh-CN" sz="1600" dirty="0">
                <a:solidFill>
                  <a:srgbClr val="3333FF"/>
                </a:solidFill>
                <a:latin typeface="Helvetica" panose="020B0604020202020204" pitchFamily="34" charset="0"/>
                <a:cs typeface="Helvetica" panose="020B0604020202020204" pitchFamily="34" charset="0"/>
              </a:rPr>
              <a:t>LN2 separator</a:t>
            </a:r>
            <a:endParaRPr lang="zh-CN" altLang="en-US" sz="1600" dirty="0">
              <a:solidFill>
                <a:srgbClr val="3333FF"/>
              </a:solidFill>
              <a:latin typeface="Helvetica" panose="020B0604020202020204" pitchFamily="34" charset="0"/>
              <a:cs typeface="Helvetica" panose="020B0604020202020204" pitchFamily="34" charset="0"/>
            </a:endParaRPr>
          </a:p>
        </p:txBody>
      </p:sp>
      <p:sp>
        <p:nvSpPr>
          <p:cNvPr id="25" name="圆角矩形 24"/>
          <p:cNvSpPr/>
          <p:nvPr/>
        </p:nvSpPr>
        <p:spPr>
          <a:xfrm>
            <a:off x="6920564" y="3204543"/>
            <a:ext cx="289136" cy="1065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6" name="圆角矩形 25"/>
          <p:cNvSpPr/>
          <p:nvPr/>
        </p:nvSpPr>
        <p:spPr>
          <a:xfrm>
            <a:off x="9018683" y="5981932"/>
            <a:ext cx="289136" cy="1065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395002" y="1338916"/>
            <a:ext cx="4760611" cy="923330"/>
          </a:xfrm>
          <a:prstGeom prst="rect">
            <a:avLst/>
          </a:prstGeom>
          <a:noFill/>
        </p:spPr>
        <p:txBody>
          <a:bodyPr wrap="square" rtlCol="0">
            <a:spAutoFit/>
          </a:bodyPr>
          <a:lstStyle/>
          <a:p>
            <a:r>
              <a:rPr lang="en-US" altLang="zh-CN" dirty="0">
                <a:latin typeface="Helvetica" panose="020B0604020202020204" pitchFamily="34" charset="0"/>
                <a:cs typeface="Helvetica" panose="020B0604020202020204" pitchFamily="34" charset="0"/>
              </a:rPr>
              <a:t>Preliminary design of VJ cryo-transfer lines under development to optimize routing and reduce their length (heat load). </a:t>
            </a:r>
            <a:endParaRPr lang="zh-CN" altLang="en-US" dirty="0">
              <a:latin typeface="Helvetica" panose="020B0604020202020204" pitchFamily="34" charset="0"/>
              <a:cs typeface="Helvetica" panose="020B0604020202020204" pitchFamily="34" charset="0"/>
            </a:endParaRPr>
          </a:p>
        </p:txBody>
      </p:sp>
      <p:sp>
        <p:nvSpPr>
          <p:cNvPr id="17" name="Title 16">
            <a:extLst>
              <a:ext uri="{FF2B5EF4-FFF2-40B4-BE49-F238E27FC236}">
                <a16:creationId xmlns:a16="http://schemas.microsoft.com/office/drawing/2014/main" id="{39021CB4-29F1-3D4C-9358-A94F09E56262}"/>
              </a:ext>
            </a:extLst>
          </p:cNvPr>
          <p:cNvSpPr>
            <a:spLocks noGrp="1"/>
          </p:cNvSpPr>
          <p:nvPr>
            <p:ph type="title"/>
          </p:nvPr>
        </p:nvSpPr>
        <p:spPr/>
        <p:txBody>
          <a:bodyPr/>
          <a:lstStyle/>
          <a:p>
            <a:r>
              <a:rPr lang="en-US" altLang="zh-CN" dirty="0"/>
              <a:t>Layout Plan</a:t>
            </a:r>
            <a:endParaRPr lang="en-US" dirty="0"/>
          </a:p>
        </p:txBody>
      </p:sp>
      <p:sp>
        <p:nvSpPr>
          <p:cNvPr id="23" name="TextBox 22">
            <a:extLst>
              <a:ext uri="{FF2B5EF4-FFF2-40B4-BE49-F238E27FC236}">
                <a16:creationId xmlns:a16="http://schemas.microsoft.com/office/drawing/2014/main" id="{9C6CA975-2F48-294C-9E6B-0C1F383CDF1A}"/>
              </a:ext>
            </a:extLst>
          </p:cNvPr>
          <p:cNvSpPr txBox="1"/>
          <p:nvPr/>
        </p:nvSpPr>
        <p:spPr>
          <a:xfrm>
            <a:off x="4537368" y="0"/>
            <a:ext cx="3117264" cy="369332"/>
          </a:xfrm>
          <a:prstGeom prst="rect">
            <a:avLst/>
          </a:prstGeom>
          <a:noFill/>
        </p:spPr>
        <p:txBody>
          <a:bodyPr wrap="none" rtlCol="0">
            <a:spAutoFit/>
          </a:bodyPr>
          <a:lstStyle/>
          <a:p>
            <a:r>
              <a:rPr lang="en-US" dirty="0">
                <a:solidFill>
                  <a:srgbClr val="FF0000"/>
                </a:solidFill>
              </a:rPr>
              <a:t>DM: This slide has been edited.</a:t>
            </a:r>
          </a:p>
        </p:txBody>
      </p:sp>
    </p:spTree>
    <p:extLst>
      <p:ext uri="{BB962C8B-B14F-4D97-AF65-F5344CB8AC3E}">
        <p14:creationId xmlns:p14="http://schemas.microsoft.com/office/powerpoint/2010/main" val="3717804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DE727-3553-418A-9AAD-A6A18B73A8CE}"/>
              </a:ext>
            </a:extLst>
          </p:cNvPr>
          <p:cNvSpPr>
            <a:spLocks noGrp="1"/>
          </p:cNvSpPr>
          <p:nvPr>
            <p:ph type="title"/>
          </p:nvPr>
        </p:nvSpPr>
        <p:spPr/>
        <p:txBody>
          <a:bodyPr/>
          <a:lstStyle/>
          <a:p>
            <a:r>
              <a:rPr lang="en-US" dirty="0"/>
              <a:t>Process Controls</a:t>
            </a:r>
          </a:p>
        </p:txBody>
      </p:sp>
      <p:sp>
        <p:nvSpPr>
          <p:cNvPr id="3" name="Footer Placeholder 2">
            <a:extLst>
              <a:ext uri="{FF2B5EF4-FFF2-40B4-BE49-F238E27FC236}">
                <a16:creationId xmlns:a16="http://schemas.microsoft.com/office/drawing/2014/main" id="{C27B8836-ABC6-45C1-9996-CF734C55BE4D}"/>
              </a:ext>
            </a:extLst>
          </p:cNvPr>
          <p:cNvSpPr>
            <a:spLocks noGrp="1"/>
          </p:cNvSpPr>
          <p:nvPr>
            <p:ph type="ftr" sz="quarter" idx="14"/>
          </p:nvPr>
        </p:nvSpPr>
        <p:spPr/>
        <p:txBody>
          <a:bodyPr/>
          <a:lstStyle/>
          <a:p>
            <a:pPr>
              <a:defRPr/>
            </a:pPr>
            <a:r>
              <a:rPr lang="en-US"/>
              <a:t>David Montanari | Near Site Cryogenics Systems Overview</a:t>
            </a:r>
          </a:p>
        </p:txBody>
      </p:sp>
      <p:sp>
        <p:nvSpPr>
          <p:cNvPr id="4" name="Slide Number Placeholder 3">
            <a:extLst>
              <a:ext uri="{FF2B5EF4-FFF2-40B4-BE49-F238E27FC236}">
                <a16:creationId xmlns:a16="http://schemas.microsoft.com/office/drawing/2014/main" id="{ACAFB9AD-D3D3-42EB-8108-4494151E5AC0}"/>
              </a:ext>
            </a:extLst>
          </p:cNvPr>
          <p:cNvSpPr>
            <a:spLocks noGrp="1"/>
          </p:cNvSpPr>
          <p:nvPr>
            <p:ph type="sldNum" sz="quarter" idx="15"/>
          </p:nvPr>
        </p:nvSpPr>
        <p:spPr/>
        <p:txBody>
          <a:bodyPr/>
          <a:lstStyle/>
          <a:p>
            <a:pPr>
              <a:defRPr/>
            </a:pPr>
            <a:fld id="{98AA3EDC-84CE-5D44-955B-22A59AD27526}" type="slidenum">
              <a:rPr lang="en-US" smtClean="0"/>
              <a:pPr>
                <a:defRPr/>
              </a:pPr>
              <a:t>23</a:t>
            </a:fld>
            <a:endParaRPr lang="en-US" dirty="0"/>
          </a:p>
        </p:txBody>
      </p:sp>
      <p:sp>
        <p:nvSpPr>
          <p:cNvPr id="7" name="Date Placeholder 6">
            <a:extLst>
              <a:ext uri="{FF2B5EF4-FFF2-40B4-BE49-F238E27FC236}">
                <a16:creationId xmlns:a16="http://schemas.microsoft.com/office/drawing/2014/main" id="{81CFD2F1-11AF-4B4A-A156-AA51918BAFA1}"/>
              </a:ext>
            </a:extLst>
          </p:cNvPr>
          <p:cNvSpPr>
            <a:spLocks noGrp="1"/>
          </p:cNvSpPr>
          <p:nvPr>
            <p:ph type="dt" sz="half" idx="2"/>
          </p:nvPr>
        </p:nvSpPr>
        <p:spPr/>
        <p:txBody>
          <a:bodyPr/>
          <a:lstStyle/>
          <a:p>
            <a:pPr>
              <a:defRPr/>
            </a:pPr>
            <a:r>
              <a:rPr lang="en-US"/>
              <a:t>07.09.20</a:t>
            </a:r>
            <a:endParaRPr lang="en-US" dirty="0"/>
          </a:p>
        </p:txBody>
      </p:sp>
    </p:spTree>
    <p:extLst>
      <p:ext uri="{BB962C8B-B14F-4D97-AF65-F5344CB8AC3E}">
        <p14:creationId xmlns:p14="http://schemas.microsoft.com/office/powerpoint/2010/main" val="2133580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DE727-3553-418A-9AAD-A6A18B73A8CE}"/>
              </a:ext>
            </a:extLst>
          </p:cNvPr>
          <p:cNvSpPr>
            <a:spLocks noGrp="1"/>
          </p:cNvSpPr>
          <p:nvPr>
            <p:ph type="title"/>
          </p:nvPr>
        </p:nvSpPr>
        <p:spPr/>
        <p:txBody>
          <a:bodyPr/>
          <a:lstStyle/>
          <a:p>
            <a:r>
              <a:rPr lang="en-US" dirty="0"/>
              <a:t>Process Controls</a:t>
            </a:r>
          </a:p>
        </p:txBody>
      </p:sp>
      <p:sp>
        <p:nvSpPr>
          <p:cNvPr id="3" name="Footer Placeholder 2">
            <a:extLst>
              <a:ext uri="{FF2B5EF4-FFF2-40B4-BE49-F238E27FC236}">
                <a16:creationId xmlns:a16="http://schemas.microsoft.com/office/drawing/2014/main" id="{C27B8836-ABC6-45C1-9996-CF734C55BE4D}"/>
              </a:ext>
            </a:extLst>
          </p:cNvPr>
          <p:cNvSpPr>
            <a:spLocks noGrp="1"/>
          </p:cNvSpPr>
          <p:nvPr>
            <p:ph type="ftr" sz="quarter" idx="14"/>
          </p:nvPr>
        </p:nvSpPr>
        <p:spPr/>
        <p:txBody>
          <a:bodyPr/>
          <a:lstStyle/>
          <a:p>
            <a:pPr>
              <a:defRPr/>
            </a:pPr>
            <a:r>
              <a:rPr lang="en-US"/>
              <a:t>David Montanari | Near Site Cryogenics Systems Overview</a:t>
            </a:r>
          </a:p>
        </p:txBody>
      </p:sp>
      <p:sp>
        <p:nvSpPr>
          <p:cNvPr id="4" name="Slide Number Placeholder 3">
            <a:extLst>
              <a:ext uri="{FF2B5EF4-FFF2-40B4-BE49-F238E27FC236}">
                <a16:creationId xmlns:a16="http://schemas.microsoft.com/office/drawing/2014/main" id="{ACAFB9AD-D3D3-42EB-8108-4494151E5AC0}"/>
              </a:ext>
            </a:extLst>
          </p:cNvPr>
          <p:cNvSpPr>
            <a:spLocks noGrp="1"/>
          </p:cNvSpPr>
          <p:nvPr>
            <p:ph type="sldNum" sz="quarter" idx="15"/>
          </p:nvPr>
        </p:nvSpPr>
        <p:spPr/>
        <p:txBody>
          <a:bodyPr/>
          <a:lstStyle/>
          <a:p>
            <a:pPr>
              <a:defRPr/>
            </a:pPr>
            <a:fld id="{98AA3EDC-84CE-5D44-955B-22A59AD27526}" type="slidenum">
              <a:rPr lang="en-US" smtClean="0"/>
              <a:pPr>
                <a:defRPr/>
              </a:pPr>
              <a:t>24</a:t>
            </a:fld>
            <a:endParaRPr lang="en-US" dirty="0"/>
          </a:p>
        </p:txBody>
      </p:sp>
      <p:sp>
        <p:nvSpPr>
          <p:cNvPr id="5" name="Content Placeholder 4">
            <a:extLst>
              <a:ext uri="{FF2B5EF4-FFF2-40B4-BE49-F238E27FC236}">
                <a16:creationId xmlns:a16="http://schemas.microsoft.com/office/drawing/2014/main" id="{0C91E3AB-A1C7-5B40-9D6E-9D27752E2BA9}"/>
              </a:ext>
            </a:extLst>
          </p:cNvPr>
          <p:cNvSpPr>
            <a:spLocks noGrp="1"/>
          </p:cNvSpPr>
          <p:nvPr>
            <p:ph idx="16"/>
          </p:nvPr>
        </p:nvSpPr>
        <p:spPr>
          <a:xfrm>
            <a:off x="609600" y="1238250"/>
            <a:ext cx="11057467" cy="4846638"/>
          </a:xfrm>
        </p:spPr>
        <p:txBody>
          <a:bodyPr>
            <a:normAutofit fontScale="92500" lnSpcReduction="10000"/>
          </a:bodyPr>
          <a:lstStyle/>
          <a:p>
            <a:pPr>
              <a:lnSpc>
                <a:spcPct val="110000"/>
              </a:lnSpc>
              <a:spcBef>
                <a:spcPts val="600"/>
              </a:spcBef>
            </a:pPr>
            <a:r>
              <a:rPr lang="en-US" sz="2000" dirty="0"/>
              <a:t>Main Cryo controls system:</a:t>
            </a:r>
          </a:p>
          <a:p>
            <a:pPr lvl="1">
              <a:lnSpc>
                <a:spcPct val="110000"/>
              </a:lnSpc>
              <a:spcBef>
                <a:spcPts val="600"/>
              </a:spcBef>
            </a:pPr>
            <a:r>
              <a:rPr lang="en-US" sz="1800" dirty="0"/>
              <a:t>Designed for autonomous operations. Under normal conditions does not require human operators.</a:t>
            </a:r>
          </a:p>
          <a:p>
            <a:pPr lvl="1">
              <a:lnSpc>
                <a:spcPct val="110000"/>
              </a:lnSpc>
              <a:spcBef>
                <a:spcPts val="600"/>
              </a:spcBef>
            </a:pPr>
            <a:r>
              <a:rPr lang="en-US" sz="1800" dirty="0"/>
              <a:t>With redundancy to reduce system downtime.</a:t>
            </a:r>
          </a:p>
          <a:p>
            <a:pPr lvl="1">
              <a:lnSpc>
                <a:spcPct val="110000"/>
              </a:lnSpc>
              <a:spcBef>
                <a:spcPts val="600"/>
              </a:spcBef>
            </a:pPr>
            <a:r>
              <a:rPr lang="en-US" sz="1800" dirty="0"/>
              <a:t>Exhibit control over all cryo equipment at Near Site (either directly or indirectly).</a:t>
            </a:r>
          </a:p>
          <a:p>
            <a:pPr>
              <a:lnSpc>
                <a:spcPct val="110000"/>
              </a:lnSpc>
              <a:spcBef>
                <a:spcPts val="600"/>
              </a:spcBef>
            </a:pPr>
            <a:r>
              <a:rPr lang="en-US" sz="2000" dirty="0"/>
              <a:t>Safety Integrated System:</a:t>
            </a:r>
          </a:p>
          <a:p>
            <a:pPr lvl="1">
              <a:lnSpc>
                <a:spcPct val="110000"/>
              </a:lnSpc>
              <a:spcBef>
                <a:spcPts val="600"/>
              </a:spcBef>
            </a:pPr>
            <a:r>
              <a:rPr lang="en-US" sz="1800" dirty="0"/>
              <a:t>Provides ODH protection.</a:t>
            </a:r>
          </a:p>
          <a:p>
            <a:pPr lvl="1">
              <a:lnSpc>
                <a:spcPct val="110000"/>
              </a:lnSpc>
              <a:spcBef>
                <a:spcPts val="600"/>
              </a:spcBef>
            </a:pPr>
            <a:r>
              <a:rPr lang="en-US" sz="1800" dirty="0"/>
              <a:t>Provides cryostat overpressure protection.</a:t>
            </a:r>
          </a:p>
          <a:p>
            <a:pPr lvl="1">
              <a:lnSpc>
                <a:spcPct val="110000"/>
              </a:lnSpc>
              <a:spcBef>
                <a:spcPts val="600"/>
              </a:spcBef>
            </a:pPr>
            <a:r>
              <a:rPr lang="en-US" sz="1800" dirty="0"/>
              <a:t>Decoupled from main to allow for main system updates without interfering with safety safety system.</a:t>
            </a:r>
            <a:endParaRPr lang="en-US" sz="2000" dirty="0"/>
          </a:p>
          <a:p>
            <a:pPr>
              <a:lnSpc>
                <a:spcPct val="110000"/>
              </a:lnSpc>
              <a:spcBef>
                <a:spcPts val="600"/>
              </a:spcBef>
            </a:pPr>
            <a:r>
              <a:rPr lang="en-US" sz="2000" dirty="0"/>
              <a:t>Developed:</a:t>
            </a:r>
          </a:p>
          <a:p>
            <a:pPr lvl="1">
              <a:lnSpc>
                <a:spcPct val="110000"/>
              </a:lnSpc>
              <a:spcBef>
                <a:spcPts val="600"/>
              </a:spcBef>
            </a:pPr>
            <a:r>
              <a:rPr lang="en-US" sz="1800" dirty="0"/>
              <a:t>System architecture.</a:t>
            </a:r>
          </a:p>
          <a:p>
            <a:pPr lvl="1">
              <a:lnSpc>
                <a:spcPct val="110000"/>
              </a:lnSpc>
              <a:spcBef>
                <a:spcPts val="600"/>
              </a:spcBef>
            </a:pPr>
            <a:r>
              <a:rPr lang="en-US" sz="1800" dirty="0"/>
              <a:t>PLC Controls strategy.</a:t>
            </a:r>
          </a:p>
          <a:p>
            <a:pPr lvl="1">
              <a:lnSpc>
                <a:spcPct val="110000"/>
              </a:lnSpc>
              <a:spcBef>
                <a:spcPts val="600"/>
              </a:spcBef>
            </a:pPr>
            <a:r>
              <a:rPr lang="en-US" sz="1800" dirty="0"/>
              <a:t>HMI/SCADA Strategy.</a:t>
            </a:r>
          </a:p>
          <a:p>
            <a:pPr lvl="1">
              <a:lnSpc>
                <a:spcPct val="110000"/>
              </a:lnSpc>
              <a:spcBef>
                <a:spcPts val="600"/>
              </a:spcBef>
            </a:pPr>
            <a:r>
              <a:rPr lang="en-US" sz="1800" dirty="0"/>
              <a:t>I/O counts and I/O maps.</a:t>
            </a:r>
          </a:p>
          <a:p>
            <a:pPr lvl="1">
              <a:lnSpc>
                <a:spcPct val="110000"/>
              </a:lnSpc>
              <a:spcBef>
                <a:spcPts val="600"/>
              </a:spcBef>
            </a:pPr>
            <a:r>
              <a:rPr lang="en-US" sz="1800" dirty="0"/>
              <a:t>Preliminary Drawings (Main and safety PLC and control cabinets mechanical and electrical drawings).</a:t>
            </a:r>
          </a:p>
        </p:txBody>
      </p:sp>
      <p:sp>
        <p:nvSpPr>
          <p:cNvPr id="7" name="Date Placeholder 6">
            <a:extLst>
              <a:ext uri="{FF2B5EF4-FFF2-40B4-BE49-F238E27FC236}">
                <a16:creationId xmlns:a16="http://schemas.microsoft.com/office/drawing/2014/main" id="{81CFD2F1-11AF-4B4A-A156-AA51918BAFA1}"/>
              </a:ext>
            </a:extLst>
          </p:cNvPr>
          <p:cNvSpPr>
            <a:spLocks noGrp="1"/>
          </p:cNvSpPr>
          <p:nvPr>
            <p:ph type="dt" sz="half" idx="2"/>
          </p:nvPr>
        </p:nvSpPr>
        <p:spPr/>
        <p:txBody>
          <a:bodyPr/>
          <a:lstStyle/>
          <a:p>
            <a:pPr>
              <a:defRPr/>
            </a:pPr>
            <a:r>
              <a:rPr lang="en-US"/>
              <a:t>07.09.20</a:t>
            </a:r>
            <a:endParaRPr lang="en-US" dirty="0"/>
          </a:p>
        </p:txBody>
      </p:sp>
    </p:spTree>
    <p:extLst>
      <p:ext uri="{BB962C8B-B14F-4D97-AF65-F5344CB8AC3E}">
        <p14:creationId xmlns:p14="http://schemas.microsoft.com/office/powerpoint/2010/main" val="346836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FC4632-276B-FA40-8472-B7055C85F086}"/>
              </a:ext>
            </a:extLst>
          </p:cNvPr>
          <p:cNvPicPr>
            <a:picLocks noChangeAspect="1"/>
          </p:cNvPicPr>
          <p:nvPr/>
        </p:nvPicPr>
        <p:blipFill>
          <a:blip r:embed="rId2"/>
          <a:stretch>
            <a:fillRect/>
          </a:stretch>
        </p:blipFill>
        <p:spPr>
          <a:xfrm>
            <a:off x="1178653" y="1238250"/>
            <a:ext cx="9834694" cy="4771051"/>
          </a:xfrm>
          <a:prstGeom prst="rect">
            <a:avLst/>
          </a:prstGeom>
          <a:ln>
            <a:solidFill>
              <a:schemeClr val="accent1"/>
            </a:solidFill>
          </a:ln>
        </p:spPr>
      </p:pic>
      <p:sp>
        <p:nvSpPr>
          <p:cNvPr id="2" name="Title 1">
            <a:extLst>
              <a:ext uri="{FF2B5EF4-FFF2-40B4-BE49-F238E27FC236}">
                <a16:creationId xmlns:a16="http://schemas.microsoft.com/office/drawing/2014/main" id="{D31DE727-3553-418A-9AAD-A6A18B73A8CE}"/>
              </a:ext>
            </a:extLst>
          </p:cNvPr>
          <p:cNvSpPr>
            <a:spLocks noGrp="1"/>
          </p:cNvSpPr>
          <p:nvPr>
            <p:ph type="title"/>
          </p:nvPr>
        </p:nvSpPr>
        <p:spPr/>
        <p:txBody>
          <a:bodyPr/>
          <a:lstStyle/>
          <a:p>
            <a:r>
              <a:rPr lang="en-US" dirty="0"/>
              <a:t>Sample Cabinet Electrical Diagram PLC – Sample drawing</a:t>
            </a:r>
          </a:p>
        </p:txBody>
      </p:sp>
      <p:sp>
        <p:nvSpPr>
          <p:cNvPr id="3" name="Footer Placeholder 2">
            <a:extLst>
              <a:ext uri="{FF2B5EF4-FFF2-40B4-BE49-F238E27FC236}">
                <a16:creationId xmlns:a16="http://schemas.microsoft.com/office/drawing/2014/main" id="{C27B8836-ABC6-45C1-9996-CF734C55BE4D}"/>
              </a:ext>
            </a:extLst>
          </p:cNvPr>
          <p:cNvSpPr>
            <a:spLocks noGrp="1"/>
          </p:cNvSpPr>
          <p:nvPr>
            <p:ph type="ftr" sz="quarter" idx="14"/>
          </p:nvPr>
        </p:nvSpPr>
        <p:spPr/>
        <p:txBody>
          <a:bodyPr/>
          <a:lstStyle/>
          <a:p>
            <a:pPr>
              <a:defRPr/>
            </a:pPr>
            <a:r>
              <a:rPr lang="en-US"/>
              <a:t>David Montanari | Near Site Cryogenics Systems Overview</a:t>
            </a:r>
          </a:p>
        </p:txBody>
      </p:sp>
      <p:sp>
        <p:nvSpPr>
          <p:cNvPr id="4" name="Slide Number Placeholder 3">
            <a:extLst>
              <a:ext uri="{FF2B5EF4-FFF2-40B4-BE49-F238E27FC236}">
                <a16:creationId xmlns:a16="http://schemas.microsoft.com/office/drawing/2014/main" id="{ACAFB9AD-D3D3-42EB-8108-4494151E5AC0}"/>
              </a:ext>
            </a:extLst>
          </p:cNvPr>
          <p:cNvSpPr>
            <a:spLocks noGrp="1"/>
          </p:cNvSpPr>
          <p:nvPr>
            <p:ph type="sldNum" sz="quarter" idx="15"/>
          </p:nvPr>
        </p:nvSpPr>
        <p:spPr/>
        <p:txBody>
          <a:bodyPr/>
          <a:lstStyle/>
          <a:p>
            <a:pPr>
              <a:defRPr/>
            </a:pPr>
            <a:fld id="{98AA3EDC-84CE-5D44-955B-22A59AD27526}" type="slidenum">
              <a:rPr lang="en-US" smtClean="0"/>
              <a:pPr>
                <a:defRPr/>
              </a:pPr>
              <a:t>25</a:t>
            </a:fld>
            <a:endParaRPr lang="en-US" dirty="0"/>
          </a:p>
        </p:txBody>
      </p:sp>
      <p:sp>
        <p:nvSpPr>
          <p:cNvPr id="7" name="Date Placeholder 6">
            <a:extLst>
              <a:ext uri="{FF2B5EF4-FFF2-40B4-BE49-F238E27FC236}">
                <a16:creationId xmlns:a16="http://schemas.microsoft.com/office/drawing/2014/main" id="{81CFD2F1-11AF-4B4A-A156-AA51918BAFA1}"/>
              </a:ext>
            </a:extLst>
          </p:cNvPr>
          <p:cNvSpPr>
            <a:spLocks noGrp="1"/>
          </p:cNvSpPr>
          <p:nvPr>
            <p:ph type="dt" sz="half" idx="2"/>
          </p:nvPr>
        </p:nvSpPr>
        <p:spPr/>
        <p:txBody>
          <a:bodyPr/>
          <a:lstStyle/>
          <a:p>
            <a:pPr>
              <a:defRPr/>
            </a:pPr>
            <a:r>
              <a:rPr lang="en-US"/>
              <a:t>07.09.20</a:t>
            </a:r>
            <a:endParaRPr lang="en-US" dirty="0"/>
          </a:p>
        </p:txBody>
      </p:sp>
    </p:spTree>
    <p:extLst>
      <p:ext uri="{BB962C8B-B14F-4D97-AF65-F5344CB8AC3E}">
        <p14:creationId xmlns:p14="http://schemas.microsoft.com/office/powerpoint/2010/main" val="3523596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DE970-8559-40CA-B1A2-FFA21FD1C56D}"/>
              </a:ext>
            </a:extLst>
          </p:cNvPr>
          <p:cNvSpPr>
            <a:spLocks noGrp="1"/>
          </p:cNvSpPr>
          <p:nvPr>
            <p:ph type="title"/>
          </p:nvPr>
        </p:nvSpPr>
        <p:spPr/>
        <p:txBody>
          <a:bodyPr/>
          <a:lstStyle/>
          <a:p>
            <a:r>
              <a:rPr lang="en-US" dirty="0"/>
              <a:t>ES&amp;H</a:t>
            </a:r>
          </a:p>
        </p:txBody>
      </p:sp>
      <p:sp>
        <p:nvSpPr>
          <p:cNvPr id="3" name="Footer Placeholder 2">
            <a:extLst>
              <a:ext uri="{FF2B5EF4-FFF2-40B4-BE49-F238E27FC236}">
                <a16:creationId xmlns:a16="http://schemas.microsoft.com/office/drawing/2014/main" id="{923A4B4D-CA49-419E-9DA6-18B621AC7616}"/>
              </a:ext>
            </a:extLst>
          </p:cNvPr>
          <p:cNvSpPr>
            <a:spLocks noGrp="1"/>
          </p:cNvSpPr>
          <p:nvPr>
            <p:ph type="ftr" sz="quarter" idx="14"/>
          </p:nvPr>
        </p:nvSpPr>
        <p:spPr>
          <a:xfrm>
            <a:off x="2596896" y="6488432"/>
            <a:ext cx="7329349" cy="187324"/>
          </a:xfrm>
        </p:spPr>
        <p:txBody>
          <a:bodyPr/>
          <a:lstStyle/>
          <a:p>
            <a:pPr>
              <a:defRPr/>
            </a:pPr>
            <a:r>
              <a:rPr lang="en-US"/>
              <a:t>David Montanari | Near Site Cryogenics Systems Overview</a:t>
            </a:r>
          </a:p>
        </p:txBody>
      </p:sp>
      <p:sp>
        <p:nvSpPr>
          <p:cNvPr id="4" name="Slide Number Placeholder 3">
            <a:extLst>
              <a:ext uri="{FF2B5EF4-FFF2-40B4-BE49-F238E27FC236}">
                <a16:creationId xmlns:a16="http://schemas.microsoft.com/office/drawing/2014/main" id="{55662E1D-4A67-4320-99C6-3360631E7A94}"/>
              </a:ext>
            </a:extLst>
          </p:cNvPr>
          <p:cNvSpPr>
            <a:spLocks noGrp="1"/>
          </p:cNvSpPr>
          <p:nvPr>
            <p:ph type="sldNum" sz="quarter" idx="15"/>
          </p:nvPr>
        </p:nvSpPr>
        <p:spPr>
          <a:xfrm>
            <a:off x="493776" y="6488431"/>
            <a:ext cx="700617" cy="187325"/>
          </a:xfrm>
        </p:spPr>
        <p:txBody>
          <a:bodyPr/>
          <a:lstStyle/>
          <a:p>
            <a:pPr>
              <a:defRPr/>
            </a:pPr>
            <a:fld id="{98AA3EDC-84CE-5D44-955B-22A59AD27526}" type="slidenum">
              <a:rPr lang="en-US" smtClean="0"/>
              <a:pPr>
                <a:defRPr/>
              </a:pPr>
              <a:t>26</a:t>
            </a:fld>
            <a:endParaRPr lang="en-US" dirty="0"/>
          </a:p>
        </p:txBody>
      </p:sp>
      <p:sp>
        <p:nvSpPr>
          <p:cNvPr id="7" name="Date Placeholder 6">
            <a:extLst>
              <a:ext uri="{FF2B5EF4-FFF2-40B4-BE49-F238E27FC236}">
                <a16:creationId xmlns:a16="http://schemas.microsoft.com/office/drawing/2014/main" id="{518DFF4A-6C9D-46EB-B8D8-802E4D3F4C6E}"/>
              </a:ext>
            </a:extLst>
          </p:cNvPr>
          <p:cNvSpPr>
            <a:spLocks noGrp="1"/>
          </p:cNvSpPr>
          <p:nvPr>
            <p:ph type="dt" sz="half" idx="2"/>
          </p:nvPr>
        </p:nvSpPr>
        <p:spPr/>
        <p:txBody>
          <a:bodyPr/>
          <a:lstStyle/>
          <a:p>
            <a:pPr>
              <a:defRPr/>
            </a:pPr>
            <a:r>
              <a:rPr lang="en-US"/>
              <a:t>07.09.20</a:t>
            </a:r>
            <a:endParaRPr lang="en-US" dirty="0"/>
          </a:p>
        </p:txBody>
      </p:sp>
      <p:sp>
        <p:nvSpPr>
          <p:cNvPr id="8" name="Content Placeholder 8">
            <a:extLst>
              <a:ext uri="{FF2B5EF4-FFF2-40B4-BE49-F238E27FC236}">
                <a16:creationId xmlns:a16="http://schemas.microsoft.com/office/drawing/2014/main" id="{07788E70-7F32-4F8F-8A83-EE4AAD56B63C}"/>
              </a:ext>
            </a:extLst>
          </p:cNvPr>
          <p:cNvSpPr txBox="1">
            <a:spLocks/>
          </p:cNvSpPr>
          <p:nvPr/>
        </p:nvSpPr>
        <p:spPr>
          <a:xfrm>
            <a:off x="688580" y="833870"/>
            <a:ext cx="6696290" cy="1904774"/>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chemeClr val="tx1">
                    <a:lumMod val="50000"/>
                    <a:lumOff val="50000"/>
                  </a:schemeClr>
                </a:solidFill>
              </a:rPr>
              <a:t>ODH 1 + escape pack with OA 7500 CFM.</a:t>
            </a:r>
          </a:p>
          <a:p>
            <a:r>
              <a:rPr lang="en-US" sz="2400" dirty="0">
                <a:solidFill>
                  <a:schemeClr val="tx1">
                    <a:lumMod val="50000"/>
                    <a:lumOff val="50000"/>
                  </a:schemeClr>
                </a:solidFill>
              </a:rPr>
              <a:t>Shared ODH mitigation with HVAC.</a:t>
            </a:r>
          </a:p>
          <a:p>
            <a:r>
              <a:rPr lang="en-US" sz="2400" dirty="0">
                <a:solidFill>
                  <a:schemeClr val="tx1">
                    <a:lumMod val="50000"/>
                    <a:lumOff val="50000"/>
                  </a:schemeClr>
                </a:solidFill>
              </a:rPr>
              <a:t>Escape corridor at the cavern level.</a:t>
            </a:r>
          </a:p>
          <a:p>
            <a:r>
              <a:rPr lang="en-US" sz="2400" dirty="0">
                <a:solidFill>
                  <a:schemeClr val="tx1">
                    <a:lumMod val="50000"/>
                    <a:lumOff val="50000"/>
                  </a:schemeClr>
                </a:solidFill>
              </a:rPr>
              <a:t>LBNF cryo safety panel engaged with concept.</a:t>
            </a:r>
          </a:p>
        </p:txBody>
      </p:sp>
      <p:pic>
        <p:nvPicPr>
          <p:cNvPr id="9" name="Picture 8">
            <a:extLst>
              <a:ext uri="{FF2B5EF4-FFF2-40B4-BE49-F238E27FC236}">
                <a16:creationId xmlns:a16="http://schemas.microsoft.com/office/drawing/2014/main" id="{C905003B-5105-4307-ADD8-A1AECB630E45}"/>
              </a:ext>
            </a:extLst>
          </p:cNvPr>
          <p:cNvPicPr>
            <a:picLocks noChangeAspect="1"/>
          </p:cNvPicPr>
          <p:nvPr/>
        </p:nvPicPr>
        <p:blipFill rotWithShape="1">
          <a:blip r:embed="rId2"/>
          <a:srcRect r="33050"/>
          <a:stretch/>
        </p:blipFill>
        <p:spPr>
          <a:xfrm>
            <a:off x="8038613" y="3026536"/>
            <a:ext cx="3543787" cy="2997594"/>
          </a:xfrm>
          <a:prstGeom prst="rect">
            <a:avLst/>
          </a:prstGeom>
        </p:spPr>
      </p:pic>
      <p:pic>
        <p:nvPicPr>
          <p:cNvPr id="10" name="Picture 9">
            <a:extLst>
              <a:ext uri="{FF2B5EF4-FFF2-40B4-BE49-F238E27FC236}">
                <a16:creationId xmlns:a16="http://schemas.microsoft.com/office/drawing/2014/main" id="{53E013BE-34DA-4AE0-A86E-20BCA03090CD}"/>
              </a:ext>
            </a:extLst>
          </p:cNvPr>
          <p:cNvPicPr>
            <a:picLocks noChangeAspect="1"/>
          </p:cNvPicPr>
          <p:nvPr/>
        </p:nvPicPr>
        <p:blipFill>
          <a:blip r:embed="rId3"/>
          <a:stretch>
            <a:fillRect/>
          </a:stretch>
        </p:blipFill>
        <p:spPr>
          <a:xfrm>
            <a:off x="609600" y="2941375"/>
            <a:ext cx="5770517" cy="3116360"/>
          </a:xfrm>
          <a:prstGeom prst="rect">
            <a:avLst/>
          </a:prstGeom>
        </p:spPr>
      </p:pic>
      <p:pic>
        <p:nvPicPr>
          <p:cNvPr id="11" name="Picture 10">
            <a:extLst>
              <a:ext uri="{FF2B5EF4-FFF2-40B4-BE49-F238E27FC236}">
                <a16:creationId xmlns:a16="http://schemas.microsoft.com/office/drawing/2014/main" id="{368F7BF2-4259-45EF-993C-D173E8F0DE19}"/>
              </a:ext>
            </a:extLst>
          </p:cNvPr>
          <p:cNvPicPr/>
          <p:nvPr/>
        </p:nvPicPr>
        <p:blipFill>
          <a:blip r:embed="rId4"/>
          <a:stretch>
            <a:fillRect/>
          </a:stretch>
        </p:blipFill>
        <p:spPr>
          <a:xfrm>
            <a:off x="8307862" y="718049"/>
            <a:ext cx="3274538" cy="2223326"/>
          </a:xfrm>
          <a:prstGeom prst="rect">
            <a:avLst/>
          </a:prstGeom>
        </p:spPr>
      </p:pic>
    </p:spTree>
    <p:extLst>
      <p:ext uri="{BB962C8B-B14F-4D97-AF65-F5344CB8AC3E}">
        <p14:creationId xmlns:p14="http://schemas.microsoft.com/office/powerpoint/2010/main" val="2686054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7110-3CDA-432E-B2F8-11BB685B9EE5}"/>
              </a:ext>
            </a:extLst>
          </p:cNvPr>
          <p:cNvSpPr>
            <a:spLocks noGrp="1"/>
          </p:cNvSpPr>
          <p:nvPr>
            <p:ph type="title"/>
          </p:nvPr>
        </p:nvSpPr>
        <p:spPr/>
        <p:txBody>
          <a:bodyPr/>
          <a:lstStyle/>
          <a:p>
            <a:r>
              <a:rPr lang="en-US" dirty="0"/>
              <a:t>Design Status</a:t>
            </a:r>
          </a:p>
        </p:txBody>
      </p:sp>
      <p:sp>
        <p:nvSpPr>
          <p:cNvPr id="5" name="Slide Number Placeholder 4">
            <a:extLst>
              <a:ext uri="{FF2B5EF4-FFF2-40B4-BE49-F238E27FC236}">
                <a16:creationId xmlns:a16="http://schemas.microsoft.com/office/drawing/2014/main" id="{CC2821A6-3B5E-44C6-BB41-982459FB1763}"/>
              </a:ext>
            </a:extLst>
          </p:cNvPr>
          <p:cNvSpPr>
            <a:spLocks noGrp="1"/>
          </p:cNvSpPr>
          <p:nvPr>
            <p:ph type="sldNum" sz="quarter" idx="12"/>
          </p:nvPr>
        </p:nvSpPr>
        <p:spPr/>
        <p:txBody>
          <a:bodyPr/>
          <a:lstStyle/>
          <a:p>
            <a:pPr>
              <a:defRPr/>
            </a:pPr>
            <a:fld id="{0C39C72E-2A13-EB4D-AD45-6D4E6ACAED8D}" type="slidenum">
              <a:rPr lang="en-US"/>
              <a:pPr>
                <a:defRPr/>
              </a:pPr>
              <a:t>27</a:t>
            </a:fld>
            <a:endParaRPr lang="en-US" dirty="0"/>
          </a:p>
        </p:txBody>
      </p:sp>
      <p:sp>
        <p:nvSpPr>
          <p:cNvPr id="6" name="Content Placeholder 5">
            <a:extLst>
              <a:ext uri="{FF2B5EF4-FFF2-40B4-BE49-F238E27FC236}">
                <a16:creationId xmlns:a16="http://schemas.microsoft.com/office/drawing/2014/main" id="{961772AA-4E95-4E99-AD24-83B780CC9641}"/>
              </a:ext>
            </a:extLst>
          </p:cNvPr>
          <p:cNvSpPr>
            <a:spLocks noGrp="1"/>
          </p:cNvSpPr>
          <p:nvPr>
            <p:ph idx="13"/>
          </p:nvPr>
        </p:nvSpPr>
        <p:spPr>
          <a:xfrm>
            <a:off x="609599" y="1238250"/>
            <a:ext cx="11057467" cy="4846638"/>
          </a:xfrm>
        </p:spPr>
        <p:txBody>
          <a:bodyPr>
            <a:normAutofit fontScale="85000" lnSpcReduction="20000"/>
          </a:bodyPr>
          <a:lstStyle/>
          <a:p>
            <a:pPr>
              <a:lnSpc>
                <a:spcPct val="130000"/>
              </a:lnSpc>
            </a:pPr>
            <a:r>
              <a:rPr lang="en-US" sz="2000" dirty="0"/>
              <a:t>Design work started in Dec-2019 and proceeding with high priority.</a:t>
            </a:r>
          </a:p>
          <a:p>
            <a:pPr>
              <a:lnSpc>
                <a:spcPct val="130000"/>
              </a:lnSpc>
            </a:pPr>
            <a:r>
              <a:rPr lang="en-US" sz="2000" dirty="0"/>
              <a:t>Tremendous progress to date:</a:t>
            </a:r>
          </a:p>
          <a:p>
            <a:pPr lvl="1">
              <a:lnSpc>
                <a:spcPct val="130000"/>
              </a:lnSpc>
            </a:pPr>
            <a:r>
              <a:rPr lang="en-US" sz="1800" dirty="0"/>
              <a:t>Preliminary Design (pipe and equipment sizing, process parameters, etc.).</a:t>
            </a:r>
          </a:p>
          <a:p>
            <a:pPr lvl="1">
              <a:lnSpc>
                <a:spcPct val="130000"/>
              </a:lnSpc>
            </a:pPr>
            <a:r>
              <a:rPr lang="en-US" sz="1800" dirty="0"/>
              <a:t>3D layouts.</a:t>
            </a:r>
          </a:p>
          <a:p>
            <a:pPr lvl="1">
              <a:lnSpc>
                <a:spcPct val="130000"/>
              </a:lnSpc>
            </a:pPr>
            <a:r>
              <a:rPr lang="en-US" sz="1800" dirty="0"/>
              <a:t>P&amp;IDs.</a:t>
            </a:r>
          </a:p>
          <a:p>
            <a:pPr lvl="1">
              <a:lnSpc>
                <a:spcPct val="130000"/>
              </a:lnSpc>
            </a:pPr>
            <a:r>
              <a:rPr lang="en-US" sz="1800" dirty="0"/>
              <a:t>Main cryo controls and safety controls strategy and cabinet drawings.</a:t>
            </a:r>
          </a:p>
          <a:p>
            <a:pPr lvl="1">
              <a:lnSpc>
                <a:spcPct val="130000"/>
              </a:lnSpc>
            </a:pPr>
            <a:r>
              <a:rPr lang="en-US" sz="1800" dirty="0"/>
              <a:t>ODH strategy socialized with LBNF Cryo safety review panel.</a:t>
            </a:r>
          </a:p>
          <a:p>
            <a:pPr>
              <a:lnSpc>
                <a:spcPct val="130000"/>
              </a:lnSpc>
            </a:pPr>
            <a:r>
              <a:rPr lang="en-US" sz="2000" dirty="0"/>
              <a:t>Preliminary Design Reviews (PDRs) on Jul 1-2, 2020.</a:t>
            </a:r>
          </a:p>
          <a:p>
            <a:pPr>
              <a:lnSpc>
                <a:spcPct val="120000"/>
              </a:lnSpc>
            </a:pPr>
            <a:r>
              <a:rPr lang="en-US" sz="2000" dirty="0"/>
              <a:t>Process Controls WBS fully implemented in P6. Ian Young is Manager and CAM.</a:t>
            </a:r>
          </a:p>
          <a:p>
            <a:pPr>
              <a:lnSpc>
                <a:spcPct val="120000"/>
              </a:lnSpc>
            </a:pPr>
            <a:r>
              <a:rPr lang="en-US" sz="2000" dirty="0"/>
              <a:t>LAr Cryogenics WBS fully implemented in P6. Joaquim Creus is Manager and CAM.</a:t>
            </a:r>
          </a:p>
          <a:p>
            <a:pPr>
              <a:lnSpc>
                <a:spcPct val="120000"/>
              </a:lnSpc>
            </a:pPr>
            <a:r>
              <a:rPr lang="en-US" sz="2000" dirty="0"/>
              <a:t>LHe Cryogenics WBS being developed. Conceptual-level estimates being updated with detailed bottoms-up estimates. Values expected to be inline with current estimates. Li Wang is Manager. Will become CAM once bottoms-up completed.</a:t>
            </a:r>
          </a:p>
        </p:txBody>
      </p:sp>
      <p:sp>
        <p:nvSpPr>
          <p:cNvPr id="7" name="Date Placeholder 6">
            <a:extLst>
              <a:ext uri="{FF2B5EF4-FFF2-40B4-BE49-F238E27FC236}">
                <a16:creationId xmlns:a16="http://schemas.microsoft.com/office/drawing/2014/main" id="{DF2E02FE-28AA-BD45-8DB2-17F52D8FA30E}"/>
              </a:ext>
            </a:extLst>
          </p:cNvPr>
          <p:cNvSpPr>
            <a:spLocks noGrp="1"/>
          </p:cNvSpPr>
          <p:nvPr>
            <p:ph type="dt" sz="half" idx="2"/>
          </p:nvPr>
        </p:nvSpPr>
        <p:spPr/>
        <p:txBody>
          <a:bodyPr/>
          <a:lstStyle/>
          <a:p>
            <a:pPr>
              <a:defRPr/>
            </a:pPr>
            <a:r>
              <a:rPr lang="en-US"/>
              <a:t>07.09.20</a:t>
            </a:r>
            <a:endParaRPr lang="en-US" dirty="0"/>
          </a:p>
        </p:txBody>
      </p:sp>
      <p:sp>
        <p:nvSpPr>
          <p:cNvPr id="9" name="Footer Placeholder 8">
            <a:extLst>
              <a:ext uri="{FF2B5EF4-FFF2-40B4-BE49-F238E27FC236}">
                <a16:creationId xmlns:a16="http://schemas.microsoft.com/office/drawing/2014/main" id="{1E307E70-3497-0049-984A-24D7484ED1A0}"/>
              </a:ext>
            </a:extLst>
          </p:cNvPr>
          <p:cNvSpPr>
            <a:spLocks noGrp="1"/>
          </p:cNvSpPr>
          <p:nvPr>
            <p:ph type="ftr" sz="quarter" idx="11"/>
          </p:nvPr>
        </p:nvSpPr>
        <p:spPr/>
        <p:txBody>
          <a:bodyPr/>
          <a:lstStyle/>
          <a:p>
            <a:pPr>
              <a:defRPr/>
            </a:pPr>
            <a:r>
              <a:rPr lang="en-US"/>
              <a:t>David Montanari | Near Site Cryogenics Systems Overview</a:t>
            </a:r>
            <a:endParaRPr lang="en-US" dirty="0"/>
          </a:p>
        </p:txBody>
      </p:sp>
    </p:spTree>
    <p:extLst>
      <p:ext uri="{BB962C8B-B14F-4D97-AF65-F5344CB8AC3E}">
        <p14:creationId xmlns:p14="http://schemas.microsoft.com/office/powerpoint/2010/main" val="277027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7110-3CDA-432E-B2F8-11BB685B9EE5}"/>
              </a:ext>
            </a:extLst>
          </p:cNvPr>
          <p:cNvSpPr>
            <a:spLocks noGrp="1"/>
          </p:cNvSpPr>
          <p:nvPr>
            <p:ph type="title"/>
          </p:nvPr>
        </p:nvSpPr>
        <p:spPr/>
        <p:txBody>
          <a:bodyPr/>
          <a:lstStyle/>
          <a:p>
            <a:r>
              <a:rPr lang="en-US" dirty="0"/>
              <a:t>Next Steps</a:t>
            </a:r>
          </a:p>
        </p:txBody>
      </p:sp>
      <p:sp>
        <p:nvSpPr>
          <p:cNvPr id="5" name="Slide Number Placeholder 4">
            <a:extLst>
              <a:ext uri="{FF2B5EF4-FFF2-40B4-BE49-F238E27FC236}">
                <a16:creationId xmlns:a16="http://schemas.microsoft.com/office/drawing/2014/main" id="{CC2821A6-3B5E-44C6-BB41-982459FB1763}"/>
              </a:ext>
            </a:extLst>
          </p:cNvPr>
          <p:cNvSpPr>
            <a:spLocks noGrp="1"/>
          </p:cNvSpPr>
          <p:nvPr>
            <p:ph type="sldNum" sz="quarter" idx="12"/>
          </p:nvPr>
        </p:nvSpPr>
        <p:spPr/>
        <p:txBody>
          <a:bodyPr/>
          <a:lstStyle/>
          <a:p>
            <a:pPr>
              <a:defRPr/>
            </a:pPr>
            <a:fld id="{0C39C72E-2A13-EB4D-AD45-6D4E6ACAED8D}" type="slidenum">
              <a:rPr lang="en-US"/>
              <a:pPr>
                <a:defRPr/>
              </a:pPr>
              <a:t>28</a:t>
            </a:fld>
            <a:endParaRPr lang="en-US" dirty="0"/>
          </a:p>
        </p:txBody>
      </p:sp>
      <p:sp>
        <p:nvSpPr>
          <p:cNvPr id="6" name="Content Placeholder 5">
            <a:extLst>
              <a:ext uri="{FF2B5EF4-FFF2-40B4-BE49-F238E27FC236}">
                <a16:creationId xmlns:a16="http://schemas.microsoft.com/office/drawing/2014/main" id="{961772AA-4E95-4E99-AD24-83B780CC9641}"/>
              </a:ext>
            </a:extLst>
          </p:cNvPr>
          <p:cNvSpPr>
            <a:spLocks noGrp="1"/>
          </p:cNvSpPr>
          <p:nvPr>
            <p:ph idx="13"/>
          </p:nvPr>
        </p:nvSpPr>
        <p:spPr>
          <a:xfrm>
            <a:off x="609599" y="1238250"/>
            <a:ext cx="11057467" cy="4846638"/>
          </a:xfrm>
        </p:spPr>
        <p:txBody>
          <a:bodyPr>
            <a:normAutofit fontScale="85000" lnSpcReduction="20000"/>
          </a:bodyPr>
          <a:lstStyle/>
          <a:p>
            <a:pPr>
              <a:lnSpc>
                <a:spcPct val="130000"/>
              </a:lnSpc>
            </a:pPr>
            <a:r>
              <a:rPr lang="en-US" sz="2000" dirty="0"/>
              <a:t>LAr Cryogenics:</a:t>
            </a:r>
          </a:p>
          <a:p>
            <a:pPr lvl="1">
              <a:lnSpc>
                <a:spcPct val="130000"/>
              </a:lnSpc>
            </a:pPr>
            <a:r>
              <a:rPr lang="en-US" sz="1800" dirty="0"/>
              <a:t>Finalize LAr Cryogenics Detector requirements.</a:t>
            </a:r>
          </a:p>
          <a:p>
            <a:pPr lvl="1">
              <a:lnSpc>
                <a:spcPct val="130000"/>
              </a:lnSpc>
            </a:pPr>
            <a:r>
              <a:rPr lang="en-US" sz="1800" dirty="0"/>
              <a:t>Finalize Interfaces between cryogenics and LAr Detector.</a:t>
            </a:r>
          </a:p>
          <a:p>
            <a:pPr lvl="1">
              <a:lnSpc>
                <a:spcPct val="130000"/>
              </a:lnSpc>
            </a:pPr>
            <a:r>
              <a:rPr lang="en-US" sz="1800" dirty="0"/>
              <a:t>Possibility to reuse valve boxes from Fermilab/SBN (</a:t>
            </a:r>
            <a:r>
              <a:rPr lang="en-US" sz="1800" b="1" dirty="0">
                <a:solidFill>
                  <a:schemeClr val="accent6">
                    <a:lumMod val="75000"/>
                  </a:schemeClr>
                </a:solidFill>
              </a:rPr>
              <a:t>??</a:t>
            </a:r>
            <a:r>
              <a:rPr lang="en-US" sz="1800" dirty="0"/>
              <a:t>) and CERN/ProtoDUNEs (</a:t>
            </a:r>
            <a:r>
              <a:rPr lang="en-US" sz="1800" b="1" dirty="0">
                <a:solidFill>
                  <a:srgbClr val="00B050"/>
                </a:solidFill>
              </a:rPr>
              <a:t>✓</a:t>
            </a:r>
            <a:r>
              <a:rPr lang="en-US" sz="1800" dirty="0"/>
              <a:t>).</a:t>
            </a:r>
          </a:p>
          <a:p>
            <a:pPr>
              <a:lnSpc>
                <a:spcPct val="130000"/>
              </a:lnSpc>
            </a:pPr>
            <a:r>
              <a:rPr lang="en-US" sz="2000" dirty="0"/>
              <a:t>LHe Cryogenics:</a:t>
            </a:r>
          </a:p>
          <a:p>
            <a:pPr lvl="1">
              <a:lnSpc>
                <a:spcPct val="130000"/>
              </a:lnSpc>
            </a:pPr>
            <a:r>
              <a:rPr lang="en-US" sz="1800" dirty="0"/>
              <a:t>Confirm SAND Detector requirements.</a:t>
            </a:r>
          </a:p>
          <a:p>
            <a:pPr lvl="1">
              <a:lnSpc>
                <a:spcPct val="130000"/>
              </a:lnSpc>
            </a:pPr>
            <a:r>
              <a:rPr lang="en-US" sz="1800" dirty="0"/>
              <a:t>Finalize Interfaces between cryogenics and SAND.</a:t>
            </a:r>
          </a:p>
          <a:p>
            <a:pPr lvl="1">
              <a:lnSpc>
                <a:spcPct val="130000"/>
              </a:lnSpc>
            </a:pPr>
            <a:r>
              <a:rPr lang="en-US" sz="1800" dirty="0"/>
              <a:t>Obtain design and manufacturing documentation for SAND magnet and its operation at LNF.</a:t>
            </a:r>
          </a:p>
          <a:p>
            <a:pPr>
              <a:lnSpc>
                <a:spcPct val="130000"/>
              </a:lnSpc>
            </a:pPr>
            <a:r>
              <a:rPr lang="en-US" sz="2000" dirty="0"/>
              <a:t>Process Controls:</a:t>
            </a:r>
          </a:p>
          <a:p>
            <a:pPr lvl="1">
              <a:lnSpc>
                <a:spcPct val="130000"/>
              </a:lnSpc>
            </a:pPr>
            <a:r>
              <a:rPr lang="en-US" sz="1800" dirty="0"/>
              <a:t>Update design and plan as LAr Cryogenics and LHe Cryogenics advance.</a:t>
            </a:r>
          </a:p>
          <a:p>
            <a:pPr lvl="1">
              <a:lnSpc>
                <a:spcPct val="130000"/>
              </a:lnSpc>
            </a:pPr>
            <a:r>
              <a:rPr lang="en-US" sz="1800" dirty="0"/>
              <a:t>Complete drawings.</a:t>
            </a:r>
          </a:p>
          <a:p>
            <a:pPr>
              <a:lnSpc>
                <a:spcPct val="130000"/>
              </a:lnSpc>
            </a:pPr>
            <a:r>
              <a:rPr lang="en-US" sz="2000" dirty="0"/>
              <a:t>ODH: </a:t>
            </a:r>
          </a:p>
          <a:p>
            <a:pPr lvl="1">
              <a:lnSpc>
                <a:spcPct val="130000"/>
              </a:lnSpc>
            </a:pPr>
            <a:r>
              <a:rPr lang="en-US" sz="1800" dirty="0"/>
              <a:t>Complete definition of requirements for NSCF.</a:t>
            </a:r>
          </a:p>
        </p:txBody>
      </p:sp>
      <p:sp>
        <p:nvSpPr>
          <p:cNvPr id="7" name="Date Placeholder 6">
            <a:extLst>
              <a:ext uri="{FF2B5EF4-FFF2-40B4-BE49-F238E27FC236}">
                <a16:creationId xmlns:a16="http://schemas.microsoft.com/office/drawing/2014/main" id="{DF2E02FE-28AA-BD45-8DB2-17F52D8FA30E}"/>
              </a:ext>
            </a:extLst>
          </p:cNvPr>
          <p:cNvSpPr>
            <a:spLocks noGrp="1"/>
          </p:cNvSpPr>
          <p:nvPr>
            <p:ph type="dt" sz="half" idx="2"/>
          </p:nvPr>
        </p:nvSpPr>
        <p:spPr/>
        <p:txBody>
          <a:bodyPr/>
          <a:lstStyle/>
          <a:p>
            <a:pPr>
              <a:defRPr/>
            </a:pPr>
            <a:r>
              <a:rPr lang="en-US"/>
              <a:t>07.09.20</a:t>
            </a:r>
            <a:endParaRPr lang="en-US" dirty="0"/>
          </a:p>
        </p:txBody>
      </p:sp>
      <p:sp>
        <p:nvSpPr>
          <p:cNvPr id="9" name="Footer Placeholder 8">
            <a:extLst>
              <a:ext uri="{FF2B5EF4-FFF2-40B4-BE49-F238E27FC236}">
                <a16:creationId xmlns:a16="http://schemas.microsoft.com/office/drawing/2014/main" id="{1E307E70-3497-0049-984A-24D7484ED1A0}"/>
              </a:ext>
            </a:extLst>
          </p:cNvPr>
          <p:cNvSpPr>
            <a:spLocks noGrp="1"/>
          </p:cNvSpPr>
          <p:nvPr>
            <p:ph type="ftr" sz="quarter" idx="11"/>
          </p:nvPr>
        </p:nvSpPr>
        <p:spPr/>
        <p:txBody>
          <a:bodyPr/>
          <a:lstStyle/>
          <a:p>
            <a:pPr>
              <a:defRPr/>
            </a:pPr>
            <a:r>
              <a:rPr lang="en-US"/>
              <a:t>David Montanari | Near Site Cryogenics Systems Overview</a:t>
            </a:r>
            <a:endParaRPr lang="en-US" dirty="0"/>
          </a:p>
        </p:txBody>
      </p:sp>
    </p:spTree>
    <p:extLst>
      <p:ext uri="{BB962C8B-B14F-4D97-AF65-F5344CB8AC3E}">
        <p14:creationId xmlns:p14="http://schemas.microsoft.com/office/powerpoint/2010/main" val="2536251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B6E0701-28A1-4BE7-8E26-2C234E95EE8D}"/>
              </a:ext>
            </a:extLst>
          </p:cNvPr>
          <p:cNvSpPr>
            <a:spLocks noGrp="1"/>
          </p:cNvSpPr>
          <p:nvPr>
            <p:ph type="sldNum" sz="quarter" idx="12"/>
          </p:nvPr>
        </p:nvSpPr>
        <p:spPr/>
        <p:txBody>
          <a:bodyPr/>
          <a:lstStyle/>
          <a:p>
            <a:pPr>
              <a:defRPr/>
            </a:pPr>
            <a:fld id="{98AA3EDC-84CE-5D44-955B-22A59AD27526}" type="slidenum">
              <a:rPr lang="en-US" smtClean="0"/>
              <a:pPr>
                <a:defRPr/>
              </a:pPr>
              <a:t>29</a:t>
            </a:fld>
            <a:endParaRPr lang="en-US" dirty="0"/>
          </a:p>
        </p:txBody>
      </p:sp>
      <p:sp>
        <p:nvSpPr>
          <p:cNvPr id="6" name="Title 5">
            <a:extLst>
              <a:ext uri="{FF2B5EF4-FFF2-40B4-BE49-F238E27FC236}">
                <a16:creationId xmlns:a16="http://schemas.microsoft.com/office/drawing/2014/main" id="{D5AD598C-6BE7-8A4B-978B-50B7FC172086}"/>
              </a:ext>
            </a:extLst>
          </p:cNvPr>
          <p:cNvSpPr>
            <a:spLocks noGrp="1"/>
          </p:cNvSpPr>
          <p:nvPr>
            <p:ph type="title"/>
          </p:nvPr>
        </p:nvSpPr>
        <p:spPr/>
        <p:txBody>
          <a:bodyPr/>
          <a:lstStyle/>
          <a:p>
            <a:r>
              <a:rPr lang="en-US" dirty="0"/>
              <a:t>NS Cryo Summary Schedule</a:t>
            </a:r>
          </a:p>
        </p:txBody>
      </p:sp>
      <p:sp>
        <p:nvSpPr>
          <p:cNvPr id="11" name="Date Placeholder 10">
            <a:extLst>
              <a:ext uri="{FF2B5EF4-FFF2-40B4-BE49-F238E27FC236}">
                <a16:creationId xmlns:a16="http://schemas.microsoft.com/office/drawing/2014/main" id="{1E5067FE-B512-A740-A3DD-45C0497375D0}"/>
              </a:ext>
            </a:extLst>
          </p:cNvPr>
          <p:cNvSpPr>
            <a:spLocks noGrp="1"/>
          </p:cNvSpPr>
          <p:nvPr>
            <p:ph type="dt" sz="half" idx="2"/>
          </p:nvPr>
        </p:nvSpPr>
        <p:spPr/>
        <p:txBody>
          <a:bodyPr/>
          <a:lstStyle/>
          <a:p>
            <a:pPr>
              <a:defRPr/>
            </a:pPr>
            <a:r>
              <a:rPr lang="en-US"/>
              <a:t>07.09.20</a:t>
            </a:r>
            <a:endParaRPr lang="en-US" dirty="0"/>
          </a:p>
        </p:txBody>
      </p:sp>
      <p:sp>
        <p:nvSpPr>
          <p:cNvPr id="12" name="Footer Placeholder 11">
            <a:extLst>
              <a:ext uri="{FF2B5EF4-FFF2-40B4-BE49-F238E27FC236}">
                <a16:creationId xmlns:a16="http://schemas.microsoft.com/office/drawing/2014/main" id="{1BDAFE7C-19C6-BD4E-83F1-1B03BBE7100D}"/>
              </a:ext>
            </a:extLst>
          </p:cNvPr>
          <p:cNvSpPr>
            <a:spLocks noGrp="1"/>
          </p:cNvSpPr>
          <p:nvPr>
            <p:ph type="ftr" sz="quarter" idx="11"/>
          </p:nvPr>
        </p:nvSpPr>
        <p:spPr/>
        <p:txBody>
          <a:bodyPr/>
          <a:lstStyle/>
          <a:p>
            <a:pPr>
              <a:defRPr/>
            </a:pPr>
            <a:r>
              <a:rPr lang="en-US"/>
              <a:t>David Montanari | Near Site Cryogenics Systems Overview</a:t>
            </a:r>
            <a:endParaRPr lang="en-US" dirty="0"/>
          </a:p>
        </p:txBody>
      </p:sp>
      <p:pic>
        <p:nvPicPr>
          <p:cNvPr id="8" name="Picture 7">
            <a:extLst>
              <a:ext uri="{FF2B5EF4-FFF2-40B4-BE49-F238E27FC236}">
                <a16:creationId xmlns:a16="http://schemas.microsoft.com/office/drawing/2014/main" id="{CC02A3A6-D60F-0C49-9527-FAC233662CA2}"/>
              </a:ext>
            </a:extLst>
          </p:cNvPr>
          <p:cNvPicPr>
            <a:picLocks noChangeAspect="1"/>
          </p:cNvPicPr>
          <p:nvPr/>
        </p:nvPicPr>
        <p:blipFill>
          <a:blip r:embed="rId3"/>
          <a:stretch>
            <a:fillRect/>
          </a:stretch>
        </p:blipFill>
        <p:spPr>
          <a:xfrm>
            <a:off x="5348" y="1850762"/>
            <a:ext cx="12181304" cy="3595884"/>
          </a:xfrm>
          <a:prstGeom prst="rect">
            <a:avLst/>
          </a:prstGeom>
          <a:ln>
            <a:solidFill>
              <a:schemeClr val="accent1"/>
            </a:solidFill>
          </a:ln>
        </p:spPr>
      </p:pic>
      <p:sp>
        <p:nvSpPr>
          <p:cNvPr id="2" name="Rectangle 1">
            <a:extLst>
              <a:ext uri="{FF2B5EF4-FFF2-40B4-BE49-F238E27FC236}">
                <a16:creationId xmlns:a16="http://schemas.microsoft.com/office/drawing/2014/main" id="{72C23B81-7CCE-FE45-8B52-26DE5F31FB6D}"/>
              </a:ext>
            </a:extLst>
          </p:cNvPr>
          <p:cNvSpPr/>
          <p:nvPr/>
        </p:nvSpPr>
        <p:spPr>
          <a:xfrm>
            <a:off x="1839164" y="4309606"/>
            <a:ext cx="2422735" cy="166977"/>
          </a:xfrm>
          <a:prstGeom prst="rect">
            <a:avLst/>
          </a:prstGeom>
          <a:solidFill>
            <a:srgbClr val="92D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3" name="TextBox 2">
            <a:extLst>
              <a:ext uri="{FF2B5EF4-FFF2-40B4-BE49-F238E27FC236}">
                <a16:creationId xmlns:a16="http://schemas.microsoft.com/office/drawing/2014/main" id="{B3744995-7EBC-F04F-B434-FA861E96D885}"/>
              </a:ext>
            </a:extLst>
          </p:cNvPr>
          <p:cNvSpPr txBox="1"/>
          <p:nvPr/>
        </p:nvSpPr>
        <p:spPr>
          <a:xfrm>
            <a:off x="2404153" y="4061464"/>
            <a:ext cx="1194558" cy="276999"/>
          </a:xfrm>
          <a:prstGeom prst="rect">
            <a:avLst/>
          </a:prstGeom>
          <a:noFill/>
        </p:spPr>
        <p:txBody>
          <a:bodyPr wrap="none" rtlCol="0">
            <a:spAutoFit/>
          </a:bodyPr>
          <a:lstStyle/>
          <a:p>
            <a:r>
              <a:rPr lang="en-US" sz="1200" dirty="0"/>
              <a:t>LHe Engineering</a:t>
            </a:r>
          </a:p>
        </p:txBody>
      </p:sp>
    </p:spTree>
    <p:extLst>
      <p:ext uri="{BB962C8B-B14F-4D97-AF65-F5344CB8AC3E}">
        <p14:creationId xmlns:p14="http://schemas.microsoft.com/office/powerpoint/2010/main" val="1517085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98AA3EDC-84CE-5D44-955B-22A59AD27526}" type="slidenum">
              <a:rPr lang="en-US" smtClean="0"/>
              <a:pPr>
                <a:defRPr/>
              </a:pPr>
              <a:t>3</a:t>
            </a:fld>
            <a:endParaRPr lang="en-US" dirty="0"/>
          </a:p>
        </p:txBody>
      </p:sp>
      <p:sp>
        <p:nvSpPr>
          <p:cNvPr id="9" name="Content Placeholder 8"/>
          <p:cNvSpPr>
            <a:spLocks noGrp="1"/>
          </p:cNvSpPr>
          <p:nvPr>
            <p:ph idx="13"/>
          </p:nvPr>
        </p:nvSpPr>
        <p:spPr>
          <a:xfrm>
            <a:off x="609600" y="1238250"/>
            <a:ext cx="11057467" cy="5008801"/>
          </a:xfrm>
        </p:spPr>
        <p:txBody>
          <a:bodyPr>
            <a:normAutofit/>
          </a:bodyPr>
          <a:lstStyle/>
          <a:p>
            <a:pPr>
              <a:lnSpc>
                <a:spcPct val="105000"/>
              </a:lnSpc>
            </a:pPr>
            <a:r>
              <a:rPr lang="en-US" sz="1800" b="1" dirty="0">
                <a:cs typeface="Helvetica"/>
              </a:rPr>
              <a:t>Cryogenics Infrastructure</a:t>
            </a:r>
            <a:r>
              <a:rPr lang="en-US" sz="1800" dirty="0">
                <a:cs typeface="Helvetica"/>
              </a:rPr>
              <a:t> planned to support LAr Detector and SAND with capability to support future additional detector with SC magnet (MPD).</a:t>
            </a:r>
          </a:p>
          <a:p>
            <a:pPr>
              <a:lnSpc>
                <a:spcPct val="105000"/>
              </a:lnSpc>
            </a:pPr>
            <a:r>
              <a:rPr lang="en-US" sz="1800" b="1" dirty="0">
                <a:cs typeface="Helvetica"/>
              </a:rPr>
              <a:t>LAr Cryogenic Systems</a:t>
            </a:r>
            <a:r>
              <a:rPr lang="en-US" sz="1800" dirty="0">
                <a:cs typeface="Helvetica"/>
              </a:rPr>
              <a:t> includes design, procurement of materials, installation and testing of cryogenic systems for LAr detector (LAr/LN2).</a:t>
            </a:r>
          </a:p>
          <a:p>
            <a:pPr lvl="1">
              <a:lnSpc>
                <a:spcPct val="105000"/>
              </a:lnSpc>
            </a:pPr>
            <a:r>
              <a:rPr lang="en-US" sz="1600" dirty="0">
                <a:cs typeface="Helvetica"/>
              </a:rPr>
              <a:t>Includes Cryogen Receiving, transport underground, liquefaction and purification sub-systems, associated instrumentation and monitoring equipment. </a:t>
            </a:r>
          </a:p>
          <a:p>
            <a:pPr>
              <a:lnSpc>
                <a:spcPct val="105000"/>
              </a:lnSpc>
            </a:pPr>
            <a:r>
              <a:rPr lang="en-US" sz="1800" b="1" dirty="0">
                <a:cs typeface="Helvetica"/>
              </a:rPr>
              <a:t>LHe Cryogenics</a:t>
            </a:r>
            <a:r>
              <a:rPr lang="en-US" sz="1800" dirty="0">
                <a:cs typeface="Helvetica"/>
              </a:rPr>
              <a:t> includes design, procurement of materials, installation and testing of cryogenic systems for magnets (SAND + capability to support future SC magnet).</a:t>
            </a:r>
          </a:p>
          <a:p>
            <a:pPr lvl="1">
              <a:lnSpc>
                <a:spcPct val="105000"/>
              </a:lnSpc>
            </a:pPr>
            <a:r>
              <a:rPr lang="en-US" sz="1600" dirty="0">
                <a:cs typeface="Helvetica"/>
              </a:rPr>
              <a:t>Includes He transport underground, liquefaction cryoplant, distribution, associated instrumentation and monitoring equipment.</a:t>
            </a:r>
          </a:p>
          <a:p>
            <a:pPr>
              <a:lnSpc>
                <a:spcPct val="105000"/>
              </a:lnSpc>
            </a:pPr>
            <a:r>
              <a:rPr lang="en-US" sz="1800" b="1" dirty="0">
                <a:cs typeface="Helvetica"/>
              </a:rPr>
              <a:t>Process Controls</a:t>
            </a:r>
            <a:r>
              <a:rPr lang="en-US" sz="1800" dirty="0">
                <a:cs typeface="Helvetica"/>
              </a:rPr>
              <a:t> includes design, procurement of materials, installation and testing of process controls infrastructure supporting LAr/LHe cryogenics.</a:t>
            </a:r>
          </a:p>
          <a:p>
            <a:pPr lvl="1">
              <a:lnSpc>
                <a:spcPct val="105000"/>
              </a:lnSpc>
            </a:pPr>
            <a:r>
              <a:rPr lang="en-US" sz="1600" dirty="0">
                <a:cs typeface="Helvetica"/>
              </a:rPr>
              <a:t>Includes readout modules, PLC architecture, HMI/SCADA.</a:t>
            </a:r>
          </a:p>
        </p:txBody>
      </p:sp>
      <p:sp>
        <p:nvSpPr>
          <p:cNvPr id="6" name="Title 5">
            <a:extLst>
              <a:ext uri="{FF2B5EF4-FFF2-40B4-BE49-F238E27FC236}">
                <a16:creationId xmlns:a16="http://schemas.microsoft.com/office/drawing/2014/main" id="{BFBED3C0-E6BB-5440-91CB-154F4000844B}"/>
              </a:ext>
            </a:extLst>
          </p:cNvPr>
          <p:cNvSpPr>
            <a:spLocks noGrp="1"/>
          </p:cNvSpPr>
          <p:nvPr>
            <p:ph type="title"/>
          </p:nvPr>
        </p:nvSpPr>
        <p:spPr/>
        <p:txBody>
          <a:bodyPr/>
          <a:lstStyle/>
          <a:p>
            <a:r>
              <a:rPr lang="en-US" dirty="0"/>
              <a:t>Cryogenics Infrastructure Scope </a:t>
            </a:r>
          </a:p>
        </p:txBody>
      </p:sp>
      <p:sp>
        <p:nvSpPr>
          <p:cNvPr id="7" name="Date Placeholder 6">
            <a:extLst>
              <a:ext uri="{FF2B5EF4-FFF2-40B4-BE49-F238E27FC236}">
                <a16:creationId xmlns:a16="http://schemas.microsoft.com/office/drawing/2014/main" id="{40838EDC-8A18-D545-805E-45DF14E3EF18}"/>
              </a:ext>
            </a:extLst>
          </p:cNvPr>
          <p:cNvSpPr>
            <a:spLocks noGrp="1"/>
          </p:cNvSpPr>
          <p:nvPr>
            <p:ph type="dt" sz="half" idx="2"/>
          </p:nvPr>
        </p:nvSpPr>
        <p:spPr/>
        <p:txBody>
          <a:bodyPr/>
          <a:lstStyle/>
          <a:p>
            <a:pPr>
              <a:defRPr/>
            </a:pPr>
            <a:r>
              <a:rPr lang="en-US"/>
              <a:t>07.09.20</a:t>
            </a:r>
            <a:endParaRPr lang="en-US" dirty="0"/>
          </a:p>
        </p:txBody>
      </p:sp>
      <p:sp>
        <p:nvSpPr>
          <p:cNvPr id="10" name="Footer Placeholder 9">
            <a:extLst>
              <a:ext uri="{FF2B5EF4-FFF2-40B4-BE49-F238E27FC236}">
                <a16:creationId xmlns:a16="http://schemas.microsoft.com/office/drawing/2014/main" id="{3A19B7CA-B92B-B045-A232-F226CF278932}"/>
              </a:ext>
            </a:extLst>
          </p:cNvPr>
          <p:cNvSpPr>
            <a:spLocks noGrp="1"/>
          </p:cNvSpPr>
          <p:nvPr>
            <p:ph type="ftr" sz="quarter" idx="11"/>
          </p:nvPr>
        </p:nvSpPr>
        <p:spPr/>
        <p:txBody>
          <a:bodyPr/>
          <a:lstStyle/>
          <a:p>
            <a:pPr>
              <a:defRPr/>
            </a:pPr>
            <a:r>
              <a:rPr lang="en-US"/>
              <a:t>David Montanari | Near Site Cryogenics Systems Overview</a:t>
            </a:r>
            <a:endParaRPr lang="en-US" dirty="0"/>
          </a:p>
        </p:txBody>
      </p:sp>
    </p:spTree>
    <p:extLst>
      <p:ext uri="{BB962C8B-B14F-4D97-AF65-F5344CB8AC3E}">
        <p14:creationId xmlns:p14="http://schemas.microsoft.com/office/powerpoint/2010/main" val="3215275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0C39C72E-2A13-EB4D-AD45-6D4E6ACAED8D}" type="slidenum">
              <a:rPr lang="en-US" smtClean="0"/>
              <a:pPr>
                <a:defRPr/>
              </a:pPr>
              <a:t>30</a:t>
            </a:fld>
            <a:endParaRPr lang="en-US" dirty="0"/>
          </a:p>
        </p:txBody>
      </p:sp>
      <p:sp>
        <p:nvSpPr>
          <p:cNvPr id="6" name="Content Placeholder 5"/>
          <p:cNvSpPr>
            <a:spLocks noGrp="1"/>
          </p:cNvSpPr>
          <p:nvPr>
            <p:ph idx="13"/>
          </p:nvPr>
        </p:nvSpPr>
        <p:spPr>
          <a:xfrm>
            <a:off x="609600" y="1238250"/>
            <a:ext cx="11057466" cy="4846638"/>
          </a:xfrm>
        </p:spPr>
        <p:txBody>
          <a:bodyPr>
            <a:normAutofit/>
          </a:bodyPr>
          <a:lstStyle/>
          <a:p>
            <a:pPr>
              <a:lnSpc>
                <a:spcPct val="130000"/>
              </a:lnSpc>
            </a:pPr>
            <a:r>
              <a:rPr lang="en-US" dirty="0">
                <a:cs typeface="Helvetica"/>
              </a:rPr>
              <a:t>Management and Engineering structure in place and functioning.</a:t>
            </a:r>
          </a:p>
          <a:p>
            <a:pPr>
              <a:lnSpc>
                <a:spcPct val="130000"/>
              </a:lnSpc>
            </a:pPr>
            <a:r>
              <a:rPr lang="en-US" dirty="0">
                <a:cs typeface="Helvetica"/>
              </a:rPr>
              <a:t>Highly qualified and motivated team.</a:t>
            </a:r>
          </a:p>
          <a:p>
            <a:pPr>
              <a:lnSpc>
                <a:spcPct val="130000"/>
              </a:lnSpc>
            </a:pPr>
            <a:r>
              <a:rPr lang="en-US" dirty="0">
                <a:cs typeface="Helvetica"/>
              </a:rPr>
              <a:t>Design of all items proceeding at fast pace and with high priority.</a:t>
            </a:r>
          </a:p>
          <a:p>
            <a:pPr>
              <a:lnSpc>
                <a:spcPct val="130000"/>
              </a:lnSpc>
            </a:pPr>
            <a:r>
              <a:rPr lang="en-US" dirty="0">
                <a:cs typeface="Helvetica"/>
              </a:rPr>
              <a:t>Working with Integration and Near Detector to address requirements and interfaces.</a:t>
            </a:r>
          </a:p>
          <a:p>
            <a:pPr>
              <a:lnSpc>
                <a:spcPct val="130000"/>
              </a:lnSpc>
            </a:pPr>
            <a:endParaRPr lang="en-US" dirty="0">
              <a:cs typeface="Helvetica"/>
            </a:endParaRPr>
          </a:p>
        </p:txBody>
      </p:sp>
      <p:sp>
        <p:nvSpPr>
          <p:cNvPr id="8" name="Title 7">
            <a:extLst>
              <a:ext uri="{FF2B5EF4-FFF2-40B4-BE49-F238E27FC236}">
                <a16:creationId xmlns:a16="http://schemas.microsoft.com/office/drawing/2014/main" id="{439C508F-112B-AE4B-85FE-002EEFCDDA25}"/>
              </a:ext>
            </a:extLst>
          </p:cNvPr>
          <p:cNvSpPr>
            <a:spLocks noGrp="1"/>
          </p:cNvSpPr>
          <p:nvPr>
            <p:ph type="title"/>
          </p:nvPr>
        </p:nvSpPr>
        <p:spPr/>
        <p:txBody>
          <a:bodyPr/>
          <a:lstStyle/>
          <a:p>
            <a:r>
              <a:rPr lang="en-US" dirty="0"/>
              <a:t>Summary</a:t>
            </a:r>
          </a:p>
        </p:txBody>
      </p:sp>
      <p:sp>
        <p:nvSpPr>
          <p:cNvPr id="9" name="Date Placeholder 8">
            <a:extLst>
              <a:ext uri="{FF2B5EF4-FFF2-40B4-BE49-F238E27FC236}">
                <a16:creationId xmlns:a16="http://schemas.microsoft.com/office/drawing/2014/main" id="{6395B4E5-2FC1-1440-858C-186CDCD79956}"/>
              </a:ext>
            </a:extLst>
          </p:cNvPr>
          <p:cNvSpPr>
            <a:spLocks noGrp="1"/>
          </p:cNvSpPr>
          <p:nvPr>
            <p:ph type="dt" sz="half" idx="2"/>
          </p:nvPr>
        </p:nvSpPr>
        <p:spPr/>
        <p:txBody>
          <a:bodyPr/>
          <a:lstStyle/>
          <a:p>
            <a:pPr>
              <a:defRPr/>
            </a:pPr>
            <a:r>
              <a:rPr lang="en-US"/>
              <a:t>07.09.20</a:t>
            </a:r>
            <a:endParaRPr lang="en-US" dirty="0"/>
          </a:p>
        </p:txBody>
      </p:sp>
      <p:sp>
        <p:nvSpPr>
          <p:cNvPr id="10" name="Footer Placeholder 9">
            <a:extLst>
              <a:ext uri="{FF2B5EF4-FFF2-40B4-BE49-F238E27FC236}">
                <a16:creationId xmlns:a16="http://schemas.microsoft.com/office/drawing/2014/main" id="{E512A080-B6AF-084A-935C-5E02950F6020}"/>
              </a:ext>
            </a:extLst>
          </p:cNvPr>
          <p:cNvSpPr>
            <a:spLocks noGrp="1"/>
          </p:cNvSpPr>
          <p:nvPr>
            <p:ph type="ftr" sz="quarter" idx="11"/>
          </p:nvPr>
        </p:nvSpPr>
        <p:spPr/>
        <p:txBody>
          <a:bodyPr/>
          <a:lstStyle/>
          <a:p>
            <a:pPr>
              <a:defRPr/>
            </a:pPr>
            <a:r>
              <a:rPr lang="en-US"/>
              <a:t>David Montanari | Near Site Cryogenics Systems Overview</a:t>
            </a:r>
            <a:endParaRPr lang="en-US" dirty="0"/>
          </a:p>
        </p:txBody>
      </p:sp>
    </p:spTree>
    <p:extLst>
      <p:ext uri="{BB962C8B-B14F-4D97-AF65-F5344CB8AC3E}">
        <p14:creationId xmlns:p14="http://schemas.microsoft.com/office/powerpoint/2010/main" val="2049952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a:t>
            </a:r>
          </a:p>
        </p:txBody>
      </p:sp>
      <p:sp>
        <p:nvSpPr>
          <p:cNvPr id="4" name="Footer Placeholder 3"/>
          <p:cNvSpPr>
            <a:spLocks noGrp="1"/>
          </p:cNvSpPr>
          <p:nvPr>
            <p:ph type="ftr" sz="quarter" idx="11"/>
          </p:nvPr>
        </p:nvSpPr>
        <p:spPr/>
        <p:txBody>
          <a:bodyPr/>
          <a:lstStyle/>
          <a:p>
            <a:r>
              <a:rPr lang="en-US"/>
              <a:t>David Montanari | Near Site Cryogenics Systems Overview</a:t>
            </a:r>
            <a:endParaRPr lang="en-US" dirty="0"/>
          </a:p>
        </p:txBody>
      </p:sp>
      <p:sp>
        <p:nvSpPr>
          <p:cNvPr id="5" name="Slide Number Placeholder 4"/>
          <p:cNvSpPr>
            <a:spLocks noGrp="1"/>
          </p:cNvSpPr>
          <p:nvPr>
            <p:ph type="sldNum" sz="quarter" idx="12"/>
          </p:nvPr>
        </p:nvSpPr>
        <p:spPr/>
        <p:txBody>
          <a:bodyPr/>
          <a:lstStyle/>
          <a:p>
            <a:fld id="{0C39C72E-2A13-EB4D-AD45-6D4E6ACAED8D}" type="slidenum">
              <a:rPr lang="en-US" smtClean="0"/>
              <a:pPr/>
              <a:t>31</a:t>
            </a:fld>
            <a:endParaRPr lang="en-US" dirty="0"/>
          </a:p>
        </p:txBody>
      </p:sp>
      <p:sp>
        <p:nvSpPr>
          <p:cNvPr id="3" name="Date Placeholder 2"/>
          <p:cNvSpPr>
            <a:spLocks noGrp="1"/>
          </p:cNvSpPr>
          <p:nvPr>
            <p:ph type="dt" sz="half" idx="2"/>
          </p:nvPr>
        </p:nvSpPr>
        <p:spPr/>
        <p:txBody>
          <a:bodyPr/>
          <a:lstStyle/>
          <a:p>
            <a:r>
              <a:rPr lang="en-US"/>
              <a:t>07.09.20</a:t>
            </a:r>
            <a:endParaRPr lang="en-US" dirty="0"/>
          </a:p>
        </p:txBody>
      </p:sp>
    </p:spTree>
    <p:extLst>
      <p:ext uri="{BB962C8B-B14F-4D97-AF65-F5344CB8AC3E}">
        <p14:creationId xmlns:p14="http://schemas.microsoft.com/office/powerpoint/2010/main" val="3231434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a:t>
            </a:r>
          </a:p>
        </p:txBody>
      </p:sp>
      <p:sp>
        <p:nvSpPr>
          <p:cNvPr id="4" name="Footer Placeholder 3"/>
          <p:cNvSpPr>
            <a:spLocks noGrp="1"/>
          </p:cNvSpPr>
          <p:nvPr>
            <p:ph type="ftr" sz="quarter" idx="11"/>
          </p:nvPr>
        </p:nvSpPr>
        <p:spPr/>
        <p:txBody>
          <a:bodyPr/>
          <a:lstStyle/>
          <a:p>
            <a:r>
              <a:rPr lang="en-US"/>
              <a:t>David Montanari | Near Site Cryogenics Systems Overview</a:t>
            </a:r>
            <a:endParaRPr lang="en-US" dirty="0"/>
          </a:p>
        </p:txBody>
      </p:sp>
      <p:sp>
        <p:nvSpPr>
          <p:cNvPr id="5" name="Slide Number Placeholder 4"/>
          <p:cNvSpPr>
            <a:spLocks noGrp="1"/>
          </p:cNvSpPr>
          <p:nvPr>
            <p:ph type="sldNum" sz="quarter" idx="12"/>
          </p:nvPr>
        </p:nvSpPr>
        <p:spPr/>
        <p:txBody>
          <a:bodyPr/>
          <a:lstStyle/>
          <a:p>
            <a:fld id="{0C39C72E-2A13-EB4D-AD45-6D4E6ACAED8D}" type="slidenum">
              <a:rPr lang="en-US" smtClean="0"/>
              <a:pPr/>
              <a:t>32</a:t>
            </a:fld>
            <a:endParaRPr lang="en-US" dirty="0"/>
          </a:p>
        </p:txBody>
      </p:sp>
      <p:sp>
        <p:nvSpPr>
          <p:cNvPr id="3" name="Date Placeholder 2"/>
          <p:cNvSpPr>
            <a:spLocks noGrp="1"/>
          </p:cNvSpPr>
          <p:nvPr>
            <p:ph type="dt" sz="half" idx="2"/>
          </p:nvPr>
        </p:nvSpPr>
        <p:spPr/>
        <p:txBody>
          <a:bodyPr/>
          <a:lstStyle/>
          <a:p>
            <a:r>
              <a:rPr lang="en-US"/>
              <a:t>07.09.20</a:t>
            </a:r>
            <a:endParaRPr lang="en-US" dirty="0"/>
          </a:p>
        </p:txBody>
      </p:sp>
    </p:spTree>
    <p:extLst>
      <p:ext uri="{BB962C8B-B14F-4D97-AF65-F5344CB8AC3E}">
        <p14:creationId xmlns:p14="http://schemas.microsoft.com/office/powerpoint/2010/main" val="1974847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8B570-A857-4B76-A388-1C421274024D}"/>
              </a:ext>
            </a:extLst>
          </p:cNvPr>
          <p:cNvSpPr>
            <a:spLocks noGrp="1"/>
          </p:cNvSpPr>
          <p:nvPr>
            <p:ph type="title"/>
          </p:nvPr>
        </p:nvSpPr>
        <p:spPr/>
        <p:txBody>
          <a:bodyPr/>
          <a:lstStyle/>
          <a:p>
            <a:r>
              <a:rPr lang="en-US" dirty="0"/>
              <a:t>Reuse valve boxes from DUNE related experiments</a:t>
            </a:r>
          </a:p>
        </p:txBody>
      </p:sp>
      <p:sp>
        <p:nvSpPr>
          <p:cNvPr id="3" name="Footer Placeholder 2">
            <a:extLst>
              <a:ext uri="{FF2B5EF4-FFF2-40B4-BE49-F238E27FC236}">
                <a16:creationId xmlns:a16="http://schemas.microsoft.com/office/drawing/2014/main" id="{4AFFA5D7-84D0-4C15-B3E9-432A9BF5FEE9}"/>
              </a:ext>
            </a:extLst>
          </p:cNvPr>
          <p:cNvSpPr>
            <a:spLocks noGrp="1"/>
          </p:cNvSpPr>
          <p:nvPr>
            <p:ph type="ftr" sz="quarter" idx="14"/>
          </p:nvPr>
        </p:nvSpPr>
        <p:spPr/>
        <p:txBody>
          <a:bodyPr/>
          <a:lstStyle/>
          <a:p>
            <a:pPr>
              <a:defRPr/>
            </a:pPr>
            <a:r>
              <a:rPr lang="en-US"/>
              <a:t>David Montanari | Near Site Cryogenics Systems Overview</a:t>
            </a:r>
          </a:p>
        </p:txBody>
      </p:sp>
      <p:sp>
        <p:nvSpPr>
          <p:cNvPr id="4" name="Slide Number Placeholder 3">
            <a:extLst>
              <a:ext uri="{FF2B5EF4-FFF2-40B4-BE49-F238E27FC236}">
                <a16:creationId xmlns:a16="http://schemas.microsoft.com/office/drawing/2014/main" id="{E49D6345-1337-4836-ABAD-2CDB4FEA7440}"/>
              </a:ext>
            </a:extLst>
          </p:cNvPr>
          <p:cNvSpPr>
            <a:spLocks noGrp="1"/>
          </p:cNvSpPr>
          <p:nvPr>
            <p:ph type="sldNum" sz="quarter" idx="15"/>
          </p:nvPr>
        </p:nvSpPr>
        <p:spPr/>
        <p:txBody>
          <a:bodyPr/>
          <a:lstStyle/>
          <a:p>
            <a:pPr>
              <a:defRPr/>
            </a:pPr>
            <a:fld id="{98AA3EDC-84CE-5D44-955B-22A59AD27526}" type="slidenum">
              <a:rPr lang="en-US" smtClean="0"/>
              <a:pPr>
                <a:defRPr/>
              </a:pPr>
              <a:t>33</a:t>
            </a:fld>
            <a:endParaRPr lang="en-US" dirty="0"/>
          </a:p>
        </p:txBody>
      </p:sp>
      <p:sp>
        <p:nvSpPr>
          <p:cNvPr id="5" name="Content Placeholder 4">
            <a:extLst>
              <a:ext uri="{FF2B5EF4-FFF2-40B4-BE49-F238E27FC236}">
                <a16:creationId xmlns:a16="http://schemas.microsoft.com/office/drawing/2014/main" id="{0F417546-E2A4-4A53-97FB-F751EA7D4173}"/>
              </a:ext>
            </a:extLst>
          </p:cNvPr>
          <p:cNvSpPr>
            <a:spLocks noGrp="1"/>
          </p:cNvSpPr>
          <p:nvPr>
            <p:ph idx="16"/>
          </p:nvPr>
        </p:nvSpPr>
        <p:spPr>
          <a:xfrm>
            <a:off x="609600" y="1238250"/>
            <a:ext cx="10472382" cy="4846638"/>
          </a:xfrm>
        </p:spPr>
        <p:txBody>
          <a:bodyPr/>
          <a:lstStyle/>
          <a:p>
            <a:pPr marL="0" indent="0">
              <a:buNone/>
            </a:pPr>
            <a:r>
              <a:rPr lang="en-US" sz="2000" dirty="0"/>
              <a:t>As presented in Value Engineering request VE-3 </a:t>
            </a:r>
            <a:r>
              <a:rPr lang="en-US" sz="2000" dirty="0" err="1"/>
              <a:t>Cryo</a:t>
            </a:r>
            <a:r>
              <a:rPr lang="en-US" sz="2000" dirty="0"/>
              <a:t>, the following valve boxes from SBN or ProtoDUNE are proposed to be reused:</a:t>
            </a:r>
          </a:p>
          <a:p>
            <a:pPr marL="342900" indent="-342900"/>
            <a:r>
              <a:rPr lang="en-US" sz="2000" b="1" dirty="0" err="1"/>
              <a:t>GAr</a:t>
            </a:r>
            <a:r>
              <a:rPr lang="en-US" sz="2000" b="1" dirty="0"/>
              <a:t> purification vessel: </a:t>
            </a:r>
            <a:r>
              <a:rPr lang="en-US" sz="2000" dirty="0"/>
              <a:t>The vessel purification capacity is oversized for ProtoDUNE, fully capable.</a:t>
            </a:r>
          </a:p>
          <a:p>
            <a:pPr marL="342900" indent="-342900"/>
            <a:r>
              <a:rPr lang="en-US" sz="2000" b="1" dirty="0"/>
              <a:t>LAr condenser</a:t>
            </a:r>
            <a:r>
              <a:rPr lang="en-US" sz="2000" dirty="0"/>
              <a:t>: The tube shell 24kW condenser design is capable to handle the cool-down and normal operation loads. Also the nitrogen vessel works well as a secondary phase separator.</a:t>
            </a:r>
          </a:p>
          <a:p>
            <a:pPr marL="342900" indent="-342900"/>
            <a:r>
              <a:rPr lang="en-US" sz="2000" b="1" dirty="0"/>
              <a:t>LAr circulation valve box: </a:t>
            </a:r>
            <a:r>
              <a:rPr lang="en-US" sz="2000" dirty="0"/>
              <a:t>The valve box has all the functions enabled. If the valve box with B&amp;N 1.63 kg/s was donated, they would have to be replaced by smaller capacity specified to fit in the current pump casing.</a:t>
            </a:r>
          </a:p>
          <a:p>
            <a:pPr marL="0" indent="0">
              <a:buNone/>
            </a:pPr>
            <a:endParaRPr lang="en-US" sz="2000" dirty="0"/>
          </a:p>
          <a:p>
            <a:pPr marL="0" indent="0">
              <a:buNone/>
            </a:pPr>
            <a:r>
              <a:rPr lang="en-US" sz="2000" dirty="0"/>
              <a:t>Valve boxes that can’t be reused</a:t>
            </a:r>
          </a:p>
          <a:p>
            <a:pPr marL="342900" indent="-342900"/>
            <a:r>
              <a:rPr lang="en-US" sz="2000" b="1" dirty="0"/>
              <a:t>LAr purification vessel: </a:t>
            </a:r>
            <a:r>
              <a:rPr lang="en-US" sz="2000" dirty="0"/>
              <a:t>The vessel is oversized for 1.63 kg/s and almost does not fit in the ND-LAr platform.</a:t>
            </a:r>
            <a:endParaRPr lang="en-US" sz="2000" b="1" dirty="0"/>
          </a:p>
          <a:p>
            <a:pPr marL="342900" indent="-342900"/>
            <a:r>
              <a:rPr lang="en-US" sz="2000" b="1" dirty="0"/>
              <a:t>Argon Phase Separator</a:t>
            </a:r>
            <a:r>
              <a:rPr lang="en-US" sz="2000" dirty="0"/>
              <a:t>: Additional LAr outlets required for ArgonCube.</a:t>
            </a:r>
          </a:p>
          <a:p>
            <a:pPr marL="342900" indent="-342900"/>
            <a:r>
              <a:rPr lang="en-US" sz="2000" b="1" dirty="0"/>
              <a:t>Nitrogen Phase Separator</a:t>
            </a:r>
            <a:r>
              <a:rPr lang="en-US" sz="2000" dirty="0"/>
              <a:t>: Larger vessel and vent valve required, multiple outlets</a:t>
            </a:r>
          </a:p>
        </p:txBody>
      </p:sp>
      <p:sp>
        <p:nvSpPr>
          <p:cNvPr id="7" name="Date Placeholder 6">
            <a:extLst>
              <a:ext uri="{FF2B5EF4-FFF2-40B4-BE49-F238E27FC236}">
                <a16:creationId xmlns:a16="http://schemas.microsoft.com/office/drawing/2014/main" id="{F3F1F485-10F8-4B13-8536-1A7E5745C6C7}"/>
              </a:ext>
            </a:extLst>
          </p:cNvPr>
          <p:cNvSpPr>
            <a:spLocks noGrp="1"/>
          </p:cNvSpPr>
          <p:nvPr>
            <p:ph type="dt" sz="half" idx="2"/>
          </p:nvPr>
        </p:nvSpPr>
        <p:spPr/>
        <p:txBody>
          <a:bodyPr/>
          <a:lstStyle/>
          <a:p>
            <a:pPr>
              <a:defRPr/>
            </a:pPr>
            <a:r>
              <a:rPr lang="en-US"/>
              <a:t>07.09.20</a:t>
            </a:r>
            <a:endParaRPr lang="en-US" dirty="0"/>
          </a:p>
        </p:txBody>
      </p:sp>
    </p:spTree>
    <p:extLst>
      <p:ext uri="{BB962C8B-B14F-4D97-AF65-F5344CB8AC3E}">
        <p14:creationId xmlns:p14="http://schemas.microsoft.com/office/powerpoint/2010/main" val="726906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625F4E-5550-46D7-A734-5FF3E7580942}"/>
              </a:ext>
            </a:extLst>
          </p:cNvPr>
          <p:cNvSpPr>
            <a:spLocks noGrp="1"/>
          </p:cNvSpPr>
          <p:nvPr>
            <p:ph type="title"/>
          </p:nvPr>
        </p:nvSpPr>
        <p:spPr/>
        <p:txBody>
          <a:bodyPr/>
          <a:lstStyle/>
          <a:p>
            <a:r>
              <a:rPr lang="en-US" dirty="0"/>
              <a:t>LAr Cryogenics Schedule</a:t>
            </a:r>
          </a:p>
        </p:txBody>
      </p:sp>
      <p:sp>
        <p:nvSpPr>
          <p:cNvPr id="3" name="Footer Placeholder 2">
            <a:extLst>
              <a:ext uri="{FF2B5EF4-FFF2-40B4-BE49-F238E27FC236}">
                <a16:creationId xmlns:a16="http://schemas.microsoft.com/office/drawing/2014/main" id="{D10D32D6-ABE4-429F-98AE-AD4E1B3F2990}"/>
              </a:ext>
            </a:extLst>
          </p:cNvPr>
          <p:cNvSpPr>
            <a:spLocks noGrp="1"/>
          </p:cNvSpPr>
          <p:nvPr>
            <p:ph type="ftr" sz="quarter" idx="11"/>
          </p:nvPr>
        </p:nvSpPr>
        <p:spPr/>
        <p:txBody>
          <a:bodyPr/>
          <a:lstStyle/>
          <a:p>
            <a:pPr>
              <a:defRPr/>
            </a:pPr>
            <a:r>
              <a:rPr lang="en-US"/>
              <a:t>David Montanari | Near Site Cryogenics Systems Overview</a:t>
            </a:r>
          </a:p>
        </p:txBody>
      </p:sp>
      <p:sp>
        <p:nvSpPr>
          <p:cNvPr id="4" name="Slide Number Placeholder 3">
            <a:extLst>
              <a:ext uri="{FF2B5EF4-FFF2-40B4-BE49-F238E27FC236}">
                <a16:creationId xmlns:a16="http://schemas.microsoft.com/office/drawing/2014/main" id="{BA632308-9779-483A-A3C2-507BE80A373C}"/>
              </a:ext>
            </a:extLst>
          </p:cNvPr>
          <p:cNvSpPr>
            <a:spLocks noGrp="1"/>
          </p:cNvSpPr>
          <p:nvPr>
            <p:ph type="sldNum" sz="quarter" idx="12"/>
          </p:nvPr>
        </p:nvSpPr>
        <p:spPr/>
        <p:txBody>
          <a:bodyPr/>
          <a:lstStyle/>
          <a:p>
            <a:pPr>
              <a:defRPr/>
            </a:pPr>
            <a:fld id="{98AA3EDC-84CE-5D44-955B-22A59AD27526}" type="slidenum">
              <a:rPr lang="en-US" smtClean="0"/>
              <a:pPr>
                <a:defRPr/>
              </a:pPr>
              <a:t>34</a:t>
            </a:fld>
            <a:endParaRPr lang="en-US" dirty="0"/>
          </a:p>
        </p:txBody>
      </p:sp>
      <p:sp>
        <p:nvSpPr>
          <p:cNvPr id="7" name="Date Placeholder 6">
            <a:extLst>
              <a:ext uri="{FF2B5EF4-FFF2-40B4-BE49-F238E27FC236}">
                <a16:creationId xmlns:a16="http://schemas.microsoft.com/office/drawing/2014/main" id="{9D9FEFFC-CFB9-4DBD-9C6A-CAA93A76176E}"/>
              </a:ext>
            </a:extLst>
          </p:cNvPr>
          <p:cNvSpPr>
            <a:spLocks noGrp="1"/>
          </p:cNvSpPr>
          <p:nvPr>
            <p:ph type="dt" sz="half" idx="2"/>
          </p:nvPr>
        </p:nvSpPr>
        <p:spPr/>
        <p:txBody>
          <a:bodyPr/>
          <a:lstStyle/>
          <a:p>
            <a:pPr>
              <a:defRPr/>
            </a:pPr>
            <a:r>
              <a:rPr lang="en-US"/>
              <a:t>07.09.20</a:t>
            </a:r>
            <a:endParaRPr lang="en-US" dirty="0"/>
          </a:p>
        </p:txBody>
      </p:sp>
      <p:graphicFrame>
        <p:nvGraphicFramePr>
          <p:cNvPr id="5" name="Table 5">
            <a:extLst>
              <a:ext uri="{FF2B5EF4-FFF2-40B4-BE49-F238E27FC236}">
                <a16:creationId xmlns:a16="http://schemas.microsoft.com/office/drawing/2014/main" id="{E6879544-3A8E-44B8-B735-86C1C59F91F2}"/>
              </a:ext>
            </a:extLst>
          </p:cNvPr>
          <p:cNvGraphicFramePr>
            <a:graphicFrameLocks noGrp="1"/>
          </p:cNvGraphicFramePr>
          <p:nvPr/>
        </p:nvGraphicFramePr>
        <p:xfrm>
          <a:off x="377610" y="1297817"/>
          <a:ext cx="11521445" cy="2834642"/>
        </p:xfrm>
        <a:graphic>
          <a:graphicData uri="http://schemas.openxmlformats.org/drawingml/2006/table">
            <a:tbl>
              <a:tblPr firstRow="1" bandRow="1">
                <a:tableStyleId>{073A0DAA-6AF3-43AB-8588-CEC1D06C72B9}</a:tableStyleId>
              </a:tblPr>
              <a:tblGrid>
                <a:gridCol w="2140070">
                  <a:extLst>
                    <a:ext uri="{9D8B030D-6E8A-4147-A177-3AD203B41FA5}">
                      <a16:colId xmlns:a16="http://schemas.microsoft.com/office/drawing/2014/main" val="1197024800"/>
                    </a:ext>
                  </a:extLst>
                </a:gridCol>
                <a:gridCol w="586337">
                  <a:extLst>
                    <a:ext uri="{9D8B030D-6E8A-4147-A177-3AD203B41FA5}">
                      <a16:colId xmlns:a16="http://schemas.microsoft.com/office/drawing/2014/main" val="4223142634"/>
                    </a:ext>
                  </a:extLst>
                </a:gridCol>
                <a:gridCol w="586337">
                  <a:extLst>
                    <a:ext uri="{9D8B030D-6E8A-4147-A177-3AD203B41FA5}">
                      <a16:colId xmlns:a16="http://schemas.microsoft.com/office/drawing/2014/main" val="3494326939"/>
                    </a:ext>
                  </a:extLst>
                </a:gridCol>
                <a:gridCol w="550373">
                  <a:extLst>
                    <a:ext uri="{9D8B030D-6E8A-4147-A177-3AD203B41FA5}">
                      <a16:colId xmlns:a16="http://schemas.microsoft.com/office/drawing/2014/main" val="3970607535"/>
                    </a:ext>
                  </a:extLst>
                </a:gridCol>
                <a:gridCol w="622300">
                  <a:extLst>
                    <a:ext uri="{9D8B030D-6E8A-4147-A177-3AD203B41FA5}">
                      <a16:colId xmlns:a16="http://schemas.microsoft.com/office/drawing/2014/main" val="3386362210"/>
                    </a:ext>
                  </a:extLst>
                </a:gridCol>
                <a:gridCol w="586337">
                  <a:extLst>
                    <a:ext uri="{9D8B030D-6E8A-4147-A177-3AD203B41FA5}">
                      <a16:colId xmlns:a16="http://schemas.microsoft.com/office/drawing/2014/main" val="3801277934"/>
                    </a:ext>
                  </a:extLst>
                </a:gridCol>
                <a:gridCol w="586337">
                  <a:extLst>
                    <a:ext uri="{9D8B030D-6E8A-4147-A177-3AD203B41FA5}">
                      <a16:colId xmlns:a16="http://schemas.microsoft.com/office/drawing/2014/main" val="2204378994"/>
                    </a:ext>
                  </a:extLst>
                </a:gridCol>
                <a:gridCol w="495877">
                  <a:extLst>
                    <a:ext uri="{9D8B030D-6E8A-4147-A177-3AD203B41FA5}">
                      <a16:colId xmlns:a16="http://schemas.microsoft.com/office/drawing/2014/main" val="3377199820"/>
                    </a:ext>
                  </a:extLst>
                </a:gridCol>
                <a:gridCol w="676781">
                  <a:extLst>
                    <a:ext uri="{9D8B030D-6E8A-4147-A177-3AD203B41FA5}">
                      <a16:colId xmlns:a16="http://schemas.microsoft.com/office/drawing/2014/main" val="2204889545"/>
                    </a:ext>
                  </a:extLst>
                </a:gridCol>
                <a:gridCol w="586337">
                  <a:extLst>
                    <a:ext uri="{9D8B030D-6E8A-4147-A177-3AD203B41FA5}">
                      <a16:colId xmlns:a16="http://schemas.microsoft.com/office/drawing/2014/main" val="3756672969"/>
                    </a:ext>
                  </a:extLst>
                </a:gridCol>
                <a:gridCol w="586337">
                  <a:extLst>
                    <a:ext uri="{9D8B030D-6E8A-4147-A177-3AD203B41FA5}">
                      <a16:colId xmlns:a16="http://schemas.microsoft.com/office/drawing/2014/main" val="3665001779"/>
                    </a:ext>
                  </a:extLst>
                </a:gridCol>
                <a:gridCol w="586337">
                  <a:extLst>
                    <a:ext uri="{9D8B030D-6E8A-4147-A177-3AD203B41FA5}">
                      <a16:colId xmlns:a16="http://schemas.microsoft.com/office/drawing/2014/main" val="3898424211"/>
                    </a:ext>
                  </a:extLst>
                </a:gridCol>
                <a:gridCol w="586337">
                  <a:extLst>
                    <a:ext uri="{9D8B030D-6E8A-4147-A177-3AD203B41FA5}">
                      <a16:colId xmlns:a16="http://schemas.microsoft.com/office/drawing/2014/main" val="1307006000"/>
                    </a:ext>
                  </a:extLst>
                </a:gridCol>
                <a:gridCol w="586337">
                  <a:extLst>
                    <a:ext uri="{9D8B030D-6E8A-4147-A177-3AD203B41FA5}">
                      <a16:colId xmlns:a16="http://schemas.microsoft.com/office/drawing/2014/main" val="587281286"/>
                    </a:ext>
                  </a:extLst>
                </a:gridCol>
                <a:gridCol w="586337">
                  <a:extLst>
                    <a:ext uri="{9D8B030D-6E8A-4147-A177-3AD203B41FA5}">
                      <a16:colId xmlns:a16="http://schemas.microsoft.com/office/drawing/2014/main" val="1125818440"/>
                    </a:ext>
                  </a:extLst>
                </a:gridCol>
                <a:gridCol w="586337">
                  <a:extLst>
                    <a:ext uri="{9D8B030D-6E8A-4147-A177-3AD203B41FA5}">
                      <a16:colId xmlns:a16="http://schemas.microsoft.com/office/drawing/2014/main" val="869306653"/>
                    </a:ext>
                  </a:extLst>
                </a:gridCol>
                <a:gridCol w="586337">
                  <a:extLst>
                    <a:ext uri="{9D8B030D-6E8A-4147-A177-3AD203B41FA5}">
                      <a16:colId xmlns:a16="http://schemas.microsoft.com/office/drawing/2014/main" val="3339683748"/>
                    </a:ext>
                  </a:extLst>
                </a:gridCol>
              </a:tblGrid>
              <a:tr h="400184">
                <a:tc>
                  <a:txBody>
                    <a:bodyPr/>
                    <a:lstStyle/>
                    <a:p>
                      <a:pPr algn="ctr"/>
                      <a:endParaRPr lang="en-US" noProof="0"/>
                    </a:p>
                  </a:txBody>
                  <a:tcPr/>
                </a:tc>
                <a:tc gridSpan="2">
                  <a:txBody>
                    <a:bodyPr/>
                    <a:lstStyle/>
                    <a:p>
                      <a:pPr algn="ctr"/>
                      <a:r>
                        <a:rPr lang="en-US" noProof="0"/>
                        <a:t>2020</a:t>
                      </a:r>
                    </a:p>
                  </a:txBody>
                  <a:tcPr/>
                </a:tc>
                <a:tc hMerge="1">
                  <a:txBody>
                    <a:bodyPr/>
                    <a:lstStyle/>
                    <a:p>
                      <a:pPr algn="ctr"/>
                      <a:endParaRPr lang="en-US" noProof="0" dirty="0"/>
                    </a:p>
                  </a:txBody>
                  <a:tcPr>
                    <a:lnL w="12700" cap="flat" cmpd="sng" algn="ctr">
                      <a:solidFill>
                        <a:schemeClr val="tx1"/>
                      </a:solidFill>
                      <a:prstDash val="solid"/>
                      <a:round/>
                      <a:headEnd type="none" w="med" len="med"/>
                      <a:tailEnd type="none" w="med" len="med"/>
                    </a:lnL>
                  </a:tcPr>
                </a:tc>
                <a:tc gridSpan="2">
                  <a:txBody>
                    <a:bodyPr/>
                    <a:lstStyle/>
                    <a:p>
                      <a:pPr algn="ctr"/>
                      <a:r>
                        <a:rPr lang="en-US" noProof="0"/>
                        <a:t>2021</a:t>
                      </a:r>
                    </a:p>
                  </a:txBody>
                  <a:tcPr/>
                </a:tc>
                <a:tc hMerge="1">
                  <a:txBody>
                    <a:bodyPr/>
                    <a:lstStyle/>
                    <a:p>
                      <a:endParaRPr lang="en-US"/>
                    </a:p>
                  </a:txBody>
                  <a:tcPr/>
                </a:tc>
                <a:tc gridSpan="2">
                  <a:txBody>
                    <a:bodyPr/>
                    <a:lstStyle/>
                    <a:p>
                      <a:pPr algn="ctr"/>
                      <a:r>
                        <a:rPr lang="en-US" noProof="0"/>
                        <a:t>2022</a:t>
                      </a:r>
                    </a:p>
                  </a:txBody>
                  <a:tcPr/>
                </a:tc>
                <a:tc hMerge="1">
                  <a:txBody>
                    <a:bodyPr/>
                    <a:lstStyle/>
                    <a:p>
                      <a:endParaRPr lang="en-US"/>
                    </a:p>
                  </a:txBody>
                  <a:tcPr/>
                </a:tc>
                <a:tc gridSpan="2">
                  <a:txBody>
                    <a:bodyPr/>
                    <a:lstStyle/>
                    <a:p>
                      <a:pPr algn="ctr"/>
                      <a:r>
                        <a:rPr lang="en-US" noProof="0"/>
                        <a:t>2023</a:t>
                      </a:r>
                    </a:p>
                  </a:txBody>
                  <a:tcPr/>
                </a:tc>
                <a:tc hMerge="1">
                  <a:txBody>
                    <a:bodyPr/>
                    <a:lstStyle/>
                    <a:p>
                      <a:endParaRPr lang="en-US"/>
                    </a:p>
                  </a:txBody>
                  <a:tcPr/>
                </a:tc>
                <a:tc gridSpan="2">
                  <a:txBody>
                    <a:bodyPr/>
                    <a:lstStyle/>
                    <a:p>
                      <a:pPr algn="ctr"/>
                      <a:r>
                        <a:rPr lang="en-US" noProof="0"/>
                        <a:t>2024</a:t>
                      </a:r>
                    </a:p>
                  </a:txBody>
                  <a:tcPr/>
                </a:tc>
                <a:tc hMerge="1">
                  <a:txBody>
                    <a:bodyPr/>
                    <a:lstStyle/>
                    <a:p>
                      <a:endParaRPr lang="en-US"/>
                    </a:p>
                  </a:txBody>
                  <a:tcPr/>
                </a:tc>
                <a:tc gridSpan="2">
                  <a:txBody>
                    <a:bodyPr/>
                    <a:lstStyle/>
                    <a:p>
                      <a:pPr algn="ctr"/>
                      <a:r>
                        <a:rPr lang="en-US" noProof="0"/>
                        <a:t>2025</a:t>
                      </a:r>
                    </a:p>
                  </a:txBody>
                  <a:tcPr/>
                </a:tc>
                <a:tc hMerge="1">
                  <a:txBody>
                    <a:bodyPr/>
                    <a:lstStyle/>
                    <a:p>
                      <a:endParaRPr lang="en-US"/>
                    </a:p>
                  </a:txBody>
                  <a:tcPr/>
                </a:tc>
                <a:tc gridSpan="2">
                  <a:txBody>
                    <a:bodyPr/>
                    <a:lstStyle/>
                    <a:p>
                      <a:pPr algn="ctr"/>
                      <a:r>
                        <a:rPr lang="en-US" noProof="0"/>
                        <a:t>2026</a:t>
                      </a:r>
                    </a:p>
                  </a:txBody>
                  <a:tcPr/>
                </a:tc>
                <a:tc hMerge="1">
                  <a:txBody>
                    <a:bodyPr/>
                    <a:lstStyle/>
                    <a:p>
                      <a:endParaRPr lang="en-US"/>
                    </a:p>
                  </a:txBody>
                  <a:tcPr/>
                </a:tc>
                <a:tc gridSpan="2">
                  <a:txBody>
                    <a:bodyPr/>
                    <a:lstStyle/>
                    <a:p>
                      <a:pPr algn="ctr"/>
                      <a:r>
                        <a:rPr lang="en-US" noProof="0"/>
                        <a:t>2027</a:t>
                      </a:r>
                    </a:p>
                  </a:txBody>
                  <a:tcPr/>
                </a:tc>
                <a:tc hMerge="1">
                  <a:txBody>
                    <a:bodyPr/>
                    <a:lstStyle/>
                    <a:p>
                      <a:endParaRPr lang="en-US"/>
                    </a:p>
                  </a:txBody>
                  <a:tcPr/>
                </a:tc>
                <a:extLst>
                  <a:ext uri="{0D108BD9-81ED-4DB2-BD59-A6C34878D82A}">
                    <a16:rowId xmlns:a16="http://schemas.microsoft.com/office/drawing/2014/main" val="1024030319"/>
                  </a:ext>
                </a:extLst>
              </a:tr>
              <a:tr h="405743">
                <a:tc>
                  <a:txBody>
                    <a:bodyPr/>
                    <a:lstStyle/>
                    <a:p>
                      <a:pPr algn="l"/>
                      <a:r>
                        <a:rPr lang="en-US" noProof="0"/>
                        <a:t>Preliminary Design</a:t>
                      </a:r>
                    </a:p>
                  </a:txBody>
                  <a:tcPr>
                    <a:solidFill>
                      <a:schemeClr val="bg1">
                        <a:lumMod val="85000"/>
                      </a:schemeClr>
                    </a:solidFill>
                  </a:tcPr>
                </a:tc>
                <a:tc>
                  <a:txBody>
                    <a:bodyPr/>
                    <a:lstStyle/>
                    <a:p>
                      <a:pPr algn="ctr"/>
                      <a:endParaRPr lang="en-US" noProof="0"/>
                    </a:p>
                  </a:txBody>
                  <a:tcPr>
                    <a:solidFill>
                      <a:srgbClr val="00B050"/>
                    </a:solidFill>
                  </a:tcPr>
                </a:tc>
                <a:tc>
                  <a:txBody>
                    <a:bodyPr/>
                    <a:lstStyle/>
                    <a:p>
                      <a:pPr marL="0" algn="ctr" defTabSz="457200" rtl="0" eaLnBrk="1" latinLnBrk="0" hangingPunct="1"/>
                      <a:endParaRPr lang="en-US" sz="1800" kern="1200" noProof="0">
                        <a:solidFill>
                          <a:schemeClr val="dk1"/>
                        </a:solidFill>
                        <a:latin typeface="+mn-lt"/>
                        <a:ea typeface="+mn-ea"/>
                        <a:cs typeface="+mn-cs"/>
                      </a:endParaRPr>
                    </a:p>
                  </a:txBody>
                  <a:tcPr>
                    <a:solidFill>
                      <a:schemeClr val="bg1">
                        <a:lumMod val="85000"/>
                      </a:schemeClr>
                    </a:solidFill>
                  </a:tcPr>
                </a:tc>
                <a:tc>
                  <a:txBody>
                    <a:bodyPr/>
                    <a:lstStyle/>
                    <a:p>
                      <a:pPr marL="0" algn="ctr" defTabSz="457200" rtl="0" eaLnBrk="1" latinLnBrk="0" hangingPunct="1"/>
                      <a:endParaRPr lang="en-US" sz="1800" kern="1200" noProof="0">
                        <a:solidFill>
                          <a:schemeClr val="dk1"/>
                        </a:solidFill>
                        <a:latin typeface="+mn-lt"/>
                        <a:ea typeface="+mn-ea"/>
                        <a:cs typeface="+mn-cs"/>
                      </a:endParaRPr>
                    </a:p>
                  </a:txBody>
                  <a:tcPr>
                    <a:solidFill>
                      <a:schemeClr val="bg1">
                        <a:lumMod val="85000"/>
                      </a:schemeClr>
                    </a:solidFill>
                  </a:tcPr>
                </a:tc>
                <a:tc>
                  <a:txBody>
                    <a:bodyPr/>
                    <a:lstStyle/>
                    <a:p>
                      <a:pPr marL="0" algn="ctr" defTabSz="457200" rtl="0" eaLnBrk="1" latinLnBrk="0" hangingPunct="1"/>
                      <a:endParaRPr lang="en-US" sz="1800" kern="1200" noProof="0">
                        <a:solidFill>
                          <a:schemeClr val="dk1"/>
                        </a:solidFill>
                        <a:latin typeface="+mn-lt"/>
                        <a:ea typeface="+mn-ea"/>
                        <a:cs typeface="+mn-cs"/>
                      </a:endParaRPr>
                    </a:p>
                  </a:txBody>
                  <a:tcPr>
                    <a:solidFill>
                      <a:schemeClr val="bg1">
                        <a:lumMod val="85000"/>
                      </a:schemeClr>
                    </a:solidFill>
                  </a:tcPr>
                </a:tc>
                <a:tc>
                  <a:txBody>
                    <a:bodyPr/>
                    <a:lstStyle/>
                    <a:p>
                      <a:pPr marL="0" algn="ctr" defTabSz="457200" rtl="0" eaLnBrk="1" latinLnBrk="0" hangingPunct="1"/>
                      <a:endParaRPr lang="en-US" sz="1800" kern="1200" noProof="0">
                        <a:solidFill>
                          <a:schemeClr val="dk1"/>
                        </a:solidFill>
                        <a:latin typeface="+mn-lt"/>
                        <a:ea typeface="+mn-ea"/>
                        <a:cs typeface="+mn-cs"/>
                      </a:endParaRPr>
                    </a:p>
                  </a:txBody>
                  <a:tcPr>
                    <a:solidFill>
                      <a:schemeClr val="bg1">
                        <a:lumMod val="8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extLst>
                  <a:ext uri="{0D108BD9-81ED-4DB2-BD59-A6C34878D82A}">
                    <a16:rowId xmlns:a16="http://schemas.microsoft.com/office/drawing/2014/main" val="178517118"/>
                  </a:ext>
                </a:extLst>
              </a:tr>
              <a:tr h="405743">
                <a:tc>
                  <a:txBody>
                    <a:bodyPr/>
                    <a:lstStyle/>
                    <a:p>
                      <a:pPr algn="l"/>
                      <a:r>
                        <a:rPr lang="en-US" noProof="0"/>
                        <a:t>Final Design</a:t>
                      </a:r>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2">
                        <a:lumMod val="50000"/>
                      </a:schemeClr>
                    </a:solidFill>
                  </a:tcPr>
                </a:tc>
                <a:tc>
                  <a:txBody>
                    <a:bodyPr/>
                    <a:lstStyle/>
                    <a:p>
                      <a:pPr algn="ctr"/>
                      <a:endParaRPr lang="en-US" noProof="0"/>
                    </a:p>
                  </a:txBody>
                  <a:tcPr>
                    <a:solidFill>
                      <a:schemeClr val="bg2">
                        <a:lumMod val="50000"/>
                      </a:schemeClr>
                    </a:solidFill>
                  </a:tcPr>
                </a:tc>
                <a:tc>
                  <a:txBody>
                    <a:bodyPr/>
                    <a:lstStyle/>
                    <a:p>
                      <a:pPr algn="ctr"/>
                      <a:endParaRPr lang="en-US" noProof="0"/>
                    </a:p>
                  </a:txBody>
                  <a:tcPr>
                    <a:solidFill>
                      <a:schemeClr val="bg2">
                        <a:lumMod val="50000"/>
                      </a:schemeClr>
                    </a:solidFill>
                  </a:tcPr>
                </a:tc>
                <a:tc>
                  <a:txBody>
                    <a:bodyPr/>
                    <a:lstStyle/>
                    <a:p>
                      <a:pPr algn="ctr"/>
                      <a:endParaRPr lang="en-US" noProof="0"/>
                    </a:p>
                  </a:txBody>
                  <a:tcPr>
                    <a:solidFill>
                      <a:schemeClr val="bg2">
                        <a:lumMod val="50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extLst>
                  <a:ext uri="{0D108BD9-81ED-4DB2-BD59-A6C34878D82A}">
                    <a16:rowId xmlns:a16="http://schemas.microsoft.com/office/drawing/2014/main" val="1556810012"/>
                  </a:ext>
                </a:extLst>
              </a:tr>
              <a:tr h="405743">
                <a:tc>
                  <a:txBody>
                    <a:bodyPr/>
                    <a:lstStyle/>
                    <a:p>
                      <a:pPr algn="l"/>
                      <a:r>
                        <a:rPr lang="en-US" noProof="0"/>
                        <a:t>Procurement</a:t>
                      </a:r>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rgbClr val="FFC000"/>
                    </a:solidFill>
                  </a:tcPr>
                </a:tc>
                <a:tc>
                  <a:txBody>
                    <a:bodyPr/>
                    <a:lstStyle/>
                    <a:p>
                      <a:pPr algn="ctr"/>
                      <a:endParaRPr lang="en-US" noProof="0"/>
                    </a:p>
                  </a:txBody>
                  <a:tcPr>
                    <a:solidFill>
                      <a:srgbClr val="FFC000"/>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extLst>
                  <a:ext uri="{0D108BD9-81ED-4DB2-BD59-A6C34878D82A}">
                    <a16:rowId xmlns:a16="http://schemas.microsoft.com/office/drawing/2014/main" val="361600702"/>
                  </a:ext>
                </a:extLst>
              </a:tr>
              <a:tr h="405743">
                <a:tc>
                  <a:txBody>
                    <a:bodyPr/>
                    <a:lstStyle/>
                    <a:p>
                      <a:pPr algn="l"/>
                      <a:r>
                        <a:rPr lang="en-US" noProof="0"/>
                        <a:t>Manufacturing</a:t>
                      </a:r>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rgbClr val="D2A000"/>
                    </a:solidFill>
                  </a:tcPr>
                </a:tc>
                <a:tc>
                  <a:txBody>
                    <a:bodyPr/>
                    <a:lstStyle/>
                    <a:p>
                      <a:pPr algn="ctr"/>
                      <a:endParaRPr lang="en-US" noProof="0"/>
                    </a:p>
                  </a:txBody>
                  <a:tcPr>
                    <a:solidFill>
                      <a:srgbClr val="D2A000"/>
                    </a:solidFill>
                  </a:tcPr>
                </a:tc>
                <a:tc>
                  <a:txBody>
                    <a:bodyPr/>
                    <a:lstStyle/>
                    <a:p>
                      <a:pPr algn="ctr"/>
                      <a:endParaRPr lang="en-US" noProof="0"/>
                    </a:p>
                  </a:txBody>
                  <a:tcPr>
                    <a:solidFill>
                      <a:srgbClr val="D2A000"/>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extLst>
                  <a:ext uri="{0D108BD9-81ED-4DB2-BD59-A6C34878D82A}">
                    <a16:rowId xmlns:a16="http://schemas.microsoft.com/office/drawing/2014/main" val="2022406035"/>
                  </a:ext>
                </a:extLst>
              </a:tr>
              <a:tr h="405743">
                <a:tc>
                  <a:txBody>
                    <a:bodyPr/>
                    <a:lstStyle/>
                    <a:p>
                      <a:pPr algn="l"/>
                      <a:r>
                        <a:rPr lang="en-US" noProof="0"/>
                        <a:t>Installation</a:t>
                      </a:r>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accent2">
                        <a:lumMod val="60000"/>
                        <a:lumOff val="40000"/>
                      </a:schemeClr>
                    </a:solidFill>
                  </a:tcPr>
                </a:tc>
                <a:tc>
                  <a:txBody>
                    <a:bodyPr/>
                    <a:lstStyle/>
                    <a:p>
                      <a:pPr algn="ctr"/>
                      <a:endParaRPr lang="en-US" noProof="0"/>
                    </a:p>
                  </a:txBody>
                  <a:tcPr>
                    <a:solidFill>
                      <a:schemeClr val="accent2">
                        <a:lumMod val="60000"/>
                        <a:lumOff val="40000"/>
                      </a:schemeClr>
                    </a:solidFill>
                  </a:tcPr>
                </a:tc>
                <a:tc>
                  <a:txBody>
                    <a:bodyPr/>
                    <a:lstStyle/>
                    <a:p>
                      <a:pPr algn="ctr"/>
                      <a:endParaRPr lang="en-US" noProof="0"/>
                    </a:p>
                  </a:txBody>
                  <a:tcPr>
                    <a:solidFill>
                      <a:schemeClr val="accent2">
                        <a:lumMod val="60000"/>
                        <a:lumOff val="40000"/>
                      </a:schemeClr>
                    </a:solidFill>
                  </a:tcPr>
                </a:tc>
                <a:extLst>
                  <a:ext uri="{0D108BD9-81ED-4DB2-BD59-A6C34878D82A}">
                    <a16:rowId xmlns:a16="http://schemas.microsoft.com/office/drawing/2014/main" val="3012926819"/>
                  </a:ext>
                </a:extLst>
              </a:tr>
              <a:tr h="405743">
                <a:tc>
                  <a:txBody>
                    <a:bodyPr/>
                    <a:lstStyle/>
                    <a:p>
                      <a:pPr algn="l"/>
                      <a:r>
                        <a:rPr lang="en-US" noProof="0"/>
                        <a:t>Commissioning</a:t>
                      </a:r>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8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solidFill>
                      <a:schemeClr val="bg1">
                        <a:lumMod val="95000"/>
                      </a:schemeClr>
                    </a:solidFill>
                  </a:tcPr>
                </a:tc>
                <a:tc>
                  <a:txBody>
                    <a:bodyPr/>
                    <a:lstStyle/>
                    <a:p>
                      <a:pPr algn="ctr"/>
                      <a:endParaRPr lang="en-US" noProof="0"/>
                    </a:p>
                  </a:txBody>
                  <a:tcPr/>
                </a:tc>
                <a:tc>
                  <a:txBody>
                    <a:bodyPr/>
                    <a:lstStyle/>
                    <a:p>
                      <a:pPr algn="ctr"/>
                      <a:endParaRPr lang="en-US" noProof="0"/>
                    </a:p>
                  </a:txBody>
                  <a:tcPr/>
                </a:tc>
                <a:tc>
                  <a:txBody>
                    <a:bodyPr/>
                    <a:lstStyle/>
                    <a:p>
                      <a:pPr algn="ctr"/>
                      <a:endParaRPr lang="en-US" noProof="0"/>
                    </a:p>
                  </a:txBody>
                  <a:tcPr/>
                </a:tc>
                <a:tc>
                  <a:txBody>
                    <a:bodyPr/>
                    <a:lstStyle/>
                    <a:p>
                      <a:pPr algn="ctr"/>
                      <a:endParaRPr lang="en-US" noProof="0"/>
                    </a:p>
                  </a:txBody>
                  <a:tcPr/>
                </a:tc>
                <a:tc>
                  <a:txBody>
                    <a:bodyPr/>
                    <a:lstStyle/>
                    <a:p>
                      <a:pPr algn="ctr"/>
                      <a:endParaRPr lang="en-US" noProof="0"/>
                    </a:p>
                  </a:txBody>
                  <a:tcPr/>
                </a:tc>
                <a:tc>
                  <a:txBody>
                    <a:bodyPr/>
                    <a:lstStyle/>
                    <a:p>
                      <a:pPr algn="ctr"/>
                      <a:endParaRPr lang="en-US" noProof="0"/>
                    </a:p>
                  </a:txBody>
                  <a:tcPr/>
                </a:tc>
                <a:tc>
                  <a:txBody>
                    <a:bodyPr/>
                    <a:lstStyle/>
                    <a:p>
                      <a:pPr algn="ctr"/>
                      <a:endParaRPr lang="en-US" noProof="0" dirty="0"/>
                    </a:p>
                  </a:txBody>
                  <a:tcPr>
                    <a:solidFill>
                      <a:schemeClr val="accent6">
                        <a:lumMod val="75000"/>
                      </a:schemeClr>
                    </a:solidFill>
                  </a:tcPr>
                </a:tc>
                <a:extLst>
                  <a:ext uri="{0D108BD9-81ED-4DB2-BD59-A6C34878D82A}">
                    <a16:rowId xmlns:a16="http://schemas.microsoft.com/office/drawing/2014/main" val="57784947"/>
                  </a:ext>
                </a:extLst>
              </a:tr>
            </a:tbl>
          </a:graphicData>
        </a:graphic>
      </p:graphicFrame>
      <p:sp>
        <p:nvSpPr>
          <p:cNvPr id="10" name="TextBox 9">
            <a:extLst>
              <a:ext uri="{FF2B5EF4-FFF2-40B4-BE49-F238E27FC236}">
                <a16:creationId xmlns:a16="http://schemas.microsoft.com/office/drawing/2014/main" id="{9156B0B3-2574-44CD-8C1D-B970212123C8}"/>
              </a:ext>
            </a:extLst>
          </p:cNvPr>
          <p:cNvSpPr txBox="1"/>
          <p:nvPr/>
        </p:nvSpPr>
        <p:spPr>
          <a:xfrm>
            <a:off x="9275689" y="635476"/>
            <a:ext cx="2346036" cy="369332"/>
          </a:xfrm>
          <a:prstGeom prst="rect">
            <a:avLst/>
          </a:prstGeom>
          <a:noFill/>
        </p:spPr>
        <p:txBody>
          <a:bodyPr wrap="square" rtlCol="0">
            <a:spAutoFit/>
          </a:bodyPr>
          <a:lstStyle/>
          <a:p>
            <a:r>
              <a:rPr lang="ca-ES" dirty="0"/>
              <a:t>LINK: </a:t>
            </a:r>
            <a:r>
              <a:rPr lang="ca-ES" dirty="0">
                <a:hlinkClick r:id="rId2"/>
              </a:rPr>
              <a:t>EDMS 2339685</a:t>
            </a:r>
            <a:endParaRPr lang="en-US" dirty="0"/>
          </a:p>
        </p:txBody>
      </p:sp>
    </p:spTree>
    <p:extLst>
      <p:ext uri="{BB962C8B-B14F-4D97-AF65-F5344CB8AC3E}">
        <p14:creationId xmlns:p14="http://schemas.microsoft.com/office/powerpoint/2010/main" val="3731509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39D08-39C4-407A-8D02-FA2FB694C859}"/>
              </a:ext>
            </a:extLst>
          </p:cNvPr>
          <p:cNvSpPr>
            <a:spLocks noGrp="1"/>
          </p:cNvSpPr>
          <p:nvPr>
            <p:ph type="title"/>
          </p:nvPr>
        </p:nvSpPr>
        <p:spPr/>
        <p:txBody>
          <a:bodyPr/>
          <a:lstStyle/>
          <a:p>
            <a:r>
              <a:rPr lang="en-US" dirty="0"/>
              <a:t>Previous LAr TPC experiences with similar systems</a:t>
            </a:r>
          </a:p>
        </p:txBody>
      </p:sp>
      <p:sp>
        <p:nvSpPr>
          <p:cNvPr id="3" name="Footer Placeholder 2">
            <a:extLst>
              <a:ext uri="{FF2B5EF4-FFF2-40B4-BE49-F238E27FC236}">
                <a16:creationId xmlns:a16="http://schemas.microsoft.com/office/drawing/2014/main" id="{9C257DBD-4CF1-416B-BC94-8B58245AD9A6}"/>
              </a:ext>
            </a:extLst>
          </p:cNvPr>
          <p:cNvSpPr>
            <a:spLocks noGrp="1"/>
          </p:cNvSpPr>
          <p:nvPr>
            <p:ph type="ftr" sz="quarter" idx="14"/>
          </p:nvPr>
        </p:nvSpPr>
        <p:spPr/>
        <p:txBody>
          <a:bodyPr/>
          <a:lstStyle/>
          <a:p>
            <a:pPr>
              <a:defRPr/>
            </a:pPr>
            <a:r>
              <a:rPr lang="en-US"/>
              <a:t>David Montanari | Near Site Cryogenics Systems Overview</a:t>
            </a:r>
          </a:p>
        </p:txBody>
      </p:sp>
      <p:sp>
        <p:nvSpPr>
          <p:cNvPr id="4" name="Slide Number Placeholder 3">
            <a:extLst>
              <a:ext uri="{FF2B5EF4-FFF2-40B4-BE49-F238E27FC236}">
                <a16:creationId xmlns:a16="http://schemas.microsoft.com/office/drawing/2014/main" id="{F15F27FD-04FB-4184-AD53-7C86D979F154}"/>
              </a:ext>
            </a:extLst>
          </p:cNvPr>
          <p:cNvSpPr>
            <a:spLocks noGrp="1"/>
          </p:cNvSpPr>
          <p:nvPr>
            <p:ph type="sldNum" sz="quarter" idx="15"/>
          </p:nvPr>
        </p:nvSpPr>
        <p:spPr/>
        <p:txBody>
          <a:bodyPr/>
          <a:lstStyle/>
          <a:p>
            <a:pPr>
              <a:defRPr/>
            </a:pPr>
            <a:fld id="{98AA3EDC-84CE-5D44-955B-22A59AD27526}" type="slidenum">
              <a:rPr lang="en-US" smtClean="0"/>
              <a:pPr>
                <a:defRPr/>
              </a:pPr>
              <a:t>35</a:t>
            </a:fld>
            <a:endParaRPr lang="en-US" dirty="0"/>
          </a:p>
        </p:txBody>
      </p:sp>
      <p:sp>
        <p:nvSpPr>
          <p:cNvPr id="5" name="Content Placeholder 4">
            <a:extLst>
              <a:ext uri="{FF2B5EF4-FFF2-40B4-BE49-F238E27FC236}">
                <a16:creationId xmlns:a16="http://schemas.microsoft.com/office/drawing/2014/main" id="{C56FDF0C-AA8C-43D1-AE17-A55C2FB0243C}"/>
              </a:ext>
            </a:extLst>
          </p:cNvPr>
          <p:cNvSpPr>
            <a:spLocks noGrp="1"/>
          </p:cNvSpPr>
          <p:nvPr>
            <p:ph idx="16"/>
          </p:nvPr>
        </p:nvSpPr>
        <p:spPr>
          <a:xfrm>
            <a:off x="609600" y="1238250"/>
            <a:ext cx="11332191" cy="5187140"/>
          </a:xfrm>
        </p:spPr>
        <p:txBody>
          <a:bodyPr/>
          <a:lstStyle/>
          <a:p>
            <a:pPr marL="0" indent="0">
              <a:buNone/>
            </a:pPr>
            <a:r>
              <a:rPr lang="en-US" dirty="0"/>
              <a:t>The following experiences have helped establish the LAr purification and membrane cryostat technologies, operating procedures, best practices and lessons learned that try to be implemented in this system:</a:t>
            </a:r>
          </a:p>
          <a:p>
            <a:pPr>
              <a:lnSpc>
                <a:spcPct val="150000"/>
              </a:lnSpc>
            </a:pPr>
            <a:r>
              <a:rPr lang="en-US" b="1" dirty="0">
                <a:solidFill>
                  <a:schemeClr val="tx1"/>
                </a:solidFill>
              </a:rPr>
              <a:t>FNAL LAPD </a:t>
            </a:r>
            <a:r>
              <a:rPr lang="en-US" dirty="0">
                <a:solidFill>
                  <a:schemeClr val="tx1"/>
                </a:solidFill>
              </a:rPr>
              <a:t>-&gt; LAr purification</a:t>
            </a:r>
          </a:p>
          <a:p>
            <a:pPr>
              <a:lnSpc>
                <a:spcPct val="150000"/>
              </a:lnSpc>
            </a:pPr>
            <a:r>
              <a:rPr lang="en-US" b="1" dirty="0">
                <a:solidFill>
                  <a:schemeClr val="tx1"/>
                </a:solidFill>
              </a:rPr>
              <a:t>FNAL 35-Ton Prototype </a:t>
            </a:r>
            <a:r>
              <a:rPr lang="en-US" dirty="0">
                <a:solidFill>
                  <a:schemeClr val="tx1"/>
                </a:solidFill>
              </a:rPr>
              <a:t>-&gt; LAr purification, membrane cryostat</a:t>
            </a:r>
          </a:p>
          <a:p>
            <a:pPr>
              <a:lnSpc>
                <a:spcPct val="150000"/>
              </a:lnSpc>
            </a:pPr>
            <a:r>
              <a:rPr lang="en-US" b="1" dirty="0">
                <a:solidFill>
                  <a:schemeClr val="tx1"/>
                </a:solidFill>
              </a:rPr>
              <a:t>FNAL </a:t>
            </a:r>
            <a:r>
              <a:rPr lang="en-US" b="1" dirty="0" err="1">
                <a:solidFill>
                  <a:schemeClr val="tx1"/>
                </a:solidFill>
              </a:rPr>
              <a:t>MicroBooNE</a:t>
            </a:r>
            <a:r>
              <a:rPr lang="en-US" b="1" dirty="0">
                <a:solidFill>
                  <a:schemeClr val="tx1"/>
                </a:solidFill>
              </a:rPr>
              <a:t> </a:t>
            </a:r>
            <a:r>
              <a:rPr lang="en-US" dirty="0">
                <a:solidFill>
                  <a:schemeClr val="tx1"/>
                </a:solidFill>
              </a:rPr>
              <a:t>-&gt; LAr purification</a:t>
            </a:r>
          </a:p>
          <a:p>
            <a:pPr>
              <a:lnSpc>
                <a:spcPct val="150000"/>
              </a:lnSpc>
            </a:pPr>
            <a:r>
              <a:rPr lang="en-US" b="1" dirty="0">
                <a:solidFill>
                  <a:schemeClr val="tx1"/>
                </a:solidFill>
              </a:rPr>
              <a:t>CERN WA105-182  </a:t>
            </a:r>
            <a:r>
              <a:rPr lang="en-US" dirty="0">
                <a:solidFill>
                  <a:schemeClr val="tx1"/>
                </a:solidFill>
              </a:rPr>
              <a:t>-&gt; LAr purification, membrane cryostat</a:t>
            </a:r>
          </a:p>
          <a:p>
            <a:pPr>
              <a:lnSpc>
                <a:spcPct val="150000"/>
              </a:lnSpc>
            </a:pPr>
            <a:r>
              <a:rPr lang="en-US" b="1" dirty="0">
                <a:solidFill>
                  <a:schemeClr val="tx1"/>
                </a:solidFill>
              </a:rPr>
              <a:t>CERN ProtoDUNE Single Phase  </a:t>
            </a:r>
            <a:r>
              <a:rPr lang="en-US" dirty="0">
                <a:solidFill>
                  <a:schemeClr val="tx1"/>
                </a:solidFill>
              </a:rPr>
              <a:t>-&gt; LAr purification, membrane cryostat</a:t>
            </a:r>
          </a:p>
          <a:p>
            <a:pPr>
              <a:lnSpc>
                <a:spcPct val="150000"/>
              </a:lnSpc>
            </a:pPr>
            <a:r>
              <a:rPr lang="en-US" b="1" dirty="0">
                <a:solidFill>
                  <a:schemeClr val="tx1"/>
                </a:solidFill>
              </a:rPr>
              <a:t>CERN ProtoDUNE Dual Phase </a:t>
            </a:r>
            <a:r>
              <a:rPr lang="en-US" dirty="0">
                <a:solidFill>
                  <a:schemeClr val="tx1"/>
                </a:solidFill>
              </a:rPr>
              <a:t>-&gt; LAr purification, membrane cryostat</a:t>
            </a:r>
          </a:p>
          <a:p>
            <a:pPr>
              <a:lnSpc>
                <a:spcPct val="150000"/>
              </a:lnSpc>
            </a:pPr>
            <a:r>
              <a:rPr lang="en-US" b="1" dirty="0">
                <a:solidFill>
                  <a:schemeClr val="tx1"/>
                </a:solidFill>
              </a:rPr>
              <a:t>SBN – FD </a:t>
            </a:r>
            <a:r>
              <a:rPr lang="en-US" dirty="0">
                <a:solidFill>
                  <a:schemeClr val="tx1"/>
                </a:solidFill>
              </a:rPr>
              <a:t>-&gt; LAr purification</a:t>
            </a:r>
          </a:p>
          <a:p>
            <a:pPr>
              <a:lnSpc>
                <a:spcPct val="150000"/>
              </a:lnSpc>
            </a:pPr>
            <a:r>
              <a:rPr lang="en-US" b="1" dirty="0">
                <a:solidFill>
                  <a:schemeClr val="tx1"/>
                </a:solidFill>
              </a:rPr>
              <a:t>SBN – ND </a:t>
            </a:r>
            <a:r>
              <a:rPr lang="en-US" dirty="0">
                <a:solidFill>
                  <a:schemeClr val="tx1"/>
                </a:solidFill>
              </a:rPr>
              <a:t>( under construction) -&gt; LAr purification, membrane cryostat</a:t>
            </a:r>
          </a:p>
          <a:p>
            <a:endParaRPr lang="en-US" dirty="0"/>
          </a:p>
        </p:txBody>
      </p:sp>
      <p:sp>
        <p:nvSpPr>
          <p:cNvPr id="7" name="Date Placeholder 6">
            <a:extLst>
              <a:ext uri="{FF2B5EF4-FFF2-40B4-BE49-F238E27FC236}">
                <a16:creationId xmlns:a16="http://schemas.microsoft.com/office/drawing/2014/main" id="{FEFAE7F8-76B9-4F71-B3AE-6DE5F8D1BA2A}"/>
              </a:ext>
            </a:extLst>
          </p:cNvPr>
          <p:cNvSpPr>
            <a:spLocks noGrp="1"/>
          </p:cNvSpPr>
          <p:nvPr>
            <p:ph type="dt" sz="half" idx="2"/>
          </p:nvPr>
        </p:nvSpPr>
        <p:spPr/>
        <p:txBody>
          <a:bodyPr/>
          <a:lstStyle/>
          <a:p>
            <a:pPr>
              <a:defRPr/>
            </a:pPr>
            <a:r>
              <a:rPr lang="en-US"/>
              <a:t>07.09.20</a:t>
            </a:r>
            <a:endParaRPr lang="en-US" dirty="0"/>
          </a:p>
        </p:txBody>
      </p:sp>
    </p:spTree>
    <p:extLst>
      <p:ext uri="{BB962C8B-B14F-4D97-AF65-F5344CB8AC3E}">
        <p14:creationId xmlns:p14="http://schemas.microsoft.com/office/powerpoint/2010/main" val="2669215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cs typeface="Helvetica"/>
              </a:rPr>
              <a:t>ES&amp;H and Quality Assurance/Quality Control (QA/QC)</a:t>
            </a:r>
            <a:endParaRPr lang="en-US" dirty="0"/>
          </a:p>
        </p:txBody>
      </p:sp>
      <p:sp>
        <p:nvSpPr>
          <p:cNvPr id="5" name="Slide Number Placeholder 4"/>
          <p:cNvSpPr>
            <a:spLocks noGrp="1"/>
          </p:cNvSpPr>
          <p:nvPr>
            <p:ph type="sldNum" sz="quarter" idx="12"/>
          </p:nvPr>
        </p:nvSpPr>
        <p:spPr/>
        <p:txBody>
          <a:bodyPr/>
          <a:lstStyle/>
          <a:p>
            <a:pPr>
              <a:defRPr/>
            </a:pPr>
            <a:fld id="{98AA3EDC-84CE-5D44-955B-22A59AD27526}" type="slidenum">
              <a:rPr lang="en-US" smtClean="0"/>
              <a:pPr>
                <a:defRPr/>
              </a:pPr>
              <a:t>36</a:t>
            </a:fld>
            <a:endParaRPr lang="en-US" dirty="0"/>
          </a:p>
        </p:txBody>
      </p:sp>
      <p:sp>
        <p:nvSpPr>
          <p:cNvPr id="9" name="Content Placeholder 8"/>
          <p:cNvSpPr>
            <a:spLocks noGrp="1"/>
          </p:cNvSpPr>
          <p:nvPr>
            <p:ph idx="13"/>
          </p:nvPr>
        </p:nvSpPr>
        <p:spPr>
          <a:xfrm>
            <a:off x="609599" y="1238250"/>
            <a:ext cx="11057467" cy="4920813"/>
          </a:xfrm>
        </p:spPr>
        <p:txBody>
          <a:bodyPr>
            <a:normAutofit/>
          </a:bodyPr>
          <a:lstStyle/>
          <a:p>
            <a:pPr>
              <a:lnSpc>
                <a:spcPct val="130000"/>
              </a:lnSpc>
            </a:pPr>
            <a:r>
              <a:rPr lang="en-US" sz="2000" dirty="0"/>
              <a:t>ES&amp;H:</a:t>
            </a:r>
          </a:p>
          <a:p>
            <a:pPr lvl="1">
              <a:lnSpc>
                <a:spcPct val="130000"/>
              </a:lnSpc>
            </a:pPr>
            <a:r>
              <a:rPr lang="en-US" sz="1800" dirty="0"/>
              <a:t>Team is involved with LBNF Cryo Safety panel for ODH considerations.</a:t>
            </a:r>
            <a:endParaRPr lang="en-US" sz="1800" dirty="0">
              <a:cs typeface="Helvetica"/>
            </a:endParaRPr>
          </a:p>
          <a:p>
            <a:pPr>
              <a:lnSpc>
                <a:spcPct val="130000"/>
              </a:lnSpc>
            </a:pPr>
            <a:r>
              <a:rPr lang="en-US" sz="2000" dirty="0">
                <a:cs typeface="Helvetica"/>
              </a:rPr>
              <a:t>QA/QC:</a:t>
            </a:r>
          </a:p>
          <a:p>
            <a:pPr lvl="1">
              <a:lnSpc>
                <a:spcPct val="130000"/>
              </a:lnSpc>
            </a:pPr>
            <a:r>
              <a:rPr lang="en-US" sz="1800" dirty="0">
                <a:cs typeface="Helvetica"/>
              </a:rPr>
              <a:t>Following LBNF/DUNE QA plan.</a:t>
            </a:r>
          </a:p>
          <a:p>
            <a:pPr lvl="1">
              <a:lnSpc>
                <a:spcPct val="130000"/>
              </a:lnSpc>
            </a:pPr>
            <a:r>
              <a:rPr lang="en-US" sz="1800" dirty="0">
                <a:cs typeface="Helvetica"/>
              </a:rPr>
              <a:t>LBNF QA Manager will assist in the development of QA Plans, as needed, and review Manufacturer’s QC Plans.</a:t>
            </a:r>
          </a:p>
          <a:p>
            <a:pPr lvl="1">
              <a:lnSpc>
                <a:spcPct val="130000"/>
              </a:lnSpc>
            </a:pPr>
            <a:r>
              <a:rPr lang="en-US" sz="1800" dirty="0">
                <a:cs typeface="Helvetica"/>
              </a:rPr>
              <a:t>Equipment manufacturers will follow their facility’s QA/QC Program.</a:t>
            </a:r>
          </a:p>
          <a:p>
            <a:pPr lvl="1">
              <a:lnSpc>
                <a:spcPct val="130000"/>
              </a:lnSpc>
            </a:pPr>
            <a:r>
              <a:rPr lang="en-US" sz="1800" dirty="0">
                <a:cs typeface="Helvetica"/>
              </a:rPr>
              <a:t>Subcontractors will be responsible for QC of installation.</a:t>
            </a:r>
          </a:p>
          <a:p>
            <a:pPr lvl="1">
              <a:lnSpc>
                <a:spcPct val="130000"/>
              </a:lnSpc>
            </a:pPr>
            <a:r>
              <a:rPr lang="en-US" sz="1800" dirty="0">
                <a:cs typeface="Helvetica"/>
              </a:rPr>
              <a:t>Cryogenic team will perform oversight of fabrication and installation.</a:t>
            </a:r>
          </a:p>
          <a:p>
            <a:pPr lvl="1">
              <a:lnSpc>
                <a:spcPct val="130000"/>
              </a:lnSpc>
            </a:pPr>
            <a:r>
              <a:rPr lang="en-US" sz="1800" dirty="0">
                <a:cs typeface="Helvetica"/>
              </a:rPr>
              <a:t>Fabrication and Installation QA/QC documentation will be maintained.</a:t>
            </a:r>
          </a:p>
        </p:txBody>
      </p:sp>
      <p:sp>
        <p:nvSpPr>
          <p:cNvPr id="7" name="Rectangle 6">
            <a:extLst>
              <a:ext uri="{FF2B5EF4-FFF2-40B4-BE49-F238E27FC236}">
                <a16:creationId xmlns:a16="http://schemas.microsoft.com/office/drawing/2014/main" id="{B43CCA6E-EA9A-9A49-B754-C7B4574F968D}"/>
              </a:ext>
            </a:extLst>
          </p:cNvPr>
          <p:cNvSpPr/>
          <p:nvPr/>
        </p:nvSpPr>
        <p:spPr>
          <a:xfrm>
            <a:off x="10675065" y="105064"/>
            <a:ext cx="1396023" cy="327546"/>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lIns="0" rIns="0" rtlCol="0" anchor="ctr">
            <a:noAutofit/>
          </a:bodyPr>
          <a:lstStyle/>
          <a:p>
            <a:pPr algn="ctr"/>
            <a:r>
              <a:rPr lang="en-US" sz="1200" b="1" dirty="0">
                <a:solidFill>
                  <a:schemeClr val="tx1"/>
                </a:solidFill>
              </a:rPr>
              <a:t>CHARGE QUESTION 5</a:t>
            </a:r>
          </a:p>
        </p:txBody>
      </p:sp>
      <p:sp>
        <p:nvSpPr>
          <p:cNvPr id="2" name="Date Placeholder 1">
            <a:extLst>
              <a:ext uri="{FF2B5EF4-FFF2-40B4-BE49-F238E27FC236}">
                <a16:creationId xmlns:a16="http://schemas.microsoft.com/office/drawing/2014/main" id="{B8C0BC62-3E18-1545-B021-CE8D88F2DBC8}"/>
              </a:ext>
            </a:extLst>
          </p:cNvPr>
          <p:cNvSpPr>
            <a:spLocks noGrp="1"/>
          </p:cNvSpPr>
          <p:nvPr>
            <p:ph type="dt" sz="half" idx="2"/>
          </p:nvPr>
        </p:nvSpPr>
        <p:spPr/>
        <p:txBody>
          <a:bodyPr/>
          <a:lstStyle/>
          <a:p>
            <a:pPr>
              <a:defRPr/>
            </a:pPr>
            <a:r>
              <a:rPr lang="en-US"/>
              <a:t>07.09.20</a:t>
            </a:r>
            <a:endParaRPr lang="en-US" dirty="0"/>
          </a:p>
        </p:txBody>
      </p:sp>
      <p:sp>
        <p:nvSpPr>
          <p:cNvPr id="6" name="Footer Placeholder 5">
            <a:extLst>
              <a:ext uri="{FF2B5EF4-FFF2-40B4-BE49-F238E27FC236}">
                <a16:creationId xmlns:a16="http://schemas.microsoft.com/office/drawing/2014/main" id="{B3D7D9C3-D8C4-FB40-89DA-6155C80F3E74}"/>
              </a:ext>
            </a:extLst>
          </p:cNvPr>
          <p:cNvSpPr>
            <a:spLocks noGrp="1"/>
          </p:cNvSpPr>
          <p:nvPr>
            <p:ph type="ftr" sz="quarter" idx="11"/>
          </p:nvPr>
        </p:nvSpPr>
        <p:spPr/>
        <p:txBody>
          <a:bodyPr/>
          <a:lstStyle/>
          <a:p>
            <a:pPr>
              <a:defRPr/>
            </a:pPr>
            <a:r>
              <a:rPr lang="en-US"/>
              <a:t>David Montanari | Near Site Cryogenics Systems Overview</a:t>
            </a:r>
            <a:endParaRPr lang="en-US" dirty="0"/>
          </a:p>
        </p:txBody>
      </p:sp>
    </p:spTree>
    <p:extLst>
      <p:ext uri="{BB962C8B-B14F-4D97-AF65-F5344CB8AC3E}">
        <p14:creationId xmlns:p14="http://schemas.microsoft.com/office/powerpoint/2010/main" val="3664252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 Cryogenics Doc list</a:t>
            </a:r>
          </a:p>
        </p:txBody>
      </p:sp>
      <p:sp>
        <p:nvSpPr>
          <p:cNvPr id="4" name="Footer Placeholder 3"/>
          <p:cNvSpPr>
            <a:spLocks noGrp="1"/>
          </p:cNvSpPr>
          <p:nvPr>
            <p:ph type="ftr" sz="quarter" idx="11"/>
          </p:nvPr>
        </p:nvSpPr>
        <p:spPr/>
        <p:txBody>
          <a:bodyPr/>
          <a:lstStyle/>
          <a:p>
            <a:r>
              <a:rPr lang="en-US"/>
              <a:t>David Montanari | Near Site Cryogenics Systems Overview</a:t>
            </a:r>
            <a:endParaRPr lang="en-US" dirty="0"/>
          </a:p>
        </p:txBody>
      </p:sp>
      <p:sp>
        <p:nvSpPr>
          <p:cNvPr id="5" name="Slide Number Placeholder 4"/>
          <p:cNvSpPr>
            <a:spLocks noGrp="1"/>
          </p:cNvSpPr>
          <p:nvPr>
            <p:ph type="sldNum" sz="quarter" idx="12"/>
          </p:nvPr>
        </p:nvSpPr>
        <p:spPr/>
        <p:txBody>
          <a:bodyPr/>
          <a:lstStyle/>
          <a:p>
            <a:fld id="{0C39C72E-2A13-EB4D-AD45-6D4E6ACAED8D}" type="slidenum">
              <a:rPr lang="en-US" smtClean="0"/>
              <a:pPr/>
              <a:t>37</a:t>
            </a:fld>
            <a:endParaRPr lang="en-US" dirty="0"/>
          </a:p>
        </p:txBody>
      </p:sp>
      <p:sp>
        <p:nvSpPr>
          <p:cNvPr id="3" name="Date Placeholder 2"/>
          <p:cNvSpPr>
            <a:spLocks noGrp="1"/>
          </p:cNvSpPr>
          <p:nvPr>
            <p:ph type="dt" sz="half" idx="2"/>
          </p:nvPr>
        </p:nvSpPr>
        <p:spPr/>
        <p:txBody>
          <a:bodyPr/>
          <a:lstStyle/>
          <a:p>
            <a:r>
              <a:rPr lang="en-US"/>
              <a:t>07.09.20</a:t>
            </a:r>
            <a:endParaRPr lang="en-US" dirty="0"/>
          </a:p>
        </p:txBody>
      </p:sp>
      <p:graphicFrame>
        <p:nvGraphicFramePr>
          <p:cNvPr id="6" name="Table 5">
            <a:extLst>
              <a:ext uri="{FF2B5EF4-FFF2-40B4-BE49-F238E27FC236}">
                <a16:creationId xmlns:a16="http://schemas.microsoft.com/office/drawing/2014/main" id="{A30FADFD-6EBA-41A1-B824-A12941772DFF}"/>
              </a:ext>
            </a:extLst>
          </p:cNvPr>
          <p:cNvGraphicFramePr>
            <a:graphicFrameLocks noGrp="1"/>
          </p:cNvGraphicFramePr>
          <p:nvPr/>
        </p:nvGraphicFramePr>
        <p:xfrm>
          <a:off x="1070642" y="1001878"/>
          <a:ext cx="9379646" cy="4983977"/>
        </p:xfrm>
        <a:graphic>
          <a:graphicData uri="http://schemas.openxmlformats.org/drawingml/2006/table">
            <a:tbl>
              <a:tblPr>
                <a:tableStyleId>{EB344D84-9AFB-497E-A393-DC336BA19D2E}</a:tableStyleId>
              </a:tblPr>
              <a:tblGrid>
                <a:gridCol w="1089469">
                  <a:extLst>
                    <a:ext uri="{9D8B030D-6E8A-4147-A177-3AD203B41FA5}">
                      <a16:colId xmlns:a16="http://schemas.microsoft.com/office/drawing/2014/main" val="356151784"/>
                    </a:ext>
                  </a:extLst>
                </a:gridCol>
                <a:gridCol w="439192">
                  <a:extLst>
                    <a:ext uri="{9D8B030D-6E8A-4147-A177-3AD203B41FA5}">
                      <a16:colId xmlns:a16="http://schemas.microsoft.com/office/drawing/2014/main" val="952416208"/>
                    </a:ext>
                  </a:extLst>
                </a:gridCol>
                <a:gridCol w="599208">
                  <a:extLst>
                    <a:ext uri="{9D8B030D-6E8A-4147-A177-3AD203B41FA5}">
                      <a16:colId xmlns:a16="http://schemas.microsoft.com/office/drawing/2014/main" val="121120607"/>
                    </a:ext>
                  </a:extLst>
                </a:gridCol>
                <a:gridCol w="708155">
                  <a:extLst>
                    <a:ext uri="{9D8B030D-6E8A-4147-A177-3AD203B41FA5}">
                      <a16:colId xmlns:a16="http://schemas.microsoft.com/office/drawing/2014/main" val="3679485707"/>
                    </a:ext>
                  </a:extLst>
                </a:gridCol>
                <a:gridCol w="480047">
                  <a:extLst>
                    <a:ext uri="{9D8B030D-6E8A-4147-A177-3AD203B41FA5}">
                      <a16:colId xmlns:a16="http://schemas.microsoft.com/office/drawing/2014/main" val="2095859586"/>
                    </a:ext>
                  </a:extLst>
                </a:gridCol>
                <a:gridCol w="2805381">
                  <a:extLst>
                    <a:ext uri="{9D8B030D-6E8A-4147-A177-3AD203B41FA5}">
                      <a16:colId xmlns:a16="http://schemas.microsoft.com/office/drawing/2014/main" val="4054618510"/>
                    </a:ext>
                  </a:extLst>
                </a:gridCol>
                <a:gridCol w="776247">
                  <a:extLst>
                    <a:ext uri="{9D8B030D-6E8A-4147-A177-3AD203B41FA5}">
                      <a16:colId xmlns:a16="http://schemas.microsoft.com/office/drawing/2014/main" val="2449302455"/>
                    </a:ext>
                  </a:extLst>
                </a:gridCol>
                <a:gridCol w="803483">
                  <a:extLst>
                    <a:ext uri="{9D8B030D-6E8A-4147-A177-3AD203B41FA5}">
                      <a16:colId xmlns:a16="http://schemas.microsoft.com/office/drawing/2014/main" val="1584680301"/>
                    </a:ext>
                  </a:extLst>
                </a:gridCol>
                <a:gridCol w="970309">
                  <a:extLst>
                    <a:ext uri="{9D8B030D-6E8A-4147-A177-3AD203B41FA5}">
                      <a16:colId xmlns:a16="http://schemas.microsoft.com/office/drawing/2014/main" val="3798936536"/>
                    </a:ext>
                  </a:extLst>
                </a:gridCol>
                <a:gridCol w="708155">
                  <a:extLst>
                    <a:ext uri="{9D8B030D-6E8A-4147-A177-3AD203B41FA5}">
                      <a16:colId xmlns:a16="http://schemas.microsoft.com/office/drawing/2014/main" val="426402988"/>
                    </a:ext>
                  </a:extLst>
                </a:gridCol>
              </a:tblGrid>
              <a:tr h="255851">
                <a:tc>
                  <a:txBody>
                    <a:bodyPr/>
                    <a:lstStyle/>
                    <a:p>
                      <a:pPr algn="ctr" fontAlgn="b"/>
                      <a:r>
                        <a:rPr lang="en-US" sz="1300" u="none" strike="noStrike" dirty="0">
                          <a:effectLst/>
                        </a:rPr>
                        <a:t>Document</a:t>
                      </a:r>
                      <a:endParaRPr lang="en-US" sz="1300" b="1" i="0" u="none" strike="noStrike" dirty="0">
                        <a:solidFill>
                          <a:srgbClr val="000000"/>
                        </a:solidFill>
                        <a:effectLst/>
                        <a:latin typeface="Calibri" panose="020F0502020204030204" pitchFamily="34" charset="0"/>
                      </a:endParaRPr>
                    </a:p>
                  </a:txBody>
                  <a:tcPr marL="8935" marR="8935" marT="8935" marB="0" anchor="b">
                    <a:lnB w="12700" cap="flat" cmpd="sng" algn="ctr">
                      <a:solidFill>
                        <a:schemeClr val="tx1"/>
                      </a:solidFill>
                      <a:prstDash val="solid"/>
                      <a:round/>
                      <a:headEnd type="none" w="med" len="med"/>
                      <a:tailEnd type="none" w="med" len="med"/>
                    </a:lnB>
                  </a:tcPr>
                </a:tc>
                <a:tc>
                  <a:txBody>
                    <a:bodyPr/>
                    <a:lstStyle/>
                    <a:p>
                      <a:pPr algn="ctr" fontAlgn="b"/>
                      <a:r>
                        <a:rPr lang="en-US" sz="1300" u="none" strike="noStrike">
                          <a:effectLst/>
                        </a:rPr>
                        <a:t>Item</a:t>
                      </a:r>
                      <a:endParaRPr lang="en-US" sz="1300" b="1" i="0" u="none" strike="noStrike">
                        <a:solidFill>
                          <a:srgbClr val="000000"/>
                        </a:solidFill>
                        <a:effectLst/>
                        <a:latin typeface="Calibri" panose="020F0502020204030204" pitchFamily="34" charset="0"/>
                      </a:endParaRPr>
                    </a:p>
                  </a:txBody>
                  <a:tcPr marL="8935" marR="8935" marT="8935" marB="0" anchor="b">
                    <a:lnB w="12700" cap="flat" cmpd="sng" algn="ctr">
                      <a:solidFill>
                        <a:schemeClr val="tx1"/>
                      </a:solidFill>
                      <a:prstDash val="solid"/>
                      <a:round/>
                      <a:headEnd type="none" w="med" len="med"/>
                      <a:tailEnd type="none" w="med" len="med"/>
                    </a:lnB>
                  </a:tcPr>
                </a:tc>
                <a:tc>
                  <a:txBody>
                    <a:bodyPr/>
                    <a:lstStyle/>
                    <a:p>
                      <a:pPr algn="ctr" fontAlgn="b"/>
                      <a:r>
                        <a:rPr lang="en-US" sz="1300" u="none" strike="noStrike" dirty="0">
                          <a:effectLst/>
                        </a:rPr>
                        <a:t>Cat.</a:t>
                      </a:r>
                      <a:endParaRPr lang="en-US" sz="1300" b="1" i="0" u="none" strike="noStrike" dirty="0">
                        <a:solidFill>
                          <a:srgbClr val="000000"/>
                        </a:solidFill>
                        <a:effectLst/>
                        <a:latin typeface="Calibri" panose="020F0502020204030204" pitchFamily="34" charset="0"/>
                      </a:endParaRPr>
                    </a:p>
                  </a:txBody>
                  <a:tcPr marL="8935" marR="8935" marT="8935" marB="0" anchor="b">
                    <a:lnB w="12700" cap="flat" cmpd="sng" algn="ctr">
                      <a:solidFill>
                        <a:schemeClr val="tx1"/>
                      </a:solidFill>
                      <a:prstDash val="solid"/>
                      <a:round/>
                      <a:headEnd type="none" w="med" len="med"/>
                      <a:tailEnd type="none" w="med" len="med"/>
                    </a:lnB>
                  </a:tcPr>
                </a:tc>
                <a:tc>
                  <a:txBody>
                    <a:bodyPr/>
                    <a:lstStyle/>
                    <a:p>
                      <a:pPr algn="ctr" fontAlgn="b"/>
                      <a:r>
                        <a:rPr lang="en-US" sz="1300" u="none" strike="noStrike">
                          <a:effectLst/>
                        </a:rPr>
                        <a:t>ID</a:t>
                      </a:r>
                      <a:endParaRPr lang="en-US" sz="1300" b="1" i="0" u="none" strike="noStrike">
                        <a:solidFill>
                          <a:srgbClr val="000000"/>
                        </a:solidFill>
                        <a:effectLst/>
                        <a:latin typeface="Calibri" panose="020F0502020204030204" pitchFamily="34" charset="0"/>
                      </a:endParaRPr>
                    </a:p>
                  </a:txBody>
                  <a:tcPr marL="8935" marR="8935" marT="8935" marB="0" anchor="b">
                    <a:lnB w="12700" cap="flat" cmpd="sng" algn="ctr">
                      <a:solidFill>
                        <a:schemeClr val="tx1"/>
                      </a:solidFill>
                      <a:prstDash val="solid"/>
                      <a:round/>
                      <a:headEnd type="none" w="med" len="med"/>
                      <a:tailEnd type="none" w="med" len="med"/>
                    </a:lnB>
                  </a:tcPr>
                </a:tc>
                <a:tc>
                  <a:txBody>
                    <a:bodyPr/>
                    <a:lstStyle/>
                    <a:p>
                      <a:pPr algn="ctr" fontAlgn="b"/>
                      <a:r>
                        <a:rPr lang="en-US" sz="1300" u="none" strike="noStrike" dirty="0">
                          <a:effectLst/>
                        </a:rPr>
                        <a:t>Rev</a:t>
                      </a:r>
                      <a:endParaRPr lang="en-US" sz="1300" b="1" i="0" u="none" strike="noStrike" dirty="0">
                        <a:solidFill>
                          <a:srgbClr val="000000"/>
                        </a:solidFill>
                        <a:effectLst/>
                        <a:latin typeface="Calibri" panose="020F0502020204030204" pitchFamily="34" charset="0"/>
                      </a:endParaRPr>
                    </a:p>
                  </a:txBody>
                  <a:tcPr marL="8935" marR="8935" marT="8935" marB="0" anchor="b">
                    <a:lnB w="12700" cap="flat" cmpd="sng" algn="ctr">
                      <a:solidFill>
                        <a:schemeClr val="tx1"/>
                      </a:solidFill>
                      <a:prstDash val="solid"/>
                      <a:round/>
                      <a:headEnd type="none" w="med" len="med"/>
                      <a:tailEnd type="none" w="med" len="med"/>
                    </a:lnB>
                  </a:tcPr>
                </a:tc>
                <a:tc>
                  <a:txBody>
                    <a:bodyPr/>
                    <a:lstStyle/>
                    <a:p>
                      <a:pPr algn="l" fontAlgn="b"/>
                      <a:r>
                        <a:rPr lang="en-US" sz="1300" u="none" strike="noStrike" dirty="0">
                          <a:effectLst/>
                        </a:rPr>
                        <a:t>Title</a:t>
                      </a:r>
                      <a:endParaRPr lang="en-US" sz="1300" b="1" i="0" u="none" strike="noStrike" dirty="0">
                        <a:solidFill>
                          <a:srgbClr val="000000"/>
                        </a:solidFill>
                        <a:effectLst/>
                        <a:latin typeface="Calibri" panose="020F0502020204030204" pitchFamily="34" charset="0"/>
                      </a:endParaRPr>
                    </a:p>
                  </a:txBody>
                  <a:tcPr marL="160830" marR="8935" marT="8935" marB="0" anchor="b">
                    <a:lnB w="12700" cap="flat" cmpd="sng" algn="ctr">
                      <a:solidFill>
                        <a:schemeClr val="tx1"/>
                      </a:solidFill>
                      <a:prstDash val="solid"/>
                      <a:round/>
                      <a:headEnd type="none" w="med" len="med"/>
                      <a:tailEnd type="none" w="med" len="med"/>
                    </a:lnB>
                  </a:tcPr>
                </a:tc>
                <a:tc>
                  <a:txBody>
                    <a:bodyPr/>
                    <a:lstStyle/>
                    <a:p>
                      <a:pPr algn="ctr" fontAlgn="b"/>
                      <a:r>
                        <a:rPr lang="en-US" sz="1300" u="none" strike="noStrike" dirty="0">
                          <a:effectLst/>
                        </a:rPr>
                        <a:t>Date</a:t>
                      </a:r>
                      <a:endParaRPr lang="en-US" sz="1300" b="1" i="0" u="none" strike="noStrike" dirty="0">
                        <a:solidFill>
                          <a:srgbClr val="000000"/>
                        </a:solidFill>
                        <a:effectLst/>
                        <a:latin typeface="Calibri" panose="020F0502020204030204" pitchFamily="34" charset="0"/>
                      </a:endParaRPr>
                    </a:p>
                  </a:txBody>
                  <a:tcPr marL="8935" marR="8935" marT="8935" marB="0" anchor="b">
                    <a:lnB w="12700" cap="flat" cmpd="sng" algn="ctr">
                      <a:solidFill>
                        <a:schemeClr val="tx1"/>
                      </a:solidFill>
                      <a:prstDash val="solid"/>
                      <a:round/>
                      <a:headEnd type="none" w="med" len="med"/>
                      <a:tailEnd type="none" w="med" len="med"/>
                    </a:lnB>
                  </a:tcPr>
                </a:tc>
                <a:tc>
                  <a:txBody>
                    <a:bodyPr/>
                    <a:lstStyle/>
                    <a:p>
                      <a:pPr algn="ctr" fontAlgn="b"/>
                      <a:r>
                        <a:rPr lang="en-US" sz="1300" u="none" strike="noStrike" dirty="0">
                          <a:effectLst/>
                        </a:rPr>
                        <a:t>Class</a:t>
                      </a:r>
                      <a:endParaRPr lang="en-US" sz="1300" b="1" i="0" u="none" strike="noStrike" dirty="0">
                        <a:solidFill>
                          <a:srgbClr val="000000"/>
                        </a:solidFill>
                        <a:effectLst/>
                        <a:latin typeface="Calibri" panose="020F0502020204030204" pitchFamily="34" charset="0"/>
                      </a:endParaRPr>
                    </a:p>
                  </a:txBody>
                  <a:tcPr marL="8935" marR="8935" marT="8935" marB="0" anchor="b">
                    <a:lnB w="12700" cap="flat" cmpd="sng" algn="ctr">
                      <a:solidFill>
                        <a:schemeClr val="tx1"/>
                      </a:solidFill>
                      <a:prstDash val="solid"/>
                      <a:round/>
                      <a:headEnd type="none" w="med" len="med"/>
                      <a:tailEnd type="none" w="med" len="med"/>
                    </a:lnB>
                  </a:tcPr>
                </a:tc>
                <a:tc>
                  <a:txBody>
                    <a:bodyPr/>
                    <a:lstStyle/>
                    <a:p>
                      <a:pPr algn="ctr" fontAlgn="b"/>
                      <a:r>
                        <a:rPr lang="en-US" sz="1300" u="none" strike="noStrike" dirty="0">
                          <a:effectLst/>
                        </a:rPr>
                        <a:t>Author</a:t>
                      </a:r>
                      <a:endParaRPr lang="en-US" sz="1300" b="1" i="0" u="none" strike="noStrike" dirty="0">
                        <a:solidFill>
                          <a:srgbClr val="000000"/>
                        </a:solidFill>
                        <a:effectLst/>
                        <a:latin typeface="Calibri" panose="020F0502020204030204" pitchFamily="34" charset="0"/>
                      </a:endParaRPr>
                    </a:p>
                  </a:txBody>
                  <a:tcPr marL="8935" marR="8935" marT="8935" marB="0" anchor="b">
                    <a:lnB w="12700" cap="flat" cmpd="sng" algn="ctr">
                      <a:solidFill>
                        <a:schemeClr val="tx1"/>
                      </a:solidFill>
                      <a:prstDash val="solid"/>
                      <a:round/>
                      <a:headEnd type="none" w="med" len="med"/>
                      <a:tailEnd type="none" w="med" len="med"/>
                    </a:lnB>
                  </a:tcPr>
                </a:tc>
                <a:tc>
                  <a:txBody>
                    <a:bodyPr/>
                    <a:lstStyle/>
                    <a:p>
                      <a:pPr algn="ctr" fontAlgn="b"/>
                      <a:r>
                        <a:rPr lang="en-US" sz="1300" u="none" strike="noStrike" dirty="0">
                          <a:effectLst/>
                        </a:rPr>
                        <a:t>Status</a:t>
                      </a:r>
                      <a:endParaRPr lang="en-US" sz="1300" b="1" i="0" u="none" strike="noStrike" dirty="0">
                        <a:solidFill>
                          <a:srgbClr val="000000"/>
                        </a:solidFill>
                        <a:effectLst/>
                        <a:latin typeface="Calibri" panose="020F0502020204030204" pitchFamily="34" charset="0"/>
                      </a:endParaRPr>
                    </a:p>
                  </a:txBody>
                  <a:tcPr marL="8935" marR="8935" marT="893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9501558"/>
                  </a:ext>
                </a:extLst>
              </a:tr>
              <a:tr h="266085">
                <a:tc>
                  <a:txBody>
                    <a:bodyPr/>
                    <a:lstStyle/>
                    <a:p>
                      <a:pPr algn="ctr" fontAlgn="ctr"/>
                      <a:r>
                        <a:rPr lang="en-US" sz="1000" u="sng" strike="noStrike" dirty="0">
                          <a:effectLst/>
                          <a:hlinkClick r:id="rId2"/>
                        </a:rPr>
                        <a:t>EDMS 2385443</a:t>
                      </a:r>
                      <a:endParaRPr lang="en-US" sz="1000" b="0" i="0" u="sng" strike="noStrike" dirty="0">
                        <a:solidFill>
                          <a:srgbClr val="0000FF"/>
                        </a:solidFill>
                        <a:effectLst/>
                        <a:latin typeface="Calibri" panose="020F0502020204030204" pitchFamily="34" charset="0"/>
                      </a:endParaRPr>
                    </a:p>
                  </a:txBody>
                  <a:tcPr marL="8935" marR="8935" marT="8935" marB="0" anchor="ctr">
                    <a:lnT w="12700" cap="flat" cmpd="sng" algn="ctr">
                      <a:solidFill>
                        <a:schemeClr val="tx1"/>
                      </a:solidFill>
                      <a:prstDash val="solid"/>
                      <a:round/>
                      <a:headEnd type="none" w="med" len="med"/>
                      <a:tailEnd type="none" w="med" len="med"/>
                    </a:lnT>
                  </a:tcPr>
                </a:tc>
                <a:tc>
                  <a:txBody>
                    <a:bodyPr/>
                    <a:lstStyle/>
                    <a:p>
                      <a:pPr algn="ctr" fontAlgn="ctr"/>
                      <a:r>
                        <a:rPr lang="en-US" sz="1000" u="none" strike="noStrike">
                          <a:effectLst/>
                        </a:rPr>
                        <a:t>000</a:t>
                      </a:r>
                      <a:endParaRPr lang="en-US" sz="1000" b="0" i="0" u="none" strike="noStrike">
                        <a:solidFill>
                          <a:srgbClr val="000000"/>
                        </a:solidFill>
                        <a:effectLst/>
                        <a:latin typeface="Calibri" panose="020F0502020204030204" pitchFamily="34" charset="0"/>
                      </a:endParaRPr>
                    </a:p>
                  </a:txBody>
                  <a:tcPr marL="8935" marR="8935" marT="8935" marB="0" anchor="ctr">
                    <a:lnT w="12700" cap="flat" cmpd="sng" algn="ctr">
                      <a:solidFill>
                        <a:schemeClr val="tx1"/>
                      </a:solidFill>
                      <a:prstDash val="solid"/>
                      <a:round/>
                      <a:headEnd type="none" w="med" len="med"/>
                      <a:tailEnd type="none" w="med" len="med"/>
                    </a:lnT>
                  </a:tcPr>
                </a:tc>
                <a:tc>
                  <a:txBody>
                    <a:bodyPr/>
                    <a:lstStyle/>
                    <a:p>
                      <a:pPr algn="ctr" fontAlgn="ctr"/>
                      <a:r>
                        <a:rPr lang="en-US" sz="1000" u="none" strike="noStrike">
                          <a:effectLst/>
                        </a:rPr>
                        <a:t>DOC</a:t>
                      </a:r>
                      <a:endParaRPr lang="en-US" sz="1000" b="0" i="0" u="none" strike="noStrike">
                        <a:solidFill>
                          <a:srgbClr val="000000"/>
                        </a:solidFill>
                        <a:effectLst/>
                        <a:latin typeface="Calibri" panose="020F0502020204030204" pitchFamily="34" charset="0"/>
                      </a:endParaRPr>
                    </a:p>
                  </a:txBody>
                  <a:tcPr marL="8935" marR="8935" marT="8935" marB="0" anchor="ctr">
                    <a:lnT w="12700" cap="flat" cmpd="sng" algn="ctr">
                      <a:solidFill>
                        <a:schemeClr val="tx1"/>
                      </a:solidFill>
                      <a:prstDash val="solid"/>
                      <a:round/>
                      <a:headEnd type="none" w="med" len="med"/>
                      <a:tailEnd type="none" w="med" len="med"/>
                    </a:lnT>
                  </a:tcPr>
                </a:tc>
                <a:tc>
                  <a:txBody>
                    <a:bodyPr/>
                    <a:lstStyle/>
                    <a:p>
                      <a:pPr algn="ctr" fontAlgn="ctr"/>
                      <a:endParaRPr lang="en-US" sz="900" b="0" i="0" u="none" strike="noStrike">
                        <a:solidFill>
                          <a:srgbClr val="000000"/>
                        </a:solidFill>
                        <a:effectLst/>
                        <a:latin typeface="Calibri" panose="020F0502020204030204" pitchFamily="34" charset="0"/>
                      </a:endParaRPr>
                    </a:p>
                  </a:txBody>
                  <a:tcPr marL="8935" marR="8935" marT="8935" marB="0" anchor="ctr">
                    <a:lnT w="12700" cap="flat" cmpd="sng" algn="ctr">
                      <a:solidFill>
                        <a:schemeClr val="tx1"/>
                      </a:solidFill>
                      <a:prstDash val="solid"/>
                      <a:round/>
                      <a:headEnd type="none" w="med" len="med"/>
                      <a:tailEnd type="none" w="med" len="med"/>
                    </a:lnT>
                  </a:tcPr>
                </a:tc>
                <a:tc>
                  <a:txBody>
                    <a:bodyPr/>
                    <a:lstStyle/>
                    <a:p>
                      <a:pPr algn="ctr" fontAlgn="ctr"/>
                      <a:r>
                        <a:rPr lang="en-US" sz="900" u="none" strike="noStrike">
                          <a:effectLst/>
                        </a:rPr>
                        <a:t>Rev 1</a:t>
                      </a:r>
                      <a:endParaRPr lang="en-US" sz="900" b="0" i="0" u="none" strike="noStrike">
                        <a:solidFill>
                          <a:srgbClr val="000000"/>
                        </a:solidFill>
                        <a:effectLst/>
                        <a:latin typeface="Calibri" panose="020F0502020204030204" pitchFamily="34" charset="0"/>
                      </a:endParaRPr>
                    </a:p>
                  </a:txBody>
                  <a:tcPr marL="8935" marR="8935" marT="8935" marB="0" anchor="ctr">
                    <a:lnT w="12700" cap="flat" cmpd="sng" algn="ctr">
                      <a:solidFill>
                        <a:schemeClr val="tx1"/>
                      </a:solidFill>
                      <a:prstDash val="solid"/>
                      <a:round/>
                      <a:headEnd type="none" w="med" len="med"/>
                      <a:tailEnd type="none" w="med" len="med"/>
                    </a:lnT>
                  </a:tcPr>
                </a:tc>
                <a:tc>
                  <a:txBody>
                    <a:bodyPr/>
                    <a:lstStyle/>
                    <a:p>
                      <a:pPr algn="l" fontAlgn="ctr"/>
                      <a:r>
                        <a:rPr lang="en-US" sz="900" u="none" strike="noStrike">
                          <a:effectLst/>
                        </a:rPr>
                        <a:t>DOC List</a:t>
                      </a:r>
                      <a:endParaRPr lang="en-US" sz="900" b="0" i="0" u="none" strike="noStrike">
                        <a:solidFill>
                          <a:srgbClr val="000000"/>
                        </a:solidFill>
                        <a:effectLst/>
                        <a:latin typeface="Calibri" panose="020F0502020204030204" pitchFamily="34" charset="0"/>
                      </a:endParaRPr>
                    </a:p>
                  </a:txBody>
                  <a:tcPr marL="80415" marR="8935" marT="8935" marB="0" anchor="ctr">
                    <a:lnT w="12700" cap="flat" cmpd="sng" algn="ctr">
                      <a:solidFill>
                        <a:schemeClr val="tx1"/>
                      </a:solidFill>
                      <a:prstDash val="solid"/>
                      <a:round/>
                      <a:headEnd type="none" w="med" len="med"/>
                      <a:tailEnd type="none" w="med" len="med"/>
                    </a:lnT>
                  </a:tcPr>
                </a:tc>
                <a:tc>
                  <a:txBody>
                    <a:bodyPr/>
                    <a:lstStyle/>
                    <a:p>
                      <a:pPr algn="ctr" fontAlgn="ctr"/>
                      <a:r>
                        <a:rPr lang="en-US" sz="900" u="none" strike="noStrike">
                          <a:effectLst/>
                        </a:rPr>
                        <a:t>5/29/2020</a:t>
                      </a:r>
                      <a:endParaRPr lang="en-US" sz="900" b="0" i="0" u="none" strike="noStrike">
                        <a:solidFill>
                          <a:srgbClr val="000000"/>
                        </a:solidFill>
                        <a:effectLst/>
                        <a:latin typeface="Calibri" panose="020F0502020204030204" pitchFamily="34" charset="0"/>
                      </a:endParaRPr>
                    </a:p>
                  </a:txBody>
                  <a:tcPr marL="8935" marR="8935" marT="8935" marB="0" anchor="ctr">
                    <a:lnT w="12700" cap="flat" cmpd="sng" algn="ctr">
                      <a:solidFill>
                        <a:schemeClr val="tx1"/>
                      </a:solidFill>
                      <a:prstDash val="solid"/>
                      <a:round/>
                      <a:headEnd type="none" w="med" len="med"/>
                      <a:tailEnd type="none" w="med" len="med"/>
                    </a:lnT>
                  </a:tcPr>
                </a:tc>
                <a:tc>
                  <a:txBody>
                    <a:bodyPr/>
                    <a:lstStyle/>
                    <a:p>
                      <a:pPr algn="ctr" fontAlgn="ctr"/>
                      <a:r>
                        <a:rPr lang="en-US" sz="900" u="none" strike="noStrike">
                          <a:effectLst/>
                        </a:rPr>
                        <a:t>PM</a:t>
                      </a:r>
                      <a:endParaRPr lang="en-US" sz="900" b="0" i="0" u="none" strike="noStrike">
                        <a:solidFill>
                          <a:srgbClr val="000000"/>
                        </a:solidFill>
                        <a:effectLst/>
                        <a:latin typeface="Calibri" panose="020F0502020204030204" pitchFamily="34" charset="0"/>
                      </a:endParaRPr>
                    </a:p>
                  </a:txBody>
                  <a:tcPr marL="8935" marR="8935" marT="8935" marB="0" anchor="ctr">
                    <a:lnT w="12700" cap="flat" cmpd="sng" algn="ctr">
                      <a:solidFill>
                        <a:schemeClr val="tx1"/>
                      </a:solidFill>
                      <a:prstDash val="solid"/>
                      <a:round/>
                      <a:headEnd type="none" w="med" len="med"/>
                      <a:tailEnd type="none" w="med" len="med"/>
                    </a:lnT>
                  </a:tcPr>
                </a:tc>
                <a:tc>
                  <a:txBody>
                    <a:bodyPr/>
                    <a:lstStyle/>
                    <a:p>
                      <a:pPr algn="ctr" fontAlgn="ctr"/>
                      <a:r>
                        <a:rPr lang="en-US" sz="900" u="none" strike="noStrike">
                          <a:effectLst/>
                        </a:rPr>
                        <a:t>J Creus</a:t>
                      </a:r>
                      <a:endParaRPr lang="en-US" sz="900" b="0" i="0" u="none" strike="noStrike">
                        <a:solidFill>
                          <a:srgbClr val="000000"/>
                        </a:solidFill>
                        <a:effectLst/>
                        <a:latin typeface="Calibri" panose="020F0502020204030204" pitchFamily="34" charset="0"/>
                      </a:endParaRPr>
                    </a:p>
                  </a:txBody>
                  <a:tcPr marL="8935" marR="8935" marT="8935" marB="0" anchor="ctr">
                    <a:lnT w="12700" cap="flat" cmpd="sng" algn="ctr">
                      <a:solidFill>
                        <a:schemeClr val="tx1"/>
                      </a:solidFill>
                      <a:prstDash val="solid"/>
                      <a:round/>
                      <a:headEnd type="none" w="med" len="med"/>
                      <a:tailEnd type="none" w="med" len="med"/>
                    </a:lnT>
                  </a:tcPr>
                </a:tc>
                <a:tc>
                  <a:txBody>
                    <a:bodyPr/>
                    <a:lstStyle/>
                    <a:p>
                      <a:pPr algn="ctr" fontAlgn="ctr"/>
                      <a:r>
                        <a:rPr lang="en-US" sz="900" u="none" strike="noStrike">
                          <a:effectLst/>
                        </a:rPr>
                        <a:t>APPROVED</a:t>
                      </a:r>
                      <a:endParaRPr lang="en-US" sz="900" b="1" i="0" u="none" strike="noStrike">
                        <a:solidFill>
                          <a:srgbClr val="00B050"/>
                        </a:solidFill>
                        <a:effectLst/>
                        <a:latin typeface="Calibri" panose="020F0502020204030204" pitchFamily="34" charset="0"/>
                      </a:endParaRPr>
                    </a:p>
                  </a:txBody>
                  <a:tcPr marL="8935" marR="8935" marT="8935"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39156724"/>
                  </a:ext>
                </a:extLst>
              </a:tr>
              <a:tr h="266085">
                <a:tc>
                  <a:txBody>
                    <a:bodyPr/>
                    <a:lstStyle/>
                    <a:p>
                      <a:pPr algn="ctr" fontAlgn="ctr"/>
                      <a:r>
                        <a:rPr lang="en-US" sz="1000" u="sng" strike="noStrike">
                          <a:effectLst/>
                          <a:hlinkClick r:id="rId3"/>
                        </a:rPr>
                        <a:t>EDMS 2385428</a:t>
                      </a:r>
                      <a:endParaRPr lang="en-US" sz="1000" b="0" i="0" u="sng" strike="noStrike">
                        <a:solidFill>
                          <a:srgbClr val="0000FF"/>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001</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DOC</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Rev 1</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l" fontAlgn="ctr"/>
                      <a:r>
                        <a:rPr lang="en-US" sz="900" u="none" strike="noStrike">
                          <a:effectLst/>
                        </a:rPr>
                        <a:t>PDR Presentation - 15 min</a:t>
                      </a:r>
                      <a:endParaRPr lang="en-US" sz="900" b="0" i="0" u="none" strike="noStrike">
                        <a:solidFill>
                          <a:srgbClr val="000000"/>
                        </a:solidFill>
                        <a:effectLst/>
                        <a:latin typeface="Calibri" panose="020F0502020204030204" pitchFamily="34" charset="0"/>
                      </a:endParaRPr>
                    </a:p>
                  </a:txBody>
                  <a:tcPr marL="80415" marR="8935" marT="8935" marB="0" anchor="ctr"/>
                </a:tc>
                <a:tc>
                  <a:txBody>
                    <a:bodyPr/>
                    <a:lstStyle/>
                    <a:p>
                      <a:pPr algn="ctr" fontAlgn="ctr"/>
                      <a:r>
                        <a:rPr lang="en-US" sz="900" u="none" strike="noStrike">
                          <a:effectLst/>
                        </a:rPr>
                        <a:t>6/16/2020</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PM</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J Creus</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APPROVED</a:t>
                      </a:r>
                      <a:endParaRPr lang="en-US" sz="900" b="1" i="0" u="none" strike="noStrike">
                        <a:solidFill>
                          <a:srgbClr val="00B050"/>
                        </a:solidFill>
                        <a:effectLst/>
                        <a:latin typeface="Calibri" panose="020F0502020204030204" pitchFamily="34" charset="0"/>
                      </a:endParaRPr>
                    </a:p>
                  </a:txBody>
                  <a:tcPr marL="8935" marR="8935" marT="8935" marB="0" anchor="ctr"/>
                </a:tc>
                <a:extLst>
                  <a:ext uri="{0D108BD9-81ED-4DB2-BD59-A6C34878D82A}">
                    <a16:rowId xmlns:a16="http://schemas.microsoft.com/office/drawing/2014/main" val="2751637288"/>
                  </a:ext>
                </a:extLst>
              </a:tr>
              <a:tr h="266085">
                <a:tc>
                  <a:txBody>
                    <a:bodyPr/>
                    <a:lstStyle/>
                    <a:p>
                      <a:pPr algn="ctr" fontAlgn="ctr"/>
                      <a:r>
                        <a:rPr lang="en-US" sz="1000" u="sng" strike="noStrike">
                          <a:effectLst/>
                          <a:hlinkClick r:id="rId4"/>
                        </a:rPr>
                        <a:t>EDMS 2370356</a:t>
                      </a:r>
                      <a:endParaRPr lang="en-US" sz="1000" b="0" i="0" u="sng" strike="noStrike">
                        <a:solidFill>
                          <a:srgbClr val="0000FF"/>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002</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DOC</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Rev 1</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l" fontAlgn="ctr"/>
                      <a:r>
                        <a:rPr lang="en-US" sz="900" u="none" strike="noStrike">
                          <a:effectLst/>
                        </a:rPr>
                        <a:t>Basis of Estimates</a:t>
                      </a:r>
                      <a:endParaRPr lang="en-US" sz="900" b="0" i="0" u="none" strike="noStrike">
                        <a:solidFill>
                          <a:srgbClr val="000000"/>
                        </a:solidFill>
                        <a:effectLst/>
                        <a:latin typeface="Calibri" panose="020F0502020204030204" pitchFamily="34" charset="0"/>
                      </a:endParaRPr>
                    </a:p>
                  </a:txBody>
                  <a:tcPr marL="80415" marR="8935" marT="8935" marB="0" anchor="ctr"/>
                </a:tc>
                <a:tc>
                  <a:txBody>
                    <a:bodyPr/>
                    <a:lstStyle/>
                    <a:p>
                      <a:pPr algn="ctr" fontAlgn="ctr"/>
                      <a:r>
                        <a:rPr lang="en-US" sz="900" u="none" strike="noStrike">
                          <a:effectLst/>
                        </a:rPr>
                        <a:t>5/12/2020</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PM</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J Creus</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APPROVED</a:t>
                      </a:r>
                      <a:endParaRPr lang="en-US" sz="900" b="1" i="0" u="none" strike="noStrike">
                        <a:solidFill>
                          <a:srgbClr val="00B050"/>
                        </a:solidFill>
                        <a:effectLst/>
                        <a:latin typeface="Calibri" panose="020F0502020204030204" pitchFamily="34" charset="0"/>
                      </a:endParaRPr>
                    </a:p>
                  </a:txBody>
                  <a:tcPr marL="8935" marR="8935" marT="8935" marB="0" anchor="ctr"/>
                </a:tc>
                <a:extLst>
                  <a:ext uri="{0D108BD9-81ED-4DB2-BD59-A6C34878D82A}">
                    <a16:rowId xmlns:a16="http://schemas.microsoft.com/office/drawing/2014/main" val="25280412"/>
                  </a:ext>
                </a:extLst>
              </a:tr>
              <a:tr h="266085">
                <a:tc>
                  <a:txBody>
                    <a:bodyPr/>
                    <a:lstStyle/>
                    <a:p>
                      <a:pPr algn="ctr" fontAlgn="ctr"/>
                      <a:r>
                        <a:rPr lang="en-US" sz="1000" u="sng" strike="noStrike">
                          <a:effectLst/>
                          <a:hlinkClick r:id="rId5"/>
                        </a:rPr>
                        <a:t>EDMS 2381764</a:t>
                      </a:r>
                      <a:endParaRPr lang="en-US" sz="1000" b="0" i="0" u="sng" strike="noStrike">
                        <a:solidFill>
                          <a:srgbClr val="0000FF"/>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003</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DOC</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Rev 1</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l" fontAlgn="ctr"/>
                      <a:r>
                        <a:rPr lang="en-US" sz="900" u="none" strike="noStrike">
                          <a:effectLst/>
                        </a:rPr>
                        <a:t>Risk register</a:t>
                      </a:r>
                      <a:endParaRPr lang="en-US" sz="900" b="0" i="0" u="none" strike="noStrike">
                        <a:solidFill>
                          <a:srgbClr val="000000"/>
                        </a:solidFill>
                        <a:effectLst/>
                        <a:latin typeface="Calibri" panose="020F0502020204030204" pitchFamily="34" charset="0"/>
                      </a:endParaRPr>
                    </a:p>
                  </a:txBody>
                  <a:tcPr marL="80415" marR="8935" marT="8935" marB="0" anchor="ctr"/>
                </a:tc>
                <a:tc>
                  <a:txBody>
                    <a:bodyPr/>
                    <a:lstStyle/>
                    <a:p>
                      <a:pPr algn="ctr" fontAlgn="ctr"/>
                      <a:r>
                        <a:rPr lang="en-US" sz="900" u="none" strike="noStrike">
                          <a:effectLst/>
                        </a:rPr>
                        <a:t>6/4/2020</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dirty="0">
                          <a:effectLst/>
                        </a:rPr>
                        <a:t>PM</a:t>
                      </a:r>
                      <a:endParaRPr lang="en-US" sz="900" b="0" i="0" u="none" strike="noStrike" dirty="0">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J Creus</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APPROVED</a:t>
                      </a:r>
                      <a:endParaRPr lang="en-US" sz="900" b="1" i="0" u="none" strike="noStrike">
                        <a:solidFill>
                          <a:srgbClr val="00B050"/>
                        </a:solidFill>
                        <a:effectLst/>
                        <a:latin typeface="Calibri" panose="020F0502020204030204" pitchFamily="34" charset="0"/>
                      </a:endParaRPr>
                    </a:p>
                  </a:txBody>
                  <a:tcPr marL="8935" marR="8935" marT="8935" marB="0" anchor="ctr"/>
                </a:tc>
                <a:extLst>
                  <a:ext uri="{0D108BD9-81ED-4DB2-BD59-A6C34878D82A}">
                    <a16:rowId xmlns:a16="http://schemas.microsoft.com/office/drawing/2014/main" val="511123588"/>
                  </a:ext>
                </a:extLst>
              </a:tr>
              <a:tr h="266085">
                <a:tc>
                  <a:txBody>
                    <a:bodyPr/>
                    <a:lstStyle/>
                    <a:p>
                      <a:pPr algn="ctr" fontAlgn="ctr"/>
                      <a:r>
                        <a:rPr lang="en-US" sz="1000" u="none" strike="noStrike">
                          <a:effectLst/>
                        </a:rPr>
                        <a:t>DOCDB 19258</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004</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DOC</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Rev 1</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l" fontAlgn="ctr"/>
                      <a:r>
                        <a:rPr lang="en-US" sz="900" u="none" strike="noStrike">
                          <a:effectLst/>
                        </a:rPr>
                        <a:t>Value Engineering Request CRYO-3</a:t>
                      </a:r>
                      <a:endParaRPr lang="en-US" sz="900" b="0" i="0" u="none" strike="noStrike">
                        <a:solidFill>
                          <a:srgbClr val="000000"/>
                        </a:solidFill>
                        <a:effectLst/>
                        <a:latin typeface="Calibri" panose="020F0502020204030204" pitchFamily="34" charset="0"/>
                      </a:endParaRPr>
                    </a:p>
                  </a:txBody>
                  <a:tcPr marL="80415" marR="8935" marT="8935" marB="0" anchor="ctr"/>
                </a:tc>
                <a:tc>
                  <a:txBody>
                    <a:bodyPr/>
                    <a:lstStyle/>
                    <a:p>
                      <a:pPr algn="ctr" fontAlgn="ctr"/>
                      <a:r>
                        <a:rPr lang="en-US" sz="900" u="none" strike="noStrike">
                          <a:effectLst/>
                        </a:rPr>
                        <a:t>6/9/2020</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PM</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J Creus</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APPROVED</a:t>
                      </a:r>
                      <a:endParaRPr lang="en-US" sz="900" b="1" i="0" u="none" strike="noStrike">
                        <a:solidFill>
                          <a:srgbClr val="00B050"/>
                        </a:solidFill>
                        <a:effectLst/>
                        <a:latin typeface="Calibri" panose="020F0502020204030204" pitchFamily="34" charset="0"/>
                      </a:endParaRPr>
                    </a:p>
                  </a:txBody>
                  <a:tcPr marL="8935" marR="8935" marT="8935" marB="0" anchor="ctr"/>
                </a:tc>
                <a:extLst>
                  <a:ext uri="{0D108BD9-81ED-4DB2-BD59-A6C34878D82A}">
                    <a16:rowId xmlns:a16="http://schemas.microsoft.com/office/drawing/2014/main" val="3748540824"/>
                  </a:ext>
                </a:extLst>
              </a:tr>
              <a:tr h="266085">
                <a:tc>
                  <a:txBody>
                    <a:bodyPr/>
                    <a:lstStyle/>
                    <a:p>
                      <a:pPr algn="ctr" fontAlgn="ctr"/>
                      <a:r>
                        <a:rPr lang="en-US" sz="1000" u="sng" strike="noStrike">
                          <a:effectLst/>
                          <a:hlinkClick r:id="rId6"/>
                        </a:rPr>
                        <a:t>EDMS 2339749</a:t>
                      </a:r>
                      <a:endParaRPr lang="en-US" sz="1000" b="0" i="0" u="sng" strike="noStrike">
                        <a:solidFill>
                          <a:srgbClr val="0000FF"/>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005</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DOC</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Rev 1</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l" fontAlgn="ctr"/>
                      <a:r>
                        <a:rPr lang="en-US" sz="900" u="none" strike="noStrike">
                          <a:effectLst/>
                        </a:rPr>
                        <a:t>ICD: LA cryo - CF</a:t>
                      </a:r>
                      <a:endParaRPr lang="en-US" sz="900" b="0" i="0" u="none" strike="noStrike">
                        <a:solidFill>
                          <a:srgbClr val="000000"/>
                        </a:solidFill>
                        <a:effectLst/>
                        <a:latin typeface="Calibri" panose="020F0502020204030204" pitchFamily="34" charset="0"/>
                      </a:endParaRPr>
                    </a:p>
                  </a:txBody>
                  <a:tcPr marL="80415" marR="8935" marT="8935" marB="0" anchor="ctr"/>
                </a:tc>
                <a:tc>
                  <a:txBody>
                    <a:bodyPr/>
                    <a:lstStyle/>
                    <a:p>
                      <a:pPr algn="ctr" fontAlgn="ctr"/>
                      <a:r>
                        <a:rPr lang="en-US" sz="900" u="none" strike="noStrike">
                          <a:effectLst/>
                        </a:rPr>
                        <a:t>3/3/2020</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ICD</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J Creus</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APPROVED</a:t>
                      </a:r>
                      <a:endParaRPr lang="en-US" sz="900" b="1" i="0" u="none" strike="noStrike">
                        <a:solidFill>
                          <a:srgbClr val="00B050"/>
                        </a:solidFill>
                        <a:effectLst/>
                        <a:latin typeface="Calibri" panose="020F0502020204030204" pitchFamily="34" charset="0"/>
                      </a:endParaRPr>
                    </a:p>
                  </a:txBody>
                  <a:tcPr marL="8935" marR="8935" marT="8935" marB="0" anchor="ctr"/>
                </a:tc>
                <a:extLst>
                  <a:ext uri="{0D108BD9-81ED-4DB2-BD59-A6C34878D82A}">
                    <a16:rowId xmlns:a16="http://schemas.microsoft.com/office/drawing/2014/main" val="4012818889"/>
                  </a:ext>
                </a:extLst>
              </a:tr>
              <a:tr h="266085">
                <a:tc>
                  <a:txBody>
                    <a:bodyPr/>
                    <a:lstStyle/>
                    <a:p>
                      <a:pPr algn="ctr" fontAlgn="ctr"/>
                      <a:r>
                        <a:rPr lang="en-US" sz="1000" u="sng" strike="noStrike">
                          <a:effectLst/>
                          <a:hlinkClick r:id="rId7"/>
                        </a:rPr>
                        <a:t>EDMS 2385478 </a:t>
                      </a:r>
                      <a:endParaRPr lang="en-US" sz="1000" b="0" i="0" u="sng" strike="noStrike">
                        <a:solidFill>
                          <a:srgbClr val="0000FF"/>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006</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DOC</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Rev 1</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l" fontAlgn="ctr"/>
                      <a:r>
                        <a:rPr lang="en-US" sz="900" u="none" strike="noStrike" dirty="0">
                          <a:effectLst/>
                        </a:rPr>
                        <a:t>ICD: LAr </a:t>
                      </a:r>
                      <a:r>
                        <a:rPr lang="en-US" sz="900" u="none" strike="noStrike" dirty="0" err="1">
                          <a:effectLst/>
                        </a:rPr>
                        <a:t>cryo</a:t>
                      </a:r>
                      <a:r>
                        <a:rPr lang="en-US" sz="900" u="none" strike="noStrike" dirty="0">
                          <a:effectLst/>
                        </a:rPr>
                        <a:t> - ND I&amp;I: Energy Chain, Cryostat.</a:t>
                      </a:r>
                      <a:endParaRPr lang="en-US" sz="900" b="0" i="0" u="none" strike="noStrike" dirty="0">
                        <a:solidFill>
                          <a:srgbClr val="000000"/>
                        </a:solidFill>
                        <a:effectLst/>
                        <a:latin typeface="Calibri" panose="020F0502020204030204" pitchFamily="34" charset="0"/>
                      </a:endParaRPr>
                    </a:p>
                  </a:txBody>
                  <a:tcPr marL="80415" marR="8935" marT="8935" marB="0" anchor="ctr"/>
                </a:tc>
                <a:tc>
                  <a:txBody>
                    <a:bodyPr/>
                    <a:lstStyle/>
                    <a:p>
                      <a:pPr algn="ctr" fontAlgn="ctr"/>
                      <a:r>
                        <a:rPr lang="en-US" sz="900" u="none" strike="noStrike">
                          <a:effectLst/>
                        </a:rPr>
                        <a:t>6/12/2020</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ICD</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J Creus</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APPROVED</a:t>
                      </a:r>
                      <a:endParaRPr lang="en-US" sz="900" b="1" i="0" u="none" strike="noStrike">
                        <a:solidFill>
                          <a:srgbClr val="00B050"/>
                        </a:solidFill>
                        <a:effectLst/>
                        <a:latin typeface="Calibri" panose="020F0502020204030204" pitchFamily="34" charset="0"/>
                      </a:endParaRPr>
                    </a:p>
                  </a:txBody>
                  <a:tcPr marL="8935" marR="8935" marT="8935" marB="0" anchor="ctr"/>
                </a:tc>
                <a:extLst>
                  <a:ext uri="{0D108BD9-81ED-4DB2-BD59-A6C34878D82A}">
                    <a16:rowId xmlns:a16="http://schemas.microsoft.com/office/drawing/2014/main" val="3333806967"/>
                  </a:ext>
                </a:extLst>
              </a:tr>
              <a:tr h="266085">
                <a:tc>
                  <a:txBody>
                    <a:bodyPr/>
                    <a:lstStyle/>
                    <a:p>
                      <a:pPr algn="ctr" fontAlgn="ctr"/>
                      <a:r>
                        <a:rPr lang="en-US" sz="1000" u="sng" strike="noStrike">
                          <a:effectLst/>
                          <a:hlinkClick r:id="rId8"/>
                        </a:rPr>
                        <a:t>EDMS 2385477 </a:t>
                      </a:r>
                      <a:endParaRPr lang="en-US" sz="1000" b="0" i="0" u="sng" strike="noStrike">
                        <a:solidFill>
                          <a:srgbClr val="0000FF"/>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007</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DOC</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Rev 1</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l" fontAlgn="ctr"/>
                      <a:r>
                        <a:rPr lang="en-US" sz="900" u="none" strike="noStrike">
                          <a:effectLst/>
                        </a:rPr>
                        <a:t>ICD: LAr cryo - He for shared Nitrogen supply</a:t>
                      </a:r>
                      <a:endParaRPr lang="en-US" sz="900" b="0" i="0" u="none" strike="noStrike">
                        <a:solidFill>
                          <a:srgbClr val="000000"/>
                        </a:solidFill>
                        <a:effectLst/>
                        <a:latin typeface="Calibri" panose="020F0502020204030204" pitchFamily="34" charset="0"/>
                      </a:endParaRPr>
                    </a:p>
                  </a:txBody>
                  <a:tcPr marL="80415" marR="8935" marT="8935" marB="0" anchor="ctr"/>
                </a:tc>
                <a:tc>
                  <a:txBody>
                    <a:bodyPr/>
                    <a:lstStyle/>
                    <a:p>
                      <a:pPr algn="ctr" fontAlgn="ctr"/>
                      <a:r>
                        <a:rPr lang="en-US" sz="900" u="none" strike="noStrike">
                          <a:effectLst/>
                        </a:rPr>
                        <a:t>6/4/2020</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ICD</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J Creus</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APPROVED</a:t>
                      </a:r>
                      <a:endParaRPr lang="en-US" sz="900" b="1" i="0" u="none" strike="noStrike">
                        <a:solidFill>
                          <a:srgbClr val="00B050"/>
                        </a:solidFill>
                        <a:effectLst/>
                        <a:latin typeface="Calibri" panose="020F0502020204030204" pitchFamily="34" charset="0"/>
                      </a:endParaRPr>
                    </a:p>
                  </a:txBody>
                  <a:tcPr marL="8935" marR="8935" marT="8935" marB="0" anchor="ctr"/>
                </a:tc>
                <a:extLst>
                  <a:ext uri="{0D108BD9-81ED-4DB2-BD59-A6C34878D82A}">
                    <a16:rowId xmlns:a16="http://schemas.microsoft.com/office/drawing/2014/main" val="3100047399"/>
                  </a:ext>
                </a:extLst>
              </a:tr>
              <a:tr h="266085">
                <a:tc>
                  <a:txBody>
                    <a:bodyPr/>
                    <a:lstStyle/>
                    <a:p>
                      <a:pPr algn="ctr" fontAlgn="ctr"/>
                      <a:r>
                        <a:rPr lang="en-US" sz="1000" u="sng" strike="noStrike">
                          <a:effectLst/>
                          <a:hlinkClick r:id="rId9"/>
                        </a:rPr>
                        <a:t>EDMS 2339713</a:t>
                      </a:r>
                      <a:endParaRPr lang="en-US" sz="1000" b="0" i="0" u="sng" strike="noStrike">
                        <a:solidFill>
                          <a:srgbClr val="0000FF"/>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008</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DRW</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F10135040</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Rev 1</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l" fontAlgn="ctr"/>
                      <a:r>
                        <a:rPr lang="en-US" sz="900" u="none" strike="noStrike" dirty="0">
                          <a:effectLst/>
                        </a:rPr>
                        <a:t>3D model</a:t>
                      </a:r>
                      <a:endParaRPr lang="en-US" sz="900" b="0" i="0" u="none" strike="noStrike" dirty="0">
                        <a:solidFill>
                          <a:srgbClr val="000000"/>
                        </a:solidFill>
                        <a:effectLst/>
                        <a:latin typeface="Calibri" panose="020F0502020204030204" pitchFamily="34" charset="0"/>
                      </a:endParaRPr>
                    </a:p>
                  </a:txBody>
                  <a:tcPr marL="80415" marR="8935" marT="8935" marB="0" anchor="ctr"/>
                </a:tc>
                <a:tc>
                  <a:txBody>
                    <a:bodyPr/>
                    <a:lstStyle/>
                    <a:p>
                      <a:pPr algn="ctr" fontAlgn="ctr"/>
                      <a:r>
                        <a:rPr lang="en-US" sz="900" u="none" strike="noStrike">
                          <a:effectLst/>
                        </a:rPr>
                        <a:t>4/28/2020</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ENG</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J Tillman</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APPROVED</a:t>
                      </a:r>
                      <a:endParaRPr lang="en-US" sz="900" b="1" i="0" u="none" strike="noStrike">
                        <a:solidFill>
                          <a:srgbClr val="00B050"/>
                        </a:solidFill>
                        <a:effectLst/>
                        <a:latin typeface="Calibri" panose="020F0502020204030204" pitchFamily="34" charset="0"/>
                      </a:endParaRPr>
                    </a:p>
                  </a:txBody>
                  <a:tcPr marL="8935" marR="8935" marT="8935" marB="0" anchor="ctr"/>
                </a:tc>
                <a:extLst>
                  <a:ext uri="{0D108BD9-81ED-4DB2-BD59-A6C34878D82A}">
                    <a16:rowId xmlns:a16="http://schemas.microsoft.com/office/drawing/2014/main" val="2783765386"/>
                  </a:ext>
                </a:extLst>
              </a:tr>
              <a:tr h="399127">
                <a:tc>
                  <a:txBody>
                    <a:bodyPr/>
                    <a:lstStyle/>
                    <a:p>
                      <a:pPr algn="ctr" fontAlgn="ctr"/>
                      <a:r>
                        <a:rPr lang="en-US" sz="1000" u="sng" strike="noStrike">
                          <a:effectLst/>
                          <a:hlinkClick r:id="rId10"/>
                        </a:rPr>
                        <a:t>EDMS 2370889</a:t>
                      </a:r>
                      <a:endParaRPr lang="en-US" sz="1000" b="0" i="0" u="sng" strike="noStrike">
                        <a:solidFill>
                          <a:srgbClr val="0000FF"/>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009</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DRW</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F10135040</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Rev 1</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l" fontAlgn="ctr"/>
                      <a:r>
                        <a:rPr lang="en-US" sz="900" u="none" strike="noStrike">
                          <a:effectLst/>
                        </a:rPr>
                        <a:t>2D drawings</a:t>
                      </a:r>
                      <a:endParaRPr lang="en-US" sz="900" b="0" i="0" u="none" strike="noStrike">
                        <a:solidFill>
                          <a:srgbClr val="000000"/>
                        </a:solidFill>
                        <a:effectLst/>
                        <a:latin typeface="Calibri" panose="020F0502020204030204" pitchFamily="34" charset="0"/>
                      </a:endParaRPr>
                    </a:p>
                  </a:txBody>
                  <a:tcPr marL="80415" marR="8935" marT="8935" marB="0" anchor="ctr"/>
                </a:tc>
                <a:tc>
                  <a:txBody>
                    <a:bodyPr/>
                    <a:lstStyle/>
                    <a:p>
                      <a:pPr algn="ctr" fontAlgn="ctr"/>
                      <a:r>
                        <a:rPr lang="en-US" sz="900" u="none" strike="noStrike">
                          <a:effectLst/>
                        </a:rPr>
                        <a:t>5/12/2020</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ENG</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J Tillman</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APPROVED</a:t>
                      </a:r>
                      <a:endParaRPr lang="en-US" sz="900" b="1" i="0" u="none" strike="noStrike">
                        <a:solidFill>
                          <a:srgbClr val="00B050"/>
                        </a:solidFill>
                        <a:effectLst/>
                        <a:latin typeface="Calibri" panose="020F0502020204030204" pitchFamily="34" charset="0"/>
                      </a:endParaRPr>
                    </a:p>
                  </a:txBody>
                  <a:tcPr marL="8935" marR="8935" marT="8935" marB="0" anchor="ctr"/>
                </a:tc>
                <a:extLst>
                  <a:ext uri="{0D108BD9-81ED-4DB2-BD59-A6C34878D82A}">
                    <a16:rowId xmlns:a16="http://schemas.microsoft.com/office/drawing/2014/main" val="301230689"/>
                  </a:ext>
                </a:extLst>
              </a:tr>
              <a:tr h="266085">
                <a:tc>
                  <a:txBody>
                    <a:bodyPr/>
                    <a:lstStyle/>
                    <a:p>
                      <a:pPr algn="ctr" fontAlgn="ctr"/>
                      <a:r>
                        <a:rPr lang="en-US" sz="1000" u="sng" strike="noStrike">
                          <a:effectLst/>
                          <a:hlinkClick r:id="rId11"/>
                        </a:rPr>
                        <a:t>EDMS 2370342</a:t>
                      </a:r>
                      <a:endParaRPr lang="en-US" sz="1000" b="0" i="0" u="sng" strike="noStrike">
                        <a:solidFill>
                          <a:srgbClr val="0000FF"/>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010</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DRW</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Rev 1</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l" fontAlgn="ctr"/>
                      <a:r>
                        <a:rPr lang="en-US" sz="900" u="none" strike="noStrike">
                          <a:effectLst/>
                        </a:rPr>
                        <a:t>P&amp;ID drawing</a:t>
                      </a:r>
                      <a:endParaRPr lang="en-US" sz="900" b="0" i="0" u="none" strike="noStrike">
                        <a:solidFill>
                          <a:srgbClr val="000000"/>
                        </a:solidFill>
                        <a:effectLst/>
                        <a:latin typeface="Calibri" panose="020F0502020204030204" pitchFamily="34" charset="0"/>
                      </a:endParaRPr>
                    </a:p>
                  </a:txBody>
                  <a:tcPr marL="80415" marR="8935" marT="8935" marB="0" anchor="ctr"/>
                </a:tc>
                <a:tc>
                  <a:txBody>
                    <a:bodyPr/>
                    <a:lstStyle/>
                    <a:p>
                      <a:pPr algn="ctr" fontAlgn="ctr"/>
                      <a:r>
                        <a:rPr lang="en-US" sz="900" u="none" strike="noStrike">
                          <a:effectLst/>
                        </a:rPr>
                        <a:t>6/2/2020</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ENG</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M Delaney</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APPROVED</a:t>
                      </a:r>
                      <a:endParaRPr lang="en-US" sz="900" b="1" i="0" u="none" strike="noStrike">
                        <a:solidFill>
                          <a:srgbClr val="00B050"/>
                        </a:solidFill>
                        <a:effectLst/>
                        <a:latin typeface="Calibri" panose="020F0502020204030204" pitchFamily="34" charset="0"/>
                      </a:endParaRPr>
                    </a:p>
                  </a:txBody>
                  <a:tcPr marL="8935" marR="8935" marT="8935" marB="0" anchor="ctr"/>
                </a:tc>
                <a:extLst>
                  <a:ext uri="{0D108BD9-81ED-4DB2-BD59-A6C34878D82A}">
                    <a16:rowId xmlns:a16="http://schemas.microsoft.com/office/drawing/2014/main" val="2512109577"/>
                  </a:ext>
                </a:extLst>
              </a:tr>
              <a:tr h="266085">
                <a:tc>
                  <a:txBody>
                    <a:bodyPr/>
                    <a:lstStyle/>
                    <a:p>
                      <a:pPr algn="ctr" fontAlgn="ctr"/>
                      <a:r>
                        <a:rPr lang="en-US" sz="1000" u="sng" strike="noStrike">
                          <a:effectLst/>
                          <a:hlinkClick r:id="rId12"/>
                        </a:rPr>
                        <a:t>EDMS 2380142</a:t>
                      </a:r>
                      <a:endParaRPr lang="en-US" sz="1000" b="0" i="0" u="sng" strike="noStrike">
                        <a:solidFill>
                          <a:srgbClr val="0000FF"/>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011</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DOC</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Rev 1</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l" fontAlgn="ctr"/>
                      <a:r>
                        <a:rPr lang="en-US" sz="900" u="none" strike="noStrike">
                          <a:effectLst/>
                        </a:rPr>
                        <a:t>PBS: Product Breakdown Structure</a:t>
                      </a:r>
                      <a:endParaRPr lang="en-US" sz="900" b="0" i="0" u="none" strike="noStrike">
                        <a:solidFill>
                          <a:srgbClr val="000000"/>
                        </a:solidFill>
                        <a:effectLst/>
                        <a:latin typeface="Calibri" panose="020F0502020204030204" pitchFamily="34" charset="0"/>
                      </a:endParaRPr>
                    </a:p>
                  </a:txBody>
                  <a:tcPr marL="80415" marR="8935" marT="8935" marB="0" anchor="ctr"/>
                </a:tc>
                <a:tc>
                  <a:txBody>
                    <a:bodyPr/>
                    <a:lstStyle/>
                    <a:p>
                      <a:pPr algn="ctr" fontAlgn="ctr"/>
                      <a:r>
                        <a:rPr lang="en-US" sz="900" u="none" strike="noStrike">
                          <a:effectLst/>
                        </a:rPr>
                        <a:t>5/29/2020</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ENG</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J Creus</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APPROVED</a:t>
                      </a:r>
                      <a:endParaRPr lang="en-US" sz="900" b="1" i="0" u="none" strike="noStrike">
                        <a:solidFill>
                          <a:srgbClr val="00B050"/>
                        </a:solidFill>
                        <a:effectLst/>
                        <a:latin typeface="Calibri" panose="020F0502020204030204" pitchFamily="34" charset="0"/>
                      </a:endParaRPr>
                    </a:p>
                  </a:txBody>
                  <a:tcPr marL="8935" marR="8935" marT="8935" marB="0" anchor="ctr"/>
                </a:tc>
                <a:extLst>
                  <a:ext uri="{0D108BD9-81ED-4DB2-BD59-A6C34878D82A}">
                    <a16:rowId xmlns:a16="http://schemas.microsoft.com/office/drawing/2014/main" val="859147994"/>
                  </a:ext>
                </a:extLst>
              </a:tr>
              <a:tr h="266085">
                <a:tc>
                  <a:txBody>
                    <a:bodyPr/>
                    <a:lstStyle/>
                    <a:p>
                      <a:pPr algn="ctr" fontAlgn="b"/>
                      <a:r>
                        <a:rPr lang="en-US" sz="1000" u="sng" strike="noStrike">
                          <a:effectLst/>
                          <a:hlinkClick r:id="rId13"/>
                        </a:rPr>
                        <a:t>EDMS 2376034 </a:t>
                      </a:r>
                      <a:endParaRPr lang="en-US" sz="1000" b="0" i="0" u="sng" strike="noStrike">
                        <a:solidFill>
                          <a:srgbClr val="0000FF"/>
                        </a:solidFill>
                        <a:effectLst/>
                        <a:latin typeface="Calibri" panose="020F0502020204030204" pitchFamily="34" charset="0"/>
                      </a:endParaRPr>
                    </a:p>
                  </a:txBody>
                  <a:tcPr marL="8935" marR="8935" marT="8935" marB="0" anchor="b"/>
                </a:tc>
                <a:tc>
                  <a:txBody>
                    <a:bodyPr/>
                    <a:lstStyle/>
                    <a:p>
                      <a:pPr algn="ctr" fontAlgn="ctr"/>
                      <a:r>
                        <a:rPr lang="en-US" sz="1000" u="none" strike="noStrike">
                          <a:effectLst/>
                        </a:rPr>
                        <a:t>012</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DOC</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Rev 1</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l" fontAlgn="ctr"/>
                      <a:r>
                        <a:rPr lang="en-US" sz="900" u="none" strike="noStrike">
                          <a:effectLst/>
                        </a:rPr>
                        <a:t>Preliminary ODH analysis</a:t>
                      </a:r>
                      <a:endParaRPr lang="en-US" sz="900" b="0" i="0" u="none" strike="noStrike">
                        <a:solidFill>
                          <a:srgbClr val="000000"/>
                        </a:solidFill>
                        <a:effectLst/>
                        <a:latin typeface="Calibri" panose="020F0502020204030204" pitchFamily="34" charset="0"/>
                      </a:endParaRPr>
                    </a:p>
                  </a:txBody>
                  <a:tcPr marL="80415" marR="8935" marT="8935" marB="0" anchor="ctr"/>
                </a:tc>
                <a:tc>
                  <a:txBody>
                    <a:bodyPr/>
                    <a:lstStyle/>
                    <a:p>
                      <a:pPr algn="ctr" fontAlgn="ctr"/>
                      <a:r>
                        <a:rPr lang="en-US" sz="900" u="none" strike="noStrike">
                          <a:effectLst/>
                        </a:rPr>
                        <a:t>10/3/2019</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ENG</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M Adamowski</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APPROVED</a:t>
                      </a:r>
                      <a:endParaRPr lang="en-US" sz="900" b="1" i="0" u="none" strike="noStrike">
                        <a:solidFill>
                          <a:srgbClr val="00B050"/>
                        </a:solidFill>
                        <a:effectLst/>
                        <a:latin typeface="Calibri" panose="020F0502020204030204" pitchFamily="34" charset="0"/>
                      </a:endParaRPr>
                    </a:p>
                  </a:txBody>
                  <a:tcPr marL="8935" marR="8935" marT="8935" marB="0" anchor="ctr"/>
                </a:tc>
                <a:extLst>
                  <a:ext uri="{0D108BD9-81ED-4DB2-BD59-A6C34878D82A}">
                    <a16:rowId xmlns:a16="http://schemas.microsoft.com/office/drawing/2014/main" val="1707792219"/>
                  </a:ext>
                </a:extLst>
              </a:tr>
              <a:tr h="266085">
                <a:tc>
                  <a:txBody>
                    <a:bodyPr/>
                    <a:lstStyle/>
                    <a:p>
                      <a:pPr algn="ctr" fontAlgn="ctr"/>
                      <a:r>
                        <a:rPr lang="en-US" sz="1000" u="sng" strike="noStrike">
                          <a:effectLst/>
                          <a:hlinkClick r:id="rId14"/>
                        </a:rPr>
                        <a:t>EDMS 2380152 </a:t>
                      </a:r>
                      <a:endParaRPr lang="en-US" sz="1000" b="0" i="0" u="sng" strike="noStrike">
                        <a:solidFill>
                          <a:srgbClr val="0000FF"/>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013</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DOC</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Rev 1</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l" fontAlgn="ctr"/>
                      <a:r>
                        <a:rPr lang="en-US" sz="900" u="none" strike="noStrike">
                          <a:effectLst/>
                        </a:rPr>
                        <a:t>Purification system sizing</a:t>
                      </a:r>
                      <a:endParaRPr lang="en-US" sz="900" b="0" i="0" u="none" strike="noStrike">
                        <a:solidFill>
                          <a:srgbClr val="000000"/>
                        </a:solidFill>
                        <a:effectLst/>
                        <a:latin typeface="Calibri" panose="020F0502020204030204" pitchFamily="34" charset="0"/>
                      </a:endParaRPr>
                    </a:p>
                  </a:txBody>
                  <a:tcPr marL="80415" marR="8935" marT="8935" marB="0" anchor="ctr"/>
                </a:tc>
                <a:tc>
                  <a:txBody>
                    <a:bodyPr/>
                    <a:lstStyle/>
                    <a:p>
                      <a:pPr algn="ctr" fontAlgn="ctr"/>
                      <a:r>
                        <a:rPr lang="en-US" sz="900" u="none" strike="noStrike">
                          <a:effectLst/>
                        </a:rPr>
                        <a:t>4/9/2020</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ENG</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J Creus</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APPROVED</a:t>
                      </a:r>
                      <a:endParaRPr lang="en-US" sz="900" b="1" i="0" u="none" strike="noStrike">
                        <a:solidFill>
                          <a:srgbClr val="00B050"/>
                        </a:solidFill>
                        <a:effectLst/>
                        <a:latin typeface="Calibri" panose="020F0502020204030204" pitchFamily="34" charset="0"/>
                      </a:endParaRPr>
                    </a:p>
                  </a:txBody>
                  <a:tcPr marL="8935" marR="8935" marT="8935" marB="0" anchor="ctr"/>
                </a:tc>
                <a:extLst>
                  <a:ext uri="{0D108BD9-81ED-4DB2-BD59-A6C34878D82A}">
                    <a16:rowId xmlns:a16="http://schemas.microsoft.com/office/drawing/2014/main" val="3321397381"/>
                  </a:ext>
                </a:extLst>
              </a:tr>
              <a:tr h="266085">
                <a:tc>
                  <a:txBody>
                    <a:bodyPr/>
                    <a:lstStyle/>
                    <a:p>
                      <a:pPr algn="ctr" fontAlgn="ctr"/>
                      <a:r>
                        <a:rPr lang="en-US" sz="1000" u="sng" strike="noStrike">
                          <a:effectLst/>
                          <a:hlinkClick r:id="rId15"/>
                        </a:rPr>
                        <a:t>EDMS 2385846</a:t>
                      </a:r>
                      <a:endParaRPr lang="en-US" sz="1000" b="0" i="0" u="sng" strike="noStrike">
                        <a:solidFill>
                          <a:srgbClr val="0000FF"/>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014</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DOC</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Rev 1</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l" fontAlgn="ctr"/>
                      <a:r>
                        <a:rPr lang="en-US" sz="900" u="none" strike="noStrike">
                          <a:effectLst/>
                        </a:rPr>
                        <a:t>VI&amp;E List</a:t>
                      </a:r>
                      <a:endParaRPr lang="en-US" sz="900" b="0" i="0" u="none" strike="noStrike">
                        <a:solidFill>
                          <a:srgbClr val="000000"/>
                        </a:solidFill>
                        <a:effectLst/>
                        <a:latin typeface="Calibri" panose="020F0502020204030204" pitchFamily="34" charset="0"/>
                      </a:endParaRPr>
                    </a:p>
                  </a:txBody>
                  <a:tcPr marL="80415" marR="8935" marT="8935" marB="0" anchor="ctr"/>
                </a:tc>
                <a:tc>
                  <a:txBody>
                    <a:bodyPr/>
                    <a:lstStyle/>
                    <a:p>
                      <a:pPr algn="ctr" fontAlgn="ctr"/>
                      <a:r>
                        <a:rPr lang="en-US" sz="900" u="none" strike="noStrike">
                          <a:effectLst/>
                        </a:rPr>
                        <a:t>6/17/2020</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ENG</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J Creus</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APPROVED</a:t>
                      </a:r>
                      <a:endParaRPr lang="en-US" sz="900" b="1" i="0" u="none" strike="noStrike">
                        <a:solidFill>
                          <a:srgbClr val="00B050"/>
                        </a:solidFill>
                        <a:effectLst/>
                        <a:latin typeface="Calibri" panose="020F0502020204030204" pitchFamily="34" charset="0"/>
                      </a:endParaRPr>
                    </a:p>
                  </a:txBody>
                  <a:tcPr marL="8935" marR="8935" marT="8935" marB="0" anchor="ctr"/>
                </a:tc>
                <a:extLst>
                  <a:ext uri="{0D108BD9-81ED-4DB2-BD59-A6C34878D82A}">
                    <a16:rowId xmlns:a16="http://schemas.microsoft.com/office/drawing/2014/main" val="3587500437"/>
                  </a:ext>
                </a:extLst>
              </a:tr>
              <a:tr h="266085">
                <a:tc>
                  <a:txBody>
                    <a:bodyPr/>
                    <a:lstStyle/>
                    <a:p>
                      <a:pPr algn="ctr" fontAlgn="ctr"/>
                      <a:r>
                        <a:rPr lang="en-US" sz="1000" u="sng" strike="noStrike">
                          <a:effectLst/>
                          <a:hlinkClick r:id="rId16"/>
                        </a:rPr>
                        <a:t>EDMS 2390106</a:t>
                      </a:r>
                      <a:endParaRPr lang="en-US" sz="1000" b="0" i="0" u="sng" strike="noStrike">
                        <a:solidFill>
                          <a:srgbClr val="0000FF"/>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015</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DOC</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Rev 1</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l" fontAlgn="b"/>
                      <a:r>
                        <a:rPr lang="en-US" sz="900" u="none" strike="noStrike" dirty="0">
                          <a:effectLst/>
                        </a:rPr>
                        <a:t>ND-LAr detector requirements documentation</a:t>
                      </a:r>
                      <a:endParaRPr lang="en-US" sz="900" b="0" i="0" u="none" strike="noStrike" dirty="0">
                        <a:solidFill>
                          <a:srgbClr val="000000"/>
                        </a:solidFill>
                        <a:effectLst/>
                        <a:latin typeface="Calibri" panose="020F0502020204030204" pitchFamily="34" charset="0"/>
                      </a:endParaRPr>
                    </a:p>
                  </a:txBody>
                  <a:tcPr marL="80415" marR="8935" marT="8935" marB="0" anchor="ctr"/>
                </a:tc>
                <a:tc>
                  <a:txBody>
                    <a:bodyPr/>
                    <a:lstStyle/>
                    <a:p>
                      <a:pPr algn="ctr" fontAlgn="ctr"/>
                      <a:r>
                        <a:rPr lang="en-US" sz="900" u="none" strike="noStrike">
                          <a:effectLst/>
                        </a:rPr>
                        <a:t>6/25/2020</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ENG</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J Creus</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APPROVED</a:t>
                      </a:r>
                      <a:endParaRPr lang="en-US" sz="900" b="1" i="0" u="none" strike="noStrike">
                        <a:solidFill>
                          <a:srgbClr val="00B050"/>
                        </a:solidFill>
                        <a:effectLst/>
                        <a:latin typeface="Calibri" panose="020F0502020204030204" pitchFamily="34" charset="0"/>
                      </a:endParaRPr>
                    </a:p>
                  </a:txBody>
                  <a:tcPr marL="8935" marR="8935" marT="8935" marB="0" anchor="ctr"/>
                </a:tc>
                <a:extLst>
                  <a:ext uri="{0D108BD9-81ED-4DB2-BD59-A6C34878D82A}">
                    <a16:rowId xmlns:a16="http://schemas.microsoft.com/office/drawing/2014/main" val="1637443626"/>
                  </a:ext>
                </a:extLst>
              </a:tr>
              <a:tr h="337724">
                <a:tc>
                  <a:txBody>
                    <a:bodyPr/>
                    <a:lstStyle/>
                    <a:p>
                      <a:pPr algn="ctr" fontAlgn="b"/>
                      <a:r>
                        <a:rPr lang="en-US" sz="1000" u="sng" strike="noStrike" dirty="0">
                          <a:effectLst/>
                          <a:hlinkClick r:id="rId17"/>
                        </a:rPr>
                        <a:t>EDMS 2390126</a:t>
                      </a:r>
                      <a:endParaRPr lang="en-US" sz="1000" b="0" i="0" u="sng" strike="noStrike" dirty="0">
                        <a:solidFill>
                          <a:srgbClr val="0000FF"/>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016</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1000" u="none" strike="noStrike">
                          <a:effectLst/>
                        </a:rPr>
                        <a:t>DOC</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b"/>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Rev 1</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l" fontAlgn="b"/>
                      <a:r>
                        <a:rPr lang="en-US" sz="900" u="none" strike="noStrike" dirty="0">
                          <a:effectLst/>
                        </a:rPr>
                        <a:t>ND-LAr process parameters for RFI application notes</a:t>
                      </a:r>
                      <a:endParaRPr lang="en-US" sz="900" b="0" i="0" u="none" strike="noStrike" dirty="0">
                        <a:solidFill>
                          <a:srgbClr val="000000"/>
                        </a:solidFill>
                        <a:effectLst/>
                        <a:latin typeface="Calibri" panose="020F0502020204030204" pitchFamily="34" charset="0"/>
                      </a:endParaRPr>
                    </a:p>
                  </a:txBody>
                  <a:tcPr marL="80415" marR="8935" marT="8935" marB="0" anchor="ctr"/>
                </a:tc>
                <a:tc>
                  <a:txBody>
                    <a:bodyPr/>
                    <a:lstStyle/>
                    <a:p>
                      <a:pPr algn="ctr" fontAlgn="b"/>
                      <a:r>
                        <a:rPr lang="en-US" sz="1000" u="none" strike="noStrike">
                          <a:effectLst/>
                        </a:rPr>
                        <a:t>5/4/2020</a:t>
                      </a:r>
                      <a:endParaRPr lang="en-US" sz="10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ENG</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a:effectLst/>
                        </a:rPr>
                        <a:t>J Creus</a:t>
                      </a:r>
                      <a:endParaRPr lang="en-US" sz="900" b="0" i="0" u="none" strike="noStrike">
                        <a:solidFill>
                          <a:srgbClr val="000000"/>
                        </a:solidFill>
                        <a:effectLst/>
                        <a:latin typeface="Calibri" panose="020F0502020204030204" pitchFamily="34" charset="0"/>
                      </a:endParaRPr>
                    </a:p>
                  </a:txBody>
                  <a:tcPr marL="8935" marR="8935" marT="8935" marB="0" anchor="ctr"/>
                </a:tc>
                <a:tc>
                  <a:txBody>
                    <a:bodyPr/>
                    <a:lstStyle/>
                    <a:p>
                      <a:pPr algn="ctr" fontAlgn="ctr"/>
                      <a:r>
                        <a:rPr lang="en-US" sz="900" u="none" strike="noStrike" dirty="0">
                          <a:effectLst/>
                        </a:rPr>
                        <a:t>APPROVED</a:t>
                      </a:r>
                      <a:endParaRPr lang="en-US" sz="900" b="1" i="0" u="none" strike="noStrike" dirty="0">
                        <a:solidFill>
                          <a:srgbClr val="00B050"/>
                        </a:solidFill>
                        <a:effectLst/>
                        <a:latin typeface="Calibri" panose="020F0502020204030204" pitchFamily="34" charset="0"/>
                      </a:endParaRPr>
                    </a:p>
                  </a:txBody>
                  <a:tcPr marL="8935" marR="8935" marT="8935" marB="0" anchor="ctr"/>
                </a:tc>
                <a:extLst>
                  <a:ext uri="{0D108BD9-81ED-4DB2-BD59-A6C34878D82A}">
                    <a16:rowId xmlns:a16="http://schemas.microsoft.com/office/drawing/2014/main" val="2667967297"/>
                  </a:ext>
                </a:extLst>
              </a:tr>
            </a:tbl>
          </a:graphicData>
        </a:graphic>
      </p:graphicFrame>
    </p:spTree>
    <p:extLst>
      <p:ext uri="{BB962C8B-B14F-4D97-AF65-F5344CB8AC3E}">
        <p14:creationId xmlns:p14="http://schemas.microsoft.com/office/powerpoint/2010/main" val="2801223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4"/>
          </p:nvPr>
        </p:nvSpPr>
        <p:spPr/>
        <p:txBody>
          <a:bodyPr/>
          <a:lstStyle/>
          <a:p>
            <a:pPr>
              <a:defRPr/>
            </a:pPr>
            <a:r>
              <a:rPr lang="en-US" altLang="zh-CN"/>
              <a:t>David Montanari | Near Site Cryogenics Systems Overview</a:t>
            </a:r>
            <a:endParaRPr lang="en-US" altLang="zh-CN" dirty="0"/>
          </a:p>
        </p:txBody>
      </p:sp>
      <p:sp>
        <p:nvSpPr>
          <p:cNvPr id="4" name="灯片编号占位符 3"/>
          <p:cNvSpPr>
            <a:spLocks noGrp="1"/>
          </p:cNvSpPr>
          <p:nvPr>
            <p:ph type="sldNum" sz="quarter" idx="15"/>
          </p:nvPr>
        </p:nvSpPr>
        <p:spPr/>
        <p:txBody>
          <a:bodyPr/>
          <a:lstStyle/>
          <a:p>
            <a:pPr>
              <a:defRPr/>
            </a:pPr>
            <a:fld id="{98AA3EDC-84CE-5D44-955B-22A59AD27526}" type="slidenum">
              <a:rPr lang="en-US" smtClean="0"/>
              <a:pPr>
                <a:defRPr/>
              </a:pPr>
              <a:t>38</a:t>
            </a:fld>
            <a:endParaRPr lang="en-US" dirty="0"/>
          </a:p>
        </p:txBody>
      </p:sp>
      <p:sp>
        <p:nvSpPr>
          <p:cNvPr id="7" name="日期占位符 6"/>
          <p:cNvSpPr>
            <a:spLocks noGrp="1"/>
          </p:cNvSpPr>
          <p:nvPr>
            <p:ph type="dt" sz="half" idx="2"/>
          </p:nvPr>
        </p:nvSpPr>
        <p:spPr/>
        <p:txBody>
          <a:bodyPr/>
          <a:lstStyle/>
          <a:p>
            <a:pPr>
              <a:defRPr/>
            </a:pPr>
            <a:r>
              <a:rPr lang="en-US"/>
              <a:t>07.09.20</a:t>
            </a:r>
            <a:endParaRPr lang="en-US" dirty="0"/>
          </a:p>
        </p:txBody>
      </p:sp>
      <p:graphicFrame>
        <p:nvGraphicFramePr>
          <p:cNvPr id="10" name="Table 5"/>
          <p:cNvGraphicFramePr>
            <a:graphicFrameLocks noGrp="1"/>
          </p:cNvGraphicFramePr>
          <p:nvPr/>
        </p:nvGraphicFramePr>
        <p:xfrm>
          <a:off x="152400" y="914400"/>
          <a:ext cx="6172200" cy="1982788"/>
        </p:xfrm>
        <a:graphic>
          <a:graphicData uri="http://schemas.openxmlformats.org/drawingml/2006/table">
            <a:tbl>
              <a:tblPr/>
              <a:tblGrid>
                <a:gridCol w="800100">
                  <a:extLst>
                    <a:ext uri="{9D8B030D-6E8A-4147-A177-3AD203B41FA5}">
                      <a16:colId xmlns:a16="http://schemas.microsoft.com/office/drawing/2014/main" val="20000"/>
                    </a:ext>
                  </a:extLst>
                </a:gridCol>
                <a:gridCol w="863600">
                  <a:extLst>
                    <a:ext uri="{9D8B030D-6E8A-4147-A177-3AD203B41FA5}">
                      <a16:colId xmlns:a16="http://schemas.microsoft.com/office/drawing/2014/main" val="20001"/>
                    </a:ext>
                  </a:extLst>
                </a:gridCol>
                <a:gridCol w="1092200">
                  <a:extLst>
                    <a:ext uri="{9D8B030D-6E8A-4147-A177-3AD203B41FA5}">
                      <a16:colId xmlns:a16="http://schemas.microsoft.com/office/drawing/2014/main" val="20002"/>
                    </a:ext>
                  </a:extLst>
                </a:gridCol>
                <a:gridCol w="11176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1282700">
                  <a:extLst>
                    <a:ext uri="{9D8B030D-6E8A-4147-A177-3AD203B41FA5}">
                      <a16:colId xmlns:a16="http://schemas.microsoft.com/office/drawing/2014/main" val="20005"/>
                    </a:ext>
                  </a:extLst>
                </a:gridCol>
              </a:tblGrid>
              <a:tr h="200025">
                <a:tc gridSpan="6">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rPr>
                        <a:t>Linde</a:t>
                      </a:r>
                      <a:r>
                        <a:rPr kumimoji="0" lang="en-US" altLang="zh-CN" sz="1100" b="1" i="0" u="none" strike="noStrike" cap="none" normalizeH="0" baseline="0">
                          <a:ln>
                            <a:noFill/>
                          </a:ln>
                          <a:solidFill>
                            <a:srgbClr val="000000"/>
                          </a:solidFill>
                          <a:effectLst/>
                          <a:latin typeface="Arial" panose="020B0604020202020204" pitchFamily="34" charset="0"/>
                          <a:ea typeface="宋体" panose="02010600030101010101" pitchFamily="2" charset="-122"/>
                        </a:rPr>
                        <a:t>-He Refrigerator/Liquefier: Dynamic gas-bearing  turbine technology </a:t>
                      </a:r>
                      <a:endParaRPr kumimoji="0" lang="en-US" altLang="zh-CN" sz="1100" b="1" i="0" u="none" strike="noStrike" cap="none" normalizeH="0" baseline="0">
                        <a:ln>
                          <a:noFill/>
                        </a:ln>
                        <a:solidFill>
                          <a:srgbClr val="333399"/>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20002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Series No.</a:t>
                      </a:r>
                      <a:endParaRPr kumimoji="0" lang="en-US" altLang="zh-CN" sz="1100" b="1" i="0" u="none" strike="noStrike" cap="none" normalizeH="0" baseline="0">
                        <a:ln>
                          <a:noFill/>
                        </a:ln>
                        <a:solidFill>
                          <a:srgbClr val="000000"/>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Liquefaction rate at 4.5K (L/hr)</a:t>
                      </a:r>
                      <a:endParaRPr kumimoji="0" lang="en-US" altLang="zh-CN" sz="1100" b="1" i="0" u="none" strike="noStrike" cap="none" normalizeH="0" baseline="0">
                        <a:ln>
                          <a:noFill/>
                        </a:ln>
                        <a:solidFill>
                          <a:srgbClr val="000000"/>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Refrigeration at 4.5K (W)</a:t>
                      </a:r>
                      <a:endParaRPr kumimoji="0" lang="en-US" altLang="zh-CN" sz="1100" b="1" i="0" u="none" strike="noStrike" cap="none" normalizeH="0" baseline="0">
                        <a:ln>
                          <a:noFill/>
                        </a:ln>
                        <a:solidFill>
                          <a:srgbClr val="000000"/>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Power Rating (kW)</a:t>
                      </a:r>
                      <a:endParaRPr kumimoji="0" lang="en-US" altLang="zh-CN" sz="1100" b="1" i="0" u="none" strike="noStrike" cap="none" normalizeH="0" baseline="0">
                        <a:ln>
                          <a:noFill/>
                        </a:ln>
                        <a:solidFill>
                          <a:srgbClr val="000000"/>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1"/>
                  </a:ext>
                </a:extLst>
              </a:tr>
              <a:tr h="3825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w/LN precooling</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w/o LN precooling</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w/LN precooling</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w/o LN precooling</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20002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L70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40-70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20-35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row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45~75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3"/>
                  </a:ext>
                </a:extLst>
              </a:tr>
              <a:tr h="20002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LR70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zh-CN"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endParaRPr>
                    </a:p>
                  </a:txBody>
                  <a:tcPr marL="0" marR="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zh-CN"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endParaRPr>
                    </a:p>
                  </a:txBody>
                  <a:tcPr marL="0" marR="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33CC"/>
                          </a:solidFill>
                          <a:effectLst/>
                          <a:latin typeface="Arial" panose="020B0604020202020204" pitchFamily="34" charset="0"/>
                          <a:ea typeface="宋体" panose="02010600030101010101" pitchFamily="2" charset="-122"/>
                        </a:rPr>
                        <a:t>130-190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100-145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vMerge="1">
                  <a:txBody>
                    <a:bodyPr/>
                    <a:lstStyle/>
                    <a:p>
                      <a:endParaRPr lang="zh-CN" altLang="en-US"/>
                    </a:p>
                  </a:txBody>
                  <a:tcPr/>
                </a:tc>
                <a:extLst>
                  <a:ext uri="{0D108BD9-81ED-4DB2-BD59-A6C34878D82A}">
                    <a16:rowId xmlns:a16="http://schemas.microsoft.com/office/drawing/2014/main" val="10004"/>
                  </a:ext>
                </a:extLst>
              </a:tr>
              <a:tr h="20002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L140</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90-140</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45-70</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row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90~132</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5"/>
                  </a:ext>
                </a:extLst>
              </a:tr>
              <a:tr h="20002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LR140</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3333FF"/>
                          </a:solidFill>
                          <a:effectLst/>
                          <a:latin typeface="Arial" panose="020B0604020202020204" pitchFamily="34" charset="0"/>
                          <a:ea typeface="宋体" panose="02010600030101010101" pitchFamily="2" charset="-122"/>
                        </a:rPr>
                        <a:t>255-400</a:t>
                      </a:r>
                      <a:endParaRPr kumimoji="0" lang="en-US" altLang="zh-CN" sz="1100" b="1" i="0" u="none" strike="noStrike" cap="none" normalizeH="0" baseline="0" dirty="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3333FF"/>
                          </a:solidFill>
                          <a:effectLst/>
                          <a:latin typeface="Arial" panose="020B0604020202020204" pitchFamily="34" charset="0"/>
                          <a:ea typeface="宋体" panose="02010600030101010101" pitchFamily="2" charset="-122"/>
                        </a:rPr>
                        <a:t>210-290</a:t>
                      </a:r>
                      <a:endParaRPr kumimoji="0" lang="en-US" altLang="zh-CN" sz="1100" b="1" i="0" u="none" strike="noStrike" cap="none" normalizeH="0" baseline="0" dirty="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vMerge="1">
                  <a:txBody>
                    <a:bodyPr/>
                    <a:lstStyle/>
                    <a:p>
                      <a:endParaRPr lang="zh-CN" altLang="en-US"/>
                    </a:p>
                  </a:txBody>
                  <a:tcPr/>
                </a:tc>
                <a:extLst>
                  <a:ext uri="{0D108BD9-81ED-4DB2-BD59-A6C34878D82A}">
                    <a16:rowId xmlns:a16="http://schemas.microsoft.com/office/drawing/2014/main" val="10006"/>
                  </a:ext>
                </a:extLst>
              </a:tr>
              <a:tr h="20002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L280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200-290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100-145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row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160~250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7"/>
                  </a:ext>
                </a:extLst>
              </a:tr>
              <a:tr h="20002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LR280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560-900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00"/>
                          </a:solidFill>
                          <a:effectLst/>
                          <a:latin typeface="Arial" panose="020B0604020202020204" pitchFamily="34" charset="0"/>
                          <a:ea typeface="宋体" panose="02010600030101010101" pitchFamily="2" charset="-122"/>
                        </a:rPr>
                        <a:t>445-640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vMerge="1">
                  <a:txBody>
                    <a:bodyPr/>
                    <a:lstStyle/>
                    <a:p>
                      <a:endParaRPr lang="zh-CN" altLang="en-US"/>
                    </a:p>
                  </a:txBody>
                  <a:tcPr/>
                </a:tc>
                <a:extLst>
                  <a:ext uri="{0D108BD9-81ED-4DB2-BD59-A6C34878D82A}">
                    <a16:rowId xmlns:a16="http://schemas.microsoft.com/office/drawing/2014/main" val="10008"/>
                  </a:ext>
                </a:extLst>
              </a:tr>
            </a:tbl>
          </a:graphicData>
        </a:graphic>
      </p:graphicFrame>
      <p:pic>
        <p:nvPicPr>
          <p:cNvPr id="11" name="Picture 7"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749300"/>
            <a:ext cx="3951288"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8"/>
          <p:cNvGraphicFramePr>
            <a:graphicFrameLocks noGrp="1"/>
          </p:cNvGraphicFramePr>
          <p:nvPr/>
        </p:nvGraphicFramePr>
        <p:xfrm>
          <a:off x="152400" y="3319463"/>
          <a:ext cx="7874000" cy="2287588"/>
        </p:xfrm>
        <a:graphic>
          <a:graphicData uri="http://schemas.openxmlformats.org/drawingml/2006/table">
            <a:tbl>
              <a:tblPr/>
              <a:tblGrid>
                <a:gridCol w="800100">
                  <a:extLst>
                    <a:ext uri="{9D8B030D-6E8A-4147-A177-3AD203B41FA5}">
                      <a16:colId xmlns:a16="http://schemas.microsoft.com/office/drawing/2014/main" val="20000"/>
                    </a:ext>
                  </a:extLst>
                </a:gridCol>
                <a:gridCol w="863600">
                  <a:extLst>
                    <a:ext uri="{9D8B030D-6E8A-4147-A177-3AD203B41FA5}">
                      <a16:colId xmlns:a16="http://schemas.microsoft.com/office/drawing/2014/main" val="20001"/>
                    </a:ext>
                  </a:extLst>
                </a:gridCol>
                <a:gridCol w="1092200">
                  <a:extLst>
                    <a:ext uri="{9D8B030D-6E8A-4147-A177-3AD203B41FA5}">
                      <a16:colId xmlns:a16="http://schemas.microsoft.com/office/drawing/2014/main" val="20002"/>
                    </a:ext>
                  </a:extLst>
                </a:gridCol>
                <a:gridCol w="11176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1420813">
                  <a:extLst>
                    <a:ext uri="{9D8B030D-6E8A-4147-A177-3AD203B41FA5}">
                      <a16:colId xmlns:a16="http://schemas.microsoft.com/office/drawing/2014/main" val="20005"/>
                    </a:ext>
                  </a:extLst>
                </a:gridCol>
                <a:gridCol w="1563687">
                  <a:extLst>
                    <a:ext uri="{9D8B030D-6E8A-4147-A177-3AD203B41FA5}">
                      <a16:colId xmlns:a16="http://schemas.microsoft.com/office/drawing/2014/main" val="20006"/>
                    </a:ext>
                  </a:extLst>
                </a:gridCol>
              </a:tblGrid>
              <a:tr h="211138">
                <a:tc gridSpan="7">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dirty="0">
                          <a:ln>
                            <a:noFill/>
                          </a:ln>
                          <a:solidFill>
                            <a:srgbClr val="3333FF"/>
                          </a:solidFill>
                          <a:effectLst/>
                          <a:latin typeface="Arial" panose="020B0604020202020204" pitchFamily="34" charset="0"/>
                          <a:ea typeface="宋体" panose="02010600030101010101" pitchFamily="2" charset="-122"/>
                        </a:rPr>
                        <a:t>Air Liquide</a:t>
                      </a:r>
                      <a:r>
                        <a:rPr kumimoji="0" lang="en-US" altLang="zh-CN" sz="1100" b="1" i="0" u="none" strike="noStrike" cap="none" normalizeH="0" baseline="0" dirty="0">
                          <a:ln>
                            <a:noFill/>
                          </a:ln>
                          <a:solidFill>
                            <a:srgbClr val="000000"/>
                          </a:solidFill>
                          <a:effectLst/>
                          <a:latin typeface="Arial" panose="020B0604020202020204" pitchFamily="34" charset="0"/>
                          <a:ea typeface="宋体" panose="02010600030101010101" pitchFamily="2" charset="-122"/>
                        </a:rPr>
                        <a:t>-He Liquefier: Static gas-bearing  turbine technology </a:t>
                      </a:r>
                      <a:endParaRPr kumimoji="0" lang="en-US" altLang="zh-CN" sz="1100" b="1" i="0" u="none" strike="noStrike" cap="none" normalizeH="0" baseline="0" dirty="0">
                        <a:ln>
                          <a:noFill/>
                        </a:ln>
                        <a:solidFill>
                          <a:srgbClr val="333399"/>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40481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00"/>
                          </a:solidFill>
                          <a:effectLst/>
                          <a:latin typeface="Arial" panose="020B0604020202020204" pitchFamily="34" charset="0"/>
                          <a:ea typeface="宋体" panose="02010600030101010101" pitchFamily="2" charset="-122"/>
                        </a:rPr>
                        <a:t>Liquefaction rate at 4.5K (L/</a:t>
                      </a:r>
                      <a:r>
                        <a:rPr kumimoji="0" lang="en-US" altLang="zh-CN" sz="1100" b="0" i="0" u="none" strike="noStrike" cap="none" normalizeH="0" baseline="0" dirty="0" err="1">
                          <a:ln>
                            <a:noFill/>
                          </a:ln>
                          <a:solidFill>
                            <a:srgbClr val="000000"/>
                          </a:solidFill>
                          <a:effectLst/>
                          <a:latin typeface="Arial" panose="020B0604020202020204" pitchFamily="34" charset="0"/>
                          <a:ea typeface="宋体" panose="02010600030101010101" pitchFamily="2" charset="-122"/>
                        </a:rPr>
                        <a:t>hr</a:t>
                      </a:r>
                      <a:r>
                        <a:rPr kumimoji="0" lang="en-US" altLang="zh-CN" sz="1100" b="0" i="0" u="none" strike="noStrike" cap="none" normalizeH="0" baseline="0" dirty="0">
                          <a:ln>
                            <a:noFill/>
                          </a:ln>
                          <a:solidFill>
                            <a:srgbClr val="000000"/>
                          </a:solidFill>
                          <a:effectLst/>
                          <a:latin typeface="Arial" panose="020B0604020202020204" pitchFamily="34" charset="0"/>
                          <a:ea typeface="宋体" panose="02010600030101010101" pitchFamily="2" charset="-122"/>
                        </a:rPr>
                        <a:t>)</a:t>
                      </a:r>
                      <a:endParaRPr kumimoji="0" lang="en-US" altLang="zh-CN" sz="1100" b="1" i="0" u="none" strike="noStrike" cap="none" normalizeH="0" baseline="0" dirty="0">
                        <a:ln>
                          <a:noFill/>
                        </a:ln>
                        <a:solidFill>
                          <a:srgbClr val="000000"/>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Refrigeration at 4.5K (W)</a:t>
                      </a:r>
                      <a:endParaRPr kumimoji="0" lang="en-US" altLang="zh-CN" sz="1100" b="1" i="0" u="none" strike="noStrike" cap="none" normalizeH="0" baseline="0">
                        <a:ln>
                          <a:noFill/>
                        </a:ln>
                        <a:solidFill>
                          <a:srgbClr val="000000"/>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ELECTRIC  POWER (kW)</a:t>
                      </a:r>
                      <a:endParaRPr kumimoji="0" lang="en-US" altLang="zh-CN" sz="1100" b="1" i="0" u="none" strike="noStrike" cap="none" normalizeH="0" baseline="0">
                        <a:ln>
                          <a:noFill/>
                        </a:ln>
                        <a:solidFill>
                          <a:srgbClr val="000000"/>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MAXIMUM EFFICIENCY (kW/(L/hr))</a:t>
                      </a:r>
                      <a:endParaRPr kumimoji="0" lang="en-US" altLang="zh-CN" sz="1100" b="1" i="0" u="none" strike="noStrike" cap="none" normalizeH="0" baseline="0">
                        <a:ln>
                          <a:noFill/>
                        </a:ln>
                        <a:solidFill>
                          <a:srgbClr val="000000"/>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1"/>
                  </a:ext>
                </a:extLst>
              </a:tr>
              <a:tr h="40481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w/LN precooling</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w/o LN precooling</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w/LN precooling</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w/o LN precooling</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21113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HELIAL SL</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30 to 50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15 to 25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45 to 55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1.0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3"/>
                  </a:ext>
                </a:extLst>
              </a:tr>
              <a:tr h="21113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HELIAL SF</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3333FF"/>
                          </a:solidFill>
                          <a:effectLst/>
                          <a:latin typeface="Arial" panose="020B0604020202020204" pitchFamily="34" charset="0"/>
                          <a:ea typeface="宋体" panose="02010600030101010101" pitchFamily="2" charset="-122"/>
                        </a:rPr>
                        <a:t>100-300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45 to 132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21113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HELIAL ML</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75 to 150</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35 to 70</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75 to 132</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0.9</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5"/>
                  </a:ext>
                </a:extLst>
              </a:tr>
              <a:tr h="21113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HELIAL MF</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3333FF"/>
                          </a:solidFill>
                          <a:effectLst/>
                          <a:latin typeface="Arial" panose="020B0604020202020204" pitchFamily="34" charset="0"/>
                          <a:ea typeface="宋体" panose="02010600030101010101" pitchFamily="2" charset="-122"/>
                        </a:rPr>
                        <a:t>300-600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132 to 210</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endParaRPr kumimoji="0" lang="en-US" altLang="zh-CN" sz="1100" b="1" i="0" u="none" strike="noStrike" cap="none" normalizeH="0" baseline="0">
                        <a:ln>
                          <a:noFill/>
                        </a:ln>
                        <a:solidFill>
                          <a:srgbClr val="3333FF"/>
                        </a:solidFill>
                        <a:effectLst/>
                        <a:latin typeface="Arial" panose="020B0604020202020204" pitchFamily="34" charset="0"/>
                        <a:ea typeface="宋体" panose="02010600030101010101" pitchFamily="2"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21113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HELIAL LL</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215 to 330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110 to 145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160 to 250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0.75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7"/>
                  </a:ext>
                </a:extLst>
              </a:tr>
              <a:tr h="21113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HELIAL LF</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600-1000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Arial" panose="020B0604020202020204" pitchFamily="34" charset="0"/>
                          <a:ea typeface="宋体" panose="02010600030101010101" pitchFamily="2" charset="-122"/>
                        </a:rPr>
                        <a:t>210 to 315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00"/>
                          </a:solidFill>
                          <a:effectLst/>
                          <a:latin typeface="Arial" panose="020B0604020202020204" pitchFamily="34" charset="0"/>
                          <a:ea typeface="宋体" panose="02010600030101010101" pitchFamily="2" charset="-122"/>
                        </a:rPr>
                        <a:t> </a:t>
                      </a:r>
                    </a:p>
                  </a:txBody>
                  <a:tcPr marL="0" marR="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8"/>
                  </a:ext>
                </a:extLst>
              </a:tr>
            </a:tbl>
          </a:graphicData>
        </a:graphic>
      </p:graphicFrame>
      <p:pic>
        <p:nvPicPr>
          <p:cNvPr id="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3335338"/>
            <a:ext cx="3629025"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D01474D-34C5-894F-8AD1-F58BDF959E4C}"/>
              </a:ext>
            </a:extLst>
          </p:cNvPr>
          <p:cNvSpPr>
            <a:spLocks noGrp="1"/>
          </p:cNvSpPr>
          <p:nvPr>
            <p:ph type="title"/>
          </p:nvPr>
        </p:nvSpPr>
        <p:spPr/>
        <p:txBody>
          <a:bodyPr/>
          <a:lstStyle/>
          <a:p>
            <a:r>
              <a:rPr lang="en-US" altLang="zh-CN" dirty="0"/>
              <a:t>Commercial Refrigerator/Liquefier</a:t>
            </a:r>
            <a:endParaRPr lang="en-US" dirty="0"/>
          </a:p>
        </p:txBody>
      </p:sp>
    </p:spTree>
    <p:extLst>
      <p:ext uri="{BB962C8B-B14F-4D97-AF65-F5344CB8AC3E}">
        <p14:creationId xmlns:p14="http://schemas.microsoft.com/office/powerpoint/2010/main" val="1182939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Estimates of Heat Loads: SAND cooling system</a:t>
            </a:r>
            <a:endParaRPr lang="zh-CN" altLang="en-US" dirty="0"/>
          </a:p>
        </p:txBody>
      </p:sp>
      <p:sp>
        <p:nvSpPr>
          <p:cNvPr id="3" name="页脚占位符 2"/>
          <p:cNvSpPr>
            <a:spLocks noGrp="1"/>
          </p:cNvSpPr>
          <p:nvPr>
            <p:ph type="ftr" sz="quarter" idx="14"/>
          </p:nvPr>
        </p:nvSpPr>
        <p:spPr/>
        <p:txBody>
          <a:bodyPr/>
          <a:lstStyle/>
          <a:p>
            <a:pPr>
              <a:defRPr/>
            </a:pPr>
            <a:r>
              <a:rPr lang="en-US" altLang="zh-CN"/>
              <a:t>David Montanari | Near Site Cryogenics Systems Overview</a:t>
            </a:r>
            <a:endParaRPr lang="en-US" altLang="zh-CN" dirty="0"/>
          </a:p>
        </p:txBody>
      </p:sp>
      <p:sp>
        <p:nvSpPr>
          <p:cNvPr id="4" name="灯片编号占位符 3"/>
          <p:cNvSpPr>
            <a:spLocks noGrp="1"/>
          </p:cNvSpPr>
          <p:nvPr>
            <p:ph type="sldNum" sz="quarter" idx="15"/>
          </p:nvPr>
        </p:nvSpPr>
        <p:spPr/>
        <p:txBody>
          <a:bodyPr/>
          <a:lstStyle/>
          <a:p>
            <a:pPr>
              <a:defRPr/>
            </a:pPr>
            <a:fld id="{98AA3EDC-84CE-5D44-955B-22A59AD27526}" type="slidenum">
              <a:rPr lang="en-US" smtClean="0"/>
              <a:pPr>
                <a:defRPr/>
              </a:pPr>
              <a:t>39</a:t>
            </a:fld>
            <a:endParaRPr lang="en-US" dirty="0"/>
          </a:p>
        </p:txBody>
      </p:sp>
      <p:sp>
        <p:nvSpPr>
          <p:cNvPr id="7" name="日期占位符 6"/>
          <p:cNvSpPr>
            <a:spLocks noGrp="1"/>
          </p:cNvSpPr>
          <p:nvPr>
            <p:ph type="dt" sz="half" idx="2"/>
          </p:nvPr>
        </p:nvSpPr>
        <p:spPr/>
        <p:txBody>
          <a:bodyPr/>
          <a:lstStyle/>
          <a:p>
            <a:pPr>
              <a:defRPr/>
            </a:pPr>
            <a:r>
              <a:rPr lang="en-US"/>
              <a:t>07.09.20</a:t>
            </a:r>
            <a:endParaRPr lang="en-US" dirty="0"/>
          </a:p>
        </p:txBody>
      </p:sp>
      <p:sp>
        <p:nvSpPr>
          <p:cNvPr id="15" name="Rectangle 16"/>
          <p:cNvSpPr>
            <a:spLocks noChangeArrowheads="1"/>
          </p:cNvSpPr>
          <p:nvPr/>
        </p:nvSpPr>
        <p:spPr bwMode="auto">
          <a:xfrm>
            <a:off x="7157141" y="5575136"/>
            <a:ext cx="3740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1600" b="1" dirty="0">
                <a:solidFill>
                  <a:srgbClr val="3333FF"/>
                </a:solidFill>
                <a:latin typeface="Helvetica" panose="020B0604020202020204" pitchFamily="34" charset="0"/>
                <a:cs typeface="Helvetica" panose="020B0604020202020204" pitchFamily="34" charset="0"/>
              </a:rPr>
              <a:t>Cooling capacity: at least 200W at 4.4K w/ 70K </a:t>
            </a:r>
            <a:r>
              <a:rPr lang="en-US" altLang="en-US" sz="1600" b="1" dirty="0" err="1">
                <a:solidFill>
                  <a:srgbClr val="3333FF"/>
                </a:solidFill>
                <a:latin typeface="Helvetica" panose="020B0604020202020204" pitchFamily="34" charset="0"/>
                <a:cs typeface="Helvetica" panose="020B0604020202020204" pitchFamily="34" charset="0"/>
              </a:rPr>
              <a:t>Ghe</a:t>
            </a:r>
            <a:r>
              <a:rPr lang="en-US" altLang="en-US" sz="1600" b="1" dirty="0">
                <a:solidFill>
                  <a:srgbClr val="3333FF"/>
                </a:solidFill>
                <a:latin typeface="Helvetica" panose="020B0604020202020204" pitchFamily="34" charset="0"/>
                <a:cs typeface="Helvetica" panose="020B0604020202020204" pitchFamily="34" charset="0"/>
              </a:rPr>
              <a:t> supply </a:t>
            </a:r>
          </a:p>
        </p:txBody>
      </p:sp>
      <p:sp>
        <p:nvSpPr>
          <p:cNvPr id="16" name="TextBox 17"/>
          <p:cNvSpPr txBox="1">
            <a:spLocks noChangeArrowheads="1"/>
          </p:cNvSpPr>
          <p:nvPr/>
        </p:nvSpPr>
        <p:spPr bwMode="auto">
          <a:xfrm>
            <a:off x="6974219" y="1281151"/>
            <a:ext cx="50669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1400" b="1" dirty="0">
                <a:solidFill>
                  <a:srgbClr val="002060"/>
                </a:solidFill>
                <a:latin typeface="Helvetica" panose="020B0604020202020204" pitchFamily="34" charset="0"/>
                <a:cs typeface="Helvetica" panose="020B0604020202020204" pitchFamily="34" charset="0"/>
              </a:rPr>
              <a:t>Assuming: </a:t>
            </a:r>
          </a:p>
          <a:p>
            <a:r>
              <a:rPr lang="en-US" altLang="en-US" sz="1400" dirty="0">
                <a:latin typeface="Helvetica" panose="020B0604020202020204" pitchFamily="34" charset="0"/>
                <a:cs typeface="Helvetica" panose="020B0604020202020204" pitchFamily="34" charset="0"/>
              </a:rPr>
              <a:t>Q_SAND include contingency, only add 50% contingency to </a:t>
            </a:r>
            <a:r>
              <a:rPr lang="en-US" altLang="en-US" sz="1400" dirty="0" err="1">
                <a:latin typeface="Helvetica" panose="020B0604020202020204" pitchFamily="34" charset="0"/>
                <a:cs typeface="Helvetica" panose="020B0604020202020204" pitchFamily="34" charset="0"/>
              </a:rPr>
              <a:t>Q_lines</a:t>
            </a:r>
            <a:r>
              <a:rPr lang="en-US" altLang="en-US" sz="1400" dirty="0">
                <a:latin typeface="Helvetica" panose="020B0604020202020204" pitchFamily="34" charset="0"/>
                <a:cs typeface="Helvetica" panose="020B0604020202020204" pitchFamily="34" charset="0"/>
              </a:rPr>
              <a:t> and Q_DVBs.</a:t>
            </a:r>
          </a:p>
        </p:txBody>
      </p:sp>
      <p:sp>
        <p:nvSpPr>
          <p:cNvPr id="11" name="矩形 10"/>
          <p:cNvSpPr/>
          <p:nvPr/>
        </p:nvSpPr>
        <p:spPr>
          <a:xfrm>
            <a:off x="7547461" y="107194"/>
            <a:ext cx="3957045" cy="338554"/>
          </a:xfrm>
          <a:prstGeom prst="rect">
            <a:avLst/>
          </a:prstGeom>
        </p:spPr>
        <p:txBody>
          <a:bodyPr wrap="none">
            <a:spAutoFit/>
          </a:bodyPr>
          <a:lstStyle/>
          <a:p>
            <a:r>
              <a:rPr lang="zh-CN" altLang="en-US" sz="1600" b="1" dirty="0">
                <a:hlinkClick r:id="rId2"/>
              </a:rPr>
              <a:t>https://edms.cern.ch/document/2387227/1</a:t>
            </a:r>
            <a:endParaRPr lang="zh-CN" altLang="en-US" sz="1600" b="1" dirty="0"/>
          </a:p>
        </p:txBody>
      </p:sp>
      <p:pic>
        <p:nvPicPr>
          <p:cNvPr id="8" name="图片 7"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66" y="858085"/>
            <a:ext cx="6228320" cy="2433755"/>
          </a:xfrm>
          <a:prstGeom prst="rect">
            <a:avLst/>
          </a:prstGeom>
        </p:spPr>
      </p:pic>
      <p:pic>
        <p:nvPicPr>
          <p:cNvPr id="9" name="图片 8"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865" y="3418230"/>
            <a:ext cx="6282192" cy="2843074"/>
          </a:xfrm>
          <a:prstGeom prst="rect">
            <a:avLst/>
          </a:prstGeom>
        </p:spPr>
      </p:pic>
    </p:spTree>
    <p:extLst>
      <p:ext uri="{BB962C8B-B14F-4D97-AF65-F5344CB8AC3E}">
        <p14:creationId xmlns:p14="http://schemas.microsoft.com/office/powerpoint/2010/main" val="2243776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4</a:t>
            </a:fld>
            <a:endParaRPr lang="en-US" dirty="0"/>
          </a:p>
        </p:txBody>
      </p:sp>
      <p:sp>
        <p:nvSpPr>
          <p:cNvPr id="3" name="Content Placeholder 2"/>
          <p:cNvSpPr>
            <a:spLocks noGrp="1"/>
          </p:cNvSpPr>
          <p:nvPr>
            <p:ph idx="13"/>
          </p:nvPr>
        </p:nvSpPr>
        <p:spPr>
          <a:xfrm>
            <a:off x="609599" y="1138236"/>
            <a:ext cx="11057467" cy="5013182"/>
          </a:xfrm>
          <a:prstGeom prst="rect">
            <a:avLst/>
          </a:prstGeom>
        </p:spPr>
        <p:txBody>
          <a:bodyPr>
            <a:normAutofit fontScale="77500" lnSpcReduction="20000"/>
          </a:bodyPr>
          <a:lstStyle/>
          <a:p>
            <a:pPr>
              <a:lnSpc>
                <a:spcPct val="130000"/>
              </a:lnSpc>
            </a:pPr>
            <a:r>
              <a:rPr lang="en-US" dirty="0"/>
              <a:t>Project Manager: </a:t>
            </a:r>
          </a:p>
          <a:p>
            <a:pPr lvl="1">
              <a:lnSpc>
                <a:spcPct val="130000"/>
              </a:lnSpc>
            </a:pPr>
            <a:r>
              <a:rPr lang="en-US" sz="1900" dirty="0"/>
              <a:t>David Montanari (LBNF).</a:t>
            </a:r>
          </a:p>
          <a:p>
            <a:pPr>
              <a:lnSpc>
                <a:spcPct val="130000"/>
              </a:lnSpc>
            </a:pPr>
            <a:r>
              <a:rPr lang="en-US" dirty="0"/>
              <a:t>Lead Cryogenics Systems Engineer: </a:t>
            </a:r>
          </a:p>
          <a:p>
            <a:pPr lvl="1">
              <a:lnSpc>
                <a:spcPct val="130000"/>
              </a:lnSpc>
            </a:pPr>
            <a:r>
              <a:rPr lang="en-US" sz="1900" dirty="0"/>
              <a:t>Mark Adamowski (LBNF)</a:t>
            </a:r>
            <a:r>
              <a:rPr lang="en-US" sz="1900" dirty="0">
                <a:sym typeface="Wingdings" panose="05000000000000000000" pitchFamily="2" charset="2"/>
              </a:rPr>
              <a:t>.</a:t>
            </a:r>
            <a:endParaRPr lang="en-US" sz="1900" dirty="0"/>
          </a:p>
          <a:p>
            <a:pPr>
              <a:lnSpc>
                <a:spcPct val="130000"/>
              </a:lnSpc>
            </a:pPr>
            <a:r>
              <a:rPr lang="en-US" dirty="0"/>
              <a:t>Engineers:</a:t>
            </a:r>
          </a:p>
          <a:p>
            <a:pPr lvl="1">
              <a:lnSpc>
                <a:spcPct val="130000"/>
              </a:lnSpc>
            </a:pPr>
            <a:r>
              <a:rPr lang="en-US" sz="1900" dirty="0"/>
              <a:t>Joaquim Creus (Fermilab/APS-TD) </a:t>
            </a:r>
            <a:r>
              <a:rPr lang="en-US" sz="1900" dirty="0">
                <a:sym typeface="Wingdings" panose="05000000000000000000" pitchFamily="2" charset="2"/>
              </a:rPr>
              <a:t> NS LAr cryogenics.</a:t>
            </a:r>
            <a:endParaRPr lang="en-US" sz="1900" dirty="0"/>
          </a:p>
          <a:p>
            <a:pPr lvl="1">
              <a:lnSpc>
                <a:spcPct val="130000"/>
              </a:lnSpc>
            </a:pPr>
            <a:r>
              <a:rPr lang="en-US" sz="1900" dirty="0"/>
              <a:t>Li Wang (LBL) </a:t>
            </a:r>
            <a:r>
              <a:rPr lang="en-US" sz="1900" dirty="0">
                <a:sym typeface="Wingdings" panose="05000000000000000000" pitchFamily="2" charset="2"/>
              </a:rPr>
              <a:t> NS LHe Cryogenics.</a:t>
            </a:r>
            <a:endParaRPr lang="en-US" sz="1900" dirty="0"/>
          </a:p>
          <a:p>
            <a:pPr lvl="1">
              <a:lnSpc>
                <a:spcPct val="130000"/>
              </a:lnSpc>
            </a:pPr>
            <a:r>
              <a:rPr lang="en-US" sz="1900" dirty="0"/>
              <a:t>Trevor Nichols (Fermilab/ND) </a:t>
            </a:r>
            <a:r>
              <a:rPr lang="en-US" sz="1900" dirty="0">
                <a:sym typeface="Wingdings" panose="05000000000000000000" pitchFamily="2" charset="2"/>
              </a:rPr>
              <a:t> NS Process Controls.</a:t>
            </a:r>
            <a:endParaRPr lang="en-US" sz="1900" dirty="0"/>
          </a:p>
          <a:p>
            <a:pPr lvl="1">
              <a:lnSpc>
                <a:spcPct val="130000"/>
              </a:lnSpc>
            </a:pPr>
            <a:r>
              <a:rPr lang="en-US" sz="1900" dirty="0"/>
              <a:t>Ian Young (Fermilab/PPD) </a:t>
            </a:r>
            <a:r>
              <a:rPr lang="en-US" sz="1900" dirty="0">
                <a:sym typeface="Wingdings" panose="05000000000000000000" pitchFamily="2" charset="2"/>
              </a:rPr>
              <a:t>  NS Process Controls.</a:t>
            </a:r>
          </a:p>
          <a:p>
            <a:pPr lvl="1">
              <a:lnSpc>
                <a:spcPct val="130000"/>
              </a:lnSpc>
            </a:pPr>
            <a:r>
              <a:rPr lang="en-US" sz="1900" dirty="0"/>
              <a:t>Erik Voirin (Fermilab/PPD) </a:t>
            </a:r>
            <a:r>
              <a:rPr lang="en-US" sz="1900" dirty="0">
                <a:sym typeface="Wingdings" panose="05000000000000000000" pitchFamily="2" charset="2"/>
              </a:rPr>
              <a:t> </a:t>
            </a:r>
            <a:r>
              <a:rPr lang="en-US" sz="1900" dirty="0"/>
              <a:t>CFD modeling (as needed).</a:t>
            </a:r>
          </a:p>
          <a:p>
            <a:pPr>
              <a:lnSpc>
                <a:spcPct val="130000"/>
              </a:lnSpc>
            </a:pPr>
            <a:r>
              <a:rPr lang="en-US" dirty="0"/>
              <a:t>Design and Drafting support:</a:t>
            </a:r>
          </a:p>
          <a:p>
            <a:pPr lvl="1">
              <a:lnSpc>
                <a:spcPct val="130000"/>
              </a:lnSpc>
            </a:pPr>
            <a:r>
              <a:rPr lang="en-US" sz="1900" dirty="0"/>
              <a:t>Mike Delaney (LBNF).</a:t>
            </a:r>
          </a:p>
          <a:p>
            <a:pPr lvl="1">
              <a:lnSpc>
                <a:spcPct val="130000"/>
              </a:lnSpc>
            </a:pPr>
            <a:r>
              <a:rPr lang="en-US" sz="1900" dirty="0"/>
              <a:t>Justin Tillman (Fermilab/ND, until early Jun-2020).</a:t>
            </a:r>
          </a:p>
          <a:p>
            <a:pPr lvl="1">
              <a:lnSpc>
                <a:spcPct val="130000"/>
              </a:lnSpc>
            </a:pPr>
            <a:r>
              <a:rPr lang="en-US" sz="1900" dirty="0"/>
              <a:t>Andrew Lawrence (LBL).</a:t>
            </a:r>
          </a:p>
        </p:txBody>
      </p:sp>
      <p:sp>
        <p:nvSpPr>
          <p:cNvPr id="7" name="Content Placeholder 2">
            <a:extLst>
              <a:ext uri="{FF2B5EF4-FFF2-40B4-BE49-F238E27FC236}">
                <a16:creationId xmlns:a16="http://schemas.microsoft.com/office/drawing/2014/main" id="{35F95DF1-FB72-744B-9EBC-10AA8B879200}"/>
              </a:ext>
            </a:extLst>
          </p:cNvPr>
          <p:cNvSpPr txBox="1">
            <a:spLocks/>
          </p:cNvSpPr>
          <p:nvPr/>
        </p:nvSpPr>
        <p:spPr>
          <a:xfrm>
            <a:off x="6425076" y="4491318"/>
            <a:ext cx="5241990" cy="1660101"/>
          </a:xfrm>
          <a:prstGeom prst="rect">
            <a:avLst/>
          </a:prstGeom>
        </p:spPr>
        <p:txBody>
          <a:bodyPr lIns="0" rIns="0">
            <a:normAutofit fontScale="77500" lnSpcReduction="20000"/>
          </a:bodyPr>
          <a:lstStyle>
            <a:lvl1pPr marL="256032" indent="-265176" algn="l" defTabSz="457200" rtl="0" fontAlgn="base">
              <a:lnSpc>
                <a:spcPct val="100000"/>
              </a:lnSpc>
              <a:spcBef>
                <a:spcPts val="400"/>
              </a:spcBef>
              <a:spcAft>
                <a:spcPts val="0"/>
              </a:spcAft>
              <a:buFont typeface="Arial"/>
              <a:buChar char="•"/>
              <a:defRPr sz="2200" b="0" i="0" kern="1200">
                <a:solidFill>
                  <a:srgbClr val="63666A"/>
                </a:solidFill>
                <a:latin typeface="Helvetica"/>
                <a:ea typeface="Geneva" charset="0"/>
                <a:cs typeface="Geneva" charset="0"/>
              </a:defRPr>
            </a:lvl1pPr>
            <a:lvl2pPr marL="520700" indent="-228600" algn="l" defTabSz="457200" rtl="0" fontAlgn="base">
              <a:lnSpc>
                <a:spcPct val="100000"/>
              </a:lnSpc>
              <a:spcBef>
                <a:spcPts val="400"/>
              </a:spcBef>
              <a:spcAft>
                <a:spcPts val="0"/>
              </a:spcAft>
              <a:buSzPct val="90000"/>
              <a:buFont typeface="Lucida Grande"/>
              <a:buChar char="-"/>
              <a:defRPr sz="2000" b="0" i="0" kern="1200">
                <a:solidFill>
                  <a:srgbClr val="63666A"/>
                </a:solidFill>
                <a:latin typeface="Helvetica"/>
                <a:ea typeface="Geneva" charset="0"/>
                <a:cs typeface="+mn-cs"/>
              </a:defRPr>
            </a:lvl2pPr>
            <a:lvl3pPr marL="685800" indent="-165100" algn="l" defTabSz="457200" rtl="0" fontAlgn="base">
              <a:lnSpc>
                <a:spcPct val="100000"/>
              </a:lnSpc>
              <a:spcBef>
                <a:spcPts val="400"/>
              </a:spcBef>
              <a:spcAft>
                <a:spcPts val="0"/>
              </a:spcAft>
              <a:buSzPct val="88000"/>
              <a:buFont typeface="Arial"/>
              <a:buChar char="•"/>
              <a:defRPr sz="1800" b="0" i="0" kern="1200">
                <a:solidFill>
                  <a:srgbClr val="63666A"/>
                </a:solidFill>
                <a:latin typeface="Helvetica"/>
                <a:ea typeface="Geneva" charset="0"/>
                <a:cs typeface="+mn-cs"/>
              </a:defRPr>
            </a:lvl3pPr>
            <a:lvl4pPr marL="914400" indent="228600" algn="l" defTabSz="457200" rtl="0" fontAlgn="base">
              <a:lnSpc>
                <a:spcPct val="100000"/>
              </a:lnSpc>
              <a:spcBef>
                <a:spcPts val="1032"/>
              </a:spcBef>
              <a:spcAft>
                <a:spcPts val="0"/>
              </a:spcAft>
              <a:buSzPct val="90000"/>
              <a:buFont typeface="Lucida Grande"/>
              <a:buChar char="-"/>
              <a:defRPr sz="1600" b="0" i="0" kern="1200">
                <a:solidFill>
                  <a:srgbClr val="63666A"/>
                </a:solidFill>
                <a:latin typeface="Helvetica"/>
                <a:ea typeface="Geneva" charset="0"/>
                <a:cs typeface="+mn-cs"/>
              </a:defRPr>
            </a:lvl4pPr>
            <a:lvl5pPr marL="1143000" indent="192024" algn="l" defTabSz="457200" rtl="0" fontAlgn="base">
              <a:lnSpc>
                <a:spcPct val="100000"/>
              </a:lnSpc>
              <a:spcBef>
                <a:spcPts val="1032"/>
              </a:spcBef>
              <a:spcAft>
                <a:spcPts val="0"/>
              </a:spcAft>
              <a:buSzPct val="88000"/>
              <a:buFont typeface="Arial"/>
              <a:buChar char="•"/>
              <a:defRPr sz="1400" b="0" i="0" kern="1200">
                <a:solidFill>
                  <a:srgbClr val="63666A"/>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30000"/>
              </a:lnSpc>
            </a:pPr>
            <a:r>
              <a:rPr lang="en-US" dirty="0"/>
              <a:t>Support from Project:</a:t>
            </a:r>
          </a:p>
          <a:p>
            <a:pPr lvl="1">
              <a:lnSpc>
                <a:spcPct val="130000"/>
              </a:lnSpc>
            </a:pPr>
            <a:r>
              <a:rPr lang="en-US" sz="1900" dirty="0"/>
              <a:t>Matthaeus Leitner (LBL) </a:t>
            </a:r>
            <a:r>
              <a:rPr lang="en-US" sz="1900" dirty="0">
                <a:sym typeface="Wingdings" pitchFamily="2" charset="2"/>
              </a:rPr>
              <a:t> Installation &amp; Integration</a:t>
            </a:r>
            <a:endParaRPr lang="en-US" sz="1900" dirty="0"/>
          </a:p>
          <a:p>
            <a:pPr lvl="1">
              <a:lnSpc>
                <a:spcPct val="130000"/>
              </a:lnSpc>
            </a:pPr>
            <a:r>
              <a:rPr lang="en-US" sz="1900" dirty="0"/>
              <a:t>Jack Fowler (Duke University) </a:t>
            </a:r>
            <a:r>
              <a:rPr lang="en-US" sz="1900" dirty="0">
                <a:sym typeface="Wingdings" pitchFamily="2" charset="2"/>
              </a:rPr>
              <a:t> Systems Engineering.</a:t>
            </a:r>
          </a:p>
          <a:p>
            <a:pPr lvl="1">
              <a:lnSpc>
                <a:spcPct val="130000"/>
              </a:lnSpc>
            </a:pPr>
            <a:r>
              <a:rPr lang="en-US" sz="1900" dirty="0">
                <a:sym typeface="Wingdings" pitchFamily="2" charset="2"/>
              </a:rPr>
              <a:t>Mike Andrews (LBNF/DUNE)  ES&amp;H.</a:t>
            </a:r>
          </a:p>
          <a:p>
            <a:pPr lvl="1">
              <a:lnSpc>
                <a:spcPct val="130000"/>
              </a:lnSpc>
            </a:pPr>
            <a:r>
              <a:rPr lang="en-US" sz="1900" dirty="0">
                <a:sym typeface="Wingdings" pitchFamily="2" charset="2"/>
              </a:rPr>
              <a:t>Kevin Fahey (LBNF/DUNE)  QA.</a:t>
            </a:r>
            <a:endParaRPr lang="en-US" sz="1900" dirty="0"/>
          </a:p>
        </p:txBody>
      </p:sp>
      <p:sp>
        <p:nvSpPr>
          <p:cNvPr id="9" name="Title 8">
            <a:extLst>
              <a:ext uri="{FF2B5EF4-FFF2-40B4-BE49-F238E27FC236}">
                <a16:creationId xmlns:a16="http://schemas.microsoft.com/office/drawing/2014/main" id="{28BFB063-0709-DE46-9854-28A011C9056D}"/>
              </a:ext>
            </a:extLst>
          </p:cNvPr>
          <p:cNvSpPr>
            <a:spLocks noGrp="1"/>
          </p:cNvSpPr>
          <p:nvPr>
            <p:ph type="title"/>
          </p:nvPr>
        </p:nvSpPr>
        <p:spPr/>
        <p:txBody>
          <a:bodyPr/>
          <a:lstStyle/>
          <a:p>
            <a:r>
              <a:rPr lang="en-US" dirty="0"/>
              <a:t>Near Site Cryogenics Infrastructure Organization</a:t>
            </a:r>
          </a:p>
        </p:txBody>
      </p:sp>
      <p:sp>
        <p:nvSpPr>
          <p:cNvPr id="10" name="Date Placeholder 9">
            <a:extLst>
              <a:ext uri="{FF2B5EF4-FFF2-40B4-BE49-F238E27FC236}">
                <a16:creationId xmlns:a16="http://schemas.microsoft.com/office/drawing/2014/main" id="{6E940556-2C8E-2348-BD5C-212EB43FA9FF}"/>
              </a:ext>
            </a:extLst>
          </p:cNvPr>
          <p:cNvSpPr>
            <a:spLocks noGrp="1"/>
          </p:cNvSpPr>
          <p:nvPr>
            <p:ph type="dt" sz="half" idx="2"/>
          </p:nvPr>
        </p:nvSpPr>
        <p:spPr/>
        <p:txBody>
          <a:bodyPr/>
          <a:lstStyle/>
          <a:p>
            <a:pPr>
              <a:defRPr/>
            </a:pPr>
            <a:r>
              <a:rPr lang="en-US"/>
              <a:t>07.09.20</a:t>
            </a:r>
            <a:endParaRPr lang="en-US" dirty="0"/>
          </a:p>
        </p:txBody>
      </p:sp>
      <p:sp>
        <p:nvSpPr>
          <p:cNvPr id="11" name="Footer Placeholder 10">
            <a:extLst>
              <a:ext uri="{FF2B5EF4-FFF2-40B4-BE49-F238E27FC236}">
                <a16:creationId xmlns:a16="http://schemas.microsoft.com/office/drawing/2014/main" id="{3A41228C-BE3B-8847-96F5-7A97C3C09636}"/>
              </a:ext>
            </a:extLst>
          </p:cNvPr>
          <p:cNvSpPr>
            <a:spLocks noGrp="1"/>
          </p:cNvSpPr>
          <p:nvPr>
            <p:ph type="ftr" sz="quarter" idx="11"/>
          </p:nvPr>
        </p:nvSpPr>
        <p:spPr/>
        <p:txBody>
          <a:bodyPr/>
          <a:lstStyle/>
          <a:p>
            <a:pPr>
              <a:defRPr/>
            </a:pPr>
            <a:r>
              <a:rPr lang="en-US"/>
              <a:t>David Montanari | Near Site Cryogenics Systems Overview</a:t>
            </a:r>
            <a:endParaRPr lang="en-US" dirty="0"/>
          </a:p>
        </p:txBody>
      </p:sp>
      <p:pic>
        <p:nvPicPr>
          <p:cNvPr id="8" name="Picture 7">
            <a:extLst>
              <a:ext uri="{FF2B5EF4-FFF2-40B4-BE49-F238E27FC236}">
                <a16:creationId xmlns:a16="http://schemas.microsoft.com/office/drawing/2014/main" id="{1E95958E-7BC1-C14B-9E3B-0C7AB80AFD51}"/>
              </a:ext>
            </a:extLst>
          </p:cNvPr>
          <p:cNvPicPr>
            <a:picLocks noChangeAspect="1"/>
          </p:cNvPicPr>
          <p:nvPr/>
        </p:nvPicPr>
        <p:blipFill rotWithShape="1">
          <a:blip r:embed="rId3"/>
          <a:srcRect l="29843" t="18840" r="32081" b="58116"/>
          <a:stretch/>
        </p:blipFill>
        <p:spPr>
          <a:xfrm>
            <a:off x="7273255" y="1055599"/>
            <a:ext cx="4471942" cy="2091293"/>
          </a:xfrm>
          <a:prstGeom prst="rect">
            <a:avLst/>
          </a:prstGeom>
        </p:spPr>
      </p:pic>
      <p:sp>
        <p:nvSpPr>
          <p:cNvPr id="12" name="TextBox 11">
            <a:extLst>
              <a:ext uri="{FF2B5EF4-FFF2-40B4-BE49-F238E27FC236}">
                <a16:creationId xmlns:a16="http://schemas.microsoft.com/office/drawing/2014/main" id="{1CDEF898-B929-804A-AE64-2A1817F5194C}"/>
              </a:ext>
            </a:extLst>
          </p:cNvPr>
          <p:cNvSpPr txBox="1"/>
          <p:nvPr/>
        </p:nvSpPr>
        <p:spPr>
          <a:xfrm>
            <a:off x="7863349" y="3677071"/>
            <a:ext cx="3328189" cy="338554"/>
          </a:xfrm>
          <a:prstGeom prst="rect">
            <a:avLst/>
          </a:prstGeom>
          <a:noFill/>
        </p:spPr>
        <p:txBody>
          <a:bodyPr wrap="square" rtlCol="0">
            <a:spAutoFit/>
          </a:bodyPr>
          <a:lstStyle/>
          <a:p>
            <a:r>
              <a:rPr lang="en-US" sz="1600" dirty="0"/>
              <a:t>LBNF, APS-TD, ND, PPD labor and LBL.</a:t>
            </a:r>
          </a:p>
        </p:txBody>
      </p:sp>
      <p:sp>
        <p:nvSpPr>
          <p:cNvPr id="13" name="Right Brace 12">
            <a:extLst>
              <a:ext uri="{FF2B5EF4-FFF2-40B4-BE49-F238E27FC236}">
                <a16:creationId xmlns:a16="http://schemas.microsoft.com/office/drawing/2014/main" id="{19C8D955-52E3-4F4D-8578-2BB92E059487}"/>
              </a:ext>
            </a:extLst>
          </p:cNvPr>
          <p:cNvSpPr/>
          <p:nvPr/>
        </p:nvSpPr>
        <p:spPr>
          <a:xfrm rot="5400000">
            <a:off x="9273707" y="1233295"/>
            <a:ext cx="507474" cy="435737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5D6BC5CE-CFA6-184E-B5B6-E130E3DD9FB7}"/>
              </a:ext>
            </a:extLst>
          </p:cNvPr>
          <p:cNvSpPr txBox="1"/>
          <p:nvPr/>
        </p:nvSpPr>
        <p:spPr>
          <a:xfrm>
            <a:off x="7213577" y="4358"/>
            <a:ext cx="4978423" cy="307777"/>
          </a:xfrm>
          <a:prstGeom prst="rect">
            <a:avLst/>
          </a:prstGeom>
          <a:solidFill>
            <a:srgbClr val="00FA00"/>
          </a:solidFill>
        </p:spPr>
        <p:txBody>
          <a:bodyPr wrap="square" rtlCol="0">
            <a:spAutoFit/>
          </a:bodyPr>
          <a:lstStyle/>
          <a:p>
            <a:r>
              <a:rPr lang="en-US" sz="1400" dirty="0"/>
              <a:t>Created in Dec-2019, previously part of Near Detector Integration.</a:t>
            </a:r>
          </a:p>
        </p:txBody>
      </p:sp>
    </p:spTree>
    <p:extLst>
      <p:ext uri="{BB962C8B-B14F-4D97-AF65-F5344CB8AC3E}">
        <p14:creationId xmlns:p14="http://schemas.microsoft.com/office/powerpoint/2010/main" val="1368561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3949566" y="596935"/>
            <a:ext cx="8094869" cy="5725704"/>
            <a:chOff x="4032985" y="707361"/>
            <a:chExt cx="8094869" cy="5725704"/>
          </a:xfrm>
        </p:grpSpPr>
        <p:pic>
          <p:nvPicPr>
            <p:cNvPr id="14" name="图片 1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7224" y="707361"/>
              <a:ext cx="8080630" cy="5725704"/>
            </a:xfrm>
            <a:prstGeom prst="rect">
              <a:avLst/>
            </a:prstGeom>
          </p:spPr>
        </p:pic>
        <p:sp>
          <p:nvSpPr>
            <p:cNvPr id="27" name="圆角矩形 26"/>
            <p:cNvSpPr/>
            <p:nvPr/>
          </p:nvSpPr>
          <p:spPr>
            <a:xfrm>
              <a:off x="5162348" y="1212782"/>
              <a:ext cx="6551598" cy="2521819"/>
            </a:xfrm>
            <a:prstGeom prst="round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8" name="圆角矩形 27"/>
            <p:cNvSpPr/>
            <p:nvPr/>
          </p:nvSpPr>
          <p:spPr>
            <a:xfrm>
              <a:off x="4032985" y="1212782"/>
              <a:ext cx="1129363" cy="3051209"/>
            </a:xfrm>
            <a:prstGeom prst="round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sp>
        <p:nvSpPr>
          <p:cNvPr id="3" name="页脚占位符 2"/>
          <p:cNvSpPr>
            <a:spLocks noGrp="1"/>
          </p:cNvSpPr>
          <p:nvPr>
            <p:ph type="ftr" sz="quarter" idx="14"/>
          </p:nvPr>
        </p:nvSpPr>
        <p:spPr/>
        <p:txBody>
          <a:bodyPr/>
          <a:lstStyle/>
          <a:p>
            <a:pPr>
              <a:defRPr/>
            </a:pPr>
            <a:r>
              <a:rPr lang="en-US" altLang="zh-CN"/>
              <a:t>David Montanari | Near Site Cryogenics Systems Overview</a:t>
            </a:r>
            <a:endParaRPr lang="en-US" altLang="zh-CN" dirty="0"/>
          </a:p>
        </p:txBody>
      </p:sp>
      <p:sp>
        <p:nvSpPr>
          <p:cNvPr id="4" name="灯片编号占位符 3"/>
          <p:cNvSpPr>
            <a:spLocks noGrp="1"/>
          </p:cNvSpPr>
          <p:nvPr>
            <p:ph type="sldNum" sz="quarter" idx="15"/>
          </p:nvPr>
        </p:nvSpPr>
        <p:spPr/>
        <p:txBody>
          <a:bodyPr/>
          <a:lstStyle/>
          <a:p>
            <a:pPr>
              <a:defRPr/>
            </a:pPr>
            <a:fld id="{98AA3EDC-84CE-5D44-955B-22A59AD27526}" type="slidenum">
              <a:rPr lang="en-US" smtClean="0"/>
              <a:pPr>
                <a:defRPr/>
              </a:pPr>
              <a:t>40</a:t>
            </a:fld>
            <a:endParaRPr lang="en-US" dirty="0"/>
          </a:p>
        </p:txBody>
      </p:sp>
      <p:sp>
        <p:nvSpPr>
          <p:cNvPr id="7" name="日期占位符 6"/>
          <p:cNvSpPr>
            <a:spLocks noGrp="1"/>
          </p:cNvSpPr>
          <p:nvPr>
            <p:ph type="dt" sz="half" idx="2"/>
          </p:nvPr>
        </p:nvSpPr>
        <p:spPr/>
        <p:txBody>
          <a:bodyPr/>
          <a:lstStyle/>
          <a:p>
            <a:pPr>
              <a:defRPr/>
            </a:pPr>
            <a:r>
              <a:rPr lang="en-US"/>
              <a:t>07.09.20</a:t>
            </a:r>
            <a:endParaRPr lang="en-US" dirty="0"/>
          </a:p>
        </p:txBody>
      </p:sp>
      <p:sp>
        <p:nvSpPr>
          <p:cNvPr id="8" name="标题 1"/>
          <p:cNvSpPr>
            <a:spLocks noGrp="1"/>
          </p:cNvSpPr>
          <p:nvPr>
            <p:ph type="title"/>
          </p:nvPr>
        </p:nvSpPr>
        <p:spPr>
          <a:xfrm>
            <a:off x="609600" y="429285"/>
            <a:ext cx="11057467" cy="548785"/>
          </a:xfrm>
        </p:spPr>
        <p:txBody>
          <a:bodyPr/>
          <a:lstStyle/>
          <a:p>
            <a:r>
              <a:rPr lang="en-US" altLang="zh-CN" dirty="0"/>
              <a:t>Main Components</a:t>
            </a:r>
            <a:endParaRPr lang="zh-CN" altLang="en-US" dirty="0"/>
          </a:p>
        </p:txBody>
      </p:sp>
      <p:sp>
        <p:nvSpPr>
          <p:cNvPr id="21" name="矩形 20"/>
          <p:cNvSpPr/>
          <p:nvPr/>
        </p:nvSpPr>
        <p:spPr>
          <a:xfrm>
            <a:off x="148813" y="1028352"/>
            <a:ext cx="3624807" cy="4862870"/>
          </a:xfrm>
          <a:prstGeom prst="rect">
            <a:avLst/>
          </a:prstGeom>
        </p:spPr>
        <p:txBody>
          <a:bodyPr wrap="square">
            <a:spAutoFit/>
          </a:bodyPr>
          <a:lstStyle/>
          <a:p>
            <a:pPr marL="0" lvl="1"/>
            <a:r>
              <a:rPr lang="en-US" altLang="zh-CN" b="1" dirty="0">
                <a:solidFill>
                  <a:srgbClr val="3333FF"/>
                </a:solidFill>
                <a:latin typeface="Helvetica" panose="020B0604020202020204" pitchFamily="34" charset="0"/>
                <a:cs typeface="Helvetica" panose="020B0604020202020204" pitchFamily="34" charset="0"/>
              </a:rPr>
              <a:t>Surface: </a:t>
            </a:r>
          </a:p>
          <a:p>
            <a:pPr marL="285750" lvl="1" indent="-285750">
              <a:buFont typeface="Arial" panose="020B0604020202020204" pitchFamily="34" charset="0"/>
              <a:buChar char="•"/>
            </a:pPr>
            <a:r>
              <a:rPr lang="en-US" altLang="zh-CN" sz="1600" dirty="0">
                <a:latin typeface="Helvetica" panose="020B0604020202020204" pitchFamily="34" charset="0"/>
                <a:cs typeface="Helvetica" panose="020B0604020202020204" pitchFamily="34" charset="0"/>
              </a:rPr>
              <a:t>He recycle compressor + ORS + GMP + He Purifier </a:t>
            </a:r>
          </a:p>
          <a:p>
            <a:pPr marL="285750" lvl="1" indent="-285750">
              <a:buFont typeface="Arial" panose="020B0604020202020204" pitchFamily="34" charset="0"/>
              <a:buChar char="•"/>
            </a:pPr>
            <a:r>
              <a:rPr lang="en-US" altLang="zh-CN" sz="1600" dirty="0" err="1">
                <a:latin typeface="Helvetica" panose="020B0604020202020204" pitchFamily="34" charset="0"/>
                <a:cs typeface="Helvetica" panose="020B0604020202020204" pitchFamily="34" charset="0"/>
              </a:rPr>
              <a:t>GHe</a:t>
            </a:r>
            <a:r>
              <a:rPr lang="en-US" altLang="zh-CN" sz="1600" dirty="0">
                <a:latin typeface="Helvetica" panose="020B0604020202020204" pitchFamily="34" charset="0"/>
                <a:cs typeface="Helvetica" panose="020B0604020202020204" pitchFamily="34" charset="0"/>
              </a:rPr>
              <a:t> storage/buffer tanks</a:t>
            </a:r>
          </a:p>
          <a:p>
            <a:pPr marL="285750" lvl="1" indent="-285750">
              <a:buFont typeface="Arial" panose="020B0604020202020204" pitchFamily="34" charset="0"/>
              <a:buChar char="•"/>
            </a:pPr>
            <a:r>
              <a:rPr lang="en-US" altLang="zh-CN" sz="1600" dirty="0">
                <a:latin typeface="Helvetica" panose="020B0604020202020204" pitchFamily="34" charset="0"/>
                <a:cs typeface="Helvetica" panose="020B0604020202020204" pitchFamily="34" charset="0"/>
              </a:rPr>
              <a:t>Warm piping/valve system</a:t>
            </a:r>
          </a:p>
          <a:p>
            <a:pPr marL="285750" lvl="1" indent="-285750">
              <a:buFont typeface="Arial" panose="020B0604020202020204" pitchFamily="34" charset="0"/>
              <a:buChar char="•"/>
            </a:pPr>
            <a:r>
              <a:rPr lang="en-US" altLang="zh-CN" sz="1600" dirty="0">
                <a:latin typeface="Helvetica" panose="020B0604020202020204" pitchFamily="34" charset="0"/>
                <a:cs typeface="Helvetica" panose="020B0604020202020204" pitchFamily="34" charset="0"/>
              </a:rPr>
              <a:t>LN2 tank</a:t>
            </a:r>
          </a:p>
          <a:p>
            <a:pPr marL="0" lvl="1"/>
            <a:endParaRPr lang="en-US" altLang="zh-CN" sz="1600" dirty="0">
              <a:latin typeface="Helvetica" panose="020B0604020202020204" pitchFamily="34" charset="0"/>
              <a:cs typeface="Helvetica" panose="020B0604020202020204" pitchFamily="34" charset="0"/>
            </a:endParaRPr>
          </a:p>
          <a:p>
            <a:pPr marL="0" lvl="1"/>
            <a:r>
              <a:rPr lang="en-US" altLang="zh-CN" b="1" dirty="0">
                <a:solidFill>
                  <a:srgbClr val="3333FF"/>
                </a:solidFill>
                <a:latin typeface="Helvetica" panose="020B0604020202020204" pitchFamily="34" charset="0"/>
                <a:cs typeface="Helvetica" panose="020B0604020202020204" pitchFamily="34" charset="0"/>
              </a:rPr>
              <a:t>Shaft:</a:t>
            </a:r>
          </a:p>
          <a:p>
            <a:pPr marL="285750" lvl="1" indent="-285750">
              <a:buFont typeface="Arial" panose="020B0604020202020204" pitchFamily="34" charset="0"/>
              <a:buChar char="•"/>
            </a:pPr>
            <a:r>
              <a:rPr lang="en-US" altLang="zh-CN" sz="1600" dirty="0">
                <a:latin typeface="Helvetica" panose="020B0604020202020204" pitchFamily="34" charset="0"/>
                <a:cs typeface="Helvetica" panose="020B0604020202020204" pitchFamily="34" charset="0"/>
              </a:rPr>
              <a:t>Warm </a:t>
            </a:r>
            <a:r>
              <a:rPr lang="en-US" altLang="zh-CN" sz="1600" dirty="0" err="1">
                <a:latin typeface="Helvetica" panose="020B0604020202020204" pitchFamily="34" charset="0"/>
                <a:cs typeface="Helvetica" panose="020B0604020202020204" pitchFamily="34" charset="0"/>
              </a:rPr>
              <a:t>Ghe</a:t>
            </a:r>
            <a:r>
              <a:rPr lang="en-US" altLang="zh-CN" sz="1600" dirty="0">
                <a:latin typeface="Helvetica" panose="020B0604020202020204" pitchFamily="34" charset="0"/>
                <a:cs typeface="Helvetica" panose="020B0604020202020204" pitchFamily="34" charset="0"/>
              </a:rPr>
              <a:t> transfer lines (HP/LP)</a:t>
            </a:r>
          </a:p>
          <a:p>
            <a:pPr marL="285750" lvl="1" indent="-285750">
              <a:buFont typeface="Arial" panose="020B0604020202020204" pitchFamily="34" charset="0"/>
              <a:buChar char="•"/>
            </a:pPr>
            <a:r>
              <a:rPr lang="en-US" altLang="zh-CN" sz="1600" dirty="0">
                <a:latin typeface="Helvetica" panose="020B0604020202020204" pitchFamily="34" charset="0"/>
                <a:cs typeface="Helvetica" panose="020B0604020202020204" pitchFamily="34" charset="0"/>
              </a:rPr>
              <a:t>LN2 supply </a:t>
            </a:r>
            <a:r>
              <a:rPr lang="en-US" altLang="zh-CN" sz="1600" dirty="0" err="1">
                <a:latin typeface="Helvetica" panose="020B0604020202020204" pitchFamily="34" charset="0"/>
                <a:cs typeface="Helvetica" panose="020B0604020202020204" pitchFamily="34" charset="0"/>
              </a:rPr>
              <a:t>cryo</a:t>
            </a:r>
            <a:r>
              <a:rPr lang="en-US" altLang="zh-CN" sz="1600" dirty="0">
                <a:latin typeface="Helvetica" panose="020B0604020202020204" pitchFamily="34" charset="0"/>
                <a:cs typeface="Helvetica" panose="020B0604020202020204" pitchFamily="34" charset="0"/>
              </a:rPr>
              <a:t>-lines</a:t>
            </a:r>
          </a:p>
          <a:p>
            <a:pPr marL="285750" lvl="1" indent="-285750">
              <a:buFont typeface="Arial" panose="020B0604020202020204" pitchFamily="34" charset="0"/>
              <a:buChar char="•"/>
            </a:pPr>
            <a:r>
              <a:rPr lang="en-US" altLang="zh-CN" sz="1600" dirty="0">
                <a:latin typeface="Helvetica" panose="020B0604020202020204" pitchFamily="34" charset="0"/>
                <a:cs typeface="Helvetica" panose="020B0604020202020204" pitchFamily="34" charset="0"/>
              </a:rPr>
              <a:t>GN2 vent lines</a:t>
            </a:r>
          </a:p>
          <a:p>
            <a:pPr marL="0" lvl="1"/>
            <a:endParaRPr lang="en-US" altLang="zh-CN" sz="1600" dirty="0">
              <a:latin typeface="Helvetica" panose="020B0604020202020204" pitchFamily="34" charset="0"/>
              <a:cs typeface="Helvetica" panose="020B0604020202020204" pitchFamily="34" charset="0"/>
            </a:endParaRPr>
          </a:p>
          <a:p>
            <a:pPr marL="0" lvl="1"/>
            <a:r>
              <a:rPr lang="en-US" altLang="zh-CN" b="1" dirty="0">
                <a:solidFill>
                  <a:srgbClr val="3333FF"/>
                </a:solidFill>
                <a:latin typeface="Helvetica" panose="020B0604020202020204" pitchFamily="34" charset="0"/>
                <a:cs typeface="Helvetica" panose="020B0604020202020204" pitchFamily="34" charset="0"/>
              </a:rPr>
              <a:t>Cavern:</a:t>
            </a:r>
          </a:p>
          <a:p>
            <a:pPr marL="285750" lvl="1" indent="-285750">
              <a:buFont typeface="Arial" panose="020B0604020202020204" pitchFamily="34" charset="0"/>
              <a:buChar char="•"/>
            </a:pPr>
            <a:r>
              <a:rPr lang="en-US" altLang="zh-CN" sz="1600" dirty="0">
                <a:latin typeface="Helvetica" panose="020B0604020202020204" pitchFamily="34" charset="0"/>
                <a:cs typeface="Helvetica" panose="020B0604020202020204" pitchFamily="34" charset="0"/>
              </a:rPr>
              <a:t>He Refrigerator cold box &amp; its control system</a:t>
            </a:r>
          </a:p>
          <a:p>
            <a:pPr marL="285750" lvl="1" indent="-285750">
              <a:buFont typeface="Arial" panose="020B0604020202020204" pitchFamily="34" charset="0"/>
              <a:buChar char="•"/>
            </a:pPr>
            <a:r>
              <a:rPr lang="en-US" altLang="zh-CN" sz="1600" dirty="0">
                <a:latin typeface="Helvetica" panose="020B0604020202020204" pitchFamily="34" charset="0"/>
                <a:cs typeface="Helvetica" panose="020B0604020202020204" pitchFamily="34" charset="0"/>
              </a:rPr>
              <a:t>Distribution valve box</a:t>
            </a:r>
          </a:p>
          <a:p>
            <a:pPr marL="285750" lvl="1" indent="-285750">
              <a:buFont typeface="Arial" panose="020B0604020202020204" pitchFamily="34" charset="0"/>
              <a:buChar char="•"/>
            </a:pPr>
            <a:r>
              <a:rPr lang="en-US" altLang="zh-CN" sz="1600" dirty="0">
                <a:latin typeface="Helvetica" panose="020B0604020202020204" pitchFamily="34" charset="0"/>
                <a:cs typeface="Helvetica" panose="020B0604020202020204" pitchFamily="34" charset="0"/>
              </a:rPr>
              <a:t>Vacuum-jacketed cryogen transfer lines</a:t>
            </a:r>
          </a:p>
          <a:p>
            <a:pPr marL="285750" lvl="1" indent="-285750">
              <a:buFont typeface="Arial" panose="020B0604020202020204" pitchFamily="34" charset="0"/>
              <a:buChar char="•"/>
            </a:pPr>
            <a:r>
              <a:rPr lang="en-US" altLang="zh-CN" sz="1600" dirty="0">
                <a:latin typeface="Helvetica" panose="020B0604020202020204" pitchFamily="34" charset="0"/>
                <a:cs typeface="Helvetica" panose="020B0604020202020204" pitchFamily="34" charset="0"/>
              </a:rPr>
              <a:t>LN2 phase separator</a:t>
            </a:r>
          </a:p>
        </p:txBody>
      </p:sp>
      <p:sp>
        <p:nvSpPr>
          <p:cNvPr id="12" name="矩形 11"/>
          <p:cNvSpPr/>
          <p:nvPr/>
        </p:nvSpPr>
        <p:spPr>
          <a:xfrm>
            <a:off x="7900207" y="97115"/>
            <a:ext cx="3957045" cy="338554"/>
          </a:xfrm>
          <a:prstGeom prst="rect">
            <a:avLst/>
          </a:prstGeom>
        </p:spPr>
        <p:txBody>
          <a:bodyPr wrap="none">
            <a:spAutoFit/>
          </a:bodyPr>
          <a:ls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r>
              <a:rPr lang="zh-CN" altLang="en-US" sz="1600" b="1" dirty="0">
                <a:hlinkClick r:id="rId3"/>
              </a:rPr>
              <a:t>https://edms.cern.ch/document/2387227/1</a:t>
            </a:r>
            <a:endParaRPr lang="zh-CN" altLang="en-US" sz="1600" b="1" dirty="0"/>
          </a:p>
        </p:txBody>
      </p:sp>
      <p:sp>
        <p:nvSpPr>
          <p:cNvPr id="15" name="TextBox 14">
            <a:extLst>
              <a:ext uri="{FF2B5EF4-FFF2-40B4-BE49-F238E27FC236}">
                <a16:creationId xmlns:a16="http://schemas.microsoft.com/office/drawing/2014/main" id="{73DB7117-15CB-0048-BD05-B44A3EF1CC00}"/>
              </a:ext>
            </a:extLst>
          </p:cNvPr>
          <p:cNvSpPr txBox="1"/>
          <p:nvPr/>
        </p:nvSpPr>
        <p:spPr>
          <a:xfrm>
            <a:off x="5162348" y="4626060"/>
            <a:ext cx="6249600" cy="769441"/>
          </a:xfrm>
          <a:prstGeom prst="rect">
            <a:avLst/>
          </a:prstGeom>
          <a:noFill/>
        </p:spPr>
        <p:txBody>
          <a:bodyPr wrap="square" rtlCol="0">
            <a:spAutoFit/>
          </a:bodyPr>
          <a:lstStyle/>
          <a:p>
            <a:r>
              <a:rPr lang="en-US" sz="4400" dirty="0">
                <a:solidFill>
                  <a:srgbClr val="00B050"/>
                </a:solidFill>
                <a:highlight>
                  <a:srgbClr val="FFFF00"/>
                </a:highlight>
              </a:rPr>
              <a:t>To support Future Magnet</a:t>
            </a:r>
          </a:p>
        </p:txBody>
      </p:sp>
    </p:spTree>
    <p:extLst>
      <p:ext uri="{BB962C8B-B14F-4D97-AF65-F5344CB8AC3E}">
        <p14:creationId xmlns:p14="http://schemas.microsoft.com/office/powerpoint/2010/main" val="579979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469" y="1753474"/>
            <a:ext cx="11189693" cy="4548023"/>
          </a:xfrm>
          <a:prstGeom prst="rect">
            <a:avLst/>
          </a:prstGeom>
        </p:spPr>
      </p:pic>
      <p:sp>
        <p:nvSpPr>
          <p:cNvPr id="3" name="页脚占位符 2"/>
          <p:cNvSpPr>
            <a:spLocks noGrp="1"/>
          </p:cNvSpPr>
          <p:nvPr>
            <p:ph type="ftr" sz="quarter" idx="14"/>
          </p:nvPr>
        </p:nvSpPr>
        <p:spPr/>
        <p:txBody>
          <a:bodyPr/>
          <a:lstStyle/>
          <a:p>
            <a:pPr>
              <a:defRPr/>
            </a:pPr>
            <a:r>
              <a:rPr lang="en-US" altLang="zh-CN"/>
              <a:t>David Montanari | Near Site Cryogenics Systems Overview</a:t>
            </a:r>
            <a:endParaRPr lang="en-US" altLang="zh-CN" dirty="0"/>
          </a:p>
        </p:txBody>
      </p:sp>
      <p:sp>
        <p:nvSpPr>
          <p:cNvPr id="4" name="灯片编号占位符 3"/>
          <p:cNvSpPr>
            <a:spLocks noGrp="1"/>
          </p:cNvSpPr>
          <p:nvPr>
            <p:ph type="sldNum" sz="quarter" idx="15"/>
          </p:nvPr>
        </p:nvSpPr>
        <p:spPr/>
        <p:txBody>
          <a:bodyPr/>
          <a:lstStyle/>
          <a:p>
            <a:pPr>
              <a:defRPr/>
            </a:pPr>
            <a:fld id="{98AA3EDC-84CE-5D44-955B-22A59AD27526}" type="slidenum">
              <a:rPr lang="en-US" smtClean="0"/>
              <a:pPr>
                <a:defRPr/>
              </a:pPr>
              <a:t>41</a:t>
            </a:fld>
            <a:endParaRPr lang="en-US" dirty="0"/>
          </a:p>
        </p:txBody>
      </p:sp>
      <p:sp>
        <p:nvSpPr>
          <p:cNvPr id="7" name="日期占位符 6"/>
          <p:cNvSpPr>
            <a:spLocks noGrp="1"/>
          </p:cNvSpPr>
          <p:nvPr>
            <p:ph type="dt" sz="half" idx="2"/>
          </p:nvPr>
        </p:nvSpPr>
        <p:spPr/>
        <p:txBody>
          <a:bodyPr/>
          <a:lstStyle/>
          <a:p>
            <a:pPr>
              <a:defRPr/>
            </a:pPr>
            <a:r>
              <a:rPr lang="en-US"/>
              <a:t>07.09.20</a:t>
            </a:r>
            <a:endParaRPr lang="en-US" dirty="0"/>
          </a:p>
        </p:txBody>
      </p:sp>
      <p:pic>
        <p:nvPicPr>
          <p:cNvPr id="9" name="图片 1" descr="屏幕剪辑"/>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12404" y="446760"/>
            <a:ext cx="2955758" cy="293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接箭头连接符 9"/>
          <p:cNvCxnSpPr/>
          <p:nvPr/>
        </p:nvCxnSpPr>
        <p:spPr>
          <a:xfrm flipV="1">
            <a:off x="6181191" y="2151063"/>
            <a:ext cx="2431213" cy="1545038"/>
          </a:xfrm>
          <a:prstGeom prst="straightConnector1">
            <a:avLst/>
          </a:prstGeom>
          <a:ln w="190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en-US" altLang="zh-CN" dirty="0"/>
              <a:t>Layout Plans (1/3): Proximity Cryogenics for SAND magnet</a:t>
            </a:r>
            <a:br>
              <a:rPr lang="en-US" altLang="zh-CN" dirty="0"/>
            </a:br>
            <a:endParaRPr lang="zh-CN" altLang="en-US" dirty="0"/>
          </a:p>
        </p:txBody>
      </p:sp>
      <p:sp>
        <p:nvSpPr>
          <p:cNvPr id="11" name="矩形 10"/>
          <p:cNvSpPr/>
          <p:nvPr/>
        </p:nvSpPr>
        <p:spPr>
          <a:xfrm>
            <a:off x="7934955" y="143212"/>
            <a:ext cx="3732112" cy="307777"/>
          </a:xfrm>
          <a:prstGeom prst="rect">
            <a:avLst/>
          </a:prstGeom>
        </p:spPr>
        <p:txBody>
          <a:bodyPr wrap="none">
            <a:spAutoFit/>
          </a:bodyPr>
          <a:lstStyle/>
          <a:p>
            <a:r>
              <a:rPr lang="en-US" altLang="zh-CN" sz="1400" b="1" dirty="0">
                <a:latin typeface="Helvetica" panose="020B0604020202020204" pitchFamily="34" charset="0"/>
                <a:cs typeface="Helvetica" panose="020B0604020202020204" pitchFamily="34" charset="0"/>
                <a:hlinkClick r:id="rId4"/>
              </a:rPr>
              <a:t>https://edms.cern.ch/document/2390133/1</a:t>
            </a:r>
            <a:endParaRPr lang="zh-CN" altLang="en-US" sz="14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629377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4"/>
          </p:nvPr>
        </p:nvSpPr>
        <p:spPr/>
        <p:txBody>
          <a:bodyPr/>
          <a:lstStyle/>
          <a:p>
            <a:pPr>
              <a:defRPr/>
            </a:pPr>
            <a:r>
              <a:rPr lang="en-US" altLang="zh-CN"/>
              <a:t>David Montanari | Near Site Cryogenics Systems Overview</a:t>
            </a:r>
            <a:endParaRPr lang="en-US" altLang="zh-CN" dirty="0"/>
          </a:p>
        </p:txBody>
      </p:sp>
      <p:sp>
        <p:nvSpPr>
          <p:cNvPr id="4" name="灯片编号占位符 3"/>
          <p:cNvSpPr>
            <a:spLocks noGrp="1"/>
          </p:cNvSpPr>
          <p:nvPr>
            <p:ph type="sldNum" sz="quarter" idx="15"/>
          </p:nvPr>
        </p:nvSpPr>
        <p:spPr/>
        <p:txBody>
          <a:bodyPr/>
          <a:lstStyle/>
          <a:p>
            <a:pPr>
              <a:defRPr/>
            </a:pPr>
            <a:fld id="{98AA3EDC-84CE-5D44-955B-22A59AD27526}" type="slidenum">
              <a:rPr lang="en-US" smtClean="0"/>
              <a:pPr>
                <a:defRPr/>
              </a:pPr>
              <a:t>42</a:t>
            </a:fld>
            <a:endParaRPr lang="en-US" dirty="0"/>
          </a:p>
        </p:txBody>
      </p:sp>
      <p:sp>
        <p:nvSpPr>
          <p:cNvPr id="7" name="日期占位符 6"/>
          <p:cNvSpPr>
            <a:spLocks noGrp="1"/>
          </p:cNvSpPr>
          <p:nvPr>
            <p:ph type="dt" sz="half" idx="2"/>
          </p:nvPr>
        </p:nvSpPr>
        <p:spPr/>
        <p:txBody>
          <a:bodyPr/>
          <a:lstStyle/>
          <a:p>
            <a:pPr>
              <a:defRPr/>
            </a:pPr>
            <a:r>
              <a:rPr lang="en-US"/>
              <a:t>07.09.20</a:t>
            </a:r>
            <a:endParaRPr lang="en-US" dirty="0"/>
          </a:p>
        </p:txBody>
      </p:sp>
      <p:sp>
        <p:nvSpPr>
          <p:cNvPr id="8" name="标题 1"/>
          <p:cNvSpPr>
            <a:spLocks noGrp="1"/>
          </p:cNvSpPr>
          <p:nvPr>
            <p:ph type="title"/>
          </p:nvPr>
        </p:nvSpPr>
        <p:spPr>
          <a:xfrm>
            <a:off x="474846" y="429285"/>
            <a:ext cx="11431605" cy="475490"/>
          </a:xfrm>
        </p:spPr>
        <p:txBody>
          <a:bodyPr/>
          <a:lstStyle/>
          <a:p>
            <a:r>
              <a:rPr lang="en-US" altLang="zh-CN" dirty="0" err="1"/>
              <a:t>GHe</a:t>
            </a:r>
            <a:r>
              <a:rPr lang="en-US" altLang="zh-CN" dirty="0"/>
              <a:t> storage/buffer tanks</a:t>
            </a:r>
            <a:endParaRPr lang="zh-CN" altLang="en-US" dirty="0"/>
          </a:p>
        </p:txBody>
      </p:sp>
      <p:graphicFrame>
        <p:nvGraphicFramePr>
          <p:cNvPr id="9" name="表格 8"/>
          <p:cNvGraphicFramePr>
            <a:graphicFrameLocks noGrp="1"/>
          </p:cNvGraphicFramePr>
          <p:nvPr/>
        </p:nvGraphicFramePr>
        <p:xfrm>
          <a:off x="929939" y="968485"/>
          <a:ext cx="9400673" cy="1541313"/>
        </p:xfrm>
        <a:graphic>
          <a:graphicData uri="http://schemas.openxmlformats.org/drawingml/2006/table">
            <a:tbl>
              <a:tblPr>
                <a:tableStyleId>{5C22544A-7EE6-4342-B048-85BDC9FD1C3A}</a:tableStyleId>
              </a:tblPr>
              <a:tblGrid>
                <a:gridCol w="1016290">
                  <a:extLst>
                    <a:ext uri="{9D8B030D-6E8A-4147-A177-3AD203B41FA5}">
                      <a16:colId xmlns:a16="http://schemas.microsoft.com/office/drawing/2014/main" val="3653205735"/>
                    </a:ext>
                  </a:extLst>
                </a:gridCol>
                <a:gridCol w="1449353">
                  <a:extLst>
                    <a:ext uri="{9D8B030D-6E8A-4147-A177-3AD203B41FA5}">
                      <a16:colId xmlns:a16="http://schemas.microsoft.com/office/drawing/2014/main" val="2933498823"/>
                    </a:ext>
                  </a:extLst>
                </a:gridCol>
                <a:gridCol w="1586810">
                  <a:extLst>
                    <a:ext uri="{9D8B030D-6E8A-4147-A177-3AD203B41FA5}">
                      <a16:colId xmlns:a16="http://schemas.microsoft.com/office/drawing/2014/main" val="2235165495"/>
                    </a:ext>
                  </a:extLst>
                </a:gridCol>
                <a:gridCol w="1016290">
                  <a:extLst>
                    <a:ext uri="{9D8B030D-6E8A-4147-A177-3AD203B41FA5}">
                      <a16:colId xmlns:a16="http://schemas.microsoft.com/office/drawing/2014/main" val="1272980760"/>
                    </a:ext>
                  </a:extLst>
                </a:gridCol>
                <a:gridCol w="1105214">
                  <a:extLst>
                    <a:ext uri="{9D8B030D-6E8A-4147-A177-3AD203B41FA5}">
                      <a16:colId xmlns:a16="http://schemas.microsoft.com/office/drawing/2014/main" val="4128090029"/>
                    </a:ext>
                  </a:extLst>
                </a:gridCol>
                <a:gridCol w="1613358">
                  <a:extLst>
                    <a:ext uri="{9D8B030D-6E8A-4147-A177-3AD203B41FA5}">
                      <a16:colId xmlns:a16="http://schemas.microsoft.com/office/drawing/2014/main" val="1028085988"/>
                    </a:ext>
                  </a:extLst>
                </a:gridCol>
                <a:gridCol w="1613358">
                  <a:extLst>
                    <a:ext uri="{9D8B030D-6E8A-4147-A177-3AD203B41FA5}">
                      <a16:colId xmlns:a16="http://schemas.microsoft.com/office/drawing/2014/main" val="546261206"/>
                    </a:ext>
                  </a:extLst>
                </a:gridCol>
              </a:tblGrid>
              <a:tr h="299367">
                <a:tc rowSpan="2">
                  <a:txBody>
                    <a:bodyPr/>
                    <a:lstStyle/>
                    <a:p>
                      <a:pPr algn="ctr" fontAlgn="ctr"/>
                      <a:r>
                        <a:rPr lang="en-US" sz="1200" b="1" u="none" strike="noStrike" dirty="0">
                          <a:effectLst/>
                          <a:latin typeface="Helvetica" panose="020B0604020202020204" pitchFamily="34" charset="0"/>
                          <a:cs typeface="Helvetica" panose="020B0604020202020204" pitchFamily="34" charset="0"/>
                        </a:rPr>
                        <a:t>Position</a:t>
                      </a:r>
                      <a:endParaRPr lang="en-US" sz="1200" b="1"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rowSpan="2">
                  <a:txBody>
                    <a:bodyPr/>
                    <a:lstStyle/>
                    <a:p>
                      <a:pPr algn="ctr" fontAlgn="ctr"/>
                      <a:r>
                        <a:rPr lang="en-US" sz="1200" b="1" u="none" strike="noStrike" dirty="0">
                          <a:effectLst/>
                          <a:latin typeface="Helvetica" panose="020B0604020202020204" pitchFamily="34" charset="0"/>
                          <a:cs typeface="Helvetica" panose="020B0604020202020204" pitchFamily="34" charset="0"/>
                        </a:rPr>
                        <a:t>Product Breakdown Structure name</a:t>
                      </a:r>
                      <a:endParaRPr lang="en-US" sz="1200" b="1"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rowSpan="2">
                  <a:txBody>
                    <a:bodyPr/>
                    <a:lstStyle/>
                    <a:p>
                      <a:pPr algn="ctr" fontAlgn="ctr"/>
                      <a:r>
                        <a:rPr lang="en-US" sz="1200" b="1" u="none" strike="noStrike" dirty="0">
                          <a:effectLst/>
                          <a:latin typeface="Helvetica" panose="020B0604020202020204" pitchFamily="34" charset="0"/>
                          <a:cs typeface="Helvetica" panose="020B0604020202020204" pitchFamily="34" charset="0"/>
                        </a:rPr>
                        <a:t>Description</a:t>
                      </a:r>
                      <a:endParaRPr lang="en-US" sz="1200" b="1"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sz="1200" b="1" u="none" strike="noStrike" dirty="0">
                          <a:effectLst/>
                          <a:latin typeface="Helvetica" panose="020B0604020202020204" pitchFamily="34" charset="0"/>
                          <a:cs typeface="Helvetica" panose="020B0604020202020204" pitchFamily="34" charset="0"/>
                        </a:rPr>
                        <a:t>Length</a:t>
                      </a:r>
                      <a:endParaRPr lang="en-US" sz="1200" b="1"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sz="1200" b="1" u="none" strike="noStrike">
                          <a:effectLst/>
                          <a:latin typeface="Helvetica" panose="020B0604020202020204" pitchFamily="34" charset="0"/>
                          <a:cs typeface="Helvetica" panose="020B0604020202020204" pitchFamily="34" charset="0"/>
                        </a:rPr>
                        <a:t>Width</a:t>
                      </a:r>
                      <a:endParaRPr lang="en-US" sz="1200" b="1"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sz="1200" b="1" u="none" strike="noStrike" dirty="0">
                          <a:effectLst/>
                          <a:latin typeface="Helvetica" panose="020B0604020202020204" pitchFamily="34" charset="0"/>
                          <a:cs typeface="Helvetica" panose="020B0604020202020204" pitchFamily="34" charset="0"/>
                        </a:rPr>
                        <a:t>Height</a:t>
                      </a:r>
                      <a:endParaRPr lang="en-US" sz="1200" b="1"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sz="1200" b="1" u="none" strike="noStrike">
                          <a:effectLst/>
                          <a:latin typeface="Helvetica" panose="020B0604020202020204" pitchFamily="34" charset="0"/>
                          <a:cs typeface="Helvetica" panose="020B0604020202020204" pitchFamily="34" charset="0"/>
                        </a:rPr>
                        <a:t>Mass</a:t>
                      </a:r>
                      <a:endParaRPr lang="en-US" sz="1200" b="1"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extLst>
                  <a:ext uri="{0D108BD9-81ED-4DB2-BD59-A6C34878D82A}">
                    <a16:rowId xmlns:a16="http://schemas.microsoft.com/office/drawing/2014/main" val="1046000453"/>
                  </a:ext>
                </a:extLst>
              </a:tr>
              <a:tr h="2566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sz="1200" b="1" u="none" strike="noStrike" dirty="0">
                          <a:effectLst/>
                          <a:latin typeface="Helvetica" panose="020B0604020202020204" pitchFamily="34" charset="0"/>
                          <a:cs typeface="Helvetica" panose="020B0604020202020204" pitchFamily="34" charset="0"/>
                        </a:rPr>
                        <a:t>in</a:t>
                      </a:r>
                      <a:endParaRPr lang="en-US" sz="1200" b="1"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sz="1200" b="1" u="none" strike="noStrike" dirty="0">
                          <a:effectLst/>
                          <a:latin typeface="Helvetica" panose="020B0604020202020204" pitchFamily="34" charset="0"/>
                          <a:cs typeface="Helvetica" panose="020B0604020202020204" pitchFamily="34" charset="0"/>
                        </a:rPr>
                        <a:t>in</a:t>
                      </a:r>
                      <a:endParaRPr lang="en-US" sz="1200" b="1"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sz="1200" b="1" u="none" strike="noStrike" dirty="0">
                          <a:effectLst/>
                          <a:latin typeface="Helvetica" panose="020B0604020202020204" pitchFamily="34" charset="0"/>
                          <a:cs typeface="Helvetica" panose="020B0604020202020204" pitchFamily="34" charset="0"/>
                        </a:rPr>
                        <a:t>in</a:t>
                      </a:r>
                      <a:endParaRPr lang="en-US" sz="1200" b="1"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sz="1200" b="1" u="none" strike="noStrike" dirty="0" err="1">
                          <a:effectLst/>
                          <a:latin typeface="Helvetica" panose="020B0604020202020204" pitchFamily="34" charset="0"/>
                          <a:cs typeface="Helvetica" panose="020B0604020202020204" pitchFamily="34" charset="0"/>
                        </a:rPr>
                        <a:t>lbs</a:t>
                      </a:r>
                      <a:endParaRPr lang="en-US" sz="1200" b="1"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extLst>
                  <a:ext uri="{0D108BD9-81ED-4DB2-BD59-A6C34878D82A}">
                    <a16:rowId xmlns:a16="http://schemas.microsoft.com/office/drawing/2014/main" val="3487451189"/>
                  </a:ext>
                </a:extLst>
              </a:tr>
              <a:tr h="492673">
                <a:tc>
                  <a:txBody>
                    <a:bodyPr/>
                    <a:lstStyle/>
                    <a:p>
                      <a:pPr algn="ctr" fontAlgn="ctr"/>
                      <a:r>
                        <a:rPr lang="en-US" altLang="zh-CN" sz="1200" u="none" strike="noStrike" dirty="0">
                          <a:effectLst/>
                          <a:latin typeface="Helvetica" panose="020B0604020202020204" pitchFamily="34" charset="0"/>
                          <a:cs typeface="Helvetica" panose="020B0604020202020204" pitchFamily="34" charset="0"/>
                        </a:rPr>
                        <a:t>70</a:t>
                      </a:r>
                      <a:endParaRPr lang="en-US" altLang="zh-CN" sz="12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sz="1200" u="none" strike="noStrike">
                          <a:effectLst/>
                          <a:latin typeface="Helvetica" panose="020B0604020202020204" pitchFamily="34" charset="0"/>
                          <a:cs typeface="Helvetica" panose="020B0604020202020204" pitchFamily="34" charset="0"/>
                        </a:rPr>
                        <a:t>HEST-VES-HE-0063</a:t>
                      </a:r>
                      <a:endParaRPr lang="en-US" sz="12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it-IT" sz="1200" u="none" strike="noStrike">
                          <a:effectLst/>
                          <a:latin typeface="Helvetica" panose="020B0604020202020204" pitchFamily="34" charset="0"/>
                          <a:cs typeface="Helvetica" panose="020B0604020202020204" pitchFamily="34" charset="0"/>
                        </a:rPr>
                        <a:t>Storage Vessel 15m3, vertical, 1.6MPa</a:t>
                      </a:r>
                      <a:endParaRPr lang="it-IT" sz="12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altLang="zh-CN" sz="1200" u="none" strike="noStrike">
                          <a:effectLst/>
                          <a:latin typeface="Helvetica" panose="020B0604020202020204" pitchFamily="34" charset="0"/>
                          <a:cs typeface="Helvetica" panose="020B0604020202020204" pitchFamily="34" charset="0"/>
                        </a:rPr>
                        <a:t>80</a:t>
                      </a:r>
                      <a:endParaRPr lang="en-US" altLang="zh-CN" sz="12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altLang="zh-CN" sz="1200" u="none" strike="noStrike">
                          <a:effectLst/>
                          <a:latin typeface="Helvetica" panose="020B0604020202020204" pitchFamily="34" charset="0"/>
                          <a:cs typeface="Helvetica" panose="020B0604020202020204" pitchFamily="34" charset="0"/>
                        </a:rPr>
                        <a:t>80</a:t>
                      </a:r>
                      <a:endParaRPr lang="en-US" altLang="zh-CN" sz="12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altLang="zh-CN" sz="1200" u="none" strike="noStrike" dirty="0">
                          <a:effectLst/>
                          <a:latin typeface="Helvetica" panose="020B0604020202020204" pitchFamily="34" charset="0"/>
                          <a:cs typeface="Helvetica" panose="020B0604020202020204" pitchFamily="34" charset="0"/>
                        </a:rPr>
                        <a:t>218</a:t>
                      </a:r>
                      <a:endParaRPr lang="en-US" altLang="zh-CN" sz="12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altLang="zh-CN" sz="1200" u="none" strike="noStrike" dirty="0">
                          <a:effectLst/>
                          <a:latin typeface="Helvetica" panose="020B0604020202020204" pitchFamily="34" charset="0"/>
                          <a:cs typeface="Helvetica" panose="020B0604020202020204" pitchFamily="34" charset="0"/>
                        </a:rPr>
                        <a:t>10,000</a:t>
                      </a:r>
                      <a:endParaRPr lang="en-US" altLang="zh-CN" sz="12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extLst>
                  <a:ext uri="{0D108BD9-81ED-4DB2-BD59-A6C34878D82A}">
                    <a16:rowId xmlns:a16="http://schemas.microsoft.com/office/drawing/2014/main" val="2258380337"/>
                  </a:ext>
                </a:extLst>
              </a:tr>
              <a:tr h="492673">
                <a:tc>
                  <a:txBody>
                    <a:bodyPr/>
                    <a:lstStyle/>
                    <a:p>
                      <a:pPr algn="ctr" fontAlgn="ctr"/>
                      <a:r>
                        <a:rPr lang="en-US" altLang="zh-CN" sz="1200" u="none" strike="noStrike" dirty="0">
                          <a:effectLst/>
                          <a:latin typeface="Helvetica" panose="020B0604020202020204" pitchFamily="34" charset="0"/>
                          <a:cs typeface="Helvetica" panose="020B0604020202020204" pitchFamily="34" charset="0"/>
                        </a:rPr>
                        <a:t>80</a:t>
                      </a:r>
                      <a:endParaRPr lang="en-US" altLang="zh-CN" sz="12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sz="1200" u="none" strike="noStrike">
                          <a:effectLst/>
                          <a:latin typeface="Helvetica" panose="020B0604020202020204" pitchFamily="34" charset="0"/>
                          <a:cs typeface="Helvetica" panose="020B0604020202020204" pitchFamily="34" charset="0"/>
                        </a:rPr>
                        <a:t>HEST-VES-HE-0064</a:t>
                      </a:r>
                      <a:endParaRPr lang="en-US" sz="12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it-IT" sz="1200" u="none" strike="noStrike">
                          <a:effectLst/>
                          <a:latin typeface="Helvetica" panose="020B0604020202020204" pitchFamily="34" charset="0"/>
                          <a:cs typeface="Helvetica" panose="020B0604020202020204" pitchFamily="34" charset="0"/>
                        </a:rPr>
                        <a:t>Storage Vessel 30m3, vertical, 1.6MPa</a:t>
                      </a:r>
                      <a:endParaRPr lang="it-IT" sz="12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altLang="zh-CN" sz="1200" u="none" strike="noStrike">
                          <a:effectLst/>
                          <a:latin typeface="Helvetica" panose="020B0604020202020204" pitchFamily="34" charset="0"/>
                          <a:cs typeface="Helvetica" panose="020B0604020202020204" pitchFamily="34" charset="0"/>
                        </a:rPr>
                        <a:t>80</a:t>
                      </a:r>
                      <a:endParaRPr lang="en-US" altLang="zh-CN" sz="12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altLang="zh-CN" sz="1200" u="none" strike="noStrike">
                          <a:effectLst/>
                          <a:latin typeface="Helvetica" panose="020B0604020202020204" pitchFamily="34" charset="0"/>
                          <a:cs typeface="Helvetica" panose="020B0604020202020204" pitchFamily="34" charset="0"/>
                        </a:rPr>
                        <a:t>80</a:t>
                      </a:r>
                      <a:endParaRPr lang="en-US" altLang="zh-CN" sz="12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altLang="zh-CN" sz="1200" u="none" strike="noStrike">
                          <a:effectLst/>
                          <a:latin typeface="Helvetica" panose="020B0604020202020204" pitchFamily="34" charset="0"/>
                          <a:cs typeface="Helvetica" panose="020B0604020202020204" pitchFamily="34" charset="0"/>
                        </a:rPr>
                        <a:t>433</a:t>
                      </a:r>
                      <a:endParaRPr lang="en-US" altLang="zh-CN" sz="12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altLang="zh-CN" sz="1200" u="none" strike="noStrike" dirty="0">
                          <a:effectLst/>
                          <a:latin typeface="Helvetica" panose="020B0604020202020204" pitchFamily="34" charset="0"/>
                          <a:cs typeface="Helvetica" panose="020B0604020202020204" pitchFamily="34" charset="0"/>
                        </a:rPr>
                        <a:t>20000</a:t>
                      </a:r>
                      <a:endParaRPr lang="en-US" altLang="zh-CN" sz="12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extLst>
                  <a:ext uri="{0D108BD9-81ED-4DB2-BD59-A6C34878D82A}">
                    <a16:rowId xmlns:a16="http://schemas.microsoft.com/office/drawing/2014/main" val="586413725"/>
                  </a:ext>
                </a:extLst>
              </a:tr>
            </a:tbl>
          </a:graphicData>
        </a:graphic>
      </p:graphicFrame>
      <p:pic>
        <p:nvPicPr>
          <p:cNvPr id="10" name="图片 9"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7955" y="2573508"/>
            <a:ext cx="4800911" cy="3673288"/>
          </a:xfrm>
          <a:prstGeom prst="rect">
            <a:avLst/>
          </a:prstGeom>
        </p:spPr>
      </p:pic>
      <p:sp>
        <p:nvSpPr>
          <p:cNvPr id="11" name="圆角矩形 10"/>
          <p:cNvSpPr/>
          <p:nvPr/>
        </p:nvSpPr>
        <p:spPr>
          <a:xfrm>
            <a:off x="6256421" y="2906829"/>
            <a:ext cx="1039528" cy="452388"/>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3" name="矩形 12"/>
          <p:cNvSpPr/>
          <p:nvPr/>
        </p:nvSpPr>
        <p:spPr>
          <a:xfrm>
            <a:off x="7908866" y="145574"/>
            <a:ext cx="3957045" cy="338554"/>
          </a:xfrm>
          <a:prstGeom prst="rect">
            <a:avLst/>
          </a:prstGeom>
        </p:spPr>
        <p:txBody>
          <a:bodyPr wrap="none">
            <a:spAutoFit/>
          </a:bodyPr>
          <a:ls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r>
              <a:rPr lang="zh-CN" altLang="en-US" sz="1600" b="1" dirty="0">
                <a:hlinkClick r:id="rId3"/>
              </a:rPr>
              <a:t>https://edms.cern.ch/document/2387227/1</a:t>
            </a:r>
            <a:endParaRPr lang="zh-CN" altLang="en-US" sz="1600" b="1" dirty="0"/>
          </a:p>
        </p:txBody>
      </p:sp>
    </p:spTree>
    <p:extLst>
      <p:ext uri="{BB962C8B-B14F-4D97-AF65-F5344CB8AC3E}">
        <p14:creationId xmlns:p14="http://schemas.microsoft.com/office/powerpoint/2010/main" val="898122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4"/>
          </p:nvPr>
        </p:nvSpPr>
        <p:spPr/>
        <p:txBody>
          <a:bodyPr/>
          <a:lstStyle/>
          <a:p>
            <a:pPr>
              <a:defRPr/>
            </a:pPr>
            <a:r>
              <a:rPr lang="en-US" altLang="zh-CN"/>
              <a:t>David Montanari | Near Site Cryogenics Systems Overview</a:t>
            </a:r>
            <a:endParaRPr lang="en-US" altLang="zh-CN" dirty="0"/>
          </a:p>
        </p:txBody>
      </p:sp>
      <p:sp>
        <p:nvSpPr>
          <p:cNvPr id="4" name="灯片编号占位符 3"/>
          <p:cNvSpPr>
            <a:spLocks noGrp="1"/>
          </p:cNvSpPr>
          <p:nvPr>
            <p:ph type="sldNum" sz="quarter" idx="15"/>
          </p:nvPr>
        </p:nvSpPr>
        <p:spPr/>
        <p:txBody>
          <a:bodyPr/>
          <a:lstStyle/>
          <a:p>
            <a:pPr>
              <a:defRPr/>
            </a:pPr>
            <a:fld id="{98AA3EDC-84CE-5D44-955B-22A59AD27526}" type="slidenum">
              <a:rPr lang="en-US" smtClean="0"/>
              <a:pPr>
                <a:defRPr/>
              </a:pPr>
              <a:t>43</a:t>
            </a:fld>
            <a:endParaRPr lang="en-US" dirty="0"/>
          </a:p>
        </p:txBody>
      </p:sp>
      <p:sp>
        <p:nvSpPr>
          <p:cNvPr id="7" name="日期占位符 6"/>
          <p:cNvSpPr>
            <a:spLocks noGrp="1"/>
          </p:cNvSpPr>
          <p:nvPr>
            <p:ph type="dt" sz="half" idx="2"/>
          </p:nvPr>
        </p:nvSpPr>
        <p:spPr/>
        <p:txBody>
          <a:bodyPr/>
          <a:lstStyle/>
          <a:p>
            <a:pPr>
              <a:defRPr/>
            </a:pPr>
            <a:r>
              <a:rPr lang="en-US"/>
              <a:t>07.09.20</a:t>
            </a:r>
            <a:endParaRPr lang="en-US" dirty="0"/>
          </a:p>
        </p:txBody>
      </p:sp>
      <p:sp>
        <p:nvSpPr>
          <p:cNvPr id="8" name="标题 1"/>
          <p:cNvSpPr>
            <a:spLocks noGrp="1"/>
          </p:cNvSpPr>
          <p:nvPr>
            <p:ph type="title"/>
          </p:nvPr>
        </p:nvSpPr>
        <p:spPr>
          <a:xfrm>
            <a:off x="474846" y="429285"/>
            <a:ext cx="11431605" cy="475490"/>
          </a:xfrm>
        </p:spPr>
        <p:txBody>
          <a:bodyPr/>
          <a:lstStyle/>
          <a:p>
            <a:r>
              <a:rPr lang="en-US" altLang="zh-CN" dirty="0"/>
              <a:t>Process Parameters &amp; System Sizing (1/2)</a:t>
            </a:r>
            <a:endParaRPr lang="zh-CN" altLang="en-US" dirty="0"/>
          </a:p>
        </p:txBody>
      </p:sp>
      <p:graphicFrame>
        <p:nvGraphicFramePr>
          <p:cNvPr id="6" name="表格 5"/>
          <p:cNvGraphicFramePr>
            <a:graphicFrameLocks noGrp="1"/>
          </p:cNvGraphicFramePr>
          <p:nvPr/>
        </p:nvGraphicFramePr>
        <p:xfrm>
          <a:off x="399885" y="925035"/>
          <a:ext cx="11439188" cy="5266317"/>
        </p:xfrm>
        <a:graphic>
          <a:graphicData uri="http://schemas.openxmlformats.org/drawingml/2006/table">
            <a:tbl>
              <a:tblPr>
                <a:tableStyleId>{5C22544A-7EE6-4342-B048-85BDC9FD1C3A}</a:tableStyleId>
              </a:tblPr>
              <a:tblGrid>
                <a:gridCol w="2011917">
                  <a:extLst>
                    <a:ext uri="{9D8B030D-6E8A-4147-A177-3AD203B41FA5}">
                      <a16:colId xmlns:a16="http://schemas.microsoft.com/office/drawing/2014/main" val="1129838476"/>
                    </a:ext>
                  </a:extLst>
                </a:gridCol>
                <a:gridCol w="1379600">
                  <a:extLst>
                    <a:ext uri="{9D8B030D-6E8A-4147-A177-3AD203B41FA5}">
                      <a16:colId xmlns:a16="http://schemas.microsoft.com/office/drawing/2014/main" val="2853064411"/>
                    </a:ext>
                  </a:extLst>
                </a:gridCol>
                <a:gridCol w="2375979">
                  <a:extLst>
                    <a:ext uri="{9D8B030D-6E8A-4147-A177-3AD203B41FA5}">
                      <a16:colId xmlns:a16="http://schemas.microsoft.com/office/drawing/2014/main" val="1525020151"/>
                    </a:ext>
                  </a:extLst>
                </a:gridCol>
                <a:gridCol w="1590373">
                  <a:extLst>
                    <a:ext uri="{9D8B030D-6E8A-4147-A177-3AD203B41FA5}">
                      <a16:colId xmlns:a16="http://schemas.microsoft.com/office/drawing/2014/main" val="1906093886"/>
                    </a:ext>
                  </a:extLst>
                </a:gridCol>
                <a:gridCol w="1916112">
                  <a:extLst>
                    <a:ext uri="{9D8B030D-6E8A-4147-A177-3AD203B41FA5}">
                      <a16:colId xmlns:a16="http://schemas.microsoft.com/office/drawing/2014/main" val="2423194509"/>
                    </a:ext>
                  </a:extLst>
                </a:gridCol>
                <a:gridCol w="2165207">
                  <a:extLst>
                    <a:ext uri="{9D8B030D-6E8A-4147-A177-3AD203B41FA5}">
                      <a16:colId xmlns:a16="http://schemas.microsoft.com/office/drawing/2014/main" val="1509229254"/>
                    </a:ext>
                  </a:extLst>
                </a:gridCol>
              </a:tblGrid>
              <a:tr h="514299">
                <a:tc gridSpan="6">
                  <a:txBody>
                    <a:bodyPr/>
                    <a:lstStyle/>
                    <a:p>
                      <a:pPr algn="ctr" fontAlgn="b"/>
                      <a:r>
                        <a:rPr lang="en-US" sz="1600" b="1" u="none" strike="noStrike" dirty="0">
                          <a:solidFill>
                            <a:srgbClr val="3333FF"/>
                          </a:solidFill>
                          <a:effectLst/>
                          <a:latin typeface="Helvetica" panose="020B0604020202020204" pitchFamily="34" charset="0"/>
                          <a:cs typeface="Helvetica" panose="020B0604020202020204" pitchFamily="34" charset="0"/>
                        </a:rPr>
                        <a:t>SAND Cooling System</a:t>
                      </a:r>
                      <a:endParaRPr lang="en-US" sz="1600" b="1" i="0" u="none" strike="noStrike" dirty="0">
                        <a:solidFill>
                          <a:srgbClr val="3333FF"/>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181763593"/>
                  </a:ext>
                </a:extLst>
              </a:tr>
              <a:tr h="322090">
                <a:tc>
                  <a:txBody>
                    <a:bodyPr/>
                    <a:lstStyle/>
                    <a:p>
                      <a:pPr algn="ctr" fontAlgn="ctr"/>
                      <a:r>
                        <a:rPr lang="zh-CN" altLang="en-US" sz="1400" u="none" strike="noStrike">
                          <a:effectLst/>
                          <a:latin typeface="Helvetica" panose="020B0604020202020204" pitchFamily="34" charset="0"/>
                          <a:cs typeface="Helvetica" panose="020B0604020202020204" pitchFamily="34" charset="0"/>
                        </a:rPr>
                        <a:t>　</a:t>
                      </a:r>
                      <a:endParaRPr lang="zh-CN" alt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sz="1400" b="1" u="none" strike="noStrike" dirty="0">
                          <a:effectLst/>
                          <a:latin typeface="Helvetica" panose="020B0604020202020204" pitchFamily="34" charset="0"/>
                          <a:cs typeface="Helvetica" panose="020B0604020202020204" pitchFamily="34" charset="0"/>
                        </a:rPr>
                        <a:t>Work point</a:t>
                      </a:r>
                      <a:endParaRPr lang="en-US" sz="1400" b="1"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sz="1400" b="1" u="none" strike="noStrike" dirty="0">
                          <a:effectLst/>
                          <a:latin typeface="Helvetica" panose="020B0604020202020204" pitchFamily="34" charset="0"/>
                          <a:cs typeface="Helvetica" panose="020B0604020202020204" pitchFamily="34" charset="0"/>
                        </a:rPr>
                        <a:t>P (bara)</a:t>
                      </a:r>
                      <a:endParaRPr lang="en-US" sz="1400" b="1"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sz="1400" b="1" u="none" strike="noStrike" dirty="0">
                          <a:effectLst/>
                          <a:latin typeface="Helvetica" panose="020B0604020202020204" pitchFamily="34" charset="0"/>
                          <a:cs typeface="Helvetica" panose="020B0604020202020204" pitchFamily="34" charset="0"/>
                        </a:rPr>
                        <a:t>T (K)</a:t>
                      </a:r>
                      <a:endParaRPr lang="en-US" sz="1400" b="1"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sz="1400" b="1" u="none" strike="noStrike" dirty="0">
                          <a:effectLst/>
                          <a:latin typeface="Helvetica" panose="020B0604020202020204" pitchFamily="34" charset="0"/>
                          <a:cs typeface="Helvetica" panose="020B0604020202020204" pitchFamily="34" charset="0"/>
                        </a:rPr>
                        <a:t>Mass flow rate (g/s)</a:t>
                      </a:r>
                      <a:endParaRPr lang="en-US" sz="1400" b="1"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sz="1400" b="1" u="none" strike="noStrike" dirty="0">
                          <a:effectLst/>
                          <a:latin typeface="Helvetica" panose="020B0604020202020204" pitchFamily="34" charset="0"/>
                          <a:cs typeface="Helvetica" panose="020B0604020202020204" pitchFamily="34" charset="0"/>
                        </a:rPr>
                        <a:t>Inner Din - VJ </a:t>
                      </a:r>
                      <a:r>
                        <a:rPr lang="en-US" sz="1400" b="1" u="none" strike="noStrike" dirty="0" err="1">
                          <a:effectLst/>
                          <a:latin typeface="Helvetica" panose="020B0604020202020204" pitchFamily="34" charset="0"/>
                          <a:cs typeface="Helvetica" panose="020B0604020202020204" pitchFamily="34" charset="0"/>
                        </a:rPr>
                        <a:t>Cryo</a:t>
                      </a:r>
                      <a:r>
                        <a:rPr lang="en-US" sz="1400" b="1" u="none" strike="noStrike" dirty="0">
                          <a:effectLst/>
                          <a:latin typeface="Helvetica" panose="020B0604020202020204" pitchFamily="34" charset="0"/>
                          <a:cs typeface="Helvetica" panose="020B0604020202020204" pitchFamily="34" charset="0"/>
                        </a:rPr>
                        <a:t>-lines</a:t>
                      </a:r>
                      <a:endParaRPr lang="en-US" sz="1400" b="1"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extLst>
                  <a:ext uri="{0D108BD9-81ED-4DB2-BD59-A6C34878D82A}">
                    <a16:rowId xmlns:a16="http://schemas.microsoft.com/office/drawing/2014/main" val="3339442160"/>
                  </a:ext>
                </a:extLst>
              </a:tr>
              <a:tr h="233154">
                <a:tc rowSpan="5">
                  <a:txBody>
                    <a:bodyPr/>
                    <a:lstStyle/>
                    <a:p>
                      <a:pPr algn="ctr" fontAlgn="ctr"/>
                      <a:r>
                        <a:rPr lang="en-US" sz="1400" b="1" u="none" strike="noStrike" dirty="0">
                          <a:effectLst/>
                          <a:latin typeface="Helvetica" panose="020B0604020202020204" pitchFamily="34" charset="0"/>
                          <a:cs typeface="Helvetica" panose="020B0604020202020204" pitchFamily="34" charset="0"/>
                        </a:rPr>
                        <a:t>3bara/5K He </a:t>
                      </a:r>
                      <a:r>
                        <a:rPr lang="en-US" sz="1400" b="1" u="none" strike="noStrike" dirty="0" err="1">
                          <a:effectLst/>
                          <a:latin typeface="Helvetica" panose="020B0604020202020204" pitchFamily="34" charset="0"/>
                          <a:cs typeface="Helvetica" panose="020B0604020202020204" pitchFamily="34" charset="0"/>
                        </a:rPr>
                        <a:t>suspply</a:t>
                      </a:r>
                      <a:endParaRPr lang="en-US" sz="1400" b="1"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sz="1400" u="none" strike="noStrike">
                          <a:effectLst/>
                          <a:latin typeface="Helvetica" panose="020B0604020202020204" pitchFamily="34" charset="0"/>
                          <a:cs typeface="Helvetica" panose="020B0604020202020204" pitchFamily="34" charset="0"/>
                        </a:rPr>
                        <a:t>1a</a:t>
                      </a:r>
                      <a:endPar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rowSpan="4">
                  <a:txBody>
                    <a:bodyPr/>
                    <a:lstStyle/>
                    <a:p>
                      <a:pPr algn="ctr" fontAlgn="ctr"/>
                      <a:r>
                        <a:rPr lang="en-US" sz="1400" u="none" strike="noStrike" dirty="0">
                          <a:effectLst/>
                          <a:latin typeface="Helvetica" panose="020B0604020202020204" pitchFamily="34" charset="0"/>
                          <a:cs typeface="Helvetica" panose="020B0604020202020204" pitchFamily="34" charset="0"/>
                        </a:rPr>
                        <a:t>3.0, negligible pressure drop</a:t>
                      </a:r>
                      <a:endParaRPr lang="en-US"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altLang="zh-CN"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rPr>
                        <a:t>4.94</a:t>
                      </a:r>
                    </a:p>
                  </a:txBody>
                  <a:tcPr marL="0" marR="0" marT="0" marB="0" anchor="ctr"/>
                </a:tc>
                <a:tc rowSpan="5">
                  <a:txBody>
                    <a:bodyPr/>
                    <a:lstStyle/>
                    <a:p>
                      <a:pPr algn="ctr" fontAlgn="ctr"/>
                      <a:r>
                        <a:rPr lang="en-US" altLang="zh-CN"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rPr>
                        <a:t>5.038</a:t>
                      </a:r>
                    </a:p>
                  </a:txBody>
                  <a:tcPr marL="0" marR="0" marT="0" marB="0" anchor="ctr"/>
                </a:tc>
                <a:tc rowSpan="4">
                  <a:txBody>
                    <a:bodyPr/>
                    <a:lstStyle/>
                    <a:p>
                      <a:pPr algn="ctr" fontAlgn="ctr"/>
                      <a:r>
                        <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rPr>
                        <a:t>DN15 (15~18mm)</a:t>
                      </a:r>
                    </a:p>
                  </a:txBody>
                  <a:tcPr marL="0" marR="0" marT="0" marB="0" anchor="ctr"/>
                </a:tc>
                <a:extLst>
                  <a:ext uri="{0D108BD9-81ED-4DB2-BD59-A6C34878D82A}">
                    <a16:rowId xmlns:a16="http://schemas.microsoft.com/office/drawing/2014/main" val="713844153"/>
                  </a:ext>
                </a:extLst>
              </a:tr>
              <a:tr h="233154">
                <a:tc vMerge="1">
                  <a:txBody>
                    <a:bodyPr/>
                    <a:lstStyle/>
                    <a:p>
                      <a:endParaRPr lang="zh-CN" altLang="en-US"/>
                    </a:p>
                  </a:txBody>
                  <a:tcPr/>
                </a:tc>
                <a:tc>
                  <a:txBody>
                    <a:bodyPr/>
                    <a:lstStyle/>
                    <a:p>
                      <a:pPr algn="ctr" fontAlgn="ctr"/>
                      <a:r>
                        <a:rPr lang="en-US" sz="1400" u="none" strike="noStrike">
                          <a:effectLst/>
                          <a:latin typeface="Helvetica" panose="020B0604020202020204" pitchFamily="34" charset="0"/>
                          <a:cs typeface="Helvetica" panose="020B0604020202020204" pitchFamily="34" charset="0"/>
                        </a:rPr>
                        <a:t>2a</a:t>
                      </a:r>
                      <a:endPar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vMerge="1">
                  <a:txBody>
                    <a:bodyPr/>
                    <a:lstStyle/>
                    <a:p>
                      <a:endParaRPr lang="zh-CN" altLang="en-US"/>
                    </a:p>
                  </a:txBody>
                  <a:tcPr/>
                </a:tc>
                <a:tc>
                  <a:txBody>
                    <a:bodyPr/>
                    <a:lstStyle/>
                    <a:p>
                      <a:pPr algn="ctr" fontAlgn="ctr"/>
                      <a:r>
                        <a:rPr lang="en-US" altLang="zh-CN"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rPr>
                        <a:t>5</a:t>
                      </a:r>
                    </a:p>
                  </a:txBody>
                  <a:tcPr marL="0" marR="0" marT="0" marB="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241225372"/>
                  </a:ext>
                </a:extLst>
              </a:tr>
              <a:tr h="233154">
                <a:tc vMerge="1">
                  <a:txBody>
                    <a:bodyPr/>
                    <a:lstStyle/>
                    <a:p>
                      <a:endParaRPr lang="zh-CN" altLang="en-US"/>
                    </a:p>
                  </a:txBody>
                  <a:tcPr/>
                </a:tc>
                <a:tc>
                  <a:txBody>
                    <a:bodyPr/>
                    <a:lstStyle/>
                    <a:p>
                      <a:pPr algn="ctr" fontAlgn="ctr"/>
                      <a:r>
                        <a:rPr lang="en-US" sz="1400" u="none" strike="noStrike">
                          <a:effectLst/>
                          <a:latin typeface="Helvetica" panose="020B0604020202020204" pitchFamily="34" charset="0"/>
                          <a:cs typeface="Helvetica" panose="020B0604020202020204" pitchFamily="34" charset="0"/>
                        </a:rPr>
                        <a:t>3a</a:t>
                      </a:r>
                      <a:endPar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vMerge="1">
                  <a:txBody>
                    <a:bodyPr/>
                    <a:lstStyle/>
                    <a:p>
                      <a:endParaRPr lang="zh-CN" altLang="en-US"/>
                    </a:p>
                  </a:txBody>
                  <a:tcPr/>
                </a:tc>
                <a:tc>
                  <a:txBody>
                    <a:bodyPr/>
                    <a:lstStyle/>
                    <a:p>
                      <a:pPr algn="ctr" fontAlgn="ctr"/>
                      <a:r>
                        <a:rPr lang="en-US" altLang="zh-CN"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rPr>
                        <a:t>5.06</a:t>
                      </a:r>
                    </a:p>
                  </a:txBody>
                  <a:tcPr marL="0" marR="0" marT="0" marB="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014330563"/>
                  </a:ext>
                </a:extLst>
              </a:tr>
              <a:tr h="466309">
                <a:tc vMerge="1">
                  <a:txBody>
                    <a:bodyPr/>
                    <a:lstStyle/>
                    <a:p>
                      <a:endParaRPr lang="zh-CN" altLang="en-US"/>
                    </a:p>
                  </a:txBody>
                  <a:tcPr/>
                </a:tc>
                <a:tc>
                  <a:txBody>
                    <a:bodyPr/>
                    <a:lstStyle/>
                    <a:p>
                      <a:pPr algn="ctr" fontAlgn="ctr"/>
                      <a:r>
                        <a:rPr lang="en-US" sz="1400" u="none" strike="noStrike">
                          <a:effectLst/>
                          <a:latin typeface="Helvetica" panose="020B0604020202020204" pitchFamily="34" charset="0"/>
                          <a:cs typeface="Helvetica" panose="020B0604020202020204" pitchFamily="34" charset="0"/>
                        </a:rPr>
                        <a:t>4a (before JT valve)</a:t>
                      </a:r>
                      <a:endPar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vMerge="1">
                  <a:txBody>
                    <a:bodyPr/>
                    <a:lstStyle/>
                    <a:p>
                      <a:endParaRPr lang="zh-CN" altLang="en-US"/>
                    </a:p>
                  </a:txBody>
                  <a:tcPr/>
                </a:tc>
                <a:tc>
                  <a:txBody>
                    <a:bodyPr/>
                    <a:lstStyle/>
                    <a:p>
                      <a:pPr algn="ctr" fontAlgn="ctr"/>
                      <a:r>
                        <a:rPr lang="en-US" altLang="zh-CN"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rPr>
                        <a:t>5.38</a:t>
                      </a:r>
                    </a:p>
                  </a:txBody>
                  <a:tcPr marL="0" marR="0" marT="0" marB="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284922556"/>
                  </a:ext>
                </a:extLst>
              </a:tr>
              <a:tr h="466309">
                <a:tc vMerge="1">
                  <a:txBody>
                    <a:bodyPr/>
                    <a:lstStyle/>
                    <a:p>
                      <a:endParaRPr lang="zh-CN" altLang="en-US"/>
                    </a:p>
                  </a:txBody>
                  <a:tcPr/>
                </a:tc>
                <a:tc>
                  <a:txBody>
                    <a:bodyPr/>
                    <a:lstStyle/>
                    <a:p>
                      <a:pPr algn="ctr" fontAlgn="ctr"/>
                      <a:r>
                        <a:rPr lang="en-US" sz="1400" u="none" strike="noStrike">
                          <a:effectLst/>
                          <a:latin typeface="Helvetica" panose="020B0604020202020204" pitchFamily="34" charset="0"/>
                          <a:cs typeface="Helvetica" panose="020B0604020202020204" pitchFamily="34" charset="0"/>
                        </a:rPr>
                        <a:t>5a (after JT valve)</a:t>
                      </a:r>
                      <a:endPar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altLang="zh-CN" sz="1400" u="none" strike="noStrike">
                          <a:effectLst/>
                          <a:latin typeface="Helvetica" panose="020B0604020202020204" pitchFamily="34" charset="0"/>
                          <a:cs typeface="Helvetica" panose="020B0604020202020204" pitchFamily="34" charset="0"/>
                        </a:rPr>
                        <a:t>1.2</a:t>
                      </a:r>
                      <a:endParaRPr lang="en-US" altLang="zh-CN"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rPr>
                        <a:t>4.42, x=0.363</a:t>
                      </a:r>
                    </a:p>
                  </a:txBody>
                  <a:tcPr marL="0" marR="0" marT="0" marB="0" anchor="ctr"/>
                </a:tc>
                <a:tc vMerge="1">
                  <a:txBody>
                    <a:bodyPr/>
                    <a:lstStyle/>
                    <a:p>
                      <a:endParaRPr lang="zh-CN" altLang="en-US"/>
                    </a:p>
                  </a:txBody>
                  <a:tcPr/>
                </a:tc>
                <a:tc>
                  <a:txBody>
                    <a:bodyPr/>
                    <a:lstStyle/>
                    <a:p>
                      <a:pPr algn="ctr" fontAlgn="ctr"/>
                      <a:r>
                        <a:rPr lang="zh-CN" alt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rPr>
                        <a:t>　</a:t>
                      </a:r>
                    </a:p>
                  </a:txBody>
                  <a:tcPr marL="0" marR="0" marT="0" marB="0" anchor="ctr"/>
                </a:tc>
                <a:extLst>
                  <a:ext uri="{0D108BD9-81ED-4DB2-BD59-A6C34878D82A}">
                    <a16:rowId xmlns:a16="http://schemas.microsoft.com/office/drawing/2014/main" val="723639866"/>
                  </a:ext>
                </a:extLst>
              </a:tr>
              <a:tr h="233154">
                <a:tc rowSpan="4">
                  <a:txBody>
                    <a:bodyPr/>
                    <a:lstStyle/>
                    <a:p>
                      <a:pPr algn="ctr" fontAlgn="ctr"/>
                      <a:r>
                        <a:rPr lang="en-US" sz="1400" b="1" u="none" strike="noStrike" dirty="0">
                          <a:effectLst/>
                          <a:latin typeface="Helvetica" panose="020B0604020202020204" pitchFamily="34" charset="0"/>
                          <a:cs typeface="Helvetica" panose="020B0604020202020204" pitchFamily="34" charset="0"/>
                        </a:rPr>
                        <a:t>4K He return</a:t>
                      </a:r>
                      <a:endParaRPr lang="en-US" sz="1400" b="1"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sz="1400" u="none" strike="noStrike">
                          <a:effectLst/>
                          <a:latin typeface="Helvetica" panose="020B0604020202020204" pitchFamily="34" charset="0"/>
                          <a:cs typeface="Helvetica" panose="020B0604020202020204" pitchFamily="34" charset="0"/>
                        </a:rPr>
                        <a:t>6a</a:t>
                      </a:r>
                      <a:endPar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rowSpan="4">
                  <a:txBody>
                    <a:bodyPr/>
                    <a:lstStyle/>
                    <a:p>
                      <a:pPr algn="ctr" fontAlgn="ctr"/>
                      <a:r>
                        <a:rPr lang="en-US" sz="1400" u="none" strike="noStrike" dirty="0">
                          <a:effectLst/>
                          <a:latin typeface="Helvetica" panose="020B0604020202020204" pitchFamily="34" charset="0"/>
                          <a:cs typeface="Helvetica" panose="020B0604020202020204" pitchFamily="34" charset="0"/>
                        </a:rPr>
                        <a:t>1.2, negligible pressure drop</a:t>
                      </a:r>
                      <a:endParaRPr lang="en-US"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rPr>
                        <a:t>4.42, x=1</a:t>
                      </a:r>
                    </a:p>
                  </a:txBody>
                  <a:tcPr marL="0" marR="0" marT="0" marB="0" anchor="ctr"/>
                </a:tc>
                <a:tc rowSpan="4">
                  <a:txBody>
                    <a:bodyPr/>
                    <a:lstStyle/>
                    <a:p>
                      <a:pPr algn="ctr" fontAlgn="ctr"/>
                      <a:r>
                        <a:rPr lang="en-US" altLang="zh-CN"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rPr>
                        <a:t>4.638</a:t>
                      </a:r>
                    </a:p>
                  </a:txBody>
                  <a:tcPr marL="0" marR="0" marT="0" marB="0" anchor="ctr"/>
                </a:tc>
                <a:tc rowSpan="4">
                  <a:txBody>
                    <a:bodyPr/>
                    <a:lstStyle/>
                    <a:p>
                      <a:pPr algn="ctr" fontAlgn="ctr"/>
                      <a:r>
                        <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rPr>
                        <a:t>DN25 (25~30mm)</a:t>
                      </a:r>
                    </a:p>
                  </a:txBody>
                  <a:tcPr marL="0" marR="0" marT="0" marB="0" anchor="ctr"/>
                </a:tc>
                <a:extLst>
                  <a:ext uri="{0D108BD9-81ED-4DB2-BD59-A6C34878D82A}">
                    <a16:rowId xmlns:a16="http://schemas.microsoft.com/office/drawing/2014/main" val="3397197795"/>
                  </a:ext>
                </a:extLst>
              </a:tr>
              <a:tr h="233154">
                <a:tc vMerge="1">
                  <a:txBody>
                    <a:bodyPr/>
                    <a:lstStyle/>
                    <a:p>
                      <a:endParaRPr lang="zh-CN" altLang="en-US"/>
                    </a:p>
                  </a:txBody>
                  <a:tcPr/>
                </a:tc>
                <a:tc>
                  <a:txBody>
                    <a:bodyPr/>
                    <a:lstStyle/>
                    <a:p>
                      <a:pPr algn="ctr" fontAlgn="ctr"/>
                      <a:r>
                        <a:rPr lang="en-US" sz="1400" u="none" strike="noStrike">
                          <a:effectLst/>
                          <a:latin typeface="Helvetica" panose="020B0604020202020204" pitchFamily="34" charset="0"/>
                          <a:cs typeface="Helvetica" panose="020B0604020202020204" pitchFamily="34" charset="0"/>
                        </a:rPr>
                        <a:t>7a</a:t>
                      </a:r>
                      <a:endPar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vMerge="1">
                  <a:txBody>
                    <a:bodyPr/>
                    <a:lstStyle/>
                    <a:p>
                      <a:endParaRPr lang="zh-CN" altLang="en-US"/>
                    </a:p>
                  </a:txBody>
                  <a:tcPr/>
                </a:tc>
                <a:tc>
                  <a:txBody>
                    <a:bodyPr/>
                    <a:lstStyle/>
                    <a:p>
                      <a:pPr algn="ctr" fontAlgn="ctr"/>
                      <a:r>
                        <a:rPr lang="en-US" altLang="zh-CN"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rPr>
                        <a:t>4.78</a:t>
                      </a:r>
                    </a:p>
                  </a:txBody>
                  <a:tcPr marL="0" marR="0" marT="0" marB="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861420323"/>
                  </a:ext>
                </a:extLst>
              </a:tr>
              <a:tr h="233154">
                <a:tc vMerge="1">
                  <a:txBody>
                    <a:bodyPr/>
                    <a:lstStyle/>
                    <a:p>
                      <a:endParaRPr lang="zh-CN" altLang="en-US"/>
                    </a:p>
                  </a:txBody>
                  <a:tcPr/>
                </a:tc>
                <a:tc>
                  <a:txBody>
                    <a:bodyPr/>
                    <a:lstStyle/>
                    <a:p>
                      <a:pPr algn="ctr" fontAlgn="ctr"/>
                      <a:r>
                        <a:rPr lang="en-US" sz="1400" u="none" strike="noStrike">
                          <a:effectLst/>
                          <a:latin typeface="Helvetica" panose="020B0604020202020204" pitchFamily="34" charset="0"/>
                          <a:cs typeface="Helvetica" panose="020B0604020202020204" pitchFamily="34" charset="0"/>
                        </a:rPr>
                        <a:t>8a</a:t>
                      </a:r>
                      <a:endPar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vMerge="1">
                  <a:txBody>
                    <a:bodyPr/>
                    <a:lstStyle/>
                    <a:p>
                      <a:endParaRPr lang="zh-CN" altLang="en-US"/>
                    </a:p>
                  </a:txBody>
                  <a:tcPr/>
                </a:tc>
                <a:tc>
                  <a:txBody>
                    <a:bodyPr/>
                    <a:lstStyle/>
                    <a:p>
                      <a:pPr algn="ctr" fontAlgn="ctr"/>
                      <a:r>
                        <a:rPr lang="en-US" altLang="zh-CN"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rPr>
                        <a:t>4.91</a:t>
                      </a:r>
                    </a:p>
                  </a:txBody>
                  <a:tcPr marL="0" marR="0" marT="0" marB="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910485662"/>
                  </a:ext>
                </a:extLst>
              </a:tr>
              <a:tr h="233154">
                <a:tc vMerge="1">
                  <a:txBody>
                    <a:bodyPr/>
                    <a:lstStyle/>
                    <a:p>
                      <a:endParaRPr lang="zh-CN" altLang="en-US"/>
                    </a:p>
                  </a:txBody>
                  <a:tcPr/>
                </a:tc>
                <a:tc>
                  <a:txBody>
                    <a:bodyPr/>
                    <a:lstStyle/>
                    <a:p>
                      <a:pPr algn="ctr" fontAlgn="ctr"/>
                      <a:r>
                        <a:rPr lang="en-US" sz="1400" u="none" strike="noStrike">
                          <a:effectLst/>
                          <a:latin typeface="Helvetica" panose="020B0604020202020204" pitchFamily="34" charset="0"/>
                          <a:cs typeface="Helvetica" panose="020B0604020202020204" pitchFamily="34" charset="0"/>
                        </a:rPr>
                        <a:t>9a</a:t>
                      </a:r>
                      <a:endPar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vMerge="1">
                  <a:txBody>
                    <a:bodyPr/>
                    <a:lstStyle/>
                    <a:p>
                      <a:endParaRPr lang="zh-CN" altLang="en-US"/>
                    </a:p>
                  </a:txBody>
                  <a:tcPr/>
                </a:tc>
                <a:tc>
                  <a:txBody>
                    <a:bodyPr/>
                    <a:lstStyle/>
                    <a:p>
                      <a:pPr algn="ctr" fontAlgn="ctr"/>
                      <a:r>
                        <a:rPr lang="en-US" altLang="zh-CN"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rPr>
                        <a:t>4.98</a:t>
                      </a:r>
                    </a:p>
                  </a:txBody>
                  <a:tcPr marL="0" marR="0" marT="0" marB="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118118937"/>
                  </a:ext>
                </a:extLst>
              </a:tr>
              <a:tr h="233154">
                <a:tc rowSpan="4">
                  <a:txBody>
                    <a:bodyPr/>
                    <a:lstStyle/>
                    <a:p>
                      <a:pPr algn="ctr" fontAlgn="ctr"/>
                      <a:r>
                        <a:rPr lang="en-US" sz="1400" b="1" u="none" strike="noStrike" dirty="0">
                          <a:effectLst/>
                          <a:latin typeface="Helvetica" panose="020B0604020202020204" pitchFamily="34" charset="0"/>
                          <a:cs typeface="Helvetica" panose="020B0604020202020204" pitchFamily="34" charset="0"/>
                        </a:rPr>
                        <a:t>70K </a:t>
                      </a:r>
                      <a:r>
                        <a:rPr lang="en-US" sz="1400" b="1" u="none" strike="noStrike" dirty="0" err="1">
                          <a:effectLst/>
                          <a:latin typeface="Helvetica" panose="020B0604020202020204" pitchFamily="34" charset="0"/>
                          <a:cs typeface="Helvetica" panose="020B0604020202020204" pitchFamily="34" charset="0"/>
                        </a:rPr>
                        <a:t>Ghe</a:t>
                      </a:r>
                      <a:r>
                        <a:rPr lang="en-US" sz="1400" b="1" u="none" strike="noStrike" dirty="0">
                          <a:effectLst/>
                          <a:latin typeface="Helvetica" panose="020B0604020202020204" pitchFamily="34" charset="0"/>
                          <a:cs typeface="Helvetica" panose="020B0604020202020204" pitchFamily="34" charset="0"/>
                        </a:rPr>
                        <a:t> supply</a:t>
                      </a:r>
                      <a:endParaRPr lang="en-US" sz="1400" b="1"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sz="1400" u="none" strike="noStrike">
                          <a:effectLst/>
                          <a:latin typeface="Helvetica" panose="020B0604020202020204" pitchFamily="34" charset="0"/>
                          <a:cs typeface="Helvetica" panose="020B0604020202020204" pitchFamily="34" charset="0"/>
                        </a:rPr>
                        <a:t>10a</a:t>
                      </a:r>
                      <a:endPar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rowSpan="4">
                  <a:txBody>
                    <a:bodyPr/>
                    <a:lstStyle/>
                    <a:p>
                      <a:pPr algn="ctr" fontAlgn="ctr"/>
                      <a:r>
                        <a:rPr lang="en-US" sz="1400" u="none" strike="noStrike" dirty="0">
                          <a:effectLst/>
                          <a:latin typeface="Helvetica" panose="020B0604020202020204" pitchFamily="34" charset="0"/>
                          <a:cs typeface="Helvetica" panose="020B0604020202020204" pitchFamily="34" charset="0"/>
                        </a:rPr>
                        <a:t>5.0, negligible pressure drop</a:t>
                      </a:r>
                      <a:endParaRPr lang="en-US"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altLang="zh-CN"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rPr>
                        <a:t>68.8</a:t>
                      </a:r>
                    </a:p>
                  </a:txBody>
                  <a:tcPr marL="0" marR="0" marT="0" marB="0" anchor="ctr"/>
                </a:tc>
                <a:tc rowSpan="4">
                  <a:txBody>
                    <a:bodyPr/>
                    <a:lstStyle/>
                    <a:p>
                      <a:pPr algn="ctr" fontAlgn="ctr"/>
                      <a:r>
                        <a:rPr lang="en-US" altLang="zh-CN"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rPr>
                        <a:t>10.2</a:t>
                      </a:r>
                    </a:p>
                  </a:txBody>
                  <a:tcPr marL="0" marR="0" marT="0" marB="0" anchor="ctr"/>
                </a:tc>
                <a:tc rowSpan="4">
                  <a:txBody>
                    <a:bodyPr/>
                    <a:lstStyle/>
                    <a:p>
                      <a:pPr algn="ctr" fontAlgn="ctr"/>
                      <a:r>
                        <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rPr>
                        <a:t>DN15 (15~18mm)</a:t>
                      </a:r>
                    </a:p>
                  </a:txBody>
                  <a:tcPr marL="0" marR="0" marT="0" marB="0" anchor="ctr"/>
                </a:tc>
                <a:extLst>
                  <a:ext uri="{0D108BD9-81ED-4DB2-BD59-A6C34878D82A}">
                    <a16:rowId xmlns:a16="http://schemas.microsoft.com/office/drawing/2014/main" val="3849256371"/>
                  </a:ext>
                </a:extLst>
              </a:tr>
              <a:tr h="233154">
                <a:tc vMerge="1">
                  <a:txBody>
                    <a:bodyPr/>
                    <a:lstStyle/>
                    <a:p>
                      <a:endParaRPr lang="zh-CN" altLang="en-US"/>
                    </a:p>
                  </a:txBody>
                  <a:tcPr/>
                </a:tc>
                <a:tc>
                  <a:txBody>
                    <a:bodyPr/>
                    <a:lstStyle/>
                    <a:p>
                      <a:pPr algn="ctr" fontAlgn="ctr"/>
                      <a:r>
                        <a:rPr lang="en-US" sz="1400" u="none" strike="noStrike">
                          <a:effectLst/>
                          <a:latin typeface="Helvetica" panose="020B0604020202020204" pitchFamily="34" charset="0"/>
                          <a:cs typeface="Helvetica" panose="020B0604020202020204" pitchFamily="34" charset="0"/>
                        </a:rPr>
                        <a:t>11a</a:t>
                      </a:r>
                      <a:endPar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vMerge="1">
                  <a:txBody>
                    <a:bodyPr/>
                    <a:lstStyle/>
                    <a:p>
                      <a:endParaRPr lang="zh-CN" altLang="en-US"/>
                    </a:p>
                  </a:txBody>
                  <a:tcPr/>
                </a:tc>
                <a:tc>
                  <a:txBody>
                    <a:bodyPr/>
                    <a:lstStyle/>
                    <a:p>
                      <a:pPr algn="ctr" fontAlgn="ctr"/>
                      <a:r>
                        <a:rPr lang="en-US" altLang="zh-CN"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rPr>
                        <a:t>68.85</a:t>
                      </a:r>
                    </a:p>
                  </a:txBody>
                  <a:tcPr marL="0" marR="0" marT="0" marB="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448813725"/>
                  </a:ext>
                </a:extLst>
              </a:tr>
              <a:tr h="233154">
                <a:tc vMerge="1">
                  <a:txBody>
                    <a:bodyPr/>
                    <a:lstStyle/>
                    <a:p>
                      <a:endParaRPr lang="zh-CN" altLang="en-US"/>
                    </a:p>
                  </a:txBody>
                  <a:tcPr/>
                </a:tc>
                <a:tc>
                  <a:txBody>
                    <a:bodyPr/>
                    <a:lstStyle/>
                    <a:p>
                      <a:pPr algn="ctr" fontAlgn="ctr"/>
                      <a:r>
                        <a:rPr lang="en-US" sz="1400" u="none" strike="noStrike">
                          <a:effectLst/>
                          <a:latin typeface="Helvetica" panose="020B0604020202020204" pitchFamily="34" charset="0"/>
                          <a:cs typeface="Helvetica" panose="020B0604020202020204" pitchFamily="34" charset="0"/>
                        </a:rPr>
                        <a:t>12a</a:t>
                      </a:r>
                      <a:endPar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vMerge="1">
                  <a:txBody>
                    <a:bodyPr/>
                    <a:lstStyle/>
                    <a:p>
                      <a:endParaRPr lang="zh-CN" altLang="en-US"/>
                    </a:p>
                  </a:txBody>
                  <a:tcPr/>
                </a:tc>
                <a:tc>
                  <a:txBody>
                    <a:bodyPr/>
                    <a:lstStyle/>
                    <a:p>
                      <a:pPr algn="ctr" fontAlgn="ctr"/>
                      <a:r>
                        <a:rPr lang="en-US" altLang="zh-CN"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rPr>
                        <a:t>68.96</a:t>
                      </a:r>
                    </a:p>
                  </a:txBody>
                  <a:tcPr marL="0" marR="0" marT="0" marB="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555622529"/>
                  </a:ext>
                </a:extLst>
              </a:tr>
              <a:tr h="233154">
                <a:tc vMerge="1">
                  <a:txBody>
                    <a:bodyPr/>
                    <a:lstStyle/>
                    <a:p>
                      <a:endParaRPr lang="zh-CN" altLang="en-US"/>
                    </a:p>
                  </a:txBody>
                  <a:tcPr/>
                </a:tc>
                <a:tc>
                  <a:txBody>
                    <a:bodyPr/>
                    <a:lstStyle/>
                    <a:p>
                      <a:pPr algn="ctr" fontAlgn="ctr"/>
                      <a:r>
                        <a:rPr lang="en-US" sz="1400" u="none" strike="noStrike">
                          <a:effectLst/>
                          <a:latin typeface="Helvetica" panose="020B0604020202020204" pitchFamily="34" charset="0"/>
                          <a:cs typeface="Helvetica" panose="020B0604020202020204" pitchFamily="34" charset="0"/>
                        </a:rPr>
                        <a:t>13a</a:t>
                      </a:r>
                      <a:endPar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vMerge="1">
                  <a:txBody>
                    <a:bodyPr/>
                    <a:lstStyle/>
                    <a:p>
                      <a:endParaRPr lang="zh-CN" altLang="en-US"/>
                    </a:p>
                  </a:txBody>
                  <a:tcPr/>
                </a:tc>
                <a:tc>
                  <a:txBody>
                    <a:bodyPr/>
                    <a:lstStyle/>
                    <a:p>
                      <a:pPr algn="ctr" fontAlgn="ctr"/>
                      <a:r>
                        <a:rPr lang="en-US" altLang="zh-CN"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rPr>
                        <a:t>70.00</a:t>
                      </a:r>
                    </a:p>
                  </a:txBody>
                  <a:tcPr marL="0" marR="0" marT="0" marB="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71194127"/>
                  </a:ext>
                </a:extLst>
              </a:tr>
              <a:tr h="233154">
                <a:tc rowSpan="4">
                  <a:txBody>
                    <a:bodyPr/>
                    <a:lstStyle/>
                    <a:p>
                      <a:pPr algn="ctr" fontAlgn="ctr"/>
                      <a:r>
                        <a:rPr lang="en-US" sz="1400" b="1" u="none" strike="noStrike" dirty="0">
                          <a:effectLst/>
                          <a:latin typeface="Helvetica" panose="020B0604020202020204" pitchFamily="34" charset="0"/>
                          <a:cs typeface="Helvetica" panose="020B0604020202020204" pitchFamily="34" charset="0"/>
                        </a:rPr>
                        <a:t>80K </a:t>
                      </a:r>
                      <a:r>
                        <a:rPr lang="en-US" sz="1400" b="1" u="none" strike="noStrike" dirty="0" err="1">
                          <a:effectLst/>
                          <a:latin typeface="Helvetica" panose="020B0604020202020204" pitchFamily="34" charset="0"/>
                          <a:cs typeface="Helvetica" panose="020B0604020202020204" pitchFamily="34" charset="0"/>
                        </a:rPr>
                        <a:t>Ghe</a:t>
                      </a:r>
                      <a:r>
                        <a:rPr lang="en-US" sz="1400" b="1" u="none" strike="noStrike" dirty="0">
                          <a:effectLst/>
                          <a:latin typeface="Helvetica" panose="020B0604020202020204" pitchFamily="34" charset="0"/>
                          <a:cs typeface="Helvetica" panose="020B0604020202020204" pitchFamily="34" charset="0"/>
                        </a:rPr>
                        <a:t> return</a:t>
                      </a:r>
                      <a:endParaRPr lang="en-US" sz="1400" b="1"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sz="1400" u="none" strike="noStrike">
                          <a:effectLst/>
                          <a:latin typeface="Helvetica" panose="020B0604020202020204" pitchFamily="34" charset="0"/>
                          <a:cs typeface="Helvetica" panose="020B0604020202020204" pitchFamily="34" charset="0"/>
                        </a:rPr>
                        <a:t>14a</a:t>
                      </a:r>
                      <a:endPar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rowSpan="4">
                  <a:txBody>
                    <a:bodyPr/>
                    <a:lstStyle/>
                    <a:p>
                      <a:pPr algn="ctr" fontAlgn="ctr"/>
                      <a:r>
                        <a:rPr lang="en-US" sz="1400" u="none" strike="noStrike">
                          <a:effectLst/>
                          <a:latin typeface="Helvetica" panose="020B0604020202020204" pitchFamily="34" charset="0"/>
                          <a:cs typeface="Helvetica" panose="020B0604020202020204" pitchFamily="34" charset="0"/>
                        </a:rPr>
                        <a:t>1.2~1.5, neligible pressure drop</a:t>
                      </a:r>
                      <a:endPar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a:txBody>
                    <a:bodyPr/>
                    <a:lstStyle/>
                    <a:p>
                      <a:pPr algn="ctr" fontAlgn="ctr"/>
                      <a:r>
                        <a:rPr lang="en-US" altLang="zh-CN"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rPr>
                        <a:t>80.00</a:t>
                      </a:r>
                    </a:p>
                  </a:txBody>
                  <a:tcPr marL="0" marR="0" marT="0" marB="0" anchor="ctr"/>
                </a:tc>
                <a:tc rowSpan="4">
                  <a:txBody>
                    <a:bodyPr/>
                    <a:lstStyle/>
                    <a:p>
                      <a:pPr algn="ctr" fontAlgn="ctr"/>
                      <a:r>
                        <a:rPr lang="en-US" altLang="zh-CN"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rPr>
                        <a:t>10.2</a:t>
                      </a:r>
                    </a:p>
                  </a:txBody>
                  <a:tcPr marL="0" marR="0" marT="0" marB="0" anchor="ctr"/>
                </a:tc>
                <a:tc rowSpan="4">
                  <a:txBody>
                    <a:bodyPr/>
                    <a:lstStyle/>
                    <a:p>
                      <a:pPr algn="ctr" fontAlgn="ctr"/>
                      <a:r>
                        <a:rPr lang="en-US"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rPr>
                        <a:t>DN25 (25~30mm)</a:t>
                      </a:r>
                    </a:p>
                  </a:txBody>
                  <a:tcPr marL="0" marR="0" marT="0" marB="0" anchor="ctr"/>
                </a:tc>
                <a:extLst>
                  <a:ext uri="{0D108BD9-81ED-4DB2-BD59-A6C34878D82A}">
                    <a16:rowId xmlns:a16="http://schemas.microsoft.com/office/drawing/2014/main" val="3734743635"/>
                  </a:ext>
                </a:extLst>
              </a:tr>
              <a:tr h="233154">
                <a:tc vMerge="1">
                  <a:txBody>
                    <a:bodyPr/>
                    <a:lstStyle/>
                    <a:p>
                      <a:endParaRPr lang="zh-CN" altLang="en-US"/>
                    </a:p>
                  </a:txBody>
                  <a:tcPr/>
                </a:tc>
                <a:tc>
                  <a:txBody>
                    <a:bodyPr/>
                    <a:lstStyle/>
                    <a:p>
                      <a:pPr algn="ctr" fontAlgn="ctr"/>
                      <a:r>
                        <a:rPr lang="en-US" sz="1400" u="none" strike="noStrike">
                          <a:effectLst/>
                          <a:latin typeface="Helvetica" panose="020B0604020202020204" pitchFamily="34" charset="0"/>
                          <a:cs typeface="Helvetica" panose="020B0604020202020204" pitchFamily="34" charset="0"/>
                        </a:rPr>
                        <a:t>15a</a:t>
                      </a:r>
                      <a:endPar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vMerge="1">
                  <a:txBody>
                    <a:bodyPr/>
                    <a:lstStyle/>
                    <a:p>
                      <a:endParaRPr lang="zh-CN" altLang="en-US"/>
                    </a:p>
                  </a:txBody>
                  <a:tcPr/>
                </a:tc>
                <a:tc>
                  <a:txBody>
                    <a:bodyPr/>
                    <a:lstStyle/>
                    <a:p>
                      <a:pPr algn="ctr" fontAlgn="ctr"/>
                      <a:r>
                        <a:rPr lang="en-US" altLang="zh-CN"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rPr>
                        <a:t>81.04</a:t>
                      </a:r>
                    </a:p>
                  </a:txBody>
                  <a:tcPr marL="0" marR="0" marT="0" marB="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489217160"/>
                  </a:ext>
                </a:extLst>
              </a:tr>
              <a:tr h="233154">
                <a:tc vMerge="1">
                  <a:txBody>
                    <a:bodyPr/>
                    <a:lstStyle/>
                    <a:p>
                      <a:endParaRPr lang="zh-CN" altLang="en-US"/>
                    </a:p>
                  </a:txBody>
                  <a:tcPr/>
                </a:tc>
                <a:tc>
                  <a:txBody>
                    <a:bodyPr/>
                    <a:lstStyle/>
                    <a:p>
                      <a:pPr algn="ctr" fontAlgn="ctr"/>
                      <a:r>
                        <a:rPr lang="en-US" sz="1400" u="none" strike="noStrike">
                          <a:effectLst/>
                          <a:latin typeface="Helvetica" panose="020B0604020202020204" pitchFamily="34" charset="0"/>
                          <a:cs typeface="Helvetica" panose="020B0604020202020204" pitchFamily="34" charset="0"/>
                        </a:rPr>
                        <a:t>16a</a:t>
                      </a:r>
                      <a:endPar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vMerge="1">
                  <a:txBody>
                    <a:bodyPr/>
                    <a:lstStyle/>
                    <a:p>
                      <a:endParaRPr lang="zh-CN" altLang="en-US"/>
                    </a:p>
                  </a:txBody>
                  <a:tcPr/>
                </a:tc>
                <a:tc>
                  <a:txBody>
                    <a:bodyPr/>
                    <a:lstStyle/>
                    <a:p>
                      <a:pPr algn="ctr" fontAlgn="ctr"/>
                      <a:r>
                        <a:rPr lang="en-US" altLang="zh-CN"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rPr>
                        <a:t>81.16</a:t>
                      </a:r>
                    </a:p>
                  </a:txBody>
                  <a:tcPr marL="0" marR="0" marT="0" marB="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113574326"/>
                  </a:ext>
                </a:extLst>
              </a:tr>
              <a:tr h="233154">
                <a:tc vMerge="1">
                  <a:txBody>
                    <a:bodyPr/>
                    <a:lstStyle/>
                    <a:p>
                      <a:endParaRPr lang="zh-CN" altLang="en-US"/>
                    </a:p>
                  </a:txBody>
                  <a:tcPr/>
                </a:tc>
                <a:tc>
                  <a:txBody>
                    <a:bodyPr/>
                    <a:lstStyle/>
                    <a:p>
                      <a:pPr algn="ctr" fontAlgn="ctr"/>
                      <a:r>
                        <a:rPr lang="en-US" sz="1400" u="none" strike="noStrike">
                          <a:effectLst/>
                          <a:latin typeface="Helvetica" panose="020B0604020202020204" pitchFamily="34" charset="0"/>
                          <a:cs typeface="Helvetica" panose="020B0604020202020204" pitchFamily="34" charset="0"/>
                        </a:rPr>
                        <a:t>17a</a:t>
                      </a:r>
                      <a:endParaRPr lang="en-US" sz="1400" b="0" i="0" u="none" strike="noStrike">
                        <a:solidFill>
                          <a:srgbClr val="000000"/>
                        </a:solidFill>
                        <a:effectLst/>
                        <a:latin typeface="Helvetica" panose="020B0604020202020204" pitchFamily="34" charset="0"/>
                        <a:ea typeface="宋体" panose="02010600030101010101" pitchFamily="2" charset="-122"/>
                        <a:cs typeface="Helvetica" panose="020B0604020202020204" pitchFamily="34" charset="0"/>
                      </a:endParaRPr>
                    </a:p>
                  </a:txBody>
                  <a:tcPr marL="0" marR="0" marT="0" marB="0" anchor="ctr"/>
                </a:tc>
                <a:tc vMerge="1">
                  <a:txBody>
                    <a:bodyPr/>
                    <a:lstStyle/>
                    <a:p>
                      <a:endParaRPr lang="zh-CN" altLang="en-US"/>
                    </a:p>
                  </a:txBody>
                  <a:tcPr/>
                </a:tc>
                <a:tc>
                  <a:txBody>
                    <a:bodyPr/>
                    <a:lstStyle/>
                    <a:p>
                      <a:pPr algn="ctr" fontAlgn="ctr"/>
                      <a:r>
                        <a:rPr lang="en-US" altLang="zh-CN" sz="1400" b="0" i="0" u="none" strike="noStrike" dirty="0">
                          <a:solidFill>
                            <a:srgbClr val="000000"/>
                          </a:solidFill>
                          <a:effectLst/>
                          <a:latin typeface="Helvetica" panose="020B0604020202020204" pitchFamily="34" charset="0"/>
                          <a:ea typeface="宋体" panose="02010600030101010101" pitchFamily="2" charset="-122"/>
                          <a:cs typeface="Helvetica" panose="020B0604020202020204" pitchFamily="34" charset="0"/>
                        </a:rPr>
                        <a:t>81.21</a:t>
                      </a:r>
                    </a:p>
                  </a:txBody>
                  <a:tcPr marL="0" marR="0" marT="0" marB="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619316491"/>
                  </a:ext>
                </a:extLst>
              </a:tr>
            </a:tbl>
          </a:graphicData>
        </a:graphic>
      </p:graphicFrame>
      <p:sp>
        <p:nvSpPr>
          <p:cNvPr id="10" name="矩形 9"/>
          <p:cNvSpPr/>
          <p:nvPr/>
        </p:nvSpPr>
        <p:spPr>
          <a:xfrm>
            <a:off x="7775078" y="138589"/>
            <a:ext cx="3957045" cy="338554"/>
          </a:xfrm>
          <a:prstGeom prst="rect">
            <a:avLst/>
          </a:prstGeom>
        </p:spPr>
        <p:txBody>
          <a:bodyPr wrap="none">
            <a:spAutoFit/>
          </a:bodyPr>
          <a:ls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r>
              <a:rPr lang="zh-CN" altLang="en-US" sz="1600" b="1" dirty="0">
                <a:hlinkClick r:id="rId2"/>
              </a:rPr>
              <a:t>https://edms.cern.ch/document/2387227/1</a:t>
            </a:r>
            <a:endParaRPr lang="zh-CN" altLang="en-US" sz="1600" b="1" dirty="0"/>
          </a:p>
        </p:txBody>
      </p:sp>
    </p:spTree>
    <p:extLst>
      <p:ext uri="{BB962C8B-B14F-4D97-AF65-F5344CB8AC3E}">
        <p14:creationId xmlns:p14="http://schemas.microsoft.com/office/powerpoint/2010/main" val="13782494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4"/>
          </p:nvPr>
        </p:nvSpPr>
        <p:spPr/>
        <p:txBody>
          <a:bodyPr/>
          <a:lstStyle/>
          <a:p>
            <a:pPr>
              <a:defRPr/>
            </a:pPr>
            <a:r>
              <a:rPr lang="en-US" altLang="zh-CN"/>
              <a:t>David Montanari | Near Site Cryogenics Systems Overview</a:t>
            </a:r>
            <a:endParaRPr lang="en-US" altLang="zh-CN" dirty="0"/>
          </a:p>
        </p:txBody>
      </p:sp>
      <p:sp>
        <p:nvSpPr>
          <p:cNvPr id="4" name="灯片编号占位符 3"/>
          <p:cNvSpPr>
            <a:spLocks noGrp="1"/>
          </p:cNvSpPr>
          <p:nvPr>
            <p:ph type="sldNum" sz="quarter" idx="15"/>
          </p:nvPr>
        </p:nvSpPr>
        <p:spPr/>
        <p:txBody>
          <a:bodyPr/>
          <a:lstStyle/>
          <a:p>
            <a:pPr>
              <a:defRPr/>
            </a:pPr>
            <a:fld id="{98AA3EDC-84CE-5D44-955B-22A59AD27526}" type="slidenum">
              <a:rPr lang="en-US" smtClean="0"/>
              <a:pPr>
                <a:defRPr/>
              </a:pPr>
              <a:t>44</a:t>
            </a:fld>
            <a:endParaRPr lang="en-US" dirty="0"/>
          </a:p>
        </p:txBody>
      </p:sp>
      <p:sp>
        <p:nvSpPr>
          <p:cNvPr id="7" name="日期占位符 6"/>
          <p:cNvSpPr>
            <a:spLocks noGrp="1"/>
          </p:cNvSpPr>
          <p:nvPr>
            <p:ph type="dt" sz="half" idx="2"/>
          </p:nvPr>
        </p:nvSpPr>
        <p:spPr/>
        <p:txBody>
          <a:bodyPr/>
          <a:lstStyle/>
          <a:p>
            <a:pPr>
              <a:defRPr/>
            </a:pPr>
            <a:r>
              <a:rPr lang="en-US"/>
              <a:t>07.09.20</a:t>
            </a:r>
            <a:endParaRPr lang="en-US" dirty="0"/>
          </a:p>
        </p:txBody>
      </p:sp>
      <p:sp>
        <p:nvSpPr>
          <p:cNvPr id="8" name="标题 1"/>
          <p:cNvSpPr>
            <a:spLocks noGrp="1"/>
          </p:cNvSpPr>
          <p:nvPr>
            <p:ph type="title"/>
          </p:nvPr>
        </p:nvSpPr>
        <p:spPr>
          <a:xfrm>
            <a:off x="474846" y="429285"/>
            <a:ext cx="11431605" cy="475490"/>
          </a:xfrm>
        </p:spPr>
        <p:txBody>
          <a:bodyPr/>
          <a:lstStyle/>
          <a:p>
            <a:r>
              <a:rPr lang="en-US" altLang="zh-CN" dirty="0"/>
              <a:t>Process Parameters &amp; System Sizing (2/2): T-s Diagram</a:t>
            </a:r>
            <a:endParaRPr lang="zh-CN" altLang="en-US" dirty="0"/>
          </a:p>
        </p:txBody>
      </p:sp>
      <p:pic>
        <p:nvPicPr>
          <p:cNvPr id="10" name="图片 9"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5966" y="992233"/>
            <a:ext cx="6279852" cy="5216992"/>
          </a:xfrm>
          <a:prstGeom prst="rect">
            <a:avLst/>
          </a:prstGeom>
        </p:spPr>
      </p:pic>
      <p:sp>
        <p:nvSpPr>
          <p:cNvPr id="11" name="矩形 10"/>
          <p:cNvSpPr/>
          <p:nvPr/>
        </p:nvSpPr>
        <p:spPr>
          <a:xfrm>
            <a:off x="253206" y="1183982"/>
            <a:ext cx="5136623" cy="4708981"/>
          </a:xfrm>
          <a:prstGeom prst="rect">
            <a:avLst/>
          </a:prstGeom>
        </p:spPr>
        <p:txBody>
          <a:bodyPr wrap="square">
            <a:spAutoFit/>
          </a:bodyPr>
          <a:lstStyle/>
          <a:p>
            <a:pPr marL="256032" indent="-265176">
              <a:spcBef>
                <a:spcPts val="0"/>
              </a:spcBef>
              <a:spcAft>
                <a:spcPts val="0"/>
              </a:spcAft>
              <a:buFont typeface="Arial"/>
              <a:buChar char="•"/>
            </a:pPr>
            <a:r>
              <a:rPr lang="zh-CN" altLang="en-US" sz="2000" dirty="0">
                <a:solidFill>
                  <a:srgbClr val="63666A"/>
                </a:solidFill>
                <a:latin typeface="Helvetica" panose="020B0604020202020204" pitchFamily="34" charset="0"/>
                <a:cs typeface="Helvetica" panose="020B0604020202020204" pitchFamily="34" charset="0"/>
              </a:rPr>
              <a:t>T at P=3bara before JT valve will be in the range of 4.</a:t>
            </a:r>
            <a:r>
              <a:rPr lang="en-US" altLang="zh-CN" sz="2000" dirty="0">
                <a:solidFill>
                  <a:srgbClr val="63666A"/>
                </a:solidFill>
                <a:latin typeface="Helvetica" panose="020B0604020202020204" pitchFamily="34" charset="0"/>
                <a:cs typeface="Helvetica" panose="020B0604020202020204" pitchFamily="34" charset="0"/>
              </a:rPr>
              <a:t>42</a:t>
            </a:r>
            <a:r>
              <a:rPr lang="zh-CN" altLang="en-US" sz="2000" dirty="0">
                <a:solidFill>
                  <a:srgbClr val="63666A"/>
                </a:solidFill>
                <a:latin typeface="Helvetica" panose="020B0604020202020204" pitchFamily="34" charset="0"/>
                <a:cs typeface="Helvetica" panose="020B0604020202020204" pitchFamily="34" charset="0"/>
              </a:rPr>
              <a:t>~5.876K. If T is higher than 5.876K, there will be no liquid helium generated after JT throttle. </a:t>
            </a:r>
            <a:endParaRPr lang="en-US" altLang="zh-CN" sz="2000" dirty="0">
              <a:solidFill>
                <a:srgbClr val="63666A"/>
              </a:solidFill>
              <a:latin typeface="Helvetica" panose="020B0604020202020204" pitchFamily="34" charset="0"/>
              <a:cs typeface="Helvetica" panose="020B0604020202020204" pitchFamily="34" charset="0"/>
            </a:endParaRPr>
          </a:p>
          <a:p>
            <a:pPr marL="256032" indent="-265176">
              <a:spcBef>
                <a:spcPts val="0"/>
              </a:spcBef>
              <a:spcAft>
                <a:spcPts val="0"/>
              </a:spcAft>
              <a:buFont typeface="Arial"/>
              <a:buChar char="•"/>
            </a:pPr>
            <a:endParaRPr lang="en-US" altLang="zh-CN" sz="2000" dirty="0">
              <a:solidFill>
                <a:srgbClr val="63666A"/>
              </a:solidFill>
              <a:latin typeface="Helvetica" panose="020B0604020202020204" pitchFamily="34" charset="0"/>
              <a:cs typeface="Helvetica" panose="020B0604020202020204" pitchFamily="34" charset="0"/>
            </a:endParaRPr>
          </a:p>
          <a:p>
            <a:pPr marL="256032" indent="-265176">
              <a:spcBef>
                <a:spcPts val="0"/>
              </a:spcBef>
              <a:spcAft>
                <a:spcPts val="0"/>
              </a:spcAft>
              <a:buFont typeface="Arial"/>
              <a:buChar char="•"/>
            </a:pPr>
            <a:r>
              <a:rPr lang="en-US" altLang="zh-CN" sz="2000" dirty="0">
                <a:solidFill>
                  <a:srgbClr val="63666A"/>
                </a:solidFill>
                <a:latin typeface="Helvetica" panose="020B0604020202020204" pitchFamily="34" charset="0"/>
                <a:cs typeface="Helvetica" panose="020B0604020202020204" pitchFamily="34" charset="0"/>
              </a:rPr>
              <a:t>For SAND magnet cooling, the mass flow rate supplied from cold box at 3 bara will be &gt; 5.0 g/s and its temperature lower than 5 K.</a:t>
            </a:r>
          </a:p>
          <a:p>
            <a:pPr marL="256032" indent="-265176">
              <a:spcBef>
                <a:spcPts val="0"/>
              </a:spcBef>
              <a:spcAft>
                <a:spcPts val="0"/>
              </a:spcAft>
              <a:buFont typeface="Arial"/>
              <a:buChar char="•"/>
            </a:pPr>
            <a:endParaRPr lang="en-US" altLang="zh-CN" sz="2000" dirty="0">
              <a:solidFill>
                <a:srgbClr val="63666A"/>
              </a:solidFill>
              <a:latin typeface="Helvetica" panose="020B0604020202020204" pitchFamily="34" charset="0"/>
              <a:cs typeface="Helvetica" panose="020B0604020202020204" pitchFamily="34" charset="0"/>
            </a:endParaRPr>
          </a:p>
          <a:p>
            <a:pPr marL="256032" indent="-265176">
              <a:spcBef>
                <a:spcPts val="0"/>
              </a:spcBef>
              <a:spcAft>
                <a:spcPts val="0"/>
              </a:spcAft>
              <a:buFont typeface="Arial"/>
              <a:buChar char="•"/>
            </a:pPr>
            <a:r>
              <a:rPr lang="en-US" altLang="zh-CN" sz="2000" dirty="0">
                <a:solidFill>
                  <a:srgbClr val="63666A"/>
                </a:solidFill>
                <a:latin typeface="Helvetica" panose="020B0604020202020204" pitchFamily="34" charset="0"/>
                <a:cs typeface="Helvetica" panose="020B0604020202020204" pitchFamily="34" charset="0"/>
              </a:rPr>
              <a:t>In order to lower down the temperature before JT valve, heat loads resulting from VJ </a:t>
            </a:r>
            <a:r>
              <a:rPr lang="en-US" altLang="zh-CN" sz="2000" dirty="0" err="1">
                <a:solidFill>
                  <a:srgbClr val="63666A"/>
                </a:solidFill>
                <a:latin typeface="Helvetica" panose="020B0604020202020204" pitchFamily="34" charset="0"/>
                <a:cs typeface="Helvetica" panose="020B0604020202020204" pitchFamily="34" charset="0"/>
              </a:rPr>
              <a:t>cryo</a:t>
            </a:r>
            <a:r>
              <a:rPr lang="en-US" altLang="zh-CN" sz="2000" dirty="0">
                <a:solidFill>
                  <a:srgbClr val="63666A"/>
                </a:solidFill>
                <a:latin typeface="Helvetica" panose="020B0604020202020204" pitchFamily="34" charset="0"/>
                <a:cs typeface="Helvetica" panose="020B0604020202020204" pitchFamily="34" charset="0"/>
              </a:rPr>
              <a:t>-transfer lines need to be reduced as much as possible, or a </a:t>
            </a:r>
            <a:r>
              <a:rPr lang="en-US" altLang="zh-CN" sz="2000" dirty="0" err="1">
                <a:solidFill>
                  <a:srgbClr val="63666A"/>
                </a:solidFill>
                <a:latin typeface="Helvetica" panose="020B0604020202020204" pitchFamily="34" charset="0"/>
                <a:cs typeface="Helvetica" panose="020B0604020202020204" pitchFamily="34" charset="0"/>
              </a:rPr>
              <a:t>LHe</a:t>
            </a:r>
            <a:r>
              <a:rPr lang="en-US" altLang="zh-CN" sz="2000" dirty="0">
                <a:solidFill>
                  <a:srgbClr val="63666A"/>
                </a:solidFill>
                <a:latin typeface="Helvetica" panose="020B0604020202020204" pitchFamily="34" charset="0"/>
                <a:cs typeface="Helvetica" panose="020B0604020202020204" pitchFamily="34" charset="0"/>
              </a:rPr>
              <a:t> </a:t>
            </a:r>
            <a:r>
              <a:rPr lang="en-US" altLang="zh-CN" sz="2000" dirty="0" err="1">
                <a:solidFill>
                  <a:srgbClr val="63666A"/>
                </a:solidFill>
                <a:latin typeface="Helvetica" panose="020B0604020202020204" pitchFamily="34" charset="0"/>
                <a:cs typeface="Helvetica" panose="020B0604020202020204" pitchFamily="34" charset="0"/>
              </a:rPr>
              <a:t>subcooler</a:t>
            </a:r>
            <a:r>
              <a:rPr lang="en-US" altLang="zh-CN" sz="2000" dirty="0">
                <a:solidFill>
                  <a:srgbClr val="63666A"/>
                </a:solidFill>
                <a:latin typeface="Helvetica" panose="020B0604020202020204" pitchFamily="34" charset="0"/>
                <a:cs typeface="Helvetica" panose="020B0604020202020204" pitchFamily="34" charset="0"/>
              </a:rPr>
              <a:t> may be adopted.</a:t>
            </a:r>
            <a:endParaRPr lang="zh-CN" altLang="en-US" sz="2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448706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4"/>
          </p:nvPr>
        </p:nvSpPr>
        <p:spPr/>
        <p:txBody>
          <a:bodyPr/>
          <a:lstStyle/>
          <a:p>
            <a:pPr>
              <a:defRPr/>
            </a:pPr>
            <a:r>
              <a:rPr lang="en-US" altLang="zh-CN"/>
              <a:t>David Montanari | Near Site Cryogenics Systems Overview</a:t>
            </a:r>
            <a:endParaRPr lang="en-US" altLang="zh-CN" dirty="0"/>
          </a:p>
        </p:txBody>
      </p:sp>
      <p:sp>
        <p:nvSpPr>
          <p:cNvPr id="4" name="灯片编号占位符 3"/>
          <p:cNvSpPr>
            <a:spLocks noGrp="1"/>
          </p:cNvSpPr>
          <p:nvPr>
            <p:ph type="sldNum" sz="quarter" idx="15"/>
          </p:nvPr>
        </p:nvSpPr>
        <p:spPr/>
        <p:txBody>
          <a:bodyPr/>
          <a:lstStyle/>
          <a:p>
            <a:pPr>
              <a:defRPr/>
            </a:pPr>
            <a:fld id="{98AA3EDC-84CE-5D44-955B-22A59AD27526}" type="slidenum">
              <a:rPr lang="en-US" smtClean="0"/>
              <a:pPr>
                <a:defRPr/>
              </a:pPr>
              <a:t>45</a:t>
            </a:fld>
            <a:endParaRPr lang="en-US" dirty="0"/>
          </a:p>
        </p:txBody>
      </p:sp>
      <p:sp>
        <p:nvSpPr>
          <p:cNvPr id="7" name="日期占位符 6"/>
          <p:cNvSpPr>
            <a:spLocks noGrp="1"/>
          </p:cNvSpPr>
          <p:nvPr>
            <p:ph type="dt" sz="half" idx="2"/>
          </p:nvPr>
        </p:nvSpPr>
        <p:spPr/>
        <p:txBody>
          <a:bodyPr/>
          <a:lstStyle/>
          <a:p>
            <a:pPr>
              <a:defRPr/>
            </a:pPr>
            <a:r>
              <a:rPr lang="en-US"/>
              <a:t>07.09.20</a:t>
            </a:r>
            <a:endParaRPr lang="en-US" dirty="0"/>
          </a:p>
        </p:txBody>
      </p:sp>
      <p:sp>
        <p:nvSpPr>
          <p:cNvPr id="8" name="文本框 7"/>
          <p:cNvSpPr txBox="1"/>
          <p:nvPr/>
        </p:nvSpPr>
        <p:spPr>
          <a:xfrm>
            <a:off x="8813244" y="5869842"/>
            <a:ext cx="3019764" cy="307777"/>
          </a:xfrm>
          <a:prstGeom prst="rect">
            <a:avLst/>
          </a:prstGeom>
          <a:noFill/>
        </p:spPr>
        <p:txBody>
          <a:bodyPr wrap="square" rtlCol="0">
            <a:spAutoFit/>
          </a:bodyPr>
          <a:lstStyle/>
          <a:p>
            <a:r>
              <a:rPr lang="en-US" altLang="zh-CN" sz="1400" dirty="0"/>
              <a:t>* Data from Linde </a:t>
            </a:r>
            <a:r>
              <a:rPr lang="en-US" altLang="zh-CN" sz="1400" dirty="0" err="1"/>
              <a:t>Kryogenik</a:t>
            </a:r>
            <a:r>
              <a:rPr lang="en-US" altLang="zh-CN" sz="1400" dirty="0"/>
              <a:t> AG.</a:t>
            </a:r>
            <a:endParaRPr lang="zh-CN" altLang="en-US" sz="1400" dirty="0"/>
          </a:p>
        </p:txBody>
      </p:sp>
      <p:pic>
        <p:nvPicPr>
          <p:cNvPr id="9" name="图片 8"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482" y="1124693"/>
            <a:ext cx="5955526" cy="2236496"/>
          </a:xfrm>
          <a:prstGeom prst="rect">
            <a:avLst/>
          </a:prstGeom>
        </p:spPr>
      </p:pic>
      <p:pic>
        <p:nvPicPr>
          <p:cNvPr id="10" name="图片 9"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7481" y="3488299"/>
            <a:ext cx="5789585" cy="1730035"/>
          </a:xfrm>
          <a:prstGeom prst="rect">
            <a:avLst/>
          </a:prstGeom>
        </p:spPr>
      </p:pic>
      <p:pic>
        <p:nvPicPr>
          <p:cNvPr id="11" name="图片 10"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30" y="2939752"/>
            <a:ext cx="5495870" cy="1328908"/>
          </a:xfrm>
          <a:prstGeom prst="rect">
            <a:avLst/>
          </a:prstGeom>
        </p:spPr>
      </p:pic>
      <p:pic>
        <p:nvPicPr>
          <p:cNvPr id="12" name="图片 11" descr="屏幕剪辑"/>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630" y="1158601"/>
            <a:ext cx="5495870" cy="1651388"/>
          </a:xfrm>
          <a:prstGeom prst="rect">
            <a:avLst/>
          </a:prstGeom>
        </p:spPr>
      </p:pic>
      <p:sp>
        <p:nvSpPr>
          <p:cNvPr id="13" name="标题 1"/>
          <p:cNvSpPr>
            <a:spLocks noGrp="1"/>
          </p:cNvSpPr>
          <p:nvPr>
            <p:ph type="title"/>
          </p:nvPr>
        </p:nvSpPr>
        <p:spPr>
          <a:xfrm>
            <a:off x="609600" y="429285"/>
            <a:ext cx="11057467" cy="548785"/>
          </a:xfrm>
        </p:spPr>
        <p:txBody>
          <a:bodyPr/>
          <a:lstStyle/>
          <a:p>
            <a:r>
              <a:rPr lang="en-US" altLang="zh-CN" dirty="0"/>
              <a:t>Specifications of Utilities</a:t>
            </a:r>
            <a:endParaRPr lang="zh-CN" altLang="en-US" dirty="0"/>
          </a:p>
        </p:txBody>
      </p:sp>
      <p:pic>
        <p:nvPicPr>
          <p:cNvPr id="14" name="图片 13" descr="屏幕剪辑"/>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813" y="4409396"/>
            <a:ext cx="5571688" cy="1528325"/>
          </a:xfrm>
          <a:prstGeom prst="rect">
            <a:avLst/>
          </a:prstGeom>
        </p:spPr>
      </p:pic>
      <p:sp>
        <p:nvSpPr>
          <p:cNvPr id="15" name="矩形 14"/>
          <p:cNvSpPr/>
          <p:nvPr/>
        </p:nvSpPr>
        <p:spPr>
          <a:xfrm>
            <a:off x="7875963" y="154711"/>
            <a:ext cx="3957045" cy="338554"/>
          </a:xfrm>
          <a:prstGeom prst="rect">
            <a:avLst/>
          </a:prstGeom>
        </p:spPr>
        <p:txBody>
          <a:bodyPr wrap="none">
            <a:spAutoFit/>
          </a:bodyPr>
          <a:ls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r>
              <a:rPr lang="zh-CN" altLang="en-US" sz="1600" b="1" dirty="0">
                <a:hlinkClick r:id="rId7"/>
              </a:rPr>
              <a:t>https://edms.cern.ch/document/2387227/1</a:t>
            </a:r>
            <a:endParaRPr lang="zh-CN" altLang="en-US" sz="1600" b="1" dirty="0"/>
          </a:p>
        </p:txBody>
      </p:sp>
    </p:spTree>
    <p:extLst>
      <p:ext uri="{BB962C8B-B14F-4D97-AF65-F5344CB8AC3E}">
        <p14:creationId xmlns:p14="http://schemas.microsoft.com/office/powerpoint/2010/main" val="29439809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LHe Cryogenics Doc list</a:t>
            </a:r>
          </a:p>
        </p:txBody>
      </p:sp>
      <p:sp>
        <p:nvSpPr>
          <p:cNvPr id="4" name="Footer Placeholder 3"/>
          <p:cNvSpPr>
            <a:spLocks noGrp="1"/>
          </p:cNvSpPr>
          <p:nvPr>
            <p:ph type="ftr" sz="quarter" idx="11"/>
          </p:nvPr>
        </p:nvSpPr>
        <p:spPr/>
        <p:txBody>
          <a:bodyPr/>
          <a:lstStyle/>
          <a:p>
            <a:r>
              <a:rPr lang="en-US"/>
              <a:t>David Montanari | Near Site Cryogenics Systems Overview</a:t>
            </a:r>
            <a:endParaRPr lang="en-US" dirty="0"/>
          </a:p>
        </p:txBody>
      </p:sp>
      <p:sp>
        <p:nvSpPr>
          <p:cNvPr id="5" name="Slide Number Placeholder 4"/>
          <p:cNvSpPr>
            <a:spLocks noGrp="1"/>
          </p:cNvSpPr>
          <p:nvPr>
            <p:ph type="sldNum" sz="quarter" idx="12"/>
          </p:nvPr>
        </p:nvSpPr>
        <p:spPr/>
        <p:txBody>
          <a:bodyPr/>
          <a:lstStyle/>
          <a:p>
            <a:fld id="{0C39C72E-2A13-EB4D-AD45-6D4E6ACAED8D}" type="slidenum">
              <a:rPr lang="en-US" smtClean="0"/>
              <a:pPr/>
              <a:t>46</a:t>
            </a:fld>
            <a:endParaRPr lang="en-US" dirty="0"/>
          </a:p>
        </p:txBody>
      </p:sp>
      <p:sp>
        <p:nvSpPr>
          <p:cNvPr id="3" name="Date Placeholder 2"/>
          <p:cNvSpPr>
            <a:spLocks noGrp="1"/>
          </p:cNvSpPr>
          <p:nvPr>
            <p:ph type="dt" sz="half" idx="2"/>
          </p:nvPr>
        </p:nvSpPr>
        <p:spPr/>
        <p:txBody>
          <a:bodyPr/>
          <a:lstStyle/>
          <a:p>
            <a:r>
              <a:rPr lang="en-US"/>
              <a:t>07.09.20</a:t>
            </a:r>
            <a:endParaRPr lang="en-US" dirty="0"/>
          </a:p>
        </p:txBody>
      </p:sp>
      <p:graphicFrame>
        <p:nvGraphicFramePr>
          <p:cNvPr id="7" name="Table 6">
            <a:extLst>
              <a:ext uri="{FF2B5EF4-FFF2-40B4-BE49-F238E27FC236}">
                <a16:creationId xmlns:a16="http://schemas.microsoft.com/office/drawing/2014/main" id="{7F051F79-2007-334A-9BDA-3DB4F20E9C53}"/>
              </a:ext>
            </a:extLst>
          </p:cNvPr>
          <p:cNvGraphicFramePr>
            <a:graphicFrameLocks noGrp="1"/>
          </p:cNvGraphicFramePr>
          <p:nvPr/>
        </p:nvGraphicFramePr>
        <p:xfrm>
          <a:off x="609600" y="835396"/>
          <a:ext cx="11057469" cy="5427981"/>
        </p:xfrm>
        <a:graphic>
          <a:graphicData uri="http://schemas.openxmlformats.org/drawingml/2006/table">
            <a:tbl>
              <a:tblPr>
                <a:tableStyleId>{5940675A-B579-460E-94D1-54222C63F5DA}</a:tableStyleId>
              </a:tblPr>
              <a:tblGrid>
                <a:gridCol w="1550894">
                  <a:extLst>
                    <a:ext uri="{9D8B030D-6E8A-4147-A177-3AD203B41FA5}">
                      <a16:colId xmlns:a16="http://schemas.microsoft.com/office/drawing/2014/main" val="3261029928"/>
                    </a:ext>
                  </a:extLst>
                </a:gridCol>
                <a:gridCol w="851647">
                  <a:extLst>
                    <a:ext uri="{9D8B030D-6E8A-4147-A177-3AD203B41FA5}">
                      <a16:colId xmlns:a16="http://schemas.microsoft.com/office/drawing/2014/main" val="3278123332"/>
                    </a:ext>
                  </a:extLst>
                </a:gridCol>
                <a:gridCol w="1506071">
                  <a:extLst>
                    <a:ext uri="{9D8B030D-6E8A-4147-A177-3AD203B41FA5}">
                      <a16:colId xmlns:a16="http://schemas.microsoft.com/office/drawing/2014/main" val="2105413319"/>
                    </a:ext>
                  </a:extLst>
                </a:gridCol>
                <a:gridCol w="4518212">
                  <a:extLst>
                    <a:ext uri="{9D8B030D-6E8A-4147-A177-3AD203B41FA5}">
                      <a16:colId xmlns:a16="http://schemas.microsoft.com/office/drawing/2014/main" val="3009097000"/>
                    </a:ext>
                  </a:extLst>
                </a:gridCol>
                <a:gridCol w="905435">
                  <a:extLst>
                    <a:ext uri="{9D8B030D-6E8A-4147-A177-3AD203B41FA5}">
                      <a16:colId xmlns:a16="http://schemas.microsoft.com/office/drawing/2014/main" val="1444729306"/>
                    </a:ext>
                  </a:extLst>
                </a:gridCol>
                <a:gridCol w="690282">
                  <a:extLst>
                    <a:ext uri="{9D8B030D-6E8A-4147-A177-3AD203B41FA5}">
                      <a16:colId xmlns:a16="http://schemas.microsoft.com/office/drawing/2014/main" val="2210172102"/>
                    </a:ext>
                  </a:extLst>
                </a:gridCol>
                <a:gridCol w="1034928">
                  <a:extLst>
                    <a:ext uri="{9D8B030D-6E8A-4147-A177-3AD203B41FA5}">
                      <a16:colId xmlns:a16="http://schemas.microsoft.com/office/drawing/2014/main" val="3964125602"/>
                    </a:ext>
                  </a:extLst>
                </a:gridCol>
              </a:tblGrid>
              <a:tr h="191148">
                <a:tc gridSpan="3">
                  <a:txBody>
                    <a:bodyPr/>
                    <a:lstStyle/>
                    <a:p>
                      <a:pPr algn="l" fontAlgn="b"/>
                      <a:r>
                        <a:rPr lang="en-US" sz="1200" b="1" u="none" strike="noStrike" dirty="0">
                          <a:effectLst/>
                        </a:rPr>
                        <a:t>DUNE Near Site: LHe Cryogenics for Magnets</a:t>
                      </a:r>
                      <a:endParaRPr lang="en-US" sz="1200" b="1" i="0" u="none" strike="noStrike" dirty="0">
                        <a:solidFill>
                          <a:srgbClr val="3333FF"/>
                        </a:solidFill>
                        <a:effectLst/>
                        <a:latin typeface="Arial Unicode MS" panose="020B0604020202020204" pitchFamily="34" charset="-128"/>
                        <a:ea typeface="Arial Unicode MS" panose="020B0604020202020204" pitchFamily="34" charset="-128"/>
                      </a:endParaRPr>
                    </a:p>
                  </a:txBody>
                  <a:tcPr marL="4828" marR="4828" marT="4828" marB="0" anchor="b"/>
                </a:tc>
                <a:tc hMerge="1">
                  <a:txBody>
                    <a:bodyPr/>
                    <a:lstStyle/>
                    <a:p>
                      <a:endParaRPr lang="en-US"/>
                    </a:p>
                  </a:txBody>
                  <a:tcPr/>
                </a:tc>
                <a:tc hMerge="1">
                  <a:txBody>
                    <a:bodyPr/>
                    <a:lstStyle/>
                    <a:p>
                      <a:endParaRPr lang="en-US"/>
                    </a:p>
                  </a:txBody>
                  <a:tcPr/>
                </a:tc>
                <a:tc>
                  <a:txBody>
                    <a:bodyPr/>
                    <a:lstStyle/>
                    <a:p>
                      <a:pPr algn="l" fontAlgn="b"/>
                      <a:r>
                        <a:rPr lang="en-US" sz="1000" u="none" strike="noStrike">
                          <a:effectLst/>
                        </a:rPr>
                        <a:t> </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b"/>
                </a:tc>
                <a:tc>
                  <a:txBody>
                    <a:bodyPr/>
                    <a:lstStyle/>
                    <a:p>
                      <a:pPr algn="l" fontAlgn="b"/>
                      <a:r>
                        <a:rPr lang="en-US" sz="1000" u="none" strike="noStrike" dirty="0">
                          <a:effectLst/>
                        </a:rPr>
                        <a:t> </a:t>
                      </a:r>
                      <a:endParaRPr lang="en-US" sz="1000" b="0"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828" marR="4828" marT="4828"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1309290787"/>
                  </a:ext>
                </a:extLst>
              </a:tr>
              <a:tr h="177990">
                <a:tc>
                  <a:txBody>
                    <a:bodyPr/>
                    <a:lstStyle/>
                    <a:p>
                      <a:pPr algn="ctr" fontAlgn="ctr"/>
                      <a:r>
                        <a:rPr lang="en-US" sz="1000" b="1" u="none" strike="noStrike" dirty="0">
                          <a:effectLst/>
                        </a:rPr>
                        <a:t>Folder</a:t>
                      </a:r>
                      <a:endParaRPr lang="en-US" sz="1000" b="1"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b="1" u="none" strike="noStrike" dirty="0">
                          <a:effectLst/>
                        </a:rPr>
                        <a:t>EDMS ID</a:t>
                      </a:r>
                      <a:endParaRPr lang="en-US" sz="1000" b="1"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b="1" u="none" strike="noStrike" dirty="0">
                          <a:effectLst/>
                        </a:rPr>
                        <a:t>Title</a:t>
                      </a:r>
                      <a:endParaRPr lang="en-US" sz="1000" b="1"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b="1" u="none" strike="noStrike" dirty="0">
                          <a:effectLst/>
                        </a:rPr>
                        <a:t>File Name</a:t>
                      </a:r>
                      <a:endParaRPr lang="en-US" sz="1000" b="1"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b="1" u="none" strike="noStrike" dirty="0">
                          <a:effectLst/>
                        </a:rPr>
                        <a:t>Upload Date</a:t>
                      </a:r>
                      <a:endParaRPr lang="en-US" sz="1000" b="1"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b="1" u="none" strike="noStrike" dirty="0">
                          <a:effectLst/>
                        </a:rPr>
                        <a:t>Author</a:t>
                      </a:r>
                      <a:endParaRPr lang="en-US" sz="1000" b="1"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b="1" u="none" strike="noStrike" dirty="0">
                          <a:effectLst/>
                        </a:rPr>
                        <a:t>Note</a:t>
                      </a:r>
                      <a:endParaRPr lang="en-US" sz="1000" b="1"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extLst>
                  <a:ext uri="{0D108BD9-81ED-4DB2-BD59-A6C34878D82A}">
                    <a16:rowId xmlns:a16="http://schemas.microsoft.com/office/drawing/2014/main" val="1951604529"/>
                  </a:ext>
                </a:extLst>
              </a:tr>
              <a:tr h="240927">
                <a:tc rowSpan="7">
                  <a:txBody>
                    <a:bodyPr/>
                    <a:lstStyle/>
                    <a:p>
                      <a:pPr algn="ctr" fontAlgn="ctr"/>
                      <a:r>
                        <a:rPr lang="en-US" sz="1000" u="none" strike="noStrike" dirty="0">
                          <a:effectLst/>
                        </a:rPr>
                        <a:t>P&amp;ID for LHe Cryogenics</a:t>
                      </a:r>
                      <a:endParaRPr lang="en-US" sz="1000" b="1"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rowSpan="7">
                  <a:txBody>
                    <a:bodyPr/>
                    <a:lstStyle/>
                    <a:p>
                      <a:pPr algn="ctr" fontAlgn="ctr"/>
                      <a:r>
                        <a:rPr lang="en-US" sz="1000" u="sng" strike="noStrike" dirty="0">
                          <a:effectLst/>
                          <a:hlinkClick r:id="rId2"/>
                        </a:rPr>
                        <a:t>2387228 (v.1)</a:t>
                      </a:r>
                      <a:endParaRPr lang="en-US" sz="1000" b="0" i="0" u="sng" strike="noStrike" dirty="0">
                        <a:solidFill>
                          <a:srgbClr val="0000FF"/>
                        </a:solidFill>
                        <a:effectLst/>
                        <a:latin typeface="Arial Unicode MS" panose="020B0604020202020204" pitchFamily="34" charset="-128"/>
                        <a:ea typeface="Arial Unicode MS" panose="020B0604020202020204" pitchFamily="34" charset="-128"/>
                      </a:endParaRPr>
                    </a:p>
                  </a:txBody>
                  <a:tcPr marL="4828" marR="4828" marT="4828" marB="0" anchor="ctr"/>
                </a:tc>
                <a:tc rowSpan="7">
                  <a:txBody>
                    <a:bodyPr/>
                    <a:lstStyle/>
                    <a:p>
                      <a:pPr algn="ctr" fontAlgn="ctr"/>
                      <a:r>
                        <a:rPr lang="en-US" sz="1000" u="none" strike="noStrike" dirty="0">
                          <a:effectLst/>
                        </a:rPr>
                        <a:t>DUNE ND LHe Cryogenics Preliminary P&amp;ID</a:t>
                      </a:r>
                      <a:endParaRPr lang="en-US" sz="1000" b="0"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dirty="0">
                          <a:effectLst/>
                        </a:rPr>
                        <a:t> DUNE_ND_LHe_Cryoplant_Preliminary_PID_LW_06182020.dwg</a:t>
                      </a:r>
                      <a:endParaRPr lang="en-US" sz="1000" b="0"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2020-6-21</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dirty="0">
                          <a:effectLst/>
                        </a:rPr>
                        <a:t>L. Wang</a:t>
                      </a:r>
                      <a:endParaRPr lang="en-US" sz="1000" b="0"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2364126548"/>
                  </a:ext>
                </a:extLst>
              </a:tr>
              <a:tr h="22809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u="none" strike="noStrike" dirty="0" err="1">
                          <a:effectLst/>
                        </a:rPr>
                        <a:t>DUNE_ND_LHe_Cryoplant_Preliminary_PID_Only_SAND.pdf</a:t>
                      </a:r>
                      <a:endParaRPr lang="en-US" sz="1000" b="0"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2020-6-25</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3687464357"/>
                  </a:ext>
                </a:extLst>
              </a:tr>
              <a:tr h="20083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1000" u="none" strike="noStrike">
                          <a:effectLst/>
                        </a:rPr>
                        <a:t>DUNE_ND_LHe_Cryoplant_Preliminary_PID_Scheme_I.pdf</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b"/>
                </a:tc>
                <a:tc>
                  <a:txBody>
                    <a:bodyPr/>
                    <a:lstStyle/>
                    <a:p>
                      <a:pPr algn="ctr" fontAlgn="ctr"/>
                      <a:r>
                        <a:rPr lang="en-US" sz="1000" u="none" strike="noStrike">
                          <a:effectLst/>
                        </a:rPr>
                        <a:t>2020-6-25</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2139472007"/>
                  </a:ext>
                </a:extLst>
              </a:tr>
              <a:tr h="19170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1000" u="none" strike="noStrike" dirty="0" err="1">
                          <a:effectLst/>
                        </a:rPr>
                        <a:t>DUNE_ND_LHe_Cryoplant_Preliminary_PID_Scheme_II.pdf</a:t>
                      </a:r>
                      <a:endParaRPr lang="en-US" sz="1000" b="0"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b"/>
                </a:tc>
                <a:tc>
                  <a:txBody>
                    <a:bodyPr/>
                    <a:lstStyle/>
                    <a:p>
                      <a:pPr algn="ctr" fontAlgn="ctr"/>
                      <a:r>
                        <a:rPr lang="en-US" sz="1000" u="none" strike="noStrike">
                          <a:effectLst/>
                        </a:rPr>
                        <a:t>2020-6-25</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3767830781"/>
                  </a:ext>
                </a:extLst>
              </a:tr>
              <a:tr h="19170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u="none" strike="noStrike" dirty="0" err="1">
                          <a:effectLst/>
                        </a:rPr>
                        <a:t>DUNE_ND_LHe_Cryoplant_Preliminary_PID_Only_SAND_Update.pdf</a:t>
                      </a:r>
                      <a:endParaRPr lang="en-US" sz="1000" b="0" i="0" u="none" strike="noStrike" dirty="0">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2020-6-28</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4288450067"/>
                  </a:ext>
                </a:extLst>
              </a:tr>
              <a:tr h="19170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1000" u="none" strike="noStrike">
                          <a:effectLst/>
                        </a:rPr>
                        <a:t>DUNE_ND_LHe_Cryoplant_Preliminary_PID_Scheme_I_Update.pdf</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b"/>
                </a:tc>
                <a:tc>
                  <a:txBody>
                    <a:bodyPr/>
                    <a:lstStyle/>
                    <a:p>
                      <a:pPr algn="ctr" fontAlgn="ctr"/>
                      <a:r>
                        <a:rPr lang="en-US" sz="1000" u="none" strike="noStrike">
                          <a:effectLst/>
                        </a:rPr>
                        <a:t>2020-6-28</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479453959"/>
                  </a:ext>
                </a:extLst>
              </a:tr>
              <a:tr h="20083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1000" u="none" strike="noStrike" dirty="0" err="1">
                          <a:effectLst/>
                        </a:rPr>
                        <a:t>DUNE_ND_LHe_Cryoplant_Preliminary_PID_Scheme_II_Update.pdf</a:t>
                      </a:r>
                      <a:endParaRPr lang="en-US" sz="1000" b="0" i="0" u="none" strike="noStrike" dirty="0">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b"/>
                </a:tc>
                <a:tc>
                  <a:txBody>
                    <a:bodyPr/>
                    <a:lstStyle/>
                    <a:p>
                      <a:pPr algn="ctr" fontAlgn="ctr"/>
                      <a:r>
                        <a:rPr lang="en-US" sz="1000" u="none" strike="noStrike">
                          <a:effectLst/>
                        </a:rPr>
                        <a:t>2020-6-28</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1616292269"/>
                  </a:ext>
                </a:extLst>
              </a:tr>
              <a:tr h="209967">
                <a:tc rowSpan="4">
                  <a:txBody>
                    <a:bodyPr/>
                    <a:lstStyle/>
                    <a:p>
                      <a:pPr algn="ctr" fontAlgn="ctr"/>
                      <a:r>
                        <a:rPr lang="en-US" sz="1000" u="none" strike="noStrike">
                          <a:effectLst/>
                        </a:rPr>
                        <a:t>Layout Plans</a:t>
                      </a:r>
                      <a:endParaRPr lang="en-US" sz="1000" b="1"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rowSpan="4">
                  <a:txBody>
                    <a:bodyPr/>
                    <a:lstStyle/>
                    <a:p>
                      <a:pPr algn="ctr" fontAlgn="ctr"/>
                      <a:r>
                        <a:rPr lang="en-US" sz="1000" u="sng" strike="noStrike">
                          <a:effectLst/>
                          <a:hlinkClick r:id="rId3"/>
                        </a:rPr>
                        <a:t>2390133 (v.1) </a:t>
                      </a:r>
                      <a:endParaRPr lang="en-US" sz="1000" b="0" i="0" u="sng" strike="noStrike">
                        <a:solidFill>
                          <a:srgbClr val="0000FF"/>
                        </a:solidFill>
                        <a:effectLst/>
                        <a:latin typeface="Arial Unicode MS" panose="020B0604020202020204" pitchFamily="34" charset="-128"/>
                        <a:ea typeface="Arial Unicode MS" panose="020B0604020202020204" pitchFamily="34" charset="-128"/>
                      </a:endParaRPr>
                    </a:p>
                  </a:txBody>
                  <a:tcPr marL="4828" marR="4828" marT="4828" marB="0" anchor="ctr"/>
                </a:tc>
                <a:tc rowSpan="4">
                  <a:txBody>
                    <a:bodyPr/>
                    <a:lstStyle/>
                    <a:p>
                      <a:pPr algn="ctr" fontAlgn="ctr"/>
                      <a:r>
                        <a:rPr lang="en-US" sz="1000" u="none" strike="noStrike">
                          <a:effectLst/>
                        </a:rPr>
                        <a:t>LHe cryogenics Preliminary layout plans in Cavern</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dirty="0">
                          <a:effectLst/>
                          <a:hlinkClick r:id="rId4"/>
                        </a:rPr>
                        <a:t>DUNE_ND_LHe_Cryoplant_Preliminary_Layout_MPD_magnet_cooling.pdf</a:t>
                      </a:r>
                      <a:endParaRPr lang="en-US" sz="1000" b="0"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2020-6-25</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1903737326"/>
                  </a:ext>
                </a:extLst>
              </a:tr>
              <a:tr h="19170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u="none" strike="noStrike" dirty="0">
                          <a:effectLst/>
                        </a:rPr>
                        <a:t>DUNE_ND_LHe_Cryoplant_Preliminary_Layout_SAND_magnet_cooling.pdf</a:t>
                      </a:r>
                      <a:endParaRPr lang="en-US" sz="1000" b="0"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2020-6-25</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165529575"/>
                  </a:ext>
                </a:extLst>
              </a:tr>
              <a:tr h="20083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u="none" strike="noStrike" dirty="0">
                          <a:effectLst/>
                        </a:rPr>
                        <a:t>DUNE_ND_LHe_Cryoplant_Preliminary_Layout_SAND_magnet_cooling_Update.pdf</a:t>
                      </a:r>
                      <a:endParaRPr lang="en-US" sz="1000" b="0" i="0" u="none" strike="noStrike" dirty="0">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2020-6-28</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339137080"/>
                  </a:ext>
                </a:extLst>
              </a:tr>
              <a:tr h="18258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u="none" strike="noStrike" dirty="0">
                          <a:effectLst/>
                        </a:rPr>
                        <a:t>DUNE_ND_LHe_Cryoplant_Preliminary_Layout_MPD_magnet_cooling_Update.pdf</a:t>
                      </a:r>
                      <a:endParaRPr lang="en-US" sz="1000" b="0" i="0" u="none" strike="noStrike" dirty="0">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2020-6-28</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3110565299"/>
                  </a:ext>
                </a:extLst>
              </a:tr>
              <a:tr h="200839">
                <a:tc rowSpan="3">
                  <a:txBody>
                    <a:bodyPr/>
                    <a:lstStyle/>
                    <a:p>
                      <a:pPr algn="ctr" fontAlgn="ctr"/>
                      <a:r>
                        <a:rPr lang="en-US" sz="1000" u="none" strike="noStrike">
                          <a:effectLst/>
                        </a:rPr>
                        <a:t>Cost Estimates</a:t>
                      </a:r>
                      <a:endParaRPr lang="en-US" sz="1000" b="1"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rowSpan="2">
                  <a:txBody>
                    <a:bodyPr/>
                    <a:lstStyle/>
                    <a:p>
                      <a:pPr algn="ctr" fontAlgn="ctr"/>
                      <a:r>
                        <a:rPr lang="en-US" sz="1000" u="sng" strike="noStrike">
                          <a:effectLst/>
                          <a:hlinkClick r:id="rId5"/>
                        </a:rPr>
                        <a:t>2387232 (v.1)</a:t>
                      </a:r>
                      <a:endParaRPr lang="en-US" sz="1000" b="0" i="0" u="sng" strike="noStrike">
                        <a:solidFill>
                          <a:srgbClr val="0000FF"/>
                        </a:solidFill>
                        <a:effectLst/>
                        <a:latin typeface="Arial Unicode MS" panose="020B0604020202020204" pitchFamily="34" charset="-128"/>
                        <a:ea typeface="Arial Unicode MS" panose="020B0604020202020204" pitchFamily="34" charset="-128"/>
                      </a:endParaRPr>
                    </a:p>
                  </a:txBody>
                  <a:tcPr marL="4828" marR="4828" marT="4828" marB="0" anchor="ctr"/>
                </a:tc>
                <a:tc rowSpan="3">
                  <a:txBody>
                    <a:bodyPr/>
                    <a:lstStyle/>
                    <a:p>
                      <a:pPr algn="ctr" fontAlgn="ctr"/>
                      <a:r>
                        <a:rPr lang="en-US" sz="1000" u="none" strike="noStrike">
                          <a:effectLst/>
                        </a:rPr>
                        <a:t>BOE of DUNE ND LHe Cryogenics</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LBNF_NearSite_LHeCryogenics_CostEstimate_LW_20200621update.pdf</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2020-6-22</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2475983463"/>
                  </a:ext>
                </a:extLst>
              </a:tr>
              <a:tr h="30782">
                <a:tc vMerge="1">
                  <a:txBody>
                    <a:bodyPr/>
                    <a:lstStyle/>
                    <a:p>
                      <a:endParaRPr lang="en-US"/>
                    </a:p>
                  </a:txBody>
                  <a:tcPr/>
                </a:tc>
                <a:tc vMerge="1">
                  <a:txBody>
                    <a:bodyPr/>
                    <a:lstStyle/>
                    <a:p>
                      <a:pPr algn="ctr" fontAlgn="ctr"/>
                      <a:endParaRPr lang="en-US" sz="1000" b="0" i="0" u="sng" strike="noStrike">
                        <a:solidFill>
                          <a:srgbClr val="0000FF"/>
                        </a:solidFill>
                        <a:effectLst/>
                        <a:latin typeface="Arial Unicode MS" panose="020B0604020202020204" pitchFamily="34" charset="-128"/>
                        <a:ea typeface="Arial Unicode MS" panose="020B0604020202020204" pitchFamily="34" charset="-128"/>
                      </a:endParaRPr>
                    </a:p>
                  </a:txBody>
                  <a:tcPr marL="4828" marR="4828" marT="4828" marB="0" anchor="ctr"/>
                </a:tc>
                <a:tc vMerge="1">
                  <a:txBody>
                    <a:bodyPr/>
                    <a:lstStyle/>
                    <a:p>
                      <a:endParaRPr lang="en-US"/>
                    </a:p>
                  </a:txBody>
                  <a:tcPr/>
                </a:tc>
                <a:tc rowSpan="2">
                  <a:txBody>
                    <a:bodyPr/>
                    <a:lstStyle/>
                    <a:p>
                      <a:pPr algn="ctr" fontAlgn="ctr"/>
                      <a:r>
                        <a:rPr lang="en-US" sz="1000" u="none" strike="noStrike">
                          <a:effectLst/>
                        </a:rPr>
                        <a:t>LBNF_NearSite_LHeCryogenics_CostEstimate_LW_20200621update.xlsx</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rowSpan="2">
                  <a:txBody>
                    <a:bodyPr/>
                    <a:lstStyle/>
                    <a:p>
                      <a:pPr algn="ctr" fontAlgn="ctr"/>
                      <a:r>
                        <a:rPr lang="en-US" sz="1000" u="none" strike="noStrike">
                          <a:effectLst/>
                        </a:rPr>
                        <a:t>2020-6-25</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rowSpan="2">
                  <a:txBody>
                    <a:bodyPr/>
                    <a:lstStyle/>
                    <a:p>
                      <a:pPr algn="ctr" fontAlgn="ctr"/>
                      <a:r>
                        <a:rPr lang="en-US" sz="1000" u="none" strike="noStrike">
                          <a:effectLst/>
                        </a:rPr>
                        <a:t>L. Wang</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rowSpan="2">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4227328824"/>
                  </a:ext>
                </a:extLst>
              </a:tr>
              <a:tr h="162257">
                <a:tc vMerge="1">
                  <a:txBody>
                    <a:bodyPr/>
                    <a:lstStyle/>
                    <a:p>
                      <a:endParaRPr lang="en-US"/>
                    </a:p>
                  </a:txBody>
                  <a:tcPr/>
                </a:tc>
                <a:tc>
                  <a:txBody>
                    <a:bodyPr/>
                    <a:lstStyle/>
                    <a:p>
                      <a:pPr algn="ctr" fontAlgn="ctr"/>
                      <a:r>
                        <a:rPr lang="en-US" sz="1000" u="sng" strike="noStrike">
                          <a:effectLst/>
                          <a:hlinkClick r:id="rId6"/>
                        </a:rPr>
                        <a:t>2387233</a:t>
                      </a:r>
                      <a:endParaRPr lang="en-US" sz="1000" b="0" i="0" u="sng" strike="noStrike">
                        <a:solidFill>
                          <a:srgbClr val="0000FF"/>
                        </a:solidFill>
                        <a:effectLst/>
                        <a:latin typeface="Arial Unicode MS" panose="020B0604020202020204" pitchFamily="34" charset="-128"/>
                        <a:ea typeface="Arial Unicode MS" panose="020B0604020202020204" pitchFamily="34" charset="-128"/>
                      </a:endParaRPr>
                    </a:p>
                  </a:txBody>
                  <a:tcPr marL="4828" marR="4828" marT="4828" marB="0" anchor="ctr"/>
                </a:tc>
                <a:tc vMerge="1">
                  <a:txBody>
                    <a:bodyPr/>
                    <a:lstStyle/>
                    <a:p>
                      <a:endParaRPr lang="en-US"/>
                    </a:p>
                  </a:txBody>
                  <a:tcPr/>
                </a:tc>
                <a:tc vMerge="1">
                  <a:txBody>
                    <a:bodyPr/>
                    <a:lstStyle/>
                    <a:p>
                      <a:pPr algn="ctr" fontAlgn="ctr"/>
                      <a:r>
                        <a:rPr lang="en-US" sz="1000" u="none" strike="noStrike" dirty="0">
                          <a:effectLst/>
                        </a:rPr>
                        <a:t>LBNF_NearSite_LHeCryogenics_CostEstimate_LW_20200621update.xlsx</a:t>
                      </a:r>
                      <a:endParaRPr lang="en-US" sz="1000" b="0"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vMerge="1">
                  <a:txBody>
                    <a:bodyPr/>
                    <a:lstStyle/>
                    <a:p>
                      <a:pPr algn="ctr" fontAlgn="ctr"/>
                      <a:r>
                        <a:rPr lang="en-US" sz="1000" u="none" strike="noStrike">
                          <a:effectLst/>
                        </a:rPr>
                        <a:t>2020-6-25</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vMerge="1">
                  <a:txBody>
                    <a:bodyPr/>
                    <a:lstStyle/>
                    <a:p>
                      <a:pPr algn="ctr" fontAlgn="ctr"/>
                      <a:r>
                        <a:rPr lang="en-US" sz="1000" u="none" strike="noStrike">
                          <a:effectLst/>
                        </a:rPr>
                        <a:t>L. Wang</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vMerge="1">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1948151571"/>
                  </a:ext>
                </a:extLst>
              </a:tr>
              <a:tr h="208637">
                <a:tc rowSpan="13">
                  <a:txBody>
                    <a:bodyPr/>
                    <a:lstStyle/>
                    <a:p>
                      <a:pPr algn="ctr" fontAlgn="ctr"/>
                      <a:r>
                        <a:rPr lang="en-US" sz="1000" u="none" strike="noStrike">
                          <a:effectLst/>
                        </a:rPr>
                        <a:t>Design Documents</a:t>
                      </a:r>
                      <a:endParaRPr lang="en-US" sz="1000" b="1"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rowSpan="7">
                  <a:txBody>
                    <a:bodyPr/>
                    <a:lstStyle/>
                    <a:p>
                      <a:pPr algn="ctr" fontAlgn="ctr"/>
                      <a:r>
                        <a:rPr lang="en-US" sz="1000" u="sng" strike="noStrike">
                          <a:effectLst/>
                          <a:hlinkClick r:id="rId7"/>
                        </a:rPr>
                        <a:t>2387227 (v.1)</a:t>
                      </a:r>
                      <a:endParaRPr lang="en-US" sz="1000" b="0" i="0" u="sng" strike="noStrike">
                        <a:solidFill>
                          <a:srgbClr val="0000FF"/>
                        </a:solidFill>
                        <a:effectLst/>
                        <a:latin typeface="Arial Unicode MS" panose="020B0604020202020204" pitchFamily="34" charset="-128"/>
                        <a:ea typeface="Arial Unicode MS" panose="020B0604020202020204" pitchFamily="34" charset="-128"/>
                      </a:endParaRPr>
                    </a:p>
                  </a:txBody>
                  <a:tcPr marL="4828" marR="4828" marT="4828" marB="0" anchor="ctr"/>
                </a:tc>
                <a:tc rowSpan="13">
                  <a:txBody>
                    <a:bodyPr/>
                    <a:lstStyle/>
                    <a:p>
                      <a:pPr algn="ctr" fontAlgn="ctr"/>
                      <a:r>
                        <a:rPr lang="en-US" sz="1000" u="none" strike="noStrike">
                          <a:effectLst/>
                        </a:rPr>
                        <a:t>DUNE ND LHe Cryogenics Design</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dirty="0">
                          <a:effectLst/>
                        </a:rPr>
                        <a:t>DUNE_ND_LHe_Cryogenics_Preliminary_Design_LW_20200618.xlsx</a:t>
                      </a:r>
                      <a:endParaRPr lang="en-US" sz="1000" b="0"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2020-6-25</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1836035956"/>
                  </a:ext>
                </a:extLst>
              </a:tr>
              <a:tr h="20083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u="none" strike="noStrike">
                          <a:effectLst/>
                        </a:rPr>
                        <a:t>DUNE_ND_LHe_Cryogenics_Preliminary_Design_LW_20200627update.xls</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2020-6-28</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419799849"/>
                  </a:ext>
                </a:extLst>
              </a:tr>
              <a:tr h="20996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u="none" strike="noStrike" dirty="0" err="1">
                          <a:effectLst/>
                        </a:rPr>
                        <a:t>DUNE_ND_LHe_Cryoplant_Calculation_Model.pdf</a:t>
                      </a:r>
                      <a:endParaRPr lang="en-US" sz="1000" b="0"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2020-6-25</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387949364"/>
                  </a:ext>
                </a:extLst>
              </a:tr>
              <a:tr h="21909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u="none" strike="noStrike" dirty="0">
                          <a:effectLst/>
                        </a:rPr>
                        <a:t>DUNE_ND_LHe_Cryoplant_Calculation_Model_Update.pdf</a:t>
                      </a:r>
                      <a:endParaRPr lang="en-US" sz="1000" b="0" i="0" u="none" strike="noStrike" dirty="0">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2020-6-28</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2254832039"/>
                  </a:ext>
                </a:extLst>
              </a:tr>
              <a:tr h="19170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u="none" strike="noStrike" dirty="0">
                          <a:effectLst/>
                        </a:rPr>
                        <a:t>DUNE_ND_LHe_Cryogenics-PDR-July2020_V1.pptx</a:t>
                      </a:r>
                      <a:endParaRPr lang="en-US" sz="1000" b="0"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2020-6-25</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3372227366"/>
                  </a:ext>
                </a:extLst>
              </a:tr>
              <a:tr h="20996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u="none" strike="noStrike" dirty="0">
                          <a:effectLst/>
                        </a:rPr>
                        <a:t>DUNE_ND_LHe_Cryogenics-PDR-July2020_V2.pptx</a:t>
                      </a:r>
                      <a:endParaRPr lang="en-US" sz="1000" b="0" i="0" u="none" strike="noStrike" dirty="0">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2020-6-28</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828" marR="4828" marT="4828" marB="0" anchor="b"/>
                </a:tc>
                <a:extLst>
                  <a:ext uri="{0D108BD9-81ED-4DB2-BD59-A6C34878D82A}">
                    <a16:rowId xmlns:a16="http://schemas.microsoft.com/office/drawing/2014/main" val="1377964969"/>
                  </a:ext>
                </a:extLst>
              </a:tr>
              <a:tr h="30782">
                <a:tc vMerge="1">
                  <a:txBody>
                    <a:bodyPr/>
                    <a:lstStyle/>
                    <a:p>
                      <a:endParaRPr lang="en-US"/>
                    </a:p>
                  </a:txBody>
                  <a:tcPr/>
                </a:tc>
                <a:tc vMerge="1">
                  <a:txBody>
                    <a:bodyPr/>
                    <a:lstStyle/>
                    <a:p>
                      <a:pPr algn="ctr" fontAlgn="ctr"/>
                      <a:endParaRPr lang="en-US" sz="1000" b="0" i="0" u="sng" strike="noStrike">
                        <a:solidFill>
                          <a:srgbClr val="0000FF"/>
                        </a:solidFill>
                        <a:effectLst/>
                        <a:latin typeface="Arial Unicode MS" panose="020B0604020202020204" pitchFamily="34" charset="-128"/>
                        <a:ea typeface="Arial Unicode MS" panose="020B0604020202020204" pitchFamily="34" charset="-128"/>
                      </a:endParaRPr>
                    </a:p>
                  </a:txBody>
                  <a:tcPr marL="4828" marR="4828" marT="4828" marB="0" anchor="ctr"/>
                </a:tc>
                <a:tc vMerge="1">
                  <a:txBody>
                    <a:bodyPr/>
                    <a:lstStyle/>
                    <a:p>
                      <a:endParaRPr lang="en-US"/>
                    </a:p>
                  </a:txBody>
                  <a:tcPr/>
                </a:tc>
                <a:tc rowSpan="2">
                  <a:txBody>
                    <a:bodyPr/>
                    <a:lstStyle/>
                    <a:p>
                      <a:pPr algn="ctr" fontAlgn="ctr"/>
                      <a:r>
                        <a:rPr lang="en-US" sz="1000" u="none" strike="noStrike" dirty="0" err="1">
                          <a:effectLst/>
                        </a:rPr>
                        <a:t>kloe</a:t>
                      </a:r>
                      <a:r>
                        <a:rPr lang="en-US" sz="1000" u="none" strike="noStrike" dirty="0">
                          <a:effectLst/>
                        </a:rPr>
                        <a:t>-Cryo-</a:t>
                      </a:r>
                      <a:r>
                        <a:rPr lang="en-US" sz="1000" u="none" strike="noStrike" dirty="0" err="1">
                          <a:effectLst/>
                        </a:rPr>
                        <a:t>PID.pdf</a:t>
                      </a:r>
                      <a:endParaRPr lang="en-US" sz="1000" b="0" i="0" u="none" strike="noStrike" dirty="0">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rowSpan="2">
                  <a:txBody>
                    <a:bodyPr/>
                    <a:lstStyle/>
                    <a:p>
                      <a:pPr algn="ctr" fontAlgn="ctr"/>
                      <a:r>
                        <a:rPr lang="en-US" sz="1000" u="none" strike="noStrike">
                          <a:effectLst/>
                        </a:rPr>
                        <a:t>2020-6-21</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rowSpan="2">
                  <a:txBody>
                    <a:bodyPr/>
                    <a:lstStyle/>
                    <a:p>
                      <a:pPr algn="ctr" fontAlgn="ctr"/>
                      <a:r>
                        <a:rPr lang="en-US" sz="1000" u="none" strike="noStrike">
                          <a:effectLst/>
                        </a:rPr>
                        <a:t>L. Wang</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rowSpan="7">
                  <a:txBody>
                    <a:bodyPr/>
                    <a:lstStyle/>
                    <a:p>
                      <a:pPr algn="l" fontAlgn="b"/>
                      <a:r>
                        <a:rPr lang="en-US" sz="1000" u="none" strike="noStrike" dirty="0">
                          <a:effectLst/>
                        </a:rPr>
                        <a:t>Publication or Engineering reports regarding KLOE magnet &amp; its cooling</a:t>
                      </a:r>
                      <a:endParaRPr lang="en-US" sz="1000" b="0" i="0" u="none" strike="noStrike" dirty="0">
                        <a:solidFill>
                          <a:srgbClr val="000000"/>
                        </a:solidFill>
                        <a:effectLst/>
                        <a:latin typeface="Calibri" panose="020F0502020204030204" pitchFamily="34" charset="0"/>
                      </a:endParaRPr>
                    </a:p>
                  </a:txBody>
                  <a:tcPr marL="4828" marR="4828" marT="4828" marB="0" anchor="ctr"/>
                </a:tc>
                <a:extLst>
                  <a:ext uri="{0D108BD9-81ED-4DB2-BD59-A6C34878D82A}">
                    <a16:rowId xmlns:a16="http://schemas.microsoft.com/office/drawing/2014/main" val="2373425445"/>
                  </a:ext>
                </a:extLst>
              </a:tr>
              <a:tr h="162257">
                <a:tc vMerge="1">
                  <a:txBody>
                    <a:bodyPr/>
                    <a:lstStyle/>
                    <a:p>
                      <a:endParaRPr lang="en-US"/>
                    </a:p>
                  </a:txBody>
                  <a:tcPr/>
                </a:tc>
                <a:tc rowSpan="6">
                  <a:txBody>
                    <a:bodyPr/>
                    <a:lstStyle/>
                    <a:p>
                      <a:pPr algn="ctr" fontAlgn="ctr"/>
                      <a:r>
                        <a:rPr lang="en-US" sz="1000" u="sng" strike="noStrike">
                          <a:effectLst/>
                          <a:hlinkClick r:id="rId8"/>
                        </a:rPr>
                        <a:t>2387229</a:t>
                      </a:r>
                      <a:endParaRPr lang="en-US" sz="1000" b="0" i="0" u="sng" strike="noStrike">
                        <a:solidFill>
                          <a:srgbClr val="0000FF"/>
                        </a:solidFill>
                        <a:effectLst/>
                        <a:latin typeface="Arial Unicode MS" panose="020B0604020202020204" pitchFamily="34" charset="-128"/>
                        <a:ea typeface="Arial Unicode MS" panose="020B0604020202020204" pitchFamily="34" charset="-128"/>
                      </a:endParaRPr>
                    </a:p>
                  </a:txBody>
                  <a:tcPr marL="4828" marR="4828" marT="4828" marB="0" anchor="ctr"/>
                </a:tc>
                <a:tc vMerge="1">
                  <a:txBody>
                    <a:bodyPr/>
                    <a:lstStyle/>
                    <a:p>
                      <a:endParaRPr lang="en-US"/>
                    </a:p>
                  </a:txBody>
                  <a:tcPr/>
                </a:tc>
                <a:tc vMerge="1">
                  <a:txBody>
                    <a:bodyPr/>
                    <a:lstStyle/>
                    <a:p>
                      <a:pPr algn="ctr" fontAlgn="ctr"/>
                      <a:r>
                        <a:rPr lang="en-US" sz="1000" u="none" strike="noStrike" dirty="0" err="1">
                          <a:effectLst/>
                        </a:rPr>
                        <a:t>kloe</a:t>
                      </a:r>
                      <a:r>
                        <a:rPr lang="en-US" sz="1000" u="none" strike="noStrike" dirty="0">
                          <a:effectLst/>
                        </a:rPr>
                        <a:t>-Cryo-</a:t>
                      </a:r>
                      <a:r>
                        <a:rPr lang="en-US" sz="1000" u="none" strike="noStrike" dirty="0" err="1">
                          <a:effectLst/>
                        </a:rPr>
                        <a:t>PID.pdf</a:t>
                      </a:r>
                      <a:endParaRPr lang="en-US" sz="1000" b="0"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vMerge="1">
                  <a:txBody>
                    <a:bodyPr/>
                    <a:lstStyle/>
                    <a:p>
                      <a:pPr algn="ctr" fontAlgn="ctr"/>
                      <a:r>
                        <a:rPr lang="en-US" sz="1000" u="none" strike="noStrike">
                          <a:effectLst/>
                        </a:rPr>
                        <a:t>2020-6-21</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vMerge="1">
                  <a:txBody>
                    <a:bodyPr/>
                    <a:lstStyle/>
                    <a:p>
                      <a:pPr algn="ctr" fontAlgn="ctr"/>
                      <a:r>
                        <a:rPr lang="en-US" sz="1000" u="none" strike="noStrike">
                          <a:effectLst/>
                        </a:rPr>
                        <a:t>L. Wang</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vMerge="1">
                  <a:txBody>
                    <a:bodyPr/>
                    <a:lstStyle/>
                    <a:p>
                      <a:pPr algn="ctr" fontAlgn="ctr"/>
                      <a:r>
                        <a:rPr lang="en-US" sz="1000" u="none" strike="noStrike">
                          <a:effectLst/>
                        </a:rPr>
                        <a:t>Publication or Engineering reports regarding KLOE magnet &amp; its cooling</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extLst>
                  <a:ext uri="{0D108BD9-81ED-4DB2-BD59-A6C34878D82A}">
                    <a16:rowId xmlns:a16="http://schemas.microsoft.com/office/drawing/2014/main" val="2749588632"/>
                  </a:ext>
                </a:extLst>
              </a:tr>
              <a:tr h="19037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u="none" strike="noStrike" dirty="0">
                          <a:effectLst/>
                        </a:rPr>
                        <a:t> </a:t>
                      </a:r>
                      <a:r>
                        <a:rPr lang="en-US" sz="1000" u="none" strike="noStrike" dirty="0" err="1">
                          <a:effectLst/>
                        </a:rPr>
                        <a:t>The_DAONE_Cryogenic_System.pdf</a:t>
                      </a:r>
                      <a:endParaRPr lang="en-US" sz="1000" b="0"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2020-6-21</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vMerge="1">
                  <a:txBody>
                    <a:bodyPr/>
                    <a:lstStyle/>
                    <a:p>
                      <a:endParaRPr lang="en-US"/>
                    </a:p>
                  </a:txBody>
                  <a:tcPr/>
                </a:tc>
                <a:extLst>
                  <a:ext uri="{0D108BD9-81ED-4DB2-BD59-A6C34878D82A}">
                    <a16:rowId xmlns:a16="http://schemas.microsoft.com/office/drawing/2014/main" val="1980285039"/>
                  </a:ext>
                </a:extLst>
              </a:tr>
              <a:tr h="20996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u="none" strike="noStrike" dirty="0">
                          <a:effectLst/>
                        </a:rPr>
                        <a:t>3DST-SAND_Assy_2020-03-04.PDF</a:t>
                      </a:r>
                      <a:endParaRPr lang="en-US" sz="1000" b="0"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2020-6-21</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vMerge="1">
                  <a:txBody>
                    <a:bodyPr/>
                    <a:lstStyle/>
                    <a:p>
                      <a:endParaRPr lang="en-US"/>
                    </a:p>
                  </a:txBody>
                  <a:tcPr/>
                </a:tc>
                <a:extLst>
                  <a:ext uri="{0D108BD9-81ED-4DB2-BD59-A6C34878D82A}">
                    <a16:rowId xmlns:a16="http://schemas.microsoft.com/office/drawing/2014/main" val="1550745299"/>
                  </a:ext>
                </a:extLst>
              </a:tr>
              <a:tr h="20083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u="none" strike="noStrike" dirty="0">
                          <a:effectLst/>
                        </a:rPr>
                        <a:t>00614583.pdf </a:t>
                      </a:r>
                      <a:endParaRPr lang="en-US" sz="1000" b="0"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2020-6-21</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4828" marR="4828" marT="4828" marB="0" anchor="ctr"/>
                </a:tc>
                <a:tc vMerge="1">
                  <a:txBody>
                    <a:bodyPr/>
                    <a:lstStyle/>
                    <a:p>
                      <a:endParaRPr lang="en-US"/>
                    </a:p>
                  </a:txBody>
                  <a:tcPr/>
                </a:tc>
                <a:extLst>
                  <a:ext uri="{0D108BD9-81ED-4DB2-BD59-A6C34878D82A}">
                    <a16:rowId xmlns:a16="http://schemas.microsoft.com/office/drawing/2014/main" val="4079812793"/>
                  </a:ext>
                </a:extLst>
              </a:tr>
              <a:tr h="23735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u="none" strike="noStrike" dirty="0">
                          <a:effectLst/>
                          <a:hlinkClick r:id="rId9"/>
                        </a:rPr>
                        <a:t>P00022550_The_KLOE_Detector_Techinical_Proposal_1993.pdf</a:t>
                      </a:r>
                      <a:endParaRPr lang="en-US" sz="1000" b="0" i="0" u="none" strike="noStrike" dirty="0">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dirty="0">
                          <a:effectLst/>
                        </a:rPr>
                        <a:t>2020-6-28</a:t>
                      </a:r>
                      <a:endParaRPr lang="en-US" sz="1000" b="0" i="0" u="none" strike="noStrike" dirty="0">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a:effectLst/>
                        </a:rPr>
                        <a:t>L. Wang</a:t>
                      </a:r>
                      <a:endParaRPr lang="en-US" sz="1000" b="0" i="0" u="none" strike="noStrike">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vMerge="1">
                  <a:txBody>
                    <a:bodyPr/>
                    <a:lstStyle/>
                    <a:p>
                      <a:endParaRPr lang="en-US"/>
                    </a:p>
                  </a:txBody>
                  <a:tcPr/>
                </a:tc>
                <a:extLst>
                  <a:ext uri="{0D108BD9-81ED-4DB2-BD59-A6C34878D82A}">
                    <a16:rowId xmlns:a16="http://schemas.microsoft.com/office/drawing/2014/main" val="197311812"/>
                  </a:ext>
                </a:extLst>
              </a:tr>
              <a:tr h="16225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u="none" strike="noStrike" dirty="0">
                          <a:effectLst/>
                        </a:rPr>
                        <a:t> Status_of_DAONE_and_KLOE_1999.pdf</a:t>
                      </a:r>
                      <a:endParaRPr lang="en-US" sz="1000" b="0" i="0" u="none" strike="noStrike" dirty="0">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dirty="0">
                          <a:effectLst/>
                        </a:rPr>
                        <a:t>2020-6-28</a:t>
                      </a:r>
                      <a:endParaRPr lang="en-US" sz="1000" b="0" i="0" u="none" strike="noStrike" dirty="0">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a:txBody>
                    <a:bodyPr/>
                    <a:lstStyle/>
                    <a:p>
                      <a:pPr algn="ctr" fontAlgn="ctr"/>
                      <a:r>
                        <a:rPr lang="en-US" sz="1000" u="none" strike="noStrike" dirty="0">
                          <a:effectLst/>
                        </a:rPr>
                        <a:t>L. Wang</a:t>
                      </a:r>
                      <a:endParaRPr lang="en-US" sz="1000" b="0" i="0" u="none" strike="noStrike" dirty="0">
                        <a:solidFill>
                          <a:srgbClr val="FF0000"/>
                        </a:solidFill>
                        <a:effectLst/>
                        <a:latin typeface="Arial Unicode MS" panose="020B0604020202020204" pitchFamily="34" charset="-128"/>
                        <a:ea typeface="Arial Unicode MS" panose="020B0604020202020204" pitchFamily="34" charset="-128"/>
                      </a:endParaRPr>
                    </a:p>
                  </a:txBody>
                  <a:tcPr marL="4828" marR="4828" marT="4828" marB="0" anchor="ctr"/>
                </a:tc>
                <a:tc vMerge="1">
                  <a:txBody>
                    <a:bodyPr/>
                    <a:lstStyle/>
                    <a:p>
                      <a:endParaRPr lang="en-US"/>
                    </a:p>
                  </a:txBody>
                  <a:tcPr/>
                </a:tc>
                <a:extLst>
                  <a:ext uri="{0D108BD9-81ED-4DB2-BD59-A6C34878D82A}">
                    <a16:rowId xmlns:a16="http://schemas.microsoft.com/office/drawing/2014/main" val="1693750163"/>
                  </a:ext>
                </a:extLst>
              </a:tr>
            </a:tbl>
          </a:graphicData>
        </a:graphic>
      </p:graphicFrame>
    </p:spTree>
    <p:extLst>
      <p:ext uri="{BB962C8B-B14F-4D97-AF65-F5344CB8AC3E}">
        <p14:creationId xmlns:p14="http://schemas.microsoft.com/office/powerpoint/2010/main" val="7098130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Process Flow Diagram (2/2): Design Scheme II</a:t>
            </a:r>
            <a:endParaRPr lang="zh-CN" altLang="en-US" dirty="0"/>
          </a:p>
        </p:txBody>
      </p:sp>
      <p:sp>
        <p:nvSpPr>
          <p:cNvPr id="3" name="页脚占位符 2"/>
          <p:cNvSpPr>
            <a:spLocks noGrp="1"/>
          </p:cNvSpPr>
          <p:nvPr>
            <p:ph type="ftr" sz="quarter" idx="14"/>
          </p:nvPr>
        </p:nvSpPr>
        <p:spPr/>
        <p:txBody>
          <a:bodyPr/>
          <a:lstStyle/>
          <a:p>
            <a:pPr>
              <a:defRPr/>
            </a:pPr>
            <a:r>
              <a:rPr lang="en-US" altLang="zh-CN"/>
              <a:t>David Montanari | Near Site Cryogenics Systems Overview</a:t>
            </a:r>
            <a:endParaRPr lang="en-US" altLang="zh-CN" dirty="0"/>
          </a:p>
        </p:txBody>
      </p:sp>
      <p:sp>
        <p:nvSpPr>
          <p:cNvPr id="4" name="灯片编号占位符 3"/>
          <p:cNvSpPr>
            <a:spLocks noGrp="1"/>
          </p:cNvSpPr>
          <p:nvPr>
            <p:ph type="sldNum" sz="quarter" idx="15"/>
          </p:nvPr>
        </p:nvSpPr>
        <p:spPr/>
        <p:txBody>
          <a:bodyPr/>
          <a:lstStyle/>
          <a:p>
            <a:pPr>
              <a:defRPr/>
            </a:pPr>
            <a:fld id="{98AA3EDC-84CE-5D44-955B-22A59AD27526}" type="slidenum">
              <a:rPr lang="en-US" smtClean="0"/>
              <a:pPr>
                <a:defRPr/>
              </a:pPr>
              <a:t>47</a:t>
            </a:fld>
            <a:endParaRPr lang="en-US" dirty="0"/>
          </a:p>
        </p:txBody>
      </p:sp>
      <p:sp>
        <p:nvSpPr>
          <p:cNvPr id="7" name="日期占位符 6"/>
          <p:cNvSpPr>
            <a:spLocks noGrp="1"/>
          </p:cNvSpPr>
          <p:nvPr>
            <p:ph type="dt" sz="half" idx="2"/>
          </p:nvPr>
        </p:nvSpPr>
        <p:spPr/>
        <p:txBody>
          <a:bodyPr/>
          <a:lstStyle/>
          <a:p>
            <a:pPr>
              <a:defRPr/>
            </a:pPr>
            <a:r>
              <a:rPr lang="en-US"/>
              <a:t>07.09.20</a:t>
            </a:r>
            <a:endParaRPr lang="en-US" dirty="0"/>
          </a:p>
        </p:txBody>
      </p:sp>
      <p:sp>
        <p:nvSpPr>
          <p:cNvPr id="9" name="文本框 8"/>
          <p:cNvSpPr txBox="1"/>
          <p:nvPr/>
        </p:nvSpPr>
        <p:spPr>
          <a:xfrm>
            <a:off x="0" y="1114853"/>
            <a:ext cx="2810116" cy="4401205"/>
          </a:xfrm>
          <a:prstGeom prst="rect">
            <a:avLst/>
          </a:prstGeom>
          <a:noFill/>
        </p:spPr>
        <p:txBody>
          <a:bodyPr wrap="square" rtlCol="0">
            <a:spAutoFit/>
          </a:bodyPr>
          <a:lstStyle/>
          <a:p>
            <a:pPr marL="256032" indent="-265176">
              <a:spcBef>
                <a:spcPts val="600"/>
              </a:spcBef>
              <a:spcAft>
                <a:spcPts val="600"/>
              </a:spcAft>
              <a:buFont typeface="Arial"/>
              <a:buChar char="•"/>
            </a:pPr>
            <a:r>
              <a:rPr lang="en-US" altLang="zh-CN" dirty="0">
                <a:solidFill>
                  <a:srgbClr val="3333FF"/>
                </a:solidFill>
                <a:latin typeface="Helvetica"/>
              </a:rPr>
              <a:t>One 400~500 W / 4.5K He Refrigerator system without LN2 precool </a:t>
            </a:r>
            <a:r>
              <a:rPr lang="en-US" altLang="zh-CN" dirty="0">
                <a:solidFill>
                  <a:srgbClr val="63666A"/>
                </a:solidFill>
                <a:latin typeface="Helvetica"/>
              </a:rPr>
              <a:t>is used to serve the SAND magnet.</a:t>
            </a:r>
          </a:p>
          <a:p>
            <a:pPr marL="256032" indent="-265176">
              <a:spcBef>
                <a:spcPts val="600"/>
              </a:spcBef>
              <a:spcAft>
                <a:spcPts val="600"/>
              </a:spcAft>
              <a:buFont typeface="Arial"/>
              <a:buChar char="•"/>
            </a:pPr>
            <a:r>
              <a:rPr lang="en-US" altLang="zh-CN" dirty="0">
                <a:solidFill>
                  <a:srgbClr val="3333FF"/>
                </a:solidFill>
                <a:latin typeface="Helvetica"/>
              </a:rPr>
              <a:t>No LN2 is needed for SAND cooling system</a:t>
            </a:r>
            <a:r>
              <a:rPr lang="en-US" altLang="zh-CN" dirty="0">
                <a:solidFill>
                  <a:srgbClr val="63666A"/>
                </a:solidFill>
                <a:latin typeface="Helvetica"/>
              </a:rPr>
              <a:t>.</a:t>
            </a:r>
          </a:p>
          <a:p>
            <a:pPr marL="256032" indent="-265176">
              <a:spcBef>
                <a:spcPts val="600"/>
              </a:spcBef>
              <a:spcAft>
                <a:spcPts val="600"/>
              </a:spcAft>
              <a:buFont typeface="Arial"/>
              <a:buChar char="•"/>
            </a:pPr>
            <a:r>
              <a:rPr lang="en-US" altLang="zh-CN" dirty="0">
                <a:solidFill>
                  <a:srgbClr val="63666A"/>
                </a:solidFill>
                <a:latin typeface="Helvetica"/>
              </a:rPr>
              <a:t>Interfaces upgradable to support future magnet cooling system.</a:t>
            </a:r>
          </a:p>
          <a:p>
            <a:pPr marL="256032" indent="-265176">
              <a:spcBef>
                <a:spcPts val="600"/>
              </a:spcBef>
              <a:spcAft>
                <a:spcPts val="600"/>
              </a:spcAft>
              <a:buFont typeface="Arial"/>
              <a:buChar char="•"/>
            </a:pPr>
            <a:r>
              <a:rPr lang="en-US" altLang="zh-CN" sz="1400" dirty="0">
                <a:solidFill>
                  <a:srgbClr val="63666A"/>
                </a:solidFill>
                <a:latin typeface="Helvetica"/>
              </a:rPr>
              <a:t>The 400~500W/4.5K He Refrigerator system with LN2 precool will be used to cool both SAND and MPD magnet later.</a:t>
            </a:r>
            <a:endParaRPr lang="zh-CN" altLang="en-US" sz="1400" dirty="0">
              <a:solidFill>
                <a:srgbClr val="63666A"/>
              </a:solidFill>
              <a:latin typeface="Helvetica"/>
            </a:endParaRPr>
          </a:p>
        </p:txBody>
      </p:sp>
      <p:grpSp>
        <p:nvGrpSpPr>
          <p:cNvPr id="13" name="组合 12"/>
          <p:cNvGrpSpPr/>
          <p:nvPr/>
        </p:nvGrpSpPr>
        <p:grpSpPr>
          <a:xfrm>
            <a:off x="2878241" y="780198"/>
            <a:ext cx="9248930" cy="5289858"/>
            <a:chOff x="2878241" y="780198"/>
            <a:chExt cx="9248930" cy="5289858"/>
          </a:xfrm>
        </p:grpSpPr>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279" y="780198"/>
              <a:ext cx="9221892" cy="5289858"/>
            </a:xfrm>
            <a:prstGeom prst="rect">
              <a:avLst/>
            </a:prstGeom>
          </p:spPr>
        </p:pic>
        <p:sp>
          <p:nvSpPr>
            <p:cNvPr id="10" name="圆角矩形 9"/>
            <p:cNvSpPr/>
            <p:nvPr/>
          </p:nvSpPr>
          <p:spPr>
            <a:xfrm>
              <a:off x="4809292" y="1327428"/>
              <a:ext cx="6538894" cy="1685279"/>
            </a:xfrm>
            <a:prstGeom prst="round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圆角矩形 10"/>
            <p:cNvSpPr/>
            <p:nvPr/>
          </p:nvSpPr>
          <p:spPr>
            <a:xfrm>
              <a:off x="2878241" y="1427118"/>
              <a:ext cx="1256670" cy="3449848"/>
            </a:xfrm>
            <a:prstGeom prst="round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7167835" y="2704570"/>
              <a:ext cx="2572869" cy="584775"/>
            </a:xfrm>
            <a:prstGeom prst="rect">
              <a:avLst/>
            </a:prstGeom>
            <a:noFill/>
          </p:spPr>
          <p:txBody>
            <a:bodyPr wrap="square" rtlCol="0">
              <a:spAutoFit/>
            </a:bodyPr>
            <a:lstStyle/>
            <a:p>
              <a:r>
                <a:rPr lang="en-US" altLang="zh-CN" sz="1600" dirty="0">
                  <a:solidFill>
                    <a:srgbClr val="CC3399"/>
                  </a:solidFill>
                  <a:latin typeface="Helvetica" panose="020B0604020202020204" pitchFamily="34" charset="0"/>
                  <a:cs typeface="Helvetica" panose="020B0604020202020204" pitchFamily="34" charset="0"/>
                </a:rPr>
                <a:t>Interfaces to cryo-system of future magnet</a:t>
              </a:r>
              <a:endParaRPr lang="zh-CN" altLang="en-US" sz="1600" dirty="0">
                <a:solidFill>
                  <a:srgbClr val="CC3399"/>
                </a:solidFill>
                <a:latin typeface="Helvetica" panose="020B0604020202020204" pitchFamily="34" charset="0"/>
                <a:cs typeface="Helvetica" panose="020B0604020202020204" pitchFamily="34" charset="0"/>
              </a:endParaRPr>
            </a:p>
          </p:txBody>
        </p:sp>
        <p:sp>
          <p:nvSpPr>
            <p:cNvPr id="16" name="圆角矩形 15"/>
            <p:cNvSpPr/>
            <p:nvPr/>
          </p:nvSpPr>
          <p:spPr>
            <a:xfrm>
              <a:off x="6621656" y="1567090"/>
              <a:ext cx="480440" cy="759989"/>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cxnSp>
          <p:nvCxnSpPr>
            <p:cNvPr id="17" name="直接连接符 16"/>
            <p:cNvCxnSpPr>
              <a:cxnSpLocks/>
              <a:stCxn id="16" idx="2"/>
            </p:cNvCxnSpPr>
            <p:nvPr/>
          </p:nvCxnSpPr>
          <p:spPr>
            <a:xfrm>
              <a:off x="6861876" y="2327079"/>
              <a:ext cx="267258" cy="591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圆角矩形 17"/>
            <p:cNvSpPr/>
            <p:nvPr/>
          </p:nvSpPr>
          <p:spPr>
            <a:xfrm>
              <a:off x="5361272" y="3261024"/>
              <a:ext cx="372471" cy="32097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cxnSp>
          <p:nvCxnSpPr>
            <p:cNvPr id="19" name="直接连接符 18"/>
            <p:cNvCxnSpPr/>
            <p:nvPr/>
          </p:nvCxnSpPr>
          <p:spPr>
            <a:xfrm flipV="1">
              <a:off x="5733743" y="2918829"/>
              <a:ext cx="1436477" cy="37839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圆角矩形 19"/>
            <p:cNvSpPr/>
            <p:nvPr/>
          </p:nvSpPr>
          <p:spPr>
            <a:xfrm>
              <a:off x="5090516" y="2423749"/>
              <a:ext cx="270756" cy="379995"/>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cxnSp>
          <p:nvCxnSpPr>
            <p:cNvPr id="21" name="直接连接符 20"/>
            <p:cNvCxnSpPr/>
            <p:nvPr/>
          </p:nvCxnSpPr>
          <p:spPr>
            <a:xfrm>
              <a:off x="5386832" y="2684024"/>
              <a:ext cx="1781003" cy="20244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3" name="矩形 22"/>
          <p:cNvSpPr/>
          <p:nvPr/>
        </p:nvSpPr>
        <p:spPr>
          <a:xfrm>
            <a:off x="7276699" y="138983"/>
            <a:ext cx="3732112" cy="307777"/>
          </a:xfrm>
          <a:prstGeom prst="rect">
            <a:avLst/>
          </a:prstGeom>
        </p:spPr>
        <p:txBody>
          <a:bodyPr wrap="none">
            <a:spAutoFit/>
          </a:bodyPr>
          <a:lstStyle/>
          <a:p>
            <a:r>
              <a:rPr lang="zh-CN" altLang="en-US" sz="1400" b="1" dirty="0">
                <a:latin typeface="Helvetica" panose="020B0604020202020204" pitchFamily="34" charset="0"/>
                <a:cs typeface="Helvetica" panose="020B0604020202020204" pitchFamily="34" charset="0"/>
                <a:hlinkClick r:id="rId3"/>
              </a:rPr>
              <a:t>https://edms.cern.ch/document/2387228/1</a:t>
            </a:r>
            <a:endParaRPr lang="zh-CN" altLang="en-US" sz="1400" b="1" dirty="0">
              <a:latin typeface="Helvetica" panose="020B0604020202020204" pitchFamily="34" charset="0"/>
              <a:cs typeface="Helvetica" panose="020B0604020202020204" pitchFamily="34" charset="0"/>
            </a:endParaRPr>
          </a:p>
        </p:txBody>
      </p:sp>
      <p:sp>
        <p:nvSpPr>
          <p:cNvPr id="22" name="TextBox 21">
            <a:extLst>
              <a:ext uri="{FF2B5EF4-FFF2-40B4-BE49-F238E27FC236}">
                <a16:creationId xmlns:a16="http://schemas.microsoft.com/office/drawing/2014/main" id="{343F8A18-80FD-E74E-8745-9E688B9E24C3}"/>
              </a:ext>
            </a:extLst>
          </p:cNvPr>
          <p:cNvSpPr txBox="1"/>
          <p:nvPr/>
        </p:nvSpPr>
        <p:spPr>
          <a:xfrm>
            <a:off x="5225894" y="4175476"/>
            <a:ext cx="6249600" cy="769441"/>
          </a:xfrm>
          <a:prstGeom prst="rect">
            <a:avLst/>
          </a:prstGeom>
          <a:noFill/>
        </p:spPr>
        <p:txBody>
          <a:bodyPr wrap="square" rtlCol="0">
            <a:spAutoFit/>
          </a:bodyPr>
          <a:lstStyle/>
          <a:p>
            <a:r>
              <a:rPr lang="en-US" sz="4400" dirty="0">
                <a:solidFill>
                  <a:srgbClr val="00B050"/>
                </a:solidFill>
                <a:highlight>
                  <a:srgbClr val="FFFF00"/>
                </a:highlight>
              </a:rPr>
              <a:t>To support Future Magnet</a:t>
            </a:r>
          </a:p>
        </p:txBody>
      </p:sp>
    </p:spTree>
    <p:extLst>
      <p:ext uri="{BB962C8B-B14F-4D97-AF65-F5344CB8AC3E}">
        <p14:creationId xmlns:p14="http://schemas.microsoft.com/office/powerpoint/2010/main" val="3707943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4"/>
          </p:nvPr>
        </p:nvSpPr>
        <p:spPr/>
        <p:txBody>
          <a:bodyPr/>
          <a:lstStyle/>
          <a:p>
            <a:pPr>
              <a:defRPr/>
            </a:pPr>
            <a:r>
              <a:rPr lang="en-US" altLang="zh-CN"/>
              <a:t>David Montanari | Near Site Cryogenics Systems Overview</a:t>
            </a:r>
            <a:endParaRPr lang="en-US" altLang="zh-CN" dirty="0"/>
          </a:p>
        </p:txBody>
      </p:sp>
      <p:sp>
        <p:nvSpPr>
          <p:cNvPr id="4" name="灯片编号占位符 3"/>
          <p:cNvSpPr>
            <a:spLocks noGrp="1"/>
          </p:cNvSpPr>
          <p:nvPr>
            <p:ph type="sldNum" sz="quarter" idx="15"/>
          </p:nvPr>
        </p:nvSpPr>
        <p:spPr/>
        <p:txBody>
          <a:bodyPr/>
          <a:lstStyle/>
          <a:p>
            <a:pPr>
              <a:defRPr/>
            </a:pPr>
            <a:fld id="{98AA3EDC-84CE-5D44-955B-22A59AD27526}" type="slidenum">
              <a:rPr lang="en-US" smtClean="0"/>
              <a:pPr>
                <a:defRPr/>
              </a:pPr>
              <a:t>48</a:t>
            </a:fld>
            <a:endParaRPr lang="en-US" dirty="0"/>
          </a:p>
        </p:txBody>
      </p:sp>
      <p:sp>
        <p:nvSpPr>
          <p:cNvPr id="7" name="日期占位符 6"/>
          <p:cNvSpPr>
            <a:spLocks noGrp="1"/>
          </p:cNvSpPr>
          <p:nvPr>
            <p:ph type="dt" sz="half" idx="2"/>
          </p:nvPr>
        </p:nvSpPr>
        <p:spPr/>
        <p:txBody>
          <a:bodyPr/>
          <a:lstStyle/>
          <a:p>
            <a:pPr>
              <a:defRPr/>
            </a:pPr>
            <a:r>
              <a:rPr lang="en-US"/>
              <a:t>07.09.20</a:t>
            </a:r>
            <a:endParaRPr lang="en-US" dirty="0"/>
          </a:p>
        </p:txBody>
      </p:sp>
      <p:graphicFrame>
        <p:nvGraphicFramePr>
          <p:cNvPr id="8" name="表格 7"/>
          <p:cNvGraphicFramePr>
            <a:graphicFrameLocks noGrp="1"/>
          </p:cNvGraphicFramePr>
          <p:nvPr/>
        </p:nvGraphicFramePr>
        <p:xfrm>
          <a:off x="76200" y="825500"/>
          <a:ext cx="11887200" cy="5716608"/>
        </p:xfrm>
        <a:graphic>
          <a:graphicData uri="http://schemas.openxmlformats.org/drawingml/2006/table">
            <a:tbl>
              <a:tblPr/>
              <a:tblGrid>
                <a:gridCol w="2895600">
                  <a:extLst>
                    <a:ext uri="{9D8B030D-6E8A-4147-A177-3AD203B41FA5}">
                      <a16:colId xmlns:a16="http://schemas.microsoft.com/office/drawing/2014/main" val="612753842"/>
                    </a:ext>
                  </a:extLst>
                </a:gridCol>
                <a:gridCol w="5105400">
                  <a:extLst>
                    <a:ext uri="{9D8B030D-6E8A-4147-A177-3AD203B41FA5}">
                      <a16:colId xmlns:a16="http://schemas.microsoft.com/office/drawing/2014/main" val="2356618298"/>
                    </a:ext>
                  </a:extLst>
                </a:gridCol>
                <a:gridCol w="3886200">
                  <a:extLst>
                    <a:ext uri="{9D8B030D-6E8A-4147-A177-3AD203B41FA5}">
                      <a16:colId xmlns:a16="http://schemas.microsoft.com/office/drawing/2014/main" val="144775622"/>
                    </a:ext>
                  </a:extLst>
                </a:gridCol>
              </a:tblGrid>
              <a:tr h="213336">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dirty="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00"/>
                          </a:solidFill>
                          <a:effectLst/>
                          <a:latin typeface="Arial" panose="020B0604020202020204" pitchFamily="34" charset="0"/>
                          <a:ea typeface="宋体" panose="02010600030101010101" pitchFamily="2" charset="-122"/>
                        </a:rPr>
                        <a:t>SAND magnet</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00"/>
                          </a:solidFill>
                          <a:effectLst/>
                          <a:latin typeface="Arial" panose="020B0604020202020204" pitchFamily="34" charset="0"/>
                          <a:ea typeface="宋体" panose="02010600030101010101" pitchFamily="2" charset="-122"/>
                        </a:rPr>
                        <a:t>MPD magnet</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843169499"/>
                  </a:ext>
                </a:extLst>
              </a:tr>
              <a:tr h="80477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Coil cooling scheme</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thermosiphon circulation LHe flow system through cooling channels welded to the outside of the coil support cylinder, a solenoid magnet indirectly cooled  through a Lhe thermosiphon cycle</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Thermosiphon</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736497521"/>
                  </a:ext>
                </a:extLst>
              </a:tr>
              <a:tr h="42222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He supply from cold box</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5.2 K and 3 bara with expansion from 3 to 1.2 bara inside the magnet</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368020890"/>
                  </a:ext>
                </a:extLst>
              </a:tr>
              <a:tr h="44921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Thermal shield cooling method</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70K forced cold GHe flow: 50 K gas for thermal shields removed at the 1st turbine output</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cooled by force LN2 flow</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712163376"/>
                  </a:ext>
                </a:extLst>
              </a:tr>
              <a:tr h="148732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Current leads</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a pair of GHe cooled 3kA leads, cooled by helium vaporized from Lhe reservoir in the Turret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a pair of conduction-cooled 10kA HTS leads; cooling approach to cold ends of Cu leads/warm ends of HTS leads at 80K : conduction-cooled using LN2 circuit; cooling approach to cold ends of HTS leads: conduction-cooled by Lhe</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339192875"/>
                  </a:ext>
                </a:extLst>
              </a:tr>
              <a:tr h="21270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4 K radiation and conduction (W)</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55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50 at 4.7K</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229453138"/>
                  </a:ext>
                </a:extLst>
              </a:tr>
              <a:tr h="21270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HTS power lead pair 4.7 K heat load (W)</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N/A</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25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502217050"/>
                  </a:ext>
                </a:extLst>
              </a:tr>
              <a:tr h="21270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Current leads' cooling flow</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0.4 g/s Ghe</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N/A</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627250317"/>
                  </a:ext>
                </a:extLst>
              </a:tr>
              <a:tr h="21270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70 K radiation and conduction (W)</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530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500 at 80K</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65447727"/>
                  </a:ext>
                </a:extLst>
              </a:tr>
              <a:tr h="21270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HTS power lead pair 80 K heat load (W)</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N/A</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500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9908186"/>
                  </a:ext>
                </a:extLst>
              </a:tr>
              <a:tr h="21270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Operating temperature (K)</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4.42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4.7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782747575"/>
                  </a:ext>
                </a:extLst>
              </a:tr>
              <a:tr h="21270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Operating pressure (bar)</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1.2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251600112"/>
                  </a:ext>
                </a:extLst>
              </a:tr>
              <a:tr h="21270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sv-SE" altLang="zh-CN" sz="1200" b="0" i="0" u="none" strike="noStrike" cap="none" normalizeH="0" baseline="0" dirty="0">
                          <a:ln>
                            <a:noFill/>
                          </a:ln>
                          <a:solidFill>
                            <a:srgbClr val="000000"/>
                          </a:solidFill>
                          <a:effectLst/>
                          <a:latin typeface="Arial" panose="020B0604020202020204" pitchFamily="34" charset="0"/>
                          <a:ea typeface="宋体" panose="02010600030101010101" pitchFamily="2" charset="-122"/>
                        </a:rPr>
                        <a:t>Lhe in magnet w/Turret (</a:t>
                      </a:r>
                      <a:r>
                        <a:rPr kumimoji="0" lang="sv-SE" altLang="zh-CN" sz="1200" b="0" i="0" u="none" strike="noStrike" cap="none" normalizeH="0" baseline="0" dirty="0" err="1">
                          <a:ln>
                            <a:noFill/>
                          </a:ln>
                          <a:solidFill>
                            <a:srgbClr val="000000"/>
                          </a:solidFill>
                          <a:effectLst/>
                          <a:latin typeface="Arial" panose="020B0604020202020204" pitchFamily="34" charset="0"/>
                          <a:ea typeface="宋体" panose="02010600030101010101" pitchFamily="2" charset="-122"/>
                        </a:rPr>
                        <a:t>ltr</a:t>
                      </a:r>
                      <a:r>
                        <a:rPr kumimoji="0" lang="sv-SE" altLang="zh-CN" sz="1200" b="0" i="0" u="none" strike="noStrike" cap="none" normalizeH="0" baseline="0" dirty="0">
                          <a:ln>
                            <a:noFill/>
                          </a:ln>
                          <a:solidFill>
                            <a:srgbClr val="000000"/>
                          </a:solidFill>
                          <a:effectLst/>
                          <a:latin typeface="Arial" panose="020B0604020202020204" pitchFamily="34" charset="0"/>
                          <a:ea typeface="宋体" panose="02010600030101010101" pitchFamily="2" charset="-122"/>
                        </a:rPr>
                        <a:t>)</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~200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493466424"/>
                  </a:ext>
                </a:extLst>
              </a:tr>
              <a:tr h="21270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Lhe reservior in Service Turret (ltr)</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~150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833038894"/>
                  </a:ext>
                </a:extLst>
              </a:tr>
              <a:tr h="21270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300-70K cool down scheme</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300K and 70K Ghe mixing foced flow, 4~5 bara</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Ghe forced flow</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431207856"/>
                  </a:ext>
                </a:extLst>
              </a:tr>
              <a:tr h="21270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70-4K cool down scheme</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5K 3bara Ghe forced flow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Arial" panose="020B0604020202020204" pitchFamily="34" charset="0"/>
                          <a:ea typeface="宋体" panose="02010600030101010101" pitchFamily="2" charset="-122"/>
                        </a:rPr>
                        <a:t>Ghe forced flow</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607782934"/>
                  </a:ext>
                </a:extLst>
              </a:tr>
            </a:tbl>
          </a:graphicData>
        </a:graphic>
      </p:graphicFrame>
      <p:sp>
        <p:nvSpPr>
          <p:cNvPr id="9" name="TextBox 4"/>
          <p:cNvSpPr txBox="1">
            <a:spLocks noChangeArrowheads="1"/>
          </p:cNvSpPr>
          <p:nvPr/>
        </p:nvSpPr>
        <p:spPr bwMode="auto">
          <a:xfrm>
            <a:off x="490086" y="228600"/>
            <a:ext cx="9173678" cy="430887"/>
          </a:xfrm>
          <a:prstGeom prst="rect">
            <a:avLst/>
          </a:prstGeom>
        </p:spPr>
        <p:txBody>
          <a:bodyPr vert="horz" lIns="0" tIns="0" rIns="0" bIns="0"/>
          <a:lstStyle>
            <a:lvl1pPr>
              <a:defRPr sz="2200" b="1" i="0" baseline="0">
                <a:solidFill>
                  <a:srgbClr val="004C97"/>
                </a:solidFill>
                <a:latin typeface="Helvetica"/>
              </a:defRPr>
            </a:lvl1pPr>
            <a:lvl2pPr algn="ctr">
              <a:defRPr sz="4400"/>
            </a:lvl2pPr>
            <a:lvl3pPr algn="ctr">
              <a:defRPr sz="4400"/>
            </a:lvl3pPr>
            <a:lvl4pPr algn="ctr">
              <a:defRPr sz="4400"/>
            </a:lvl4pPr>
            <a:lvl5pPr algn="ctr">
              <a:defRPr sz="4400"/>
            </a:lvl5pPr>
            <a:lvl6pPr marL="457200" algn="ctr" fontAlgn="base">
              <a:spcBef>
                <a:spcPct val="0"/>
              </a:spcBef>
              <a:spcAft>
                <a:spcPct val="0"/>
              </a:spcAft>
              <a:defRPr sz="4400"/>
            </a:lvl6pPr>
            <a:lvl7pPr marL="914400" algn="ctr" fontAlgn="base">
              <a:spcBef>
                <a:spcPct val="0"/>
              </a:spcBef>
              <a:spcAft>
                <a:spcPct val="0"/>
              </a:spcAft>
              <a:defRPr sz="4400"/>
            </a:lvl7pPr>
            <a:lvl8pPr marL="1371600" algn="ctr" fontAlgn="base">
              <a:spcBef>
                <a:spcPct val="0"/>
              </a:spcBef>
              <a:spcAft>
                <a:spcPct val="0"/>
              </a:spcAft>
              <a:defRPr sz="4400"/>
            </a:lvl8pPr>
            <a:lvl9pPr marL="1828800" algn="ctr" fontAlgn="base">
              <a:spcBef>
                <a:spcPct val="0"/>
              </a:spcBef>
              <a:spcAft>
                <a:spcPct val="0"/>
              </a:spcAft>
              <a:defRPr sz="4400"/>
            </a:lvl9pPr>
          </a:lstStyle>
          <a:p>
            <a:r>
              <a:rPr lang="en-US" altLang="zh-CN" dirty="0"/>
              <a:t>Cooling Requirements for SAND Magnet and MPD Magnet</a:t>
            </a:r>
          </a:p>
        </p:txBody>
      </p:sp>
      <p:sp>
        <p:nvSpPr>
          <p:cNvPr id="10" name="矩形 9"/>
          <p:cNvSpPr/>
          <p:nvPr/>
        </p:nvSpPr>
        <p:spPr>
          <a:xfrm>
            <a:off x="8172344" y="105489"/>
            <a:ext cx="3957045" cy="338554"/>
          </a:xfrm>
          <a:prstGeom prst="rect">
            <a:avLst/>
          </a:prstGeom>
        </p:spPr>
        <p:txBody>
          <a:bodyPr wrap="none">
            <a:spAutoFit/>
          </a:bodyPr>
          <a:ls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r>
              <a:rPr lang="zh-CN" altLang="en-US" sz="1600" b="1" dirty="0">
                <a:hlinkClick r:id="rId2"/>
              </a:rPr>
              <a:t>https://edms.cern.ch/document/2387227/1</a:t>
            </a:r>
            <a:endParaRPr lang="zh-CN" altLang="en-US" sz="1600" b="1" dirty="0"/>
          </a:p>
        </p:txBody>
      </p:sp>
    </p:spTree>
    <p:extLst>
      <p:ext uri="{BB962C8B-B14F-4D97-AF65-F5344CB8AC3E}">
        <p14:creationId xmlns:p14="http://schemas.microsoft.com/office/powerpoint/2010/main" val="1079440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4"/>
          </p:nvPr>
        </p:nvSpPr>
        <p:spPr/>
        <p:txBody>
          <a:bodyPr/>
          <a:lstStyle/>
          <a:p>
            <a:pPr>
              <a:defRPr/>
            </a:pPr>
            <a:r>
              <a:rPr lang="en-US" altLang="zh-CN"/>
              <a:t>David Montanari | Near Site Cryogenics Systems Overview</a:t>
            </a:r>
            <a:endParaRPr lang="en-US" altLang="zh-CN" dirty="0"/>
          </a:p>
        </p:txBody>
      </p:sp>
      <p:sp>
        <p:nvSpPr>
          <p:cNvPr id="4" name="灯片编号占位符 3"/>
          <p:cNvSpPr>
            <a:spLocks noGrp="1"/>
          </p:cNvSpPr>
          <p:nvPr>
            <p:ph type="sldNum" sz="quarter" idx="15"/>
          </p:nvPr>
        </p:nvSpPr>
        <p:spPr/>
        <p:txBody>
          <a:bodyPr/>
          <a:lstStyle/>
          <a:p>
            <a:pPr>
              <a:defRPr/>
            </a:pPr>
            <a:fld id="{98AA3EDC-84CE-5D44-955B-22A59AD27526}" type="slidenum">
              <a:rPr lang="en-US" smtClean="0"/>
              <a:pPr>
                <a:defRPr/>
              </a:pPr>
              <a:t>49</a:t>
            </a:fld>
            <a:endParaRPr lang="en-US" dirty="0"/>
          </a:p>
        </p:txBody>
      </p:sp>
      <p:sp>
        <p:nvSpPr>
          <p:cNvPr id="7" name="日期占位符 6"/>
          <p:cNvSpPr>
            <a:spLocks noGrp="1"/>
          </p:cNvSpPr>
          <p:nvPr>
            <p:ph type="dt" sz="half" idx="2"/>
          </p:nvPr>
        </p:nvSpPr>
        <p:spPr/>
        <p:txBody>
          <a:bodyPr/>
          <a:lstStyle/>
          <a:p>
            <a:pPr>
              <a:defRPr/>
            </a:pPr>
            <a:r>
              <a:rPr lang="en-US"/>
              <a:t>07.09.20</a:t>
            </a:r>
            <a:endParaRPr lang="en-US" dirty="0"/>
          </a:p>
        </p:txBody>
      </p:sp>
      <p:sp>
        <p:nvSpPr>
          <p:cNvPr id="8" name="标题 1"/>
          <p:cNvSpPr>
            <a:spLocks noGrp="1"/>
          </p:cNvSpPr>
          <p:nvPr>
            <p:ph type="title"/>
          </p:nvPr>
        </p:nvSpPr>
        <p:spPr>
          <a:xfrm>
            <a:off x="609600" y="432610"/>
            <a:ext cx="11057467" cy="548785"/>
          </a:xfrm>
        </p:spPr>
        <p:txBody>
          <a:bodyPr/>
          <a:lstStyle/>
          <a:p>
            <a:r>
              <a:rPr lang="en-US" altLang="zh-CN" dirty="0"/>
              <a:t>Design Schemes: Comparison</a:t>
            </a:r>
            <a:endParaRPr lang="zh-CN" altLang="en-US" dirty="0"/>
          </a:p>
        </p:txBody>
      </p:sp>
      <p:graphicFrame>
        <p:nvGraphicFramePr>
          <p:cNvPr id="9" name="表格 8"/>
          <p:cNvGraphicFramePr>
            <a:graphicFrameLocks noGrp="1"/>
          </p:cNvGraphicFramePr>
          <p:nvPr/>
        </p:nvGraphicFramePr>
        <p:xfrm>
          <a:off x="320356" y="797439"/>
          <a:ext cx="11715700" cy="5539424"/>
        </p:xfrm>
        <a:graphic>
          <a:graphicData uri="http://schemas.openxmlformats.org/drawingml/2006/table">
            <a:tbl>
              <a:tblPr firstRow="1" firstCol="1">
                <a:tableStyleId>{5C22544A-7EE6-4342-B048-85BDC9FD1C3A}</a:tableStyleId>
              </a:tblPr>
              <a:tblGrid>
                <a:gridCol w="2497272">
                  <a:extLst>
                    <a:ext uri="{9D8B030D-6E8A-4147-A177-3AD203B41FA5}">
                      <a16:colId xmlns:a16="http://schemas.microsoft.com/office/drawing/2014/main" val="3205005389"/>
                    </a:ext>
                  </a:extLst>
                </a:gridCol>
                <a:gridCol w="4784651">
                  <a:extLst>
                    <a:ext uri="{9D8B030D-6E8A-4147-A177-3AD203B41FA5}">
                      <a16:colId xmlns:a16="http://schemas.microsoft.com/office/drawing/2014/main" val="1650581727"/>
                    </a:ext>
                  </a:extLst>
                </a:gridCol>
                <a:gridCol w="4433777">
                  <a:extLst>
                    <a:ext uri="{9D8B030D-6E8A-4147-A177-3AD203B41FA5}">
                      <a16:colId xmlns:a16="http://schemas.microsoft.com/office/drawing/2014/main" val="3555701692"/>
                    </a:ext>
                  </a:extLst>
                </a:gridCol>
              </a:tblGrid>
              <a:tr h="289715">
                <a:tc>
                  <a:txBody>
                    <a:bodyPr/>
                    <a:lstStyle/>
                    <a:p>
                      <a:pPr algn="ctr" fontAlgn="ctr"/>
                      <a:r>
                        <a:rPr lang="zh-CN" altLang="en-US" sz="1400" u="none" strike="noStrike" dirty="0">
                          <a:effectLst/>
                          <a:latin typeface="Helvetica" panose="020B0604020202020204" pitchFamily="34" charset="0"/>
                          <a:cs typeface="Helvetica" panose="020B0604020202020204" pitchFamily="34" charset="0"/>
                        </a:rPr>
                        <a:t>　</a:t>
                      </a:r>
                      <a:endParaRPr lang="zh-CN" altLang="en-US" sz="1400" b="0" i="0" u="none" strike="noStrike" dirty="0">
                        <a:solidFill>
                          <a:srgbClr val="0000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tc>
                  <a:txBody>
                    <a:bodyPr/>
                    <a:lstStyle/>
                    <a:p>
                      <a:pPr algn="ctr" fontAlgn="ctr"/>
                      <a:r>
                        <a:rPr lang="en-US" sz="1400" u="none" strike="noStrike" dirty="0">
                          <a:effectLst/>
                          <a:latin typeface="Helvetica" panose="020B0604020202020204" pitchFamily="34" charset="0"/>
                          <a:cs typeface="Helvetica" panose="020B0604020202020204" pitchFamily="34" charset="0"/>
                        </a:rPr>
                        <a:t>Scheme I</a:t>
                      </a:r>
                      <a:endParaRPr lang="en-US" sz="1400" b="0" i="0" u="none" strike="noStrike" dirty="0">
                        <a:solidFill>
                          <a:srgbClr val="0061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tc>
                  <a:txBody>
                    <a:bodyPr/>
                    <a:lstStyle/>
                    <a:p>
                      <a:pPr algn="ctr" fontAlgn="ctr"/>
                      <a:r>
                        <a:rPr lang="en-US" sz="1400" u="none" strike="noStrike" dirty="0">
                          <a:effectLst/>
                          <a:latin typeface="Helvetica" panose="020B0604020202020204" pitchFamily="34" charset="0"/>
                          <a:cs typeface="Helvetica" panose="020B0604020202020204" pitchFamily="34" charset="0"/>
                        </a:rPr>
                        <a:t>Scheme II</a:t>
                      </a:r>
                      <a:endParaRPr lang="en-US" sz="1400" b="0" i="0" u="none" strike="noStrike" dirty="0">
                        <a:solidFill>
                          <a:srgbClr val="0000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extLst>
                  <a:ext uri="{0D108BD9-81ED-4DB2-BD59-A6C34878D82A}">
                    <a16:rowId xmlns:a16="http://schemas.microsoft.com/office/drawing/2014/main" val="1544392865"/>
                  </a:ext>
                </a:extLst>
              </a:tr>
              <a:tr h="289715">
                <a:tc>
                  <a:txBody>
                    <a:bodyPr/>
                    <a:lstStyle/>
                    <a:p>
                      <a:pPr algn="ctr" fontAlgn="ctr"/>
                      <a:r>
                        <a:rPr lang="zh-CN" altLang="en-US" sz="1400" u="none" strike="noStrike" dirty="0">
                          <a:effectLst/>
                          <a:latin typeface="Helvetica" panose="020B0604020202020204" pitchFamily="34" charset="0"/>
                          <a:cs typeface="Helvetica" panose="020B0604020202020204" pitchFamily="34" charset="0"/>
                        </a:rPr>
                        <a:t>　</a:t>
                      </a:r>
                      <a:endParaRPr lang="zh-CN" altLang="en-US" sz="1400" b="0" i="0" u="none" strike="noStrike" dirty="0">
                        <a:solidFill>
                          <a:srgbClr val="0000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tc>
                  <a:txBody>
                    <a:bodyPr/>
                    <a:lstStyle/>
                    <a:p>
                      <a:pPr algn="ctr" fontAlgn="ctr"/>
                      <a:r>
                        <a:rPr lang="en-US" sz="1400" u="none" strike="noStrike" dirty="0">
                          <a:effectLst/>
                          <a:latin typeface="Helvetica" panose="020B0604020202020204" pitchFamily="34" charset="0"/>
                          <a:cs typeface="Helvetica" panose="020B0604020202020204" pitchFamily="34" charset="0"/>
                        </a:rPr>
                        <a:t>SAND+MPD: two refrigerator systems</a:t>
                      </a:r>
                      <a:endParaRPr lang="en-US" sz="1400" b="0" i="0" u="none" strike="noStrike" dirty="0">
                        <a:solidFill>
                          <a:srgbClr val="0061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tc>
                  <a:txBody>
                    <a:bodyPr/>
                    <a:lstStyle/>
                    <a:p>
                      <a:pPr algn="ctr" fontAlgn="ctr"/>
                      <a:r>
                        <a:rPr lang="en-US" sz="1400" u="none" strike="noStrike" dirty="0">
                          <a:effectLst/>
                          <a:latin typeface="Helvetica" panose="020B0604020202020204" pitchFamily="34" charset="0"/>
                          <a:cs typeface="Helvetica" panose="020B0604020202020204" pitchFamily="34" charset="0"/>
                        </a:rPr>
                        <a:t>SAND and MPD later: one refrigerator</a:t>
                      </a:r>
                      <a:r>
                        <a:rPr lang="en-US" sz="1400" u="none" strike="noStrike" baseline="0" dirty="0">
                          <a:effectLst/>
                          <a:latin typeface="Helvetica" panose="020B0604020202020204" pitchFamily="34" charset="0"/>
                          <a:cs typeface="Helvetica" panose="020B0604020202020204" pitchFamily="34" charset="0"/>
                        </a:rPr>
                        <a:t> system</a:t>
                      </a:r>
                      <a:endParaRPr lang="en-US" sz="1400" b="0" i="0" u="none" strike="noStrike" dirty="0">
                        <a:solidFill>
                          <a:srgbClr val="0000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extLst>
                  <a:ext uri="{0D108BD9-81ED-4DB2-BD59-A6C34878D82A}">
                    <a16:rowId xmlns:a16="http://schemas.microsoft.com/office/drawing/2014/main" val="2898161031"/>
                  </a:ext>
                </a:extLst>
              </a:tr>
              <a:tr h="579430">
                <a:tc rowSpan="2">
                  <a:txBody>
                    <a:bodyPr/>
                    <a:lstStyle/>
                    <a:p>
                      <a:pPr algn="ctr" fontAlgn="ctr"/>
                      <a:r>
                        <a:rPr lang="en-US" sz="1400" u="none" strike="noStrike" dirty="0">
                          <a:effectLst/>
                          <a:latin typeface="Helvetica" panose="020B0604020202020204" pitchFamily="34" charset="0"/>
                          <a:cs typeface="Helvetica" panose="020B0604020202020204" pitchFamily="34" charset="0"/>
                        </a:rPr>
                        <a:t>Customized Refrigerator capacity</a:t>
                      </a:r>
                      <a:endParaRPr lang="en-US" sz="1400" b="0" i="0" u="none" strike="noStrike" dirty="0">
                        <a:solidFill>
                          <a:srgbClr val="0000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tc>
                  <a:txBody>
                    <a:bodyPr/>
                    <a:lstStyle/>
                    <a:p>
                      <a:pPr algn="ctr" fontAlgn="ctr"/>
                      <a:r>
                        <a:rPr lang="en-US" sz="1400" u="none" strike="noStrike" dirty="0">
                          <a:effectLst/>
                          <a:latin typeface="Helvetica" panose="020B0604020202020204" pitchFamily="34" charset="0"/>
                          <a:cs typeface="Helvetica" panose="020B0604020202020204" pitchFamily="34" charset="0"/>
                        </a:rPr>
                        <a:t>2 x ~200W/4.5K</a:t>
                      </a:r>
                      <a:endParaRPr lang="en-US" sz="1400" b="0" i="0" u="none" strike="noStrike" dirty="0">
                        <a:solidFill>
                          <a:srgbClr val="0061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tc>
                  <a:txBody>
                    <a:bodyPr/>
                    <a:lstStyle/>
                    <a:p>
                      <a:pPr algn="ctr" fontAlgn="ctr"/>
                      <a:r>
                        <a:rPr lang="en-US" sz="1400" u="none" strike="noStrike" dirty="0">
                          <a:effectLst/>
                          <a:latin typeface="Helvetica" panose="020B0604020202020204" pitchFamily="34" charset="0"/>
                          <a:cs typeface="Helvetica" panose="020B0604020202020204" pitchFamily="34" charset="0"/>
                        </a:rPr>
                        <a:t>SAND: ~200W/4.5K; SAND+MPD: 400~500W/4.5K</a:t>
                      </a:r>
                      <a:endParaRPr lang="en-US" sz="1400" b="0" i="0" u="none" strike="noStrike" dirty="0">
                        <a:solidFill>
                          <a:srgbClr val="0000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extLst>
                  <a:ext uri="{0D108BD9-81ED-4DB2-BD59-A6C34878D82A}">
                    <a16:rowId xmlns:a16="http://schemas.microsoft.com/office/drawing/2014/main" val="176485038"/>
                  </a:ext>
                </a:extLst>
              </a:tr>
              <a:tr h="869144">
                <a:tc vMerge="1">
                  <a:txBody>
                    <a:bodyPr/>
                    <a:lstStyle/>
                    <a:p>
                      <a:endParaRPr lang="zh-CN" altLang="en-US"/>
                    </a:p>
                  </a:txBody>
                  <a:tcPr/>
                </a:tc>
                <a:tc>
                  <a:txBody>
                    <a:bodyPr/>
                    <a:lstStyle/>
                    <a:p>
                      <a:pPr algn="ctr" fontAlgn="ctr"/>
                      <a:r>
                        <a:rPr lang="en-US" sz="1400" u="none" strike="noStrike" dirty="0">
                          <a:effectLst/>
                          <a:latin typeface="Helvetica" panose="020B0604020202020204" pitchFamily="34" charset="0"/>
                          <a:cs typeface="Helvetica" panose="020B0604020202020204" pitchFamily="34" charset="0"/>
                        </a:rPr>
                        <a:t>Two ~200W refrigerators w/LN precool</a:t>
                      </a:r>
                      <a:endParaRPr lang="en-US" sz="1400" b="0" i="0" u="none" strike="noStrike" dirty="0">
                        <a:solidFill>
                          <a:srgbClr val="0061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tc>
                  <a:txBody>
                    <a:bodyPr/>
                    <a:lstStyle/>
                    <a:p>
                      <a:pPr algn="ctr" fontAlgn="ctr"/>
                      <a:r>
                        <a:rPr lang="en-US" sz="1400" u="none" strike="noStrike" dirty="0">
                          <a:effectLst/>
                          <a:latin typeface="Helvetica" panose="020B0604020202020204" pitchFamily="34" charset="0"/>
                          <a:cs typeface="Helvetica" panose="020B0604020202020204" pitchFamily="34" charset="0"/>
                        </a:rPr>
                        <a:t>SAND: one 400~500W refrigerator w/o LN precool; SAND+MPD: one 400~500W w/LN precool</a:t>
                      </a:r>
                      <a:endParaRPr lang="en-US" sz="1400" b="0" i="0" u="none" strike="noStrike" dirty="0">
                        <a:solidFill>
                          <a:srgbClr val="0000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extLst>
                  <a:ext uri="{0D108BD9-81ED-4DB2-BD59-A6C34878D82A}">
                    <a16:rowId xmlns:a16="http://schemas.microsoft.com/office/drawing/2014/main" val="3995700651"/>
                  </a:ext>
                </a:extLst>
              </a:tr>
              <a:tr h="579430">
                <a:tc rowSpan="4">
                  <a:txBody>
                    <a:bodyPr/>
                    <a:lstStyle/>
                    <a:p>
                      <a:pPr algn="ctr" fontAlgn="ctr"/>
                      <a:r>
                        <a:rPr lang="en-US" sz="1400" u="none" strike="noStrike">
                          <a:effectLst/>
                          <a:latin typeface="Helvetica" panose="020B0604020202020204" pitchFamily="34" charset="0"/>
                          <a:cs typeface="Helvetica" panose="020B0604020202020204" pitchFamily="34" charset="0"/>
                        </a:rPr>
                        <a:t>External Cryogenic Facilities</a:t>
                      </a:r>
                      <a:endParaRPr lang="en-US" sz="1400" b="0" i="0" u="none" strike="noStrike">
                        <a:solidFill>
                          <a:srgbClr val="0000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tc>
                  <a:txBody>
                    <a:bodyPr/>
                    <a:lstStyle/>
                    <a:p>
                      <a:pPr algn="ctr" fontAlgn="ctr"/>
                      <a:r>
                        <a:rPr lang="en-US" sz="1400" u="none" strike="noStrike" dirty="0">
                          <a:effectLst/>
                          <a:latin typeface="Helvetica" panose="020B0604020202020204" pitchFamily="34" charset="0"/>
                          <a:cs typeface="Helvetica" panose="020B0604020202020204" pitchFamily="34" charset="0"/>
                        </a:rPr>
                        <a:t>2 x~200W refrigerators He recycle compressor + ORS &amp; GMP control cabinet </a:t>
                      </a:r>
                      <a:endParaRPr lang="en-US" sz="1400" b="0" i="0" u="none" strike="noStrike" dirty="0">
                        <a:solidFill>
                          <a:srgbClr val="0061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tc>
                  <a:txBody>
                    <a:bodyPr/>
                    <a:lstStyle/>
                    <a:p>
                      <a:pPr algn="ctr" fontAlgn="ctr"/>
                      <a:r>
                        <a:rPr lang="en-US" sz="1400" u="none" strike="noStrike" dirty="0">
                          <a:effectLst/>
                          <a:latin typeface="Helvetica" panose="020B0604020202020204" pitchFamily="34" charset="0"/>
                          <a:cs typeface="Helvetica" panose="020B0604020202020204" pitchFamily="34" charset="0"/>
                        </a:rPr>
                        <a:t>1 x 400~500W refrigerator He recycle compressor + ORS &amp; GMP control cabinet </a:t>
                      </a:r>
                      <a:endParaRPr lang="en-US" sz="1400" b="0" i="0" u="none" strike="noStrike" dirty="0">
                        <a:solidFill>
                          <a:srgbClr val="0000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extLst>
                  <a:ext uri="{0D108BD9-81ED-4DB2-BD59-A6C34878D82A}">
                    <a16:rowId xmlns:a16="http://schemas.microsoft.com/office/drawing/2014/main" val="4059669006"/>
                  </a:ext>
                </a:extLst>
              </a:tr>
              <a:tr h="289715">
                <a:tc vMerge="1">
                  <a:txBody>
                    <a:bodyPr/>
                    <a:lstStyle/>
                    <a:p>
                      <a:endParaRPr lang="zh-CN" altLang="en-US"/>
                    </a:p>
                  </a:txBody>
                  <a:tcPr/>
                </a:tc>
                <a:tc gridSpan="2">
                  <a:txBody>
                    <a:bodyPr/>
                    <a:lstStyle/>
                    <a:p>
                      <a:pPr algn="ctr" fontAlgn="ctr"/>
                      <a:r>
                        <a:rPr lang="en-US" sz="1400" u="none" strike="noStrike" dirty="0">
                          <a:effectLst/>
                          <a:latin typeface="Helvetica" panose="020B0604020202020204" pitchFamily="34" charset="0"/>
                          <a:cs typeface="Helvetica" panose="020B0604020202020204" pitchFamily="34" charset="0"/>
                        </a:rPr>
                        <a:t>shared </a:t>
                      </a:r>
                      <a:r>
                        <a:rPr lang="en-US" sz="1400" u="none" strike="noStrike" dirty="0" err="1">
                          <a:effectLst/>
                          <a:latin typeface="Helvetica" panose="020B0604020202020204" pitchFamily="34" charset="0"/>
                          <a:cs typeface="Helvetica" panose="020B0604020202020204" pitchFamily="34" charset="0"/>
                        </a:rPr>
                        <a:t>Ghe</a:t>
                      </a:r>
                      <a:r>
                        <a:rPr lang="en-US" sz="1400" u="none" strike="noStrike" dirty="0">
                          <a:effectLst/>
                          <a:latin typeface="Helvetica" panose="020B0604020202020204" pitchFamily="34" charset="0"/>
                          <a:cs typeface="Helvetica" panose="020B0604020202020204" pitchFamily="34" charset="0"/>
                        </a:rPr>
                        <a:t> storage/buffer tank</a:t>
                      </a:r>
                      <a:endParaRPr lang="en-US" sz="1400" b="0" i="0" u="none" strike="noStrike" dirty="0">
                        <a:solidFill>
                          <a:srgbClr val="0000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tc hMerge="1">
                  <a:txBody>
                    <a:bodyPr/>
                    <a:lstStyle/>
                    <a:p>
                      <a:endParaRPr lang="zh-CN" altLang="en-US"/>
                    </a:p>
                  </a:txBody>
                  <a:tcPr/>
                </a:tc>
                <a:extLst>
                  <a:ext uri="{0D108BD9-81ED-4DB2-BD59-A6C34878D82A}">
                    <a16:rowId xmlns:a16="http://schemas.microsoft.com/office/drawing/2014/main" val="76380204"/>
                  </a:ext>
                </a:extLst>
              </a:tr>
              <a:tr h="324556">
                <a:tc vMerge="1">
                  <a:txBody>
                    <a:bodyPr/>
                    <a:lstStyle/>
                    <a:p>
                      <a:endParaRPr lang="zh-CN" altLang="en-US"/>
                    </a:p>
                  </a:txBody>
                  <a:tcPr/>
                </a:tc>
                <a:tc>
                  <a:txBody>
                    <a:bodyPr/>
                    <a:lstStyle/>
                    <a:p>
                      <a:pPr algn="ctr" fontAlgn="ctr"/>
                      <a:r>
                        <a:rPr lang="en-US" sz="1400" u="none" strike="noStrike" dirty="0">
                          <a:effectLst/>
                          <a:latin typeface="Helvetica" panose="020B0604020202020204" pitchFamily="34" charset="0"/>
                          <a:cs typeface="Helvetica" panose="020B0604020202020204" pitchFamily="34" charset="0"/>
                        </a:rPr>
                        <a:t>LN2 tank &amp; 2xHe purifiers</a:t>
                      </a:r>
                      <a:endParaRPr lang="en-US" sz="1400" b="0" i="0" u="none" strike="noStrike" dirty="0">
                        <a:solidFill>
                          <a:srgbClr val="0061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tc>
                  <a:txBody>
                    <a:bodyPr/>
                    <a:lstStyle/>
                    <a:p>
                      <a:pPr algn="ctr" fontAlgn="ctr"/>
                      <a:r>
                        <a:rPr lang="en-US" sz="1400" u="none" strike="noStrike" dirty="0">
                          <a:effectLst/>
                          <a:latin typeface="Helvetica" panose="020B0604020202020204" pitchFamily="34" charset="0"/>
                          <a:cs typeface="Helvetica" panose="020B0604020202020204" pitchFamily="34" charset="0"/>
                        </a:rPr>
                        <a:t>LN2 tank &amp; 1x He purifier</a:t>
                      </a:r>
                      <a:endParaRPr lang="en-US" sz="1400" b="0" i="0" u="none" strike="noStrike" dirty="0">
                        <a:solidFill>
                          <a:srgbClr val="0000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extLst>
                  <a:ext uri="{0D108BD9-81ED-4DB2-BD59-A6C34878D82A}">
                    <a16:rowId xmlns:a16="http://schemas.microsoft.com/office/drawing/2014/main" val="2548637900"/>
                  </a:ext>
                </a:extLst>
              </a:tr>
              <a:tr h="579430">
                <a:tc vMerge="1">
                  <a:txBody>
                    <a:bodyPr/>
                    <a:lstStyle/>
                    <a:p>
                      <a:endParaRPr lang="zh-CN" altLang="en-US"/>
                    </a:p>
                  </a:txBody>
                  <a:tcPr/>
                </a:tc>
                <a:tc>
                  <a:txBody>
                    <a:bodyPr/>
                    <a:lstStyle/>
                    <a:p>
                      <a:pPr algn="ctr" fontAlgn="ctr"/>
                      <a:r>
                        <a:rPr lang="en-US" sz="1400" u="none" strike="noStrike" dirty="0">
                          <a:effectLst/>
                          <a:latin typeface="Helvetica" panose="020B0604020202020204" pitchFamily="34" charset="0"/>
                          <a:cs typeface="Helvetica" panose="020B0604020202020204" pitchFamily="34" charset="0"/>
                        </a:rPr>
                        <a:t>2x (Warm piping/valve system+ LN2 supply </a:t>
                      </a:r>
                      <a:r>
                        <a:rPr lang="en-US" sz="1400" u="none" strike="noStrike" dirty="0" err="1">
                          <a:effectLst/>
                          <a:latin typeface="Helvetica" panose="020B0604020202020204" pitchFamily="34" charset="0"/>
                          <a:cs typeface="Helvetica" panose="020B0604020202020204" pitchFamily="34" charset="0"/>
                        </a:rPr>
                        <a:t>cryo</a:t>
                      </a:r>
                      <a:r>
                        <a:rPr lang="en-US" sz="1400" u="none" strike="noStrike" dirty="0">
                          <a:effectLst/>
                          <a:latin typeface="Helvetica" panose="020B0604020202020204" pitchFamily="34" charset="0"/>
                          <a:cs typeface="Helvetica" panose="020B0604020202020204" pitchFamily="34" charset="0"/>
                        </a:rPr>
                        <a:t>-line)</a:t>
                      </a:r>
                      <a:endParaRPr lang="en-US" sz="1400" b="0" i="0" u="none" strike="noStrike" dirty="0">
                        <a:solidFill>
                          <a:srgbClr val="0061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tc>
                  <a:txBody>
                    <a:bodyPr/>
                    <a:lstStyle/>
                    <a:p>
                      <a:pPr algn="ctr" fontAlgn="ctr"/>
                      <a:r>
                        <a:rPr lang="en-US" sz="1400" u="none" strike="noStrike" dirty="0">
                          <a:effectLst/>
                          <a:latin typeface="Helvetica" panose="020B0604020202020204" pitchFamily="34" charset="0"/>
                          <a:cs typeface="Helvetica" panose="020B0604020202020204" pitchFamily="34" charset="0"/>
                        </a:rPr>
                        <a:t>1x (Warm piping/valve system+ LN2 supply </a:t>
                      </a:r>
                      <a:r>
                        <a:rPr lang="en-US" sz="1400" u="none" strike="noStrike" dirty="0" err="1">
                          <a:effectLst/>
                          <a:latin typeface="Helvetica" panose="020B0604020202020204" pitchFamily="34" charset="0"/>
                          <a:cs typeface="Helvetica" panose="020B0604020202020204" pitchFamily="34" charset="0"/>
                        </a:rPr>
                        <a:t>cryo</a:t>
                      </a:r>
                      <a:r>
                        <a:rPr lang="en-US" sz="1400" u="none" strike="noStrike" dirty="0">
                          <a:effectLst/>
                          <a:latin typeface="Helvetica" panose="020B0604020202020204" pitchFamily="34" charset="0"/>
                          <a:cs typeface="Helvetica" panose="020B0604020202020204" pitchFamily="34" charset="0"/>
                        </a:rPr>
                        <a:t>-line)</a:t>
                      </a:r>
                      <a:endParaRPr lang="en-US" sz="1400" b="0" i="0" u="none" strike="noStrike" dirty="0">
                        <a:solidFill>
                          <a:srgbClr val="0000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extLst>
                  <a:ext uri="{0D108BD9-81ED-4DB2-BD59-A6C34878D82A}">
                    <a16:rowId xmlns:a16="http://schemas.microsoft.com/office/drawing/2014/main" val="2437381733"/>
                  </a:ext>
                </a:extLst>
              </a:tr>
              <a:tr h="869144">
                <a:tc>
                  <a:txBody>
                    <a:bodyPr/>
                    <a:lstStyle/>
                    <a:p>
                      <a:pPr algn="ctr" fontAlgn="ctr"/>
                      <a:r>
                        <a:rPr lang="en-US" sz="1400" u="none" strike="noStrike">
                          <a:effectLst/>
                          <a:latin typeface="Helvetica" panose="020B0604020202020204" pitchFamily="34" charset="0"/>
                          <a:cs typeface="Helvetica" panose="020B0604020202020204" pitchFamily="34" charset="0"/>
                        </a:rPr>
                        <a:t>Cavern Shaft</a:t>
                      </a:r>
                      <a:endParaRPr lang="en-US" sz="1400" b="0" i="0" u="none" strike="noStrike">
                        <a:solidFill>
                          <a:srgbClr val="0000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tc>
                  <a:txBody>
                    <a:bodyPr/>
                    <a:lstStyle/>
                    <a:p>
                      <a:pPr algn="ctr" fontAlgn="ctr"/>
                      <a:r>
                        <a:rPr lang="en-US" sz="1400" u="none" strike="noStrike" dirty="0">
                          <a:effectLst/>
                          <a:latin typeface="Helvetica" panose="020B0604020202020204" pitchFamily="34" charset="0"/>
                          <a:cs typeface="Helvetica" panose="020B0604020202020204" pitchFamily="34" charset="0"/>
                        </a:rPr>
                        <a:t>2 sets of warm HP (DN80) / LP (DN200) He piping, LN2 supply </a:t>
                      </a:r>
                      <a:r>
                        <a:rPr lang="en-US" sz="1400" u="none" strike="noStrike" dirty="0" err="1">
                          <a:effectLst/>
                          <a:latin typeface="Helvetica" panose="020B0604020202020204" pitchFamily="34" charset="0"/>
                          <a:cs typeface="Helvetica" panose="020B0604020202020204" pitchFamily="34" charset="0"/>
                        </a:rPr>
                        <a:t>cryo</a:t>
                      </a:r>
                      <a:r>
                        <a:rPr lang="en-US" sz="1400" u="none" strike="noStrike" dirty="0">
                          <a:effectLst/>
                          <a:latin typeface="Helvetica" panose="020B0604020202020204" pitchFamily="34" charset="0"/>
                          <a:cs typeface="Helvetica" panose="020B0604020202020204" pitchFamily="34" charset="0"/>
                        </a:rPr>
                        <a:t>-line/GN2 vent line</a:t>
                      </a:r>
                      <a:endParaRPr lang="en-US" sz="1400" b="0" i="0" u="none" strike="noStrike" dirty="0">
                        <a:solidFill>
                          <a:srgbClr val="0061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tc>
                  <a:txBody>
                    <a:bodyPr/>
                    <a:lstStyle/>
                    <a:p>
                      <a:pPr algn="ctr" fontAlgn="ctr"/>
                      <a:r>
                        <a:rPr lang="en-US" sz="1400" u="none" strike="noStrike" dirty="0">
                          <a:effectLst/>
                          <a:latin typeface="Helvetica" panose="020B0604020202020204" pitchFamily="34" charset="0"/>
                          <a:cs typeface="Helvetica" panose="020B0604020202020204" pitchFamily="34" charset="0"/>
                        </a:rPr>
                        <a:t>One set of warm HP (DN80) / LP (DN200) He piping, LN2 supply </a:t>
                      </a:r>
                      <a:r>
                        <a:rPr lang="en-US" sz="1400" u="none" strike="noStrike" dirty="0" err="1">
                          <a:effectLst/>
                          <a:latin typeface="Helvetica" panose="020B0604020202020204" pitchFamily="34" charset="0"/>
                          <a:cs typeface="Helvetica" panose="020B0604020202020204" pitchFamily="34" charset="0"/>
                        </a:rPr>
                        <a:t>cryo</a:t>
                      </a:r>
                      <a:r>
                        <a:rPr lang="en-US" sz="1400" u="none" strike="noStrike" dirty="0">
                          <a:effectLst/>
                          <a:latin typeface="Helvetica" panose="020B0604020202020204" pitchFamily="34" charset="0"/>
                          <a:cs typeface="Helvetica" panose="020B0604020202020204" pitchFamily="34" charset="0"/>
                        </a:rPr>
                        <a:t>-line/GN2 vent line</a:t>
                      </a:r>
                      <a:endParaRPr lang="en-US" sz="1400" b="0" i="0" u="none" strike="noStrike" dirty="0">
                        <a:solidFill>
                          <a:srgbClr val="0000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extLst>
                  <a:ext uri="{0D108BD9-81ED-4DB2-BD59-A6C34878D82A}">
                    <a16:rowId xmlns:a16="http://schemas.microsoft.com/office/drawing/2014/main" val="3118994294"/>
                  </a:ext>
                </a:extLst>
              </a:tr>
              <a:tr h="579430">
                <a:tc>
                  <a:txBody>
                    <a:bodyPr/>
                    <a:lstStyle/>
                    <a:p>
                      <a:pPr algn="ctr" fontAlgn="ctr"/>
                      <a:r>
                        <a:rPr lang="en-US" sz="1400" u="none" strike="noStrike">
                          <a:effectLst/>
                          <a:latin typeface="Helvetica" panose="020B0604020202020204" pitchFamily="34" charset="0"/>
                          <a:cs typeface="Helvetica" panose="020B0604020202020204" pitchFamily="34" charset="0"/>
                        </a:rPr>
                        <a:t>Cavern</a:t>
                      </a:r>
                      <a:endParaRPr lang="en-US" sz="1400" b="0" i="0" u="none" strike="noStrike">
                        <a:solidFill>
                          <a:srgbClr val="0000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tc>
                  <a:txBody>
                    <a:bodyPr/>
                    <a:lstStyle/>
                    <a:p>
                      <a:pPr algn="ctr" fontAlgn="ctr"/>
                      <a:r>
                        <a:rPr lang="en-US" sz="1400" u="none" strike="noStrike" dirty="0">
                          <a:effectLst/>
                          <a:latin typeface="Helvetica" panose="020B0604020202020204" pitchFamily="34" charset="0"/>
                          <a:cs typeface="Helvetica" panose="020B0604020202020204" pitchFamily="34" charset="0"/>
                        </a:rPr>
                        <a:t>2 x ~200W refrigerators Cold Boxes + 2x DVBs</a:t>
                      </a:r>
                      <a:endParaRPr lang="en-US" sz="1400" b="0" i="0" u="none" strike="noStrike" dirty="0">
                        <a:solidFill>
                          <a:srgbClr val="0061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tc>
                  <a:txBody>
                    <a:bodyPr/>
                    <a:lstStyle/>
                    <a:p>
                      <a:pPr algn="ctr" fontAlgn="ctr"/>
                      <a:r>
                        <a:rPr lang="en-US" sz="1400" u="none" strike="noStrike" dirty="0">
                          <a:effectLst/>
                          <a:latin typeface="Helvetica" panose="020B0604020202020204" pitchFamily="34" charset="0"/>
                          <a:cs typeface="Helvetica" panose="020B0604020202020204" pitchFamily="34" charset="0"/>
                        </a:rPr>
                        <a:t>one 400~500W refrigerator Cold Box + 2x DVBs</a:t>
                      </a:r>
                      <a:endParaRPr lang="en-US" sz="1400" b="0" i="0" u="none" strike="noStrike" dirty="0">
                        <a:solidFill>
                          <a:srgbClr val="0000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extLst>
                  <a:ext uri="{0D108BD9-81ED-4DB2-BD59-A6C34878D82A}">
                    <a16:rowId xmlns:a16="http://schemas.microsoft.com/office/drawing/2014/main" val="2392041946"/>
                  </a:ext>
                </a:extLst>
              </a:tr>
              <a:tr h="289715">
                <a:tc>
                  <a:txBody>
                    <a:bodyPr/>
                    <a:lstStyle/>
                    <a:p>
                      <a:pPr algn="ctr" fontAlgn="ctr"/>
                      <a:r>
                        <a:rPr lang="zh-CN" altLang="en-US" sz="1400" u="none" strike="noStrike">
                          <a:effectLst/>
                          <a:latin typeface="Helvetica" panose="020B0604020202020204" pitchFamily="34" charset="0"/>
                          <a:cs typeface="Helvetica" panose="020B0604020202020204" pitchFamily="34" charset="0"/>
                        </a:rPr>
                        <a:t>　</a:t>
                      </a:r>
                      <a:endParaRPr lang="zh-CN" altLang="en-US" sz="1400" b="0" i="0" u="none" strike="noStrike">
                        <a:solidFill>
                          <a:srgbClr val="0000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tc gridSpan="2">
                  <a:txBody>
                    <a:bodyPr/>
                    <a:lstStyle/>
                    <a:p>
                      <a:pPr algn="ctr" fontAlgn="ctr"/>
                      <a:r>
                        <a:rPr lang="en-US" sz="1400" u="none" strike="noStrike" dirty="0">
                          <a:effectLst/>
                          <a:latin typeface="Helvetica" panose="020B0604020202020204" pitchFamily="34" charset="0"/>
                          <a:cs typeface="Helvetica" panose="020B0604020202020204" pitchFamily="34" charset="0"/>
                        </a:rPr>
                        <a:t>shared LN2 phase separator</a:t>
                      </a:r>
                      <a:endParaRPr lang="en-US" sz="1400" b="0" i="0" u="none" strike="noStrike" dirty="0">
                        <a:solidFill>
                          <a:srgbClr val="000000"/>
                        </a:solidFill>
                        <a:effectLst/>
                        <a:latin typeface="Helvetica" panose="020B0604020202020204" pitchFamily="34" charset="0"/>
                        <a:ea typeface="Arial Unicode MS" panose="020B0604020202020204" pitchFamily="34" charset="-122"/>
                        <a:cs typeface="Helvetica" panose="020B0604020202020204" pitchFamily="34" charset="0"/>
                      </a:endParaRPr>
                    </a:p>
                  </a:txBody>
                  <a:tcPr marL="0" marR="0" marT="0" marB="0" anchor="ctr"/>
                </a:tc>
                <a:tc hMerge="1">
                  <a:txBody>
                    <a:bodyPr/>
                    <a:lstStyle/>
                    <a:p>
                      <a:endParaRPr lang="zh-CN" altLang="en-US"/>
                    </a:p>
                  </a:txBody>
                  <a:tcPr/>
                </a:tc>
                <a:extLst>
                  <a:ext uri="{0D108BD9-81ED-4DB2-BD59-A6C34878D82A}">
                    <a16:rowId xmlns:a16="http://schemas.microsoft.com/office/drawing/2014/main" val="2700080839"/>
                  </a:ext>
                </a:extLst>
              </a:tr>
            </a:tbl>
          </a:graphicData>
        </a:graphic>
      </p:graphicFrame>
      <p:sp>
        <p:nvSpPr>
          <p:cNvPr id="10" name="矩形 9"/>
          <p:cNvSpPr/>
          <p:nvPr/>
        </p:nvSpPr>
        <p:spPr>
          <a:xfrm>
            <a:off x="7547461" y="107194"/>
            <a:ext cx="3957045" cy="338554"/>
          </a:xfrm>
          <a:prstGeom prst="rect">
            <a:avLst/>
          </a:prstGeom>
        </p:spPr>
        <p:txBody>
          <a:bodyPr wrap="none">
            <a:spAutoFit/>
          </a:bodyPr>
          <a:lstStyle/>
          <a:p>
            <a:r>
              <a:rPr lang="zh-CN" altLang="en-US" sz="1600" b="1" dirty="0">
                <a:hlinkClick r:id="rId2"/>
              </a:rPr>
              <a:t>https://edms.cern.ch/document/2387227/1</a:t>
            </a:r>
            <a:endParaRPr lang="zh-CN" altLang="en-US" sz="1600" b="1" dirty="0"/>
          </a:p>
        </p:txBody>
      </p:sp>
    </p:spTree>
    <p:extLst>
      <p:ext uri="{BB962C8B-B14F-4D97-AF65-F5344CB8AC3E}">
        <p14:creationId xmlns:p14="http://schemas.microsoft.com/office/powerpoint/2010/main" val="3029244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4BCE56AB-5D08-4180-8912-6099300D9A58}"/>
              </a:ext>
            </a:extLst>
          </p:cNvPr>
          <p:cNvPicPr>
            <a:picLocks noChangeAspect="1"/>
          </p:cNvPicPr>
          <p:nvPr/>
        </p:nvPicPr>
        <p:blipFill rotWithShape="1">
          <a:blip r:embed="rId2"/>
          <a:srcRect t="3180" b="2133"/>
          <a:stretch/>
        </p:blipFill>
        <p:spPr>
          <a:xfrm>
            <a:off x="2208147" y="946069"/>
            <a:ext cx="7446492" cy="5303389"/>
          </a:xfrm>
          <a:prstGeom prst="rect">
            <a:avLst/>
          </a:prstGeom>
        </p:spPr>
      </p:pic>
      <p:sp>
        <p:nvSpPr>
          <p:cNvPr id="8" name="Title 7">
            <a:extLst>
              <a:ext uri="{FF2B5EF4-FFF2-40B4-BE49-F238E27FC236}">
                <a16:creationId xmlns:a16="http://schemas.microsoft.com/office/drawing/2014/main" id="{F83E50C5-26D7-4CD2-96B4-BF275326C938}"/>
              </a:ext>
            </a:extLst>
          </p:cNvPr>
          <p:cNvSpPr>
            <a:spLocks noGrp="1"/>
          </p:cNvSpPr>
          <p:nvPr>
            <p:ph type="title"/>
          </p:nvPr>
        </p:nvSpPr>
        <p:spPr/>
        <p:txBody>
          <a:bodyPr/>
          <a:lstStyle/>
          <a:p>
            <a:r>
              <a:rPr lang="en-US" dirty="0"/>
              <a:t>Near Detector (ND): Project Scope And Baseline Design (Day-one configuration)</a:t>
            </a:r>
          </a:p>
        </p:txBody>
      </p:sp>
      <p:sp>
        <p:nvSpPr>
          <p:cNvPr id="4" name="Slide Number Placeholder 3">
            <a:extLst>
              <a:ext uri="{FF2B5EF4-FFF2-40B4-BE49-F238E27FC236}">
                <a16:creationId xmlns:a16="http://schemas.microsoft.com/office/drawing/2014/main" id="{AF9F3411-7AA0-46E5-9ED0-23BA6FB573A1}"/>
              </a:ext>
            </a:extLst>
          </p:cNvPr>
          <p:cNvSpPr>
            <a:spLocks noGrp="1"/>
          </p:cNvSpPr>
          <p:nvPr>
            <p:ph type="sldNum" sz="quarter" idx="12"/>
          </p:nvPr>
        </p:nvSpPr>
        <p:spPr/>
        <p:txBody>
          <a:bodyPr/>
          <a:lstStyle/>
          <a:p>
            <a:pPr>
              <a:defRPr/>
            </a:pPr>
            <a:fld id="{98AA3EDC-84CE-5D44-955B-22A59AD27526}" type="slidenum">
              <a:rPr lang="en-US" smtClean="0"/>
              <a:pPr>
                <a:defRPr/>
              </a:pPr>
              <a:t>5</a:t>
            </a:fld>
            <a:endParaRPr lang="en-US" dirty="0"/>
          </a:p>
        </p:txBody>
      </p:sp>
      <p:cxnSp>
        <p:nvCxnSpPr>
          <p:cNvPr id="23" name="Straight Arrow Connector 22">
            <a:extLst>
              <a:ext uri="{FF2B5EF4-FFF2-40B4-BE49-F238E27FC236}">
                <a16:creationId xmlns:a16="http://schemas.microsoft.com/office/drawing/2014/main" id="{E245C423-3DA4-4058-ADB6-605729660F39}"/>
              </a:ext>
            </a:extLst>
          </p:cNvPr>
          <p:cNvCxnSpPr>
            <a:cxnSpLocks/>
          </p:cNvCxnSpPr>
          <p:nvPr/>
        </p:nvCxnSpPr>
        <p:spPr>
          <a:xfrm>
            <a:off x="4535230" y="1916301"/>
            <a:ext cx="439996" cy="2556739"/>
          </a:xfrm>
          <a:prstGeom prst="straightConnector1">
            <a:avLst/>
          </a:prstGeom>
          <a:ln cap="rnd">
            <a:solidFill>
              <a:srgbClr val="004C97"/>
            </a:solidFill>
            <a:headEnd type="none" w="med" len="med"/>
            <a:tailEnd type="arrow" w="med" len="med"/>
          </a:ln>
          <a:effectLst>
            <a:glow rad="25400">
              <a:schemeClr val="bg1">
                <a:alpha val="63000"/>
              </a:schemeClr>
            </a:glow>
          </a:effectLst>
        </p:spPr>
        <p:style>
          <a:lnRef idx="2">
            <a:schemeClr val="accent6"/>
          </a:lnRef>
          <a:fillRef idx="0">
            <a:schemeClr val="accent6"/>
          </a:fillRef>
          <a:effectRef idx="1">
            <a:schemeClr val="accent6"/>
          </a:effectRef>
          <a:fontRef idx="minor">
            <a:schemeClr val="tx1"/>
          </a:fontRef>
        </p:style>
      </p:cxnSp>
      <p:cxnSp>
        <p:nvCxnSpPr>
          <p:cNvPr id="24" name="Straight Arrow Connector 23">
            <a:extLst>
              <a:ext uri="{FF2B5EF4-FFF2-40B4-BE49-F238E27FC236}">
                <a16:creationId xmlns:a16="http://schemas.microsoft.com/office/drawing/2014/main" id="{FFC25194-86EF-4424-933B-61450B88C070}"/>
              </a:ext>
            </a:extLst>
          </p:cNvPr>
          <p:cNvCxnSpPr>
            <a:cxnSpLocks/>
            <a:stCxn id="12" idx="1"/>
          </p:cNvCxnSpPr>
          <p:nvPr/>
        </p:nvCxnSpPr>
        <p:spPr>
          <a:xfrm flipH="1">
            <a:off x="6721435" y="5177136"/>
            <a:ext cx="1471773" cy="127176"/>
          </a:xfrm>
          <a:prstGeom prst="straightConnector1">
            <a:avLst/>
          </a:prstGeom>
          <a:ln cap="rnd">
            <a:solidFill>
              <a:srgbClr val="004C97"/>
            </a:solidFill>
            <a:headEnd type="none" w="med" len="med"/>
            <a:tailEnd type="arrow" w="med" len="med"/>
          </a:ln>
          <a:effectLst>
            <a:glow rad="25400">
              <a:schemeClr val="bg1">
                <a:alpha val="63000"/>
              </a:schemeClr>
            </a:glow>
          </a:effectLst>
        </p:spPr>
        <p:style>
          <a:lnRef idx="2">
            <a:schemeClr val="accent6"/>
          </a:lnRef>
          <a:fillRef idx="0">
            <a:schemeClr val="accent6"/>
          </a:fillRef>
          <a:effectRef idx="1">
            <a:schemeClr val="accent6"/>
          </a:effectRef>
          <a:fontRef idx="minor">
            <a:schemeClr val="tx1"/>
          </a:fontRef>
        </p:style>
      </p:cxnSp>
      <p:cxnSp>
        <p:nvCxnSpPr>
          <p:cNvPr id="25" name="Straight Arrow Connector 24">
            <a:extLst>
              <a:ext uri="{FF2B5EF4-FFF2-40B4-BE49-F238E27FC236}">
                <a16:creationId xmlns:a16="http://schemas.microsoft.com/office/drawing/2014/main" id="{1FE31B18-14F9-40A4-816C-59ECD9196116}"/>
              </a:ext>
            </a:extLst>
          </p:cNvPr>
          <p:cNvCxnSpPr>
            <a:cxnSpLocks/>
          </p:cNvCxnSpPr>
          <p:nvPr/>
        </p:nvCxnSpPr>
        <p:spPr>
          <a:xfrm flipH="1">
            <a:off x="7489373" y="1913090"/>
            <a:ext cx="703835" cy="2716381"/>
          </a:xfrm>
          <a:prstGeom prst="straightConnector1">
            <a:avLst/>
          </a:prstGeom>
          <a:ln cap="rnd">
            <a:solidFill>
              <a:srgbClr val="004C97"/>
            </a:solidFill>
            <a:headEnd type="none" w="med" len="med"/>
            <a:tailEnd type="arrow" w="med" len="med"/>
          </a:ln>
          <a:effectLst>
            <a:glow rad="25400">
              <a:schemeClr val="bg1">
                <a:alpha val="63000"/>
              </a:schemeClr>
            </a:glow>
          </a:effectLst>
        </p:spPr>
        <p:style>
          <a:lnRef idx="2">
            <a:schemeClr val="accent6"/>
          </a:lnRef>
          <a:fillRef idx="0">
            <a:schemeClr val="accent6"/>
          </a:fillRef>
          <a:effectRef idx="1">
            <a:schemeClr val="accent6"/>
          </a:effectRef>
          <a:fontRef idx="minor">
            <a:schemeClr val="tx1"/>
          </a:fontRef>
        </p:style>
      </p:cxnSp>
      <p:cxnSp>
        <p:nvCxnSpPr>
          <p:cNvPr id="30" name="Straight Arrow Connector 29">
            <a:extLst>
              <a:ext uri="{FF2B5EF4-FFF2-40B4-BE49-F238E27FC236}">
                <a16:creationId xmlns:a16="http://schemas.microsoft.com/office/drawing/2014/main" id="{9FB0E785-AD16-488D-944B-1D30BE93B7A2}"/>
              </a:ext>
            </a:extLst>
          </p:cNvPr>
          <p:cNvCxnSpPr>
            <a:cxnSpLocks/>
          </p:cNvCxnSpPr>
          <p:nvPr/>
        </p:nvCxnSpPr>
        <p:spPr>
          <a:xfrm>
            <a:off x="2972233" y="3020916"/>
            <a:ext cx="266906" cy="1172255"/>
          </a:xfrm>
          <a:prstGeom prst="straightConnector1">
            <a:avLst/>
          </a:prstGeom>
          <a:ln cap="rnd">
            <a:solidFill>
              <a:srgbClr val="004C97"/>
            </a:solidFill>
            <a:headEnd type="none" w="med" len="med"/>
            <a:tailEnd type="arrow" w="med" len="med"/>
          </a:ln>
          <a:effectLst>
            <a:glow rad="25400">
              <a:schemeClr val="bg1">
                <a:alpha val="63000"/>
              </a:schemeClr>
            </a:glow>
          </a:effectLst>
        </p:spPr>
        <p:style>
          <a:lnRef idx="2">
            <a:schemeClr val="accent6"/>
          </a:lnRef>
          <a:fillRef idx="0">
            <a:schemeClr val="accent6"/>
          </a:fillRef>
          <a:effectRef idx="1">
            <a:schemeClr val="accent6"/>
          </a:effectRef>
          <a:fontRef idx="minor">
            <a:schemeClr val="tx1"/>
          </a:fontRef>
        </p:style>
      </p:cxnSp>
      <p:grpSp>
        <p:nvGrpSpPr>
          <p:cNvPr id="11" name="Group 10">
            <a:extLst>
              <a:ext uri="{FF2B5EF4-FFF2-40B4-BE49-F238E27FC236}">
                <a16:creationId xmlns:a16="http://schemas.microsoft.com/office/drawing/2014/main" id="{74202F0D-8ADC-4F6F-A7CF-1E44BADC983C}"/>
              </a:ext>
            </a:extLst>
          </p:cNvPr>
          <p:cNvGrpSpPr/>
          <p:nvPr/>
        </p:nvGrpSpPr>
        <p:grpSpPr>
          <a:xfrm>
            <a:off x="8193208" y="4718036"/>
            <a:ext cx="2063073" cy="918200"/>
            <a:chOff x="1919605" y="1298030"/>
            <a:chExt cx="2063073" cy="918200"/>
          </a:xfrm>
        </p:grpSpPr>
        <p:sp>
          <p:nvSpPr>
            <p:cNvPr id="13" name="Rectangle: Rounded Corners 12">
              <a:extLst>
                <a:ext uri="{FF2B5EF4-FFF2-40B4-BE49-F238E27FC236}">
                  <a16:creationId xmlns:a16="http://schemas.microsoft.com/office/drawing/2014/main" id="{DDE07354-2825-4697-8B2F-844AE58CAD08}"/>
                </a:ext>
              </a:extLst>
            </p:cNvPr>
            <p:cNvSpPr/>
            <p:nvPr/>
          </p:nvSpPr>
          <p:spPr>
            <a:xfrm>
              <a:off x="1941530" y="1319917"/>
              <a:ext cx="2041148" cy="896313"/>
            </a:xfrm>
            <a:prstGeom prst="roundRect">
              <a:avLst/>
            </a:prstGeom>
            <a:solidFill>
              <a:schemeClr val="bg1"/>
            </a:solidFill>
            <a:ln>
              <a:solidFill>
                <a:srgbClr val="004C9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Helvetica" panose="020B0604020202020204" pitchFamily="34" charset="0"/>
                <a:cs typeface="Helvetica" panose="020B0604020202020204" pitchFamily="34" charset="0"/>
              </a:endParaRPr>
            </a:p>
          </p:txBody>
        </p:sp>
        <p:sp>
          <p:nvSpPr>
            <p:cNvPr id="12" name="TextBox 11">
              <a:extLst>
                <a:ext uri="{FF2B5EF4-FFF2-40B4-BE49-F238E27FC236}">
                  <a16:creationId xmlns:a16="http://schemas.microsoft.com/office/drawing/2014/main" id="{0F8872D0-24E4-4EA1-AABC-22A9366F87FE}"/>
                </a:ext>
              </a:extLst>
            </p:cNvPr>
            <p:cNvSpPr txBox="1"/>
            <p:nvPr/>
          </p:nvSpPr>
          <p:spPr>
            <a:xfrm>
              <a:off x="1919605" y="1298030"/>
              <a:ext cx="2060180" cy="918200"/>
            </a:xfrm>
            <a:prstGeom prst="rect">
              <a:avLst/>
            </a:prstGeom>
            <a:noFill/>
          </p:spPr>
          <p:txBody>
            <a:bodyPr wrap="none" rtlCol="0">
              <a:spAutoFit/>
            </a:bodyPr>
            <a:lstStyle/>
            <a:p>
              <a:pPr algn="ctr">
                <a:spcAft>
                  <a:spcPts val="450"/>
                </a:spcAft>
              </a:pPr>
              <a:r>
                <a:rPr lang="en-US" b="1" dirty="0">
                  <a:solidFill>
                    <a:srgbClr val="004C97"/>
                  </a:solidFill>
                  <a:latin typeface="Helvetica" panose="020B0604020202020204" pitchFamily="34" charset="0"/>
                  <a:cs typeface="Helvetica" panose="020B0604020202020204" pitchFamily="34" charset="0"/>
                </a:rPr>
                <a:t>ND-LAr Detector</a:t>
              </a:r>
            </a:p>
            <a:p>
              <a:pPr algn="ctr"/>
              <a:r>
                <a:rPr lang="en-US" sz="1050" dirty="0">
                  <a:solidFill>
                    <a:srgbClr val="63666A"/>
                  </a:solidFill>
                  <a:latin typeface="Helvetica" panose="020B0604020202020204" pitchFamily="34" charset="0"/>
                  <a:cs typeface="Helvetica" panose="020B0604020202020204" pitchFamily="34" charset="0"/>
                </a:rPr>
                <a:t>300 t High Purity Liquid Argon</a:t>
              </a:r>
            </a:p>
            <a:p>
              <a:pPr algn="ctr"/>
              <a:r>
                <a:rPr lang="en-US" sz="1050" dirty="0">
                  <a:solidFill>
                    <a:srgbClr val="63666A"/>
                  </a:solidFill>
                  <a:latin typeface="Helvetica" panose="020B0604020202020204" pitchFamily="34" charset="0"/>
                  <a:cs typeface="Helvetica" panose="020B0604020202020204" pitchFamily="34" charset="0"/>
                </a:rPr>
                <a:t>Pixelated Readout Electronics</a:t>
              </a:r>
            </a:p>
            <a:p>
              <a:pPr algn="ctr"/>
              <a:r>
                <a:rPr lang="en-US" sz="1050" dirty="0">
                  <a:solidFill>
                    <a:srgbClr val="63666A"/>
                  </a:solidFill>
                  <a:latin typeface="Helvetica" panose="020B0604020202020204" pitchFamily="34" charset="0"/>
                  <a:cs typeface="Helvetica" panose="020B0604020202020204" pitchFamily="34" charset="0"/>
                </a:rPr>
                <a:t>Removable Detector Segments</a:t>
              </a:r>
            </a:p>
          </p:txBody>
        </p:sp>
        <p:cxnSp>
          <p:nvCxnSpPr>
            <p:cNvPr id="14" name="Straight Connector 13">
              <a:extLst>
                <a:ext uri="{FF2B5EF4-FFF2-40B4-BE49-F238E27FC236}">
                  <a16:creationId xmlns:a16="http://schemas.microsoft.com/office/drawing/2014/main" id="{15C2109B-3246-44EF-9C48-3A2B1CB6F95A}"/>
                </a:ext>
              </a:extLst>
            </p:cNvPr>
            <p:cNvCxnSpPr>
              <a:cxnSpLocks/>
            </p:cNvCxnSpPr>
            <p:nvPr/>
          </p:nvCxnSpPr>
          <p:spPr>
            <a:xfrm>
              <a:off x="1941530" y="1646677"/>
              <a:ext cx="2041148"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2A9A84A9-BE91-47DE-A136-C41F6B42B63D}"/>
              </a:ext>
            </a:extLst>
          </p:cNvPr>
          <p:cNvGrpSpPr/>
          <p:nvPr/>
        </p:nvGrpSpPr>
        <p:grpSpPr>
          <a:xfrm>
            <a:off x="3394507" y="1115735"/>
            <a:ext cx="3161443" cy="797355"/>
            <a:chOff x="4265173" y="1336730"/>
            <a:chExt cx="3161443" cy="797355"/>
          </a:xfrm>
        </p:grpSpPr>
        <p:sp>
          <p:nvSpPr>
            <p:cNvPr id="17" name="Rectangle: Rounded Corners 16">
              <a:extLst>
                <a:ext uri="{FF2B5EF4-FFF2-40B4-BE49-F238E27FC236}">
                  <a16:creationId xmlns:a16="http://schemas.microsoft.com/office/drawing/2014/main" id="{5D088FD8-8772-4E30-B02D-6E5ACCE00ED4}"/>
                </a:ext>
              </a:extLst>
            </p:cNvPr>
            <p:cNvSpPr/>
            <p:nvPr/>
          </p:nvSpPr>
          <p:spPr>
            <a:xfrm>
              <a:off x="4320695" y="1351722"/>
              <a:ext cx="3064498" cy="782363"/>
            </a:xfrm>
            <a:prstGeom prst="roundRect">
              <a:avLst/>
            </a:prstGeom>
            <a:solidFill>
              <a:schemeClr val="bg1"/>
            </a:solidFill>
            <a:ln>
              <a:solidFill>
                <a:srgbClr val="004C9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6" name="TextBox 15">
              <a:extLst>
                <a:ext uri="{FF2B5EF4-FFF2-40B4-BE49-F238E27FC236}">
                  <a16:creationId xmlns:a16="http://schemas.microsoft.com/office/drawing/2014/main" id="{91285728-C9A5-4E1A-ABDC-5EC80B1068FA}"/>
                </a:ext>
              </a:extLst>
            </p:cNvPr>
            <p:cNvSpPr txBox="1"/>
            <p:nvPr/>
          </p:nvSpPr>
          <p:spPr>
            <a:xfrm>
              <a:off x="4265173" y="1336730"/>
              <a:ext cx="3161443" cy="756617"/>
            </a:xfrm>
            <a:prstGeom prst="rect">
              <a:avLst/>
            </a:prstGeom>
            <a:noFill/>
          </p:spPr>
          <p:txBody>
            <a:bodyPr wrap="none" rtlCol="0">
              <a:spAutoFit/>
            </a:bodyPr>
            <a:lstStyle/>
            <a:p>
              <a:pPr algn="ctr">
                <a:spcAft>
                  <a:spcPts val="450"/>
                </a:spcAft>
              </a:pPr>
              <a:r>
                <a:rPr lang="en-US" b="1" dirty="0">
                  <a:solidFill>
                    <a:srgbClr val="004C97"/>
                  </a:solidFill>
                  <a:latin typeface="Helvetica" panose="020B0604020202020204" pitchFamily="34" charset="0"/>
                  <a:cs typeface="Helvetica" panose="020B0604020202020204" pitchFamily="34" charset="0"/>
                </a:rPr>
                <a:t>Temp. Muon Spectrometer</a:t>
              </a:r>
            </a:p>
            <a:p>
              <a:pPr algn="ctr"/>
              <a:r>
                <a:rPr lang="en-US" sz="1050" dirty="0">
                  <a:solidFill>
                    <a:srgbClr val="63666A"/>
                  </a:solidFill>
                  <a:latin typeface="Helvetica" panose="020B0604020202020204" pitchFamily="34" charset="0"/>
                  <a:cs typeface="Helvetica" panose="020B0604020202020204" pitchFamily="34" charset="0"/>
                </a:rPr>
                <a:t>Magnetized Steel Stack, Polystyrene Scintillators</a:t>
              </a:r>
            </a:p>
            <a:p>
              <a:pPr algn="ctr"/>
              <a:r>
                <a:rPr lang="en-US" sz="1050" dirty="0">
                  <a:solidFill>
                    <a:srgbClr val="63666A"/>
                  </a:solidFill>
                  <a:latin typeface="Helvetica" panose="020B0604020202020204" pitchFamily="34" charset="0"/>
                  <a:cs typeface="Helvetica" panose="020B0604020202020204" pitchFamily="34" charset="0"/>
                </a:rPr>
                <a:t>100 Layers, 544 t Steel</a:t>
              </a:r>
            </a:p>
          </p:txBody>
        </p:sp>
        <p:cxnSp>
          <p:nvCxnSpPr>
            <p:cNvPr id="18" name="Straight Connector 17">
              <a:extLst>
                <a:ext uri="{FF2B5EF4-FFF2-40B4-BE49-F238E27FC236}">
                  <a16:creationId xmlns:a16="http://schemas.microsoft.com/office/drawing/2014/main" id="{D561B272-9E95-4E9B-90EF-FDF2BA6E2321}"/>
                </a:ext>
              </a:extLst>
            </p:cNvPr>
            <p:cNvCxnSpPr>
              <a:cxnSpLocks/>
            </p:cNvCxnSpPr>
            <p:nvPr/>
          </p:nvCxnSpPr>
          <p:spPr>
            <a:xfrm>
              <a:off x="4423616" y="1685797"/>
              <a:ext cx="2877787"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FC3C7944-604A-4FB3-803D-2AEFFC90C77B}"/>
              </a:ext>
            </a:extLst>
          </p:cNvPr>
          <p:cNvGrpSpPr/>
          <p:nvPr/>
        </p:nvGrpSpPr>
        <p:grpSpPr>
          <a:xfrm>
            <a:off x="1990499" y="2105067"/>
            <a:ext cx="2448251" cy="918200"/>
            <a:chOff x="3405128" y="2477598"/>
            <a:chExt cx="2448251" cy="918200"/>
          </a:xfrm>
        </p:grpSpPr>
        <p:sp>
          <p:nvSpPr>
            <p:cNvPr id="21" name="Rectangle: Rounded Corners 20">
              <a:extLst>
                <a:ext uri="{FF2B5EF4-FFF2-40B4-BE49-F238E27FC236}">
                  <a16:creationId xmlns:a16="http://schemas.microsoft.com/office/drawing/2014/main" id="{D6DE1E12-97D7-4392-8314-0C4B9F14E769}"/>
                </a:ext>
              </a:extLst>
            </p:cNvPr>
            <p:cNvSpPr/>
            <p:nvPr/>
          </p:nvSpPr>
          <p:spPr>
            <a:xfrm>
              <a:off x="3410997" y="2480807"/>
              <a:ext cx="2442382" cy="897260"/>
            </a:xfrm>
            <a:prstGeom prst="roundRect">
              <a:avLst/>
            </a:prstGeom>
            <a:solidFill>
              <a:schemeClr val="bg1"/>
            </a:solidFill>
            <a:ln>
              <a:solidFill>
                <a:srgbClr val="004C9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7AE98704-C48C-4E90-9DDD-1DA109C488A4}"/>
                </a:ext>
              </a:extLst>
            </p:cNvPr>
            <p:cNvSpPr txBox="1"/>
            <p:nvPr/>
          </p:nvSpPr>
          <p:spPr>
            <a:xfrm>
              <a:off x="3405128" y="2477598"/>
              <a:ext cx="2441695" cy="918200"/>
            </a:xfrm>
            <a:prstGeom prst="rect">
              <a:avLst/>
            </a:prstGeom>
            <a:noFill/>
            <a:ln>
              <a:noFill/>
            </a:ln>
          </p:spPr>
          <p:txBody>
            <a:bodyPr wrap="none" rtlCol="0">
              <a:spAutoFit/>
            </a:bodyPr>
            <a:lstStyle/>
            <a:p>
              <a:pPr algn="ctr">
                <a:spcAft>
                  <a:spcPts val="450"/>
                </a:spcAft>
              </a:pPr>
              <a:r>
                <a:rPr lang="en-US" b="1" dirty="0">
                  <a:solidFill>
                    <a:srgbClr val="004C97"/>
                  </a:solidFill>
                  <a:latin typeface="Helvetica" panose="020B0604020202020204" pitchFamily="34" charset="0"/>
                  <a:cs typeface="Helvetica" panose="020B0604020202020204" pitchFamily="34" charset="0"/>
                </a:rPr>
                <a:t>SAND Beam Monitor</a:t>
              </a:r>
            </a:p>
            <a:p>
              <a:pPr algn="ctr"/>
              <a:r>
                <a:rPr lang="en-US" sz="1050" dirty="0">
                  <a:solidFill>
                    <a:srgbClr val="63666A"/>
                  </a:solidFill>
                  <a:latin typeface="Helvetica" panose="020B0604020202020204" pitchFamily="34" charset="0"/>
                  <a:cs typeface="Helvetica" panose="020B0604020202020204" pitchFamily="34" charset="0"/>
                </a:rPr>
                <a:t>Superconducting Magnet (0.6 T)</a:t>
              </a:r>
            </a:p>
            <a:p>
              <a:pPr algn="ctr"/>
              <a:r>
                <a:rPr lang="en-US" sz="1050" dirty="0">
                  <a:solidFill>
                    <a:srgbClr val="63666A"/>
                  </a:solidFill>
                  <a:latin typeface="Helvetica" panose="020B0604020202020204" pitchFamily="34" charset="0"/>
                  <a:cs typeface="Helvetica" panose="020B0604020202020204" pitchFamily="34" charset="0"/>
                </a:rPr>
                <a:t>100 t Calorimeter</a:t>
              </a:r>
            </a:p>
            <a:p>
              <a:pPr algn="ctr"/>
              <a:r>
                <a:rPr lang="en-US" sz="1050" dirty="0">
                  <a:solidFill>
                    <a:srgbClr val="63666A"/>
                  </a:solidFill>
                  <a:latin typeface="Helvetica" panose="020B0604020202020204" pitchFamily="34" charset="0"/>
                  <a:cs typeface="Helvetica" panose="020B0604020202020204" pitchFamily="34" charset="0"/>
                </a:rPr>
                <a:t>3DST, TPC or Straw Tubes</a:t>
              </a:r>
            </a:p>
          </p:txBody>
        </p:sp>
        <p:cxnSp>
          <p:nvCxnSpPr>
            <p:cNvPr id="22" name="Straight Connector 21">
              <a:extLst>
                <a:ext uri="{FF2B5EF4-FFF2-40B4-BE49-F238E27FC236}">
                  <a16:creationId xmlns:a16="http://schemas.microsoft.com/office/drawing/2014/main" id="{C2D41E94-96B1-4ECF-B507-EEE5FA95568B}"/>
                </a:ext>
              </a:extLst>
            </p:cNvPr>
            <p:cNvCxnSpPr>
              <a:cxnSpLocks/>
            </p:cNvCxnSpPr>
            <p:nvPr/>
          </p:nvCxnSpPr>
          <p:spPr>
            <a:xfrm>
              <a:off x="3410997" y="2823490"/>
              <a:ext cx="2442382"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EE81E173-3280-430F-8213-4EE8DECCCC95}"/>
              </a:ext>
            </a:extLst>
          </p:cNvPr>
          <p:cNvGrpSpPr/>
          <p:nvPr/>
        </p:nvGrpSpPr>
        <p:grpSpPr>
          <a:xfrm>
            <a:off x="7813898" y="1118944"/>
            <a:ext cx="2442382" cy="797357"/>
            <a:chOff x="3410997" y="2477598"/>
            <a:chExt cx="2442382" cy="797357"/>
          </a:xfrm>
        </p:grpSpPr>
        <p:sp>
          <p:nvSpPr>
            <p:cNvPr id="28" name="Rectangle: Rounded Corners 27">
              <a:extLst>
                <a:ext uri="{FF2B5EF4-FFF2-40B4-BE49-F238E27FC236}">
                  <a16:creationId xmlns:a16="http://schemas.microsoft.com/office/drawing/2014/main" id="{B1973012-FED3-4813-925D-7F033DCE8E29}"/>
                </a:ext>
              </a:extLst>
            </p:cNvPr>
            <p:cNvSpPr/>
            <p:nvPr/>
          </p:nvSpPr>
          <p:spPr>
            <a:xfrm>
              <a:off x="3410997" y="2480807"/>
              <a:ext cx="2442382" cy="794148"/>
            </a:xfrm>
            <a:prstGeom prst="roundRect">
              <a:avLst/>
            </a:prstGeom>
            <a:solidFill>
              <a:schemeClr val="bg1"/>
            </a:solidFill>
            <a:ln>
              <a:solidFill>
                <a:srgbClr val="004C9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21F42020-F13E-4FE4-86D6-78597E81DA1C}"/>
                </a:ext>
              </a:extLst>
            </p:cNvPr>
            <p:cNvSpPr txBox="1"/>
            <p:nvPr/>
          </p:nvSpPr>
          <p:spPr>
            <a:xfrm>
              <a:off x="3650395" y="2477598"/>
              <a:ext cx="1951175" cy="756617"/>
            </a:xfrm>
            <a:prstGeom prst="rect">
              <a:avLst/>
            </a:prstGeom>
            <a:noFill/>
            <a:ln>
              <a:noFill/>
            </a:ln>
          </p:spPr>
          <p:txBody>
            <a:bodyPr wrap="none" rtlCol="0">
              <a:spAutoFit/>
            </a:bodyPr>
            <a:lstStyle/>
            <a:p>
              <a:pPr algn="ctr">
                <a:spcAft>
                  <a:spcPts val="450"/>
                </a:spcAft>
              </a:pPr>
              <a:r>
                <a:rPr lang="en-US" b="1" dirty="0">
                  <a:solidFill>
                    <a:srgbClr val="004C97"/>
                  </a:solidFill>
                  <a:latin typeface="Helvetica" panose="020B0604020202020204" pitchFamily="34" charset="0"/>
                  <a:cs typeface="Helvetica" panose="020B0604020202020204" pitchFamily="34" charset="0"/>
                </a:rPr>
                <a:t>PRISM</a:t>
              </a:r>
            </a:p>
            <a:p>
              <a:pPr algn="ctr"/>
              <a:r>
                <a:rPr lang="en-US" sz="1050" dirty="0">
                  <a:solidFill>
                    <a:srgbClr val="63666A"/>
                  </a:solidFill>
                  <a:latin typeface="Helvetica" panose="020B0604020202020204" pitchFamily="34" charset="0"/>
                  <a:cs typeface="Helvetica" panose="020B0604020202020204" pitchFamily="34" charset="0"/>
                </a:rPr>
                <a:t>Up To 30 m Detector Travel</a:t>
              </a:r>
            </a:p>
            <a:p>
              <a:pPr algn="ctr"/>
              <a:r>
                <a:rPr lang="en-US" sz="1050" dirty="0">
                  <a:solidFill>
                    <a:srgbClr val="63666A"/>
                  </a:solidFill>
                  <a:latin typeface="Helvetica" panose="020B0604020202020204" pitchFamily="34" charset="0"/>
                  <a:cs typeface="Helvetica" panose="020B0604020202020204" pitchFamily="34" charset="0"/>
                </a:rPr>
                <a:t>Off-Axis Beam Measurement </a:t>
              </a:r>
            </a:p>
          </p:txBody>
        </p:sp>
        <p:cxnSp>
          <p:nvCxnSpPr>
            <p:cNvPr id="29" name="Straight Connector 28">
              <a:extLst>
                <a:ext uri="{FF2B5EF4-FFF2-40B4-BE49-F238E27FC236}">
                  <a16:creationId xmlns:a16="http://schemas.microsoft.com/office/drawing/2014/main" id="{4E65A467-CAA9-444C-A1F0-1A1D674D073E}"/>
                </a:ext>
              </a:extLst>
            </p:cNvPr>
            <p:cNvCxnSpPr>
              <a:cxnSpLocks/>
            </p:cNvCxnSpPr>
            <p:nvPr/>
          </p:nvCxnSpPr>
          <p:spPr>
            <a:xfrm>
              <a:off x="3410997" y="2823490"/>
              <a:ext cx="2442382"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grpSp>
      <p:sp>
        <p:nvSpPr>
          <p:cNvPr id="58" name="TextBox 57">
            <a:extLst>
              <a:ext uri="{FF2B5EF4-FFF2-40B4-BE49-F238E27FC236}">
                <a16:creationId xmlns:a16="http://schemas.microsoft.com/office/drawing/2014/main" id="{69F59B80-FD49-4026-A81D-0E4A415D440A}"/>
              </a:ext>
            </a:extLst>
          </p:cNvPr>
          <p:cNvSpPr txBox="1"/>
          <p:nvPr/>
        </p:nvSpPr>
        <p:spPr>
          <a:xfrm>
            <a:off x="1904011" y="6110844"/>
            <a:ext cx="3801041" cy="253916"/>
          </a:xfrm>
          <a:prstGeom prst="rect">
            <a:avLst/>
          </a:prstGeom>
          <a:noFill/>
        </p:spPr>
        <p:txBody>
          <a:bodyPr wrap="none" rtlCol="0">
            <a:spAutoFit/>
          </a:bodyPr>
          <a:lstStyle/>
          <a:p>
            <a:r>
              <a:rPr lang="en-US" sz="1000" dirty="0">
                <a:solidFill>
                  <a:schemeClr val="bg1">
                    <a:lumMod val="50000"/>
                  </a:schemeClr>
                </a:solidFill>
              </a:rPr>
              <a:t>cavern according to latest NSCF 100% preliminary design submittal</a:t>
            </a:r>
          </a:p>
        </p:txBody>
      </p:sp>
      <p:sp>
        <p:nvSpPr>
          <p:cNvPr id="2" name="TextBox 1">
            <a:extLst>
              <a:ext uri="{FF2B5EF4-FFF2-40B4-BE49-F238E27FC236}">
                <a16:creationId xmlns:a16="http://schemas.microsoft.com/office/drawing/2014/main" id="{43F29FDC-C871-B44E-A1CC-9BBD43ED5475}"/>
              </a:ext>
            </a:extLst>
          </p:cNvPr>
          <p:cNvSpPr txBox="1"/>
          <p:nvPr/>
        </p:nvSpPr>
        <p:spPr>
          <a:xfrm>
            <a:off x="8711534" y="5972459"/>
            <a:ext cx="1576457" cy="276999"/>
          </a:xfrm>
          <a:prstGeom prst="rect">
            <a:avLst/>
          </a:prstGeom>
          <a:noFill/>
        </p:spPr>
        <p:txBody>
          <a:bodyPr wrap="none" rtlCol="0">
            <a:spAutoFit/>
          </a:bodyPr>
          <a:lstStyle/>
          <a:p>
            <a:r>
              <a:rPr lang="en-US" sz="1200" dirty="0"/>
              <a:t>Courtesy of M. Leitner</a:t>
            </a:r>
          </a:p>
        </p:txBody>
      </p:sp>
      <p:sp>
        <p:nvSpPr>
          <p:cNvPr id="6" name="Date Placeholder 5">
            <a:extLst>
              <a:ext uri="{FF2B5EF4-FFF2-40B4-BE49-F238E27FC236}">
                <a16:creationId xmlns:a16="http://schemas.microsoft.com/office/drawing/2014/main" id="{75F15476-FD87-194F-AFD5-118A36B65C19}"/>
              </a:ext>
            </a:extLst>
          </p:cNvPr>
          <p:cNvSpPr>
            <a:spLocks noGrp="1"/>
          </p:cNvSpPr>
          <p:nvPr>
            <p:ph type="dt" sz="half" idx="2"/>
          </p:nvPr>
        </p:nvSpPr>
        <p:spPr/>
        <p:txBody>
          <a:bodyPr/>
          <a:lstStyle/>
          <a:p>
            <a:pPr>
              <a:defRPr/>
            </a:pPr>
            <a:r>
              <a:rPr lang="en-US"/>
              <a:t>07.09.20</a:t>
            </a:r>
            <a:endParaRPr lang="en-US" dirty="0"/>
          </a:p>
        </p:txBody>
      </p:sp>
      <p:sp>
        <p:nvSpPr>
          <p:cNvPr id="9" name="Footer Placeholder 8">
            <a:extLst>
              <a:ext uri="{FF2B5EF4-FFF2-40B4-BE49-F238E27FC236}">
                <a16:creationId xmlns:a16="http://schemas.microsoft.com/office/drawing/2014/main" id="{C9C11F91-C0B6-5547-86BE-E628072E479B}"/>
              </a:ext>
            </a:extLst>
          </p:cNvPr>
          <p:cNvSpPr>
            <a:spLocks noGrp="1"/>
          </p:cNvSpPr>
          <p:nvPr>
            <p:ph type="ftr" sz="quarter" idx="11"/>
          </p:nvPr>
        </p:nvSpPr>
        <p:spPr/>
        <p:txBody>
          <a:bodyPr/>
          <a:lstStyle/>
          <a:p>
            <a:pPr>
              <a:defRPr/>
            </a:pPr>
            <a:r>
              <a:rPr lang="en-US"/>
              <a:t>David Montanari | Near Site Cryogenics Systems Overview</a:t>
            </a:r>
            <a:endParaRPr lang="en-US" dirty="0"/>
          </a:p>
        </p:txBody>
      </p:sp>
      <p:sp>
        <p:nvSpPr>
          <p:cNvPr id="7" name="Rounded Rectangle 6">
            <a:extLst>
              <a:ext uri="{FF2B5EF4-FFF2-40B4-BE49-F238E27FC236}">
                <a16:creationId xmlns:a16="http://schemas.microsoft.com/office/drawing/2014/main" id="{67CFFC42-10A5-974D-93D6-7B817FAB9316}"/>
              </a:ext>
            </a:extLst>
          </p:cNvPr>
          <p:cNvSpPr/>
          <p:nvPr/>
        </p:nvSpPr>
        <p:spPr>
          <a:xfrm>
            <a:off x="1983942" y="2088465"/>
            <a:ext cx="2454807" cy="927813"/>
          </a:xfrm>
          <a:prstGeom prst="roundRect">
            <a:avLst/>
          </a:prstGeom>
          <a:solidFill>
            <a:srgbClr val="FFFF00">
              <a:alpha val="20000"/>
            </a:srgbClr>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95C9D6F0-2F11-AE4A-81F8-8DFE697993BF}"/>
              </a:ext>
            </a:extLst>
          </p:cNvPr>
          <p:cNvSpPr/>
          <p:nvPr/>
        </p:nvSpPr>
        <p:spPr>
          <a:xfrm>
            <a:off x="8215134" y="4724172"/>
            <a:ext cx="2072858" cy="927813"/>
          </a:xfrm>
          <a:prstGeom prst="roundRect">
            <a:avLst/>
          </a:prstGeom>
          <a:solidFill>
            <a:srgbClr val="FFFF00">
              <a:alpha val="20000"/>
            </a:srgbClr>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9ABDE41-B2C8-4A42-80FD-C71BD53853D5}"/>
              </a:ext>
            </a:extLst>
          </p:cNvPr>
          <p:cNvSpPr txBox="1"/>
          <p:nvPr/>
        </p:nvSpPr>
        <p:spPr>
          <a:xfrm>
            <a:off x="524774" y="918561"/>
            <a:ext cx="2444644" cy="923330"/>
          </a:xfrm>
          <a:prstGeom prst="rect">
            <a:avLst/>
          </a:prstGeom>
          <a:noFill/>
        </p:spPr>
        <p:txBody>
          <a:bodyPr wrap="none" rtlCol="0">
            <a:spAutoFit/>
          </a:bodyPr>
          <a:lstStyle/>
          <a:p>
            <a:r>
              <a:rPr lang="en-US" dirty="0"/>
              <a:t>NS Cryogenics supports:</a:t>
            </a:r>
          </a:p>
          <a:p>
            <a:pPr marL="285750" indent="-285750">
              <a:buFontTx/>
              <a:buChar char="-"/>
            </a:pPr>
            <a:r>
              <a:rPr lang="en-US" dirty="0"/>
              <a:t>SAND</a:t>
            </a:r>
          </a:p>
          <a:p>
            <a:pPr marL="285750" indent="-285750">
              <a:buFontTx/>
              <a:buChar char="-"/>
            </a:pPr>
            <a:r>
              <a:rPr lang="en-US" dirty="0"/>
              <a:t>LAr Detector.</a:t>
            </a:r>
          </a:p>
        </p:txBody>
      </p:sp>
      <p:sp>
        <p:nvSpPr>
          <p:cNvPr id="31" name="TextBox 30">
            <a:extLst>
              <a:ext uri="{FF2B5EF4-FFF2-40B4-BE49-F238E27FC236}">
                <a16:creationId xmlns:a16="http://schemas.microsoft.com/office/drawing/2014/main" id="{0CD120DA-1309-544F-8222-B9EE4FE8E1BF}"/>
              </a:ext>
            </a:extLst>
          </p:cNvPr>
          <p:cNvSpPr txBox="1"/>
          <p:nvPr/>
        </p:nvSpPr>
        <p:spPr>
          <a:xfrm>
            <a:off x="4537368" y="0"/>
            <a:ext cx="3117264" cy="369332"/>
          </a:xfrm>
          <a:prstGeom prst="rect">
            <a:avLst/>
          </a:prstGeom>
          <a:noFill/>
        </p:spPr>
        <p:txBody>
          <a:bodyPr wrap="none" rtlCol="0">
            <a:spAutoFit/>
          </a:bodyPr>
          <a:lstStyle/>
          <a:p>
            <a:r>
              <a:rPr lang="en-US" dirty="0">
                <a:solidFill>
                  <a:srgbClr val="FF0000"/>
                </a:solidFill>
              </a:rPr>
              <a:t>DM: This slide has been edited.</a:t>
            </a:r>
          </a:p>
        </p:txBody>
      </p:sp>
    </p:spTree>
    <p:extLst>
      <p:ext uri="{BB962C8B-B14F-4D97-AF65-F5344CB8AC3E}">
        <p14:creationId xmlns:p14="http://schemas.microsoft.com/office/powerpoint/2010/main" val="34648411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4"/>
          </p:nvPr>
        </p:nvSpPr>
        <p:spPr/>
        <p:txBody>
          <a:bodyPr/>
          <a:lstStyle/>
          <a:p>
            <a:pPr>
              <a:defRPr/>
            </a:pPr>
            <a:r>
              <a:rPr lang="en-US" altLang="zh-CN"/>
              <a:t>David Montanari | Near Site Cryogenics Systems Overview</a:t>
            </a:r>
            <a:endParaRPr lang="en-US" altLang="zh-CN" dirty="0"/>
          </a:p>
        </p:txBody>
      </p:sp>
      <p:sp>
        <p:nvSpPr>
          <p:cNvPr id="4" name="灯片编号占位符 3"/>
          <p:cNvSpPr>
            <a:spLocks noGrp="1"/>
          </p:cNvSpPr>
          <p:nvPr>
            <p:ph type="sldNum" sz="quarter" idx="15"/>
          </p:nvPr>
        </p:nvSpPr>
        <p:spPr/>
        <p:txBody>
          <a:bodyPr/>
          <a:lstStyle/>
          <a:p>
            <a:pPr>
              <a:defRPr/>
            </a:pPr>
            <a:fld id="{98AA3EDC-84CE-5D44-955B-22A59AD27526}" type="slidenum">
              <a:rPr lang="en-US" smtClean="0"/>
              <a:pPr>
                <a:defRPr/>
              </a:pPr>
              <a:t>50</a:t>
            </a:fld>
            <a:endParaRPr lang="en-US" dirty="0"/>
          </a:p>
        </p:txBody>
      </p:sp>
      <p:sp>
        <p:nvSpPr>
          <p:cNvPr id="7" name="日期占位符 6"/>
          <p:cNvSpPr>
            <a:spLocks noGrp="1"/>
          </p:cNvSpPr>
          <p:nvPr>
            <p:ph type="dt" sz="half" idx="2"/>
          </p:nvPr>
        </p:nvSpPr>
        <p:spPr/>
        <p:txBody>
          <a:bodyPr/>
          <a:lstStyle/>
          <a:p>
            <a:pPr>
              <a:defRPr/>
            </a:pPr>
            <a:r>
              <a:rPr lang="en-US"/>
              <a:t>07.09.20</a:t>
            </a:r>
            <a:endParaRPr lang="en-US" dirty="0"/>
          </a:p>
        </p:txBody>
      </p:sp>
      <p:sp>
        <p:nvSpPr>
          <p:cNvPr id="8" name="标题 1"/>
          <p:cNvSpPr>
            <a:spLocks noGrp="1"/>
          </p:cNvSpPr>
          <p:nvPr>
            <p:ph type="title"/>
          </p:nvPr>
        </p:nvSpPr>
        <p:spPr>
          <a:xfrm>
            <a:off x="609600" y="432610"/>
            <a:ext cx="11057467" cy="548785"/>
          </a:xfrm>
        </p:spPr>
        <p:txBody>
          <a:bodyPr/>
          <a:lstStyle/>
          <a:p>
            <a:r>
              <a:rPr lang="en-US" altLang="zh-CN" dirty="0"/>
              <a:t>Preliminary P&amp;ID for Scheme II</a:t>
            </a:r>
            <a:endParaRPr lang="zh-CN" altLang="en-US" dirty="0"/>
          </a:p>
        </p:txBody>
      </p:sp>
      <p:sp>
        <p:nvSpPr>
          <p:cNvPr id="9" name="矩形 8"/>
          <p:cNvSpPr/>
          <p:nvPr/>
        </p:nvSpPr>
        <p:spPr>
          <a:xfrm>
            <a:off x="7276699" y="138983"/>
            <a:ext cx="3732112" cy="307777"/>
          </a:xfrm>
          <a:prstGeom prst="rect">
            <a:avLst/>
          </a:prstGeom>
        </p:spPr>
        <p:txBody>
          <a:bodyPr wrap="none">
            <a:spAutoFit/>
          </a:bodyPr>
          <a:lstStyle/>
          <a:p>
            <a:r>
              <a:rPr lang="zh-CN" altLang="en-US" sz="1400" b="1" dirty="0">
                <a:latin typeface="Helvetica" panose="020B0604020202020204" pitchFamily="34" charset="0"/>
                <a:cs typeface="Helvetica" panose="020B0604020202020204" pitchFamily="34" charset="0"/>
                <a:hlinkClick r:id="rId2"/>
              </a:rPr>
              <a:t>https://edms.cern.ch/document/2387228/1</a:t>
            </a:r>
            <a:endParaRPr lang="zh-CN" altLang="en-US" sz="1400" b="1" dirty="0">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6F8782ED-4B6E-DD40-8414-E330D2D7679E}"/>
              </a:ext>
            </a:extLst>
          </p:cNvPr>
          <p:cNvPicPr>
            <a:picLocks noChangeAspect="1"/>
          </p:cNvPicPr>
          <p:nvPr/>
        </p:nvPicPr>
        <p:blipFill rotWithShape="1">
          <a:blip r:embed="rId3"/>
          <a:srcRect l="4509" t="1340" r="4686" b="1160"/>
          <a:stretch/>
        </p:blipFill>
        <p:spPr>
          <a:xfrm rot="16200000">
            <a:off x="3466186" y="-325526"/>
            <a:ext cx="5259629" cy="7988198"/>
          </a:xfrm>
          <a:prstGeom prst="rect">
            <a:avLst/>
          </a:prstGeom>
        </p:spPr>
      </p:pic>
      <p:sp>
        <p:nvSpPr>
          <p:cNvPr id="10" name="TextBox 9">
            <a:extLst>
              <a:ext uri="{FF2B5EF4-FFF2-40B4-BE49-F238E27FC236}">
                <a16:creationId xmlns:a16="http://schemas.microsoft.com/office/drawing/2014/main" id="{70FE430B-3E9C-C34D-9E01-A6CBD04AD918}"/>
              </a:ext>
            </a:extLst>
          </p:cNvPr>
          <p:cNvSpPr txBox="1"/>
          <p:nvPr/>
        </p:nvSpPr>
        <p:spPr>
          <a:xfrm>
            <a:off x="2308790" y="4302867"/>
            <a:ext cx="6249600" cy="769441"/>
          </a:xfrm>
          <a:prstGeom prst="rect">
            <a:avLst/>
          </a:prstGeom>
          <a:noFill/>
        </p:spPr>
        <p:txBody>
          <a:bodyPr wrap="square" rtlCol="0">
            <a:spAutoFit/>
          </a:bodyPr>
          <a:lstStyle/>
          <a:p>
            <a:r>
              <a:rPr lang="en-US" sz="4400" dirty="0">
                <a:solidFill>
                  <a:srgbClr val="00B050"/>
                </a:solidFill>
                <a:highlight>
                  <a:srgbClr val="FFFF00"/>
                </a:highlight>
              </a:rPr>
              <a:t>To support Future Magnet</a:t>
            </a:r>
          </a:p>
        </p:txBody>
      </p:sp>
    </p:spTree>
    <p:extLst>
      <p:ext uri="{BB962C8B-B14F-4D97-AF65-F5344CB8AC3E}">
        <p14:creationId xmlns:p14="http://schemas.microsoft.com/office/powerpoint/2010/main" val="11337428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4"/>
          </p:nvPr>
        </p:nvSpPr>
        <p:spPr>
          <a:xfrm>
            <a:off x="2596896" y="6488432"/>
            <a:ext cx="7329349" cy="187324"/>
          </a:xfrm>
        </p:spPr>
        <p:txBody>
          <a:bodyPr/>
          <a:lstStyle/>
          <a:p>
            <a:pPr>
              <a:defRPr/>
            </a:pPr>
            <a:r>
              <a:rPr lang="en-US" altLang="zh-CN"/>
              <a:t>David Montanari | Near Site Cryogenics Systems Overview</a:t>
            </a:r>
            <a:endParaRPr lang="en-US" altLang="zh-CN" dirty="0"/>
          </a:p>
        </p:txBody>
      </p:sp>
      <p:sp>
        <p:nvSpPr>
          <p:cNvPr id="4" name="灯片编号占位符 3"/>
          <p:cNvSpPr>
            <a:spLocks noGrp="1"/>
          </p:cNvSpPr>
          <p:nvPr>
            <p:ph type="sldNum" sz="quarter" idx="15"/>
          </p:nvPr>
        </p:nvSpPr>
        <p:spPr/>
        <p:txBody>
          <a:bodyPr/>
          <a:lstStyle/>
          <a:p>
            <a:pPr>
              <a:defRPr/>
            </a:pPr>
            <a:fld id="{98AA3EDC-84CE-5D44-955B-22A59AD27526}" type="slidenum">
              <a:rPr lang="en-US" smtClean="0"/>
              <a:pPr>
                <a:defRPr/>
              </a:pPr>
              <a:t>51</a:t>
            </a:fld>
            <a:endParaRPr lang="en-US" dirty="0"/>
          </a:p>
        </p:txBody>
      </p:sp>
      <p:sp>
        <p:nvSpPr>
          <p:cNvPr id="7" name="日期占位符 6"/>
          <p:cNvSpPr>
            <a:spLocks noGrp="1"/>
          </p:cNvSpPr>
          <p:nvPr>
            <p:ph type="dt" sz="half" idx="2"/>
          </p:nvPr>
        </p:nvSpPr>
        <p:spPr/>
        <p:txBody>
          <a:bodyPr/>
          <a:lstStyle/>
          <a:p>
            <a:pPr>
              <a:defRPr/>
            </a:pPr>
            <a:r>
              <a:rPr lang="en-US"/>
              <a:t>07.09.20</a:t>
            </a:r>
            <a:endParaRPr lang="en-US" dirty="0"/>
          </a:p>
        </p:txBody>
      </p:sp>
      <p:sp>
        <p:nvSpPr>
          <p:cNvPr id="8" name="标题 1"/>
          <p:cNvSpPr>
            <a:spLocks noGrp="1"/>
          </p:cNvSpPr>
          <p:nvPr>
            <p:ph type="title"/>
          </p:nvPr>
        </p:nvSpPr>
        <p:spPr>
          <a:xfrm>
            <a:off x="609600" y="432610"/>
            <a:ext cx="11057467" cy="548785"/>
          </a:xfrm>
        </p:spPr>
        <p:txBody>
          <a:bodyPr/>
          <a:lstStyle/>
          <a:p>
            <a:r>
              <a:rPr lang="en-US" altLang="zh-CN" dirty="0"/>
              <a:t>Preliminary P&amp;ID (Scheme I)</a:t>
            </a:r>
            <a:endParaRPr lang="zh-CN" altLang="en-US" dirty="0"/>
          </a:p>
        </p:txBody>
      </p:sp>
      <p:sp>
        <p:nvSpPr>
          <p:cNvPr id="11" name="矩形 10"/>
          <p:cNvSpPr/>
          <p:nvPr/>
        </p:nvSpPr>
        <p:spPr>
          <a:xfrm>
            <a:off x="7276699" y="138983"/>
            <a:ext cx="3732112" cy="307777"/>
          </a:xfrm>
          <a:prstGeom prst="rect">
            <a:avLst/>
          </a:prstGeom>
        </p:spPr>
        <p:txBody>
          <a:bodyPr wrap="none">
            <a:spAutoFit/>
          </a:bodyPr>
          <a:lstStyle/>
          <a:p>
            <a:r>
              <a:rPr lang="zh-CN" altLang="en-US" sz="1400" b="1" dirty="0">
                <a:latin typeface="Helvetica" panose="020B0604020202020204" pitchFamily="34" charset="0"/>
                <a:cs typeface="Helvetica" panose="020B0604020202020204" pitchFamily="34" charset="0"/>
                <a:hlinkClick r:id="rId2"/>
              </a:rPr>
              <a:t>https://edms.cern.ch/document/2387228/1</a:t>
            </a:r>
            <a:endParaRPr lang="zh-CN" altLang="en-US" sz="1400" b="1" dirty="0">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5033C53D-BCB1-2241-B5CE-30087E30F231}"/>
              </a:ext>
            </a:extLst>
          </p:cNvPr>
          <p:cNvPicPr>
            <a:picLocks noChangeAspect="1"/>
          </p:cNvPicPr>
          <p:nvPr/>
        </p:nvPicPr>
        <p:blipFill rotWithShape="1">
          <a:blip r:embed="rId3"/>
          <a:srcRect l="4571" t="1392" r="4456" b="1096"/>
          <a:stretch/>
        </p:blipFill>
        <p:spPr>
          <a:xfrm rot="16200000">
            <a:off x="3340592" y="-594918"/>
            <a:ext cx="5510817" cy="8355109"/>
          </a:xfrm>
          <a:prstGeom prst="rect">
            <a:avLst/>
          </a:prstGeom>
        </p:spPr>
      </p:pic>
      <p:sp>
        <p:nvSpPr>
          <p:cNvPr id="9" name="TextBox 8">
            <a:extLst>
              <a:ext uri="{FF2B5EF4-FFF2-40B4-BE49-F238E27FC236}">
                <a16:creationId xmlns:a16="http://schemas.microsoft.com/office/drawing/2014/main" id="{CAA4B211-897E-AE45-9A7E-AA7E6DA6D203}"/>
              </a:ext>
            </a:extLst>
          </p:cNvPr>
          <p:cNvSpPr txBox="1"/>
          <p:nvPr/>
        </p:nvSpPr>
        <p:spPr>
          <a:xfrm>
            <a:off x="2596896" y="3869315"/>
            <a:ext cx="6249600" cy="769441"/>
          </a:xfrm>
          <a:prstGeom prst="rect">
            <a:avLst/>
          </a:prstGeom>
          <a:noFill/>
        </p:spPr>
        <p:txBody>
          <a:bodyPr wrap="square" rtlCol="0">
            <a:spAutoFit/>
          </a:bodyPr>
          <a:lstStyle/>
          <a:p>
            <a:r>
              <a:rPr lang="en-US" sz="4400" dirty="0">
                <a:solidFill>
                  <a:srgbClr val="00B050"/>
                </a:solidFill>
                <a:highlight>
                  <a:srgbClr val="FFFF00"/>
                </a:highlight>
              </a:rPr>
              <a:t>To support Future Magnet</a:t>
            </a:r>
          </a:p>
        </p:txBody>
      </p:sp>
    </p:spTree>
    <p:extLst>
      <p:ext uri="{BB962C8B-B14F-4D97-AF65-F5344CB8AC3E}">
        <p14:creationId xmlns:p14="http://schemas.microsoft.com/office/powerpoint/2010/main" val="3668370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7015A-9FCA-47C5-B716-6623C19DDDA1}"/>
              </a:ext>
            </a:extLst>
          </p:cNvPr>
          <p:cNvSpPr>
            <a:spLocks noGrp="1"/>
          </p:cNvSpPr>
          <p:nvPr>
            <p:ph type="title"/>
          </p:nvPr>
        </p:nvSpPr>
        <p:spPr/>
        <p:txBody>
          <a:bodyPr/>
          <a:lstStyle/>
          <a:p>
            <a:r>
              <a:rPr lang="en-US" dirty="0"/>
              <a:t>High level Requirements (more later)</a:t>
            </a:r>
          </a:p>
        </p:txBody>
      </p:sp>
      <p:sp>
        <p:nvSpPr>
          <p:cNvPr id="4" name="Slide Number Placeholder 3">
            <a:extLst>
              <a:ext uri="{FF2B5EF4-FFF2-40B4-BE49-F238E27FC236}">
                <a16:creationId xmlns:a16="http://schemas.microsoft.com/office/drawing/2014/main" id="{60C028AB-1C67-4223-BE12-9BB0CB7003FD}"/>
              </a:ext>
            </a:extLst>
          </p:cNvPr>
          <p:cNvSpPr>
            <a:spLocks noGrp="1"/>
          </p:cNvSpPr>
          <p:nvPr>
            <p:ph type="sldNum" sz="quarter" idx="15"/>
          </p:nvPr>
        </p:nvSpPr>
        <p:spPr/>
        <p:txBody>
          <a:bodyPr/>
          <a:lstStyle/>
          <a:p>
            <a:pPr>
              <a:defRPr/>
            </a:pPr>
            <a:fld id="{98AA3EDC-84CE-5D44-955B-22A59AD27526}" type="slidenum">
              <a:rPr lang="en-US" smtClean="0"/>
              <a:pPr>
                <a:defRPr/>
              </a:pPr>
              <a:t>6</a:t>
            </a:fld>
            <a:endParaRPr lang="en-US" dirty="0"/>
          </a:p>
        </p:txBody>
      </p:sp>
      <p:sp>
        <p:nvSpPr>
          <p:cNvPr id="5" name="Content Placeholder 4">
            <a:extLst>
              <a:ext uri="{FF2B5EF4-FFF2-40B4-BE49-F238E27FC236}">
                <a16:creationId xmlns:a16="http://schemas.microsoft.com/office/drawing/2014/main" id="{6EBEC678-39A4-4EFF-9857-B18052A43C25}"/>
              </a:ext>
            </a:extLst>
          </p:cNvPr>
          <p:cNvSpPr>
            <a:spLocks noGrp="1"/>
          </p:cNvSpPr>
          <p:nvPr>
            <p:ph idx="16"/>
          </p:nvPr>
        </p:nvSpPr>
        <p:spPr/>
        <p:txBody>
          <a:bodyPr/>
          <a:lstStyle/>
          <a:p>
            <a:r>
              <a:rPr lang="en-US" b="1" dirty="0"/>
              <a:t>SAND</a:t>
            </a:r>
          </a:p>
          <a:p>
            <a:pPr lvl="1"/>
            <a:r>
              <a:rPr lang="en-US" dirty="0"/>
              <a:t>Thermosiphon cooling requirements:</a:t>
            </a:r>
          </a:p>
          <a:p>
            <a:pPr lvl="2"/>
            <a:r>
              <a:rPr lang="en-US" dirty="0"/>
              <a:t>55W at 4K. </a:t>
            </a:r>
          </a:p>
          <a:p>
            <a:pPr lvl="2"/>
            <a:r>
              <a:rPr lang="en-US" dirty="0"/>
              <a:t>530W at 70K shield.</a:t>
            </a:r>
          </a:p>
          <a:p>
            <a:pPr lvl="1"/>
            <a:r>
              <a:rPr lang="en-US" dirty="0"/>
              <a:t>Cooldown with mixing chamber in the magnet top insert.</a:t>
            </a:r>
          </a:p>
          <a:p>
            <a:pPr lvl="1"/>
            <a:r>
              <a:rPr lang="en-US" dirty="0"/>
              <a:t>Total LHe volume of 200 liters.</a:t>
            </a:r>
          </a:p>
          <a:p>
            <a:pPr lvl="1"/>
            <a:r>
              <a:rPr lang="en-US" dirty="0"/>
              <a:t>Cold mass 10 Tons.</a:t>
            </a:r>
          </a:p>
          <a:p>
            <a:pPr lvl="1" indent="0">
              <a:buNone/>
            </a:pPr>
            <a:endParaRPr lang="en-US" dirty="0">
              <a:hlinkClick r:id="rId2"/>
            </a:endParaRPr>
          </a:p>
          <a:p>
            <a:pPr lvl="1" indent="0">
              <a:buNone/>
            </a:pPr>
            <a:endParaRPr lang="en-US" dirty="0">
              <a:hlinkClick r:id="rId2"/>
            </a:endParaRPr>
          </a:p>
          <a:p>
            <a:r>
              <a:rPr lang="zh-CN" altLang="en-US" dirty="0">
                <a:latin typeface="Helvetica" pitchFamily="2" charset="0"/>
                <a:cs typeface="Helvetica" panose="020B0604020202020204" pitchFamily="34" charset="0"/>
                <a:hlinkClick r:id="rId3"/>
              </a:rPr>
              <a:t>https://edms.cern.ch/document/2387229</a:t>
            </a:r>
            <a:endParaRPr lang="zh-CN" altLang="en-US" dirty="0">
              <a:latin typeface="Helvetica" pitchFamily="2" charset="0"/>
              <a:cs typeface="Helvetica" panose="020B0604020202020204" pitchFamily="34" charset="0"/>
            </a:endParaRPr>
          </a:p>
        </p:txBody>
      </p:sp>
      <p:sp>
        <p:nvSpPr>
          <p:cNvPr id="6" name="Content Placeholder 5">
            <a:extLst>
              <a:ext uri="{FF2B5EF4-FFF2-40B4-BE49-F238E27FC236}">
                <a16:creationId xmlns:a16="http://schemas.microsoft.com/office/drawing/2014/main" id="{F7C5B32A-FBCA-42F7-8C75-305C11544FAF}"/>
              </a:ext>
            </a:extLst>
          </p:cNvPr>
          <p:cNvSpPr>
            <a:spLocks noGrp="1"/>
          </p:cNvSpPr>
          <p:nvPr>
            <p:ph idx="17"/>
          </p:nvPr>
        </p:nvSpPr>
        <p:spPr/>
        <p:txBody>
          <a:bodyPr/>
          <a:lstStyle/>
          <a:p>
            <a:r>
              <a:rPr lang="en-US" b="1" dirty="0"/>
              <a:t>LAr Detector</a:t>
            </a:r>
          </a:p>
          <a:p>
            <a:pPr lvl="1"/>
            <a:r>
              <a:rPr lang="en-US" dirty="0"/>
              <a:t>Electron lifetime of 3 ms.</a:t>
            </a:r>
          </a:p>
          <a:p>
            <a:pPr lvl="1"/>
            <a:r>
              <a:rPr lang="en-US" dirty="0"/>
              <a:t>System volume 318 Tons of LAr.</a:t>
            </a:r>
          </a:p>
          <a:p>
            <a:pPr lvl="1"/>
            <a:r>
              <a:rPr lang="en-US" dirty="0"/>
              <a:t>Membrane cryostat technology.</a:t>
            </a:r>
          </a:p>
          <a:p>
            <a:pPr lvl="1"/>
            <a:r>
              <a:rPr lang="en-US" dirty="0"/>
              <a:t>Detector moves 30 meters once a month at 1 cm/minute.</a:t>
            </a:r>
          </a:p>
          <a:p>
            <a:pPr lvl="1"/>
            <a:r>
              <a:rPr lang="en-US" dirty="0"/>
              <a:t>Liquid distribution to 7-off rows with </a:t>
            </a:r>
            <a:br>
              <a:rPr lang="en-US" dirty="0"/>
            </a:br>
            <a:r>
              <a:rPr lang="en-US" dirty="0"/>
              <a:t>five ArgonCube modules each.</a:t>
            </a:r>
          </a:p>
          <a:p>
            <a:pPr lvl="1"/>
            <a:r>
              <a:rPr lang="en-US" dirty="0"/>
              <a:t>Centralized LAr purification system.</a:t>
            </a:r>
          </a:p>
          <a:p>
            <a:pPr lvl="1" indent="0">
              <a:buNone/>
            </a:pPr>
            <a:endParaRPr lang="en-US" dirty="0"/>
          </a:p>
          <a:p>
            <a:r>
              <a:rPr lang="en-US" dirty="0">
                <a:hlinkClick r:id="rId4"/>
              </a:rPr>
              <a:t>https://edms.cern.ch/document/2391482</a:t>
            </a:r>
            <a:endParaRPr lang="en-US" dirty="0"/>
          </a:p>
        </p:txBody>
      </p:sp>
      <p:sp>
        <p:nvSpPr>
          <p:cNvPr id="8" name="Date Placeholder 7">
            <a:extLst>
              <a:ext uri="{FF2B5EF4-FFF2-40B4-BE49-F238E27FC236}">
                <a16:creationId xmlns:a16="http://schemas.microsoft.com/office/drawing/2014/main" id="{731CECFF-04BA-9249-B29D-76CB7573B711}"/>
              </a:ext>
            </a:extLst>
          </p:cNvPr>
          <p:cNvSpPr>
            <a:spLocks noGrp="1"/>
          </p:cNvSpPr>
          <p:nvPr>
            <p:ph type="dt" sz="half" idx="2"/>
          </p:nvPr>
        </p:nvSpPr>
        <p:spPr/>
        <p:txBody>
          <a:bodyPr/>
          <a:lstStyle/>
          <a:p>
            <a:pPr>
              <a:defRPr/>
            </a:pPr>
            <a:r>
              <a:rPr lang="en-US"/>
              <a:t>07.09.20</a:t>
            </a:r>
            <a:endParaRPr lang="en-US" dirty="0"/>
          </a:p>
        </p:txBody>
      </p:sp>
      <p:sp>
        <p:nvSpPr>
          <p:cNvPr id="9" name="Footer Placeholder 8">
            <a:extLst>
              <a:ext uri="{FF2B5EF4-FFF2-40B4-BE49-F238E27FC236}">
                <a16:creationId xmlns:a16="http://schemas.microsoft.com/office/drawing/2014/main" id="{BEF7496E-2AB3-844A-A561-268C82FADE95}"/>
              </a:ext>
            </a:extLst>
          </p:cNvPr>
          <p:cNvSpPr>
            <a:spLocks noGrp="1"/>
          </p:cNvSpPr>
          <p:nvPr>
            <p:ph type="ftr" sz="quarter" idx="14"/>
          </p:nvPr>
        </p:nvSpPr>
        <p:spPr>
          <a:xfrm>
            <a:off x="2596896" y="6488432"/>
            <a:ext cx="7329349" cy="187324"/>
          </a:xfrm>
        </p:spPr>
        <p:txBody>
          <a:bodyPr/>
          <a:lstStyle/>
          <a:p>
            <a:pPr>
              <a:defRPr/>
            </a:pPr>
            <a:r>
              <a:rPr lang="en-US"/>
              <a:t>David Montanari | Near Site Cryogenics Systems Overview</a:t>
            </a:r>
          </a:p>
        </p:txBody>
      </p:sp>
    </p:spTree>
    <p:extLst>
      <p:ext uri="{BB962C8B-B14F-4D97-AF65-F5344CB8AC3E}">
        <p14:creationId xmlns:p14="http://schemas.microsoft.com/office/powerpoint/2010/main" val="1759878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1A1310-F47D-4610-9D98-23D9495CD057}"/>
              </a:ext>
            </a:extLst>
          </p:cNvPr>
          <p:cNvSpPr/>
          <p:nvPr/>
        </p:nvSpPr>
        <p:spPr>
          <a:xfrm>
            <a:off x="1551708" y="1420354"/>
            <a:ext cx="2751118" cy="1554686"/>
          </a:xfrm>
          <a:prstGeom prst="rect">
            <a:avLst/>
          </a:prstGeom>
          <a:solidFill>
            <a:schemeClr val="bg1"/>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C6A9A2B-0A44-174E-944B-632568F664FF}"/>
              </a:ext>
            </a:extLst>
          </p:cNvPr>
          <p:cNvGrpSpPr/>
          <p:nvPr/>
        </p:nvGrpSpPr>
        <p:grpSpPr>
          <a:xfrm>
            <a:off x="492352" y="567657"/>
            <a:ext cx="11051954" cy="5492852"/>
            <a:chOff x="492352" y="567657"/>
            <a:chExt cx="11051954" cy="5492852"/>
          </a:xfrm>
        </p:grpSpPr>
        <p:pic>
          <p:nvPicPr>
            <p:cNvPr id="3" name="Picture 2" descr="A picture containing indoor, small, train, table&#10;&#10;Description automatically generated">
              <a:extLst>
                <a:ext uri="{FF2B5EF4-FFF2-40B4-BE49-F238E27FC236}">
                  <a16:creationId xmlns:a16="http://schemas.microsoft.com/office/drawing/2014/main" id="{043F5145-273D-8242-8354-2484249BE916}"/>
                </a:ext>
              </a:extLst>
            </p:cNvPr>
            <p:cNvPicPr>
              <a:picLocks noChangeAspect="1"/>
            </p:cNvPicPr>
            <p:nvPr/>
          </p:nvPicPr>
          <p:blipFill>
            <a:blip r:embed="rId3"/>
            <a:stretch>
              <a:fillRect/>
            </a:stretch>
          </p:blipFill>
          <p:spPr>
            <a:xfrm>
              <a:off x="492352" y="2276339"/>
              <a:ext cx="7493750" cy="3784170"/>
            </a:xfrm>
            <a:prstGeom prst="rect">
              <a:avLst/>
            </a:prstGeom>
          </p:spPr>
        </p:pic>
        <p:sp>
          <p:nvSpPr>
            <p:cNvPr id="51" name="Rectangle 50">
              <a:extLst>
                <a:ext uri="{FF2B5EF4-FFF2-40B4-BE49-F238E27FC236}">
                  <a16:creationId xmlns:a16="http://schemas.microsoft.com/office/drawing/2014/main" id="{754D66E5-9616-4333-B6D0-C1EA514344E6}"/>
                </a:ext>
              </a:extLst>
            </p:cNvPr>
            <p:cNvSpPr/>
            <p:nvPr/>
          </p:nvSpPr>
          <p:spPr>
            <a:xfrm>
              <a:off x="7707955" y="2410331"/>
              <a:ext cx="2599032" cy="3647285"/>
            </a:xfrm>
            <a:prstGeom prst="rect">
              <a:avLst/>
            </a:prstGeom>
            <a:solidFill>
              <a:schemeClr val="bg1"/>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A picture containing toy&#10;&#10;Description automatically generated">
              <a:extLst>
                <a:ext uri="{FF2B5EF4-FFF2-40B4-BE49-F238E27FC236}">
                  <a16:creationId xmlns:a16="http://schemas.microsoft.com/office/drawing/2014/main" id="{F6764C34-A894-49A8-A615-BF14295047B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l="5443" t="576" r="7015" b="2858"/>
            <a:stretch/>
          </p:blipFill>
          <p:spPr>
            <a:xfrm>
              <a:off x="8270673" y="567657"/>
              <a:ext cx="3273633" cy="5492852"/>
            </a:xfrm>
            <a:prstGeom prst="rect">
              <a:avLst/>
            </a:prstGeom>
          </p:spPr>
        </p:pic>
      </p:grpSp>
      <p:sp>
        <p:nvSpPr>
          <p:cNvPr id="4" name="Slide Number Placeholder 3">
            <a:extLst>
              <a:ext uri="{FF2B5EF4-FFF2-40B4-BE49-F238E27FC236}">
                <a16:creationId xmlns:a16="http://schemas.microsoft.com/office/drawing/2014/main" id="{AF9F3411-7AA0-46E5-9ED0-23BA6FB573A1}"/>
              </a:ext>
            </a:extLst>
          </p:cNvPr>
          <p:cNvSpPr>
            <a:spLocks noGrp="1"/>
          </p:cNvSpPr>
          <p:nvPr>
            <p:ph type="sldNum" sz="quarter" idx="12"/>
          </p:nvPr>
        </p:nvSpPr>
        <p:spPr/>
        <p:txBody>
          <a:bodyPr/>
          <a:lstStyle/>
          <a:p>
            <a:pPr>
              <a:defRPr/>
            </a:pPr>
            <a:fld id="{98AA3EDC-84CE-5D44-955B-22A59AD27526}" type="slidenum">
              <a:rPr lang="en-US" smtClean="0"/>
              <a:pPr>
                <a:defRPr/>
              </a:pPr>
              <a:t>7</a:t>
            </a:fld>
            <a:endParaRPr lang="en-US" dirty="0"/>
          </a:p>
        </p:txBody>
      </p:sp>
      <p:pic>
        <p:nvPicPr>
          <p:cNvPr id="59" name="Picture 58" descr="A highway with a mountain in the background&#10;&#10;Description automatically generated" hidden="1">
            <a:extLst>
              <a:ext uri="{FF2B5EF4-FFF2-40B4-BE49-F238E27FC236}">
                <a16:creationId xmlns:a16="http://schemas.microsoft.com/office/drawing/2014/main" id="{179AA141-D477-4B83-A33A-B5F63F1BB5F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524001" y="874296"/>
            <a:ext cx="9143999" cy="5427836"/>
          </a:xfrm>
          <a:prstGeom prst="rect">
            <a:avLst/>
          </a:prstGeom>
        </p:spPr>
      </p:pic>
      <p:sp>
        <p:nvSpPr>
          <p:cNvPr id="9" name="TextBox 8">
            <a:extLst>
              <a:ext uri="{FF2B5EF4-FFF2-40B4-BE49-F238E27FC236}">
                <a16:creationId xmlns:a16="http://schemas.microsoft.com/office/drawing/2014/main" id="{D66B2420-F788-0A47-AD60-3A464AE9B2B9}"/>
              </a:ext>
            </a:extLst>
          </p:cNvPr>
          <p:cNvSpPr txBox="1"/>
          <p:nvPr/>
        </p:nvSpPr>
        <p:spPr>
          <a:xfrm>
            <a:off x="492351" y="1090803"/>
            <a:ext cx="8602487" cy="1263679"/>
          </a:xfrm>
          <a:prstGeom prst="rect">
            <a:avLst/>
          </a:prstGeom>
        </p:spPr>
        <p:txBody>
          <a:bodyPr lIns="0" rIns="0">
            <a:normAutofit/>
          </a:bodyPr>
          <a:lstStyle>
            <a:lvl1pPr marL="256032" indent="-265176">
              <a:lnSpc>
                <a:spcPct val="105000"/>
              </a:lnSpc>
              <a:spcBef>
                <a:spcPts val="600"/>
              </a:spcBef>
              <a:spcAft>
                <a:spcPts val="600"/>
              </a:spcAft>
              <a:buFont typeface="Arial"/>
              <a:buChar char="•"/>
              <a:defRPr sz="1800" b="1" i="0">
                <a:solidFill>
                  <a:srgbClr val="63666A"/>
                </a:solidFill>
                <a:latin typeface="Helvetica"/>
                <a:cs typeface="Helvetica"/>
              </a:defRPr>
            </a:lvl1pPr>
            <a:lvl2pPr marL="320040" lvl="1" indent="256032">
              <a:lnSpc>
                <a:spcPct val="105000"/>
              </a:lnSpc>
              <a:spcBef>
                <a:spcPts val="300"/>
              </a:spcBef>
              <a:spcAft>
                <a:spcPts val="300"/>
              </a:spcAft>
              <a:buSzPct val="90000"/>
              <a:buFont typeface="Lucida Grande"/>
              <a:buChar char="-"/>
              <a:defRPr sz="1600" b="0" i="0">
                <a:solidFill>
                  <a:srgbClr val="63666A"/>
                </a:solidFill>
                <a:latin typeface="Helvetica"/>
                <a:cs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cs typeface="+mn-cs"/>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cs typeface="+mn-cs"/>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cs typeface="+mn-cs"/>
              </a:defRPr>
            </a:lvl5pPr>
            <a:lvl6pPr marL="2514600" indent="-228600">
              <a:spcBef>
                <a:spcPct val="20000"/>
              </a:spcBef>
              <a:buFont typeface="Arial"/>
              <a:buChar char="•"/>
              <a:defRPr sz="2000">
                <a:latin typeface="+mn-lt"/>
                <a:ea typeface="+mn-ea"/>
                <a:cs typeface="+mn-cs"/>
              </a:defRPr>
            </a:lvl6pPr>
            <a:lvl7pPr marL="2971800" indent="-228600">
              <a:spcBef>
                <a:spcPct val="20000"/>
              </a:spcBef>
              <a:buFont typeface="Arial"/>
              <a:buChar char="•"/>
              <a:defRPr sz="2000">
                <a:latin typeface="+mn-lt"/>
                <a:ea typeface="+mn-ea"/>
                <a:cs typeface="+mn-cs"/>
              </a:defRPr>
            </a:lvl7pPr>
            <a:lvl8pPr marL="3429000" indent="-228600">
              <a:spcBef>
                <a:spcPct val="20000"/>
              </a:spcBef>
              <a:buFont typeface="Arial"/>
              <a:buChar char="•"/>
              <a:defRPr sz="2000">
                <a:latin typeface="+mn-lt"/>
                <a:ea typeface="+mn-ea"/>
                <a:cs typeface="+mn-cs"/>
              </a:defRPr>
            </a:lvl8pPr>
            <a:lvl9pPr marL="3886200" indent="-228600">
              <a:spcBef>
                <a:spcPct val="20000"/>
              </a:spcBef>
              <a:buFont typeface="Arial"/>
              <a:buChar char="•"/>
              <a:defRPr sz="2000">
                <a:latin typeface="+mn-lt"/>
                <a:ea typeface="+mn-ea"/>
                <a:cs typeface="+mn-cs"/>
              </a:defRPr>
            </a:lvl9pPr>
          </a:lstStyle>
          <a:p>
            <a:r>
              <a:rPr lang="en-US" sz="1600" b="0" dirty="0"/>
              <a:t>LAr Cryogenics supporting LAr Detector.</a:t>
            </a:r>
          </a:p>
          <a:p>
            <a:r>
              <a:rPr lang="en-US" sz="1600" b="0" dirty="0"/>
              <a:t>LHe Cryogenics supporting SAND. Upgradable to support future SC magnet.</a:t>
            </a:r>
          </a:p>
        </p:txBody>
      </p:sp>
      <p:cxnSp>
        <p:nvCxnSpPr>
          <p:cNvPr id="15" name="Straight Arrow Connector 14">
            <a:extLst>
              <a:ext uri="{FF2B5EF4-FFF2-40B4-BE49-F238E27FC236}">
                <a16:creationId xmlns:a16="http://schemas.microsoft.com/office/drawing/2014/main" id="{BAD11C88-631D-634E-B55C-0A5E386E0909}"/>
              </a:ext>
            </a:extLst>
          </p:cNvPr>
          <p:cNvCxnSpPr>
            <a:cxnSpLocks/>
            <a:stCxn id="16" idx="1"/>
          </p:cNvCxnSpPr>
          <p:nvPr/>
        </p:nvCxnSpPr>
        <p:spPr>
          <a:xfrm flipH="1" flipV="1">
            <a:off x="4597762" y="5036127"/>
            <a:ext cx="1749242" cy="1077338"/>
          </a:xfrm>
          <a:prstGeom prst="straightConnector1">
            <a:avLst/>
          </a:prstGeom>
          <a:ln>
            <a:solidFill>
              <a:srgbClr val="0432FF"/>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53878CA1-A949-9948-9D8E-A58CA09BE1D0}"/>
              </a:ext>
            </a:extLst>
          </p:cNvPr>
          <p:cNvSpPr txBox="1"/>
          <p:nvPr/>
        </p:nvSpPr>
        <p:spPr>
          <a:xfrm>
            <a:off x="6347004" y="5959576"/>
            <a:ext cx="1106585" cy="307777"/>
          </a:xfrm>
          <a:prstGeom prst="rect">
            <a:avLst/>
          </a:prstGeom>
          <a:noFill/>
        </p:spPr>
        <p:txBody>
          <a:bodyPr wrap="none" rtlCol="0">
            <a:spAutoFit/>
          </a:bodyPr>
          <a:lstStyle/>
          <a:p>
            <a:r>
              <a:rPr lang="en-US" sz="1400" dirty="0">
                <a:solidFill>
                  <a:srgbClr val="0432FF"/>
                </a:solidFill>
              </a:rPr>
              <a:t>LAr Detector</a:t>
            </a:r>
          </a:p>
        </p:txBody>
      </p:sp>
      <p:cxnSp>
        <p:nvCxnSpPr>
          <p:cNvPr id="50" name="Straight Arrow Connector 49">
            <a:extLst>
              <a:ext uri="{FF2B5EF4-FFF2-40B4-BE49-F238E27FC236}">
                <a16:creationId xmlns:a16="http://schemas.microsoft.com/office/drawing/2014/main" id="{FC635E5F-D7D4-2442-9A9A-85260182956D}"/>
              </a:ext>
            </a:extLst>
          </p:cNvPr>
          <p:cNvCxnSpPr>
            <a:cxnSpLocks/>
            <a:stCxn id="16" idx="3"/>
          </p:cNvCxnSpPr>
          <p:nvPr/>
        </p:nvCxnSpPr>
        <p:spPr>
          <a:xfrm flipV="1">
            <a:off x="7453589" y="5257801"/>
            <a:ext cx="1207104" cy="855664"/>
          </a:xfrm>
          <a:prstGeom prst="straightConnector1">
            <a:avLst/>
          </a:prstGeom>
          <a:ln>
            <a:solidFill>
              <a:srgbClr val="0432FF"/>
            </a:solidFill>
            <a:tailEnd type="triangle"/>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69B37E22-1ED7-1D40-9AF1-A1E3088CC894}"/>
              </a:ext>
            </a:extLst>
          </p:cNvPr>
          <p:cNvSpPr txBox="1"/>
          <p:nvPr/>
        </p:nvSpPr>
        <p:spPr>
          <a:xfrm>
            <a:off x="8721888" y="3009431"/>
            <a:ext cx="1386470" cy="369332"/>
          </a:xfrm>
          <a:prstGeom prst="rect">
            <a:avLst/>
          </a:prstGeom>
          <a:noFill/>
        </p:spPr>
        <p:txBody>
          <a:bodyPr wrap="none" rtlCol="0">
            <a:spAutoFit/>
          </a:bodyPr>
          <a:lstStyle/>
          <a:p>
            <a:r>
              <a:rPr lang="en-US" dirty="0">
                <a:solidFill>
                  <a:schemeClr val="accent6">
                    <a:lumMod val="75000"/>
                  </a:schemeClr>
                </a:solidFill>
              </a:rPr>
              <a:t>SAND Alcove</a:t>
            </a:r>
          </a:p>
        </p:txBody>
      </p:sp>
      <p:cxnSp>
        <p:nvCxnSpPr>
          <p:cNvPr id="54" name="Straight Arrow Connector 53">
            <a:extLst>
              <a:ext uri="{FF2B5EF4-FFF2-40B4-BE49-F238E27FC236}">
                <a16:creationId xmlns:a16="http://schemas.microsoft.com/office/drawing/2014/main" id="{D9AF8E24-431E-174A-914F-4CFEAE34B236}"/>
              </a:ext>
            </a:extLst>
          </p:cNvPr>
          <p:cNvCxnSpPr>
            <a:cxnSpLocks/>
            <a:stCxn id="52" idx="2"/>
          </p:cNvCxnSpPr>
          <p:nvPr/>
        </p:nvCxnSpPr>
        <p:spPr>
          <a:xfrm>
            <a:off x="9415123" y="3378764"/>
            <a:ext cx="323018" cy="1014797"/>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FB9FF208-6310-FB49-8E35-FA425C41C00B}"/>
              </a:ext>
            </a:extLst>
          </p:cNvPr>
          <p:cNvSpPr txBox="1"/>
          <p:nvPr/>
        </p:nvSpPr>
        <p:spPr>
          <a:xfrm>
            <a:off x="4511907" y="5967151"/>
            <a:ext cx="1255985" cy="307777"/>
          </a:xfrm>
          <a:prstGeom prst="rect">
            <a:avLst/>
          </a:prstGeom>
          <a:noFill/>
        </p:spPr>
        <p:txBody>
          <a:bodyPr wrap="none" rtlCol="0">
            <a:spAutoFit/>
          </a:bodyPr>
          <a:lstStyle/>
          <a:p>
            <a:r>
              <a:rPr lang="en-US" sz="1400" dirty="0">
                <a:solidFill>
                  <a:srgbClr val="0432FF"/>
                </a:solidFill>
              </a:rPr>
              <a:t>LAr Cryogenics</a:t>
            </a:r>
          </a:p>
        </p:txBody>
      </p:sp>
      <p:cxnSp>
        <p:nvCxnSpPr>
          <p:cNvPr id="29" name="Straight Arrow Connector 28">
            <a:extLst>
              <a:ext uri="{FF2B5EF4-FFF2-40B4-BE49-F238E27FC236}">
                <a16:creationId xmlns:a16="http://schemas.microsoft.com/office/drawing/2014/main" id="{5105FDC1-CD8B-4C41-AA88-729BDB477478}"/>
              </a:ext>
            </a:extLst>
          </p:cNvPr>
          <p:cNvCxnSpPr>
            <a:cxnSpLocks/>
            <a:stCxn id="28" idx="0"/>
          </p:cNvCxnSpPr>
          <p:nvPr/>
        </p:nvCxnSpPr>
        <p:spPr>
          <a:xfrm flipH="1" flipV="1">
            <a:off x="4427416" y="5257801"/>
            <a:ext cx="712484" cy="709350"/>
          </a:xfrm>
          <a:prstGeom prst="straightConnector1">
            <a:avLst/>
          </a:prstGeom>
          <a:ln>
            <a:solidFill>
              <a:srgbClr val="0432FF"/>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BB7434AE-2368-5341-8EB4-89BD941706D8}"/>
              </a:ext>
            </a:extLst>
          </p:cNvPr>
          <p:cNvSpPr txBox="1"/>
          <p:nvPr/>
        </p:nvSpPr>
        <p:spPr>
          <a:xfrm>
            <a:off x="3154883" y="6013360"/>
            <a:ext cx="1328654" cy="307777"/>
          </a:xfrm>
          <a:prstGeom prst="rect">
            <a:avLst/>
          </a:prstGeom>
          <a:noFill/>
        </p:spPr>
        <p:txBody>
          <a:bodyPr wrap="square" rtlCol="0">
            <a:spAutoFit/>
          </a:bodyPr>
          <a:lstStyle/>
          <a:p>
            <a:r>
              <a:rPr lang="en-US" sz="1400" dirty="0">
                <a:solidFill>
                  <a:srgbClr val="FF40FF"/>
                </a:solidFill>
              </a:rPr>
              <a:t>LHe Cryogenics</a:t>
            </a:r>
          </a:p>
        </p:txBody>
      </p:sp>
      <p:cxnSp>
        <p:nvCxnSpPr>
          <p:cNvPr id="33" name="Straight Arrow Connector 32">
            <a:extLst>
              <a:ext uri="{FF2B5EF4-FFF2-40B4-BE49-F238E27FC236}">
                <a16:creationId xmlns:a16="http://schemas.microsoft.com/office/drawing/2014/main" id="{40D1B6BA-1C63-EA46-B437-F449413A9C4E}"/>
              </a:ext>
            </a:extLst>
          </p:cNvPr>
          <p:cNvCxnSpPr>
            <a:cxnSpLocks/>
          </p:cNvCxnSpPr>
          <p:nvPr/>
        </p:nvCxnSpPr>
        <p:spPr>
          <a:xfrm flipH="1" flipV="1">
            <a:off x="2664163" y="5705754"/>
            <a:ext cx="468370" cy="415286"/>
          </a:xfrm>
          <a:prstGeom prst="straightConnector1">
            <a:avLst/>
          </a:prstGeom>
          <a:ln>
            <a:solidFill>
              <a:srgbClr val="FF40FF"/>
            </a:solidFill>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C639DB2E-7552-F74C-896B-C33CE4B9C2F9}"/>
              </a:ext>
            </a:extLst>
          </p:cNvPr>
          <p:cNvSpPr txBox="1"/>
          <p:nvPr/>
        </p:nvSpPr>
        <p:spPr>
          <a:xfrm>
            <a:off x="8711534" y="6064738"/>
            <a:ext cx="1576457" cy="276999"/>
          </a:xfrm>
          <a:prstGeom prst="rect">
            <a:avLst/>
          </a:prstGeom>
          <a:noFill/>
        </p:spPr>
        <p:txBody>
          <a:bodyPr wrap="none" rtlCol="0">
            <a:spAutoFit/>
          </a:bodyPr>
          <a:lstStyle/>
          <a:p>
            <a:r>
              <a:rPr lang="en-US" sz="1200" dirty="0"/>
              <a:t>Courtesy of M. Leitner</a:t>
            </a:r>
          </a:p>
        </p:txBody>
      </p:sp>
      <p:sp>
        <p:nvSpPr>
          <p:cNvPr id="20" name="TextBox 19">
            <a:extLst>
              <a:ext uri="{FF2B5EF4-FFF2-40B4-BE49-F238E27FC236}">
                <a16:creationId xmlns:a16="http://schemas.microsoft.com/office/drawing/2014/main" id="{C03F43BC-ECD3-FA4B-8B2E-425D56214363}"/>
              </a:ext>
            </a:extLst>
          </p:cNvPr>
          <p:cNvSpPr txBox="1"/>
          <p:nvPr/>
        </p:nvSpPr>
        <p:spPr>
          <a:xfrm>
            <a:off x="7238051" y="180675"/>
            <a:ext cx="3271858" cy="369332"/>
          </a:xfrm>
          <a:prstGeom prst="rect">
            <a:avLst/>
          </a:prstGeom>
          <a:solidFill>
            <a:srgbClr val="00FA00"/>
          </a:solidFill>
        </p:spPr>
        <p:txBody>
          <a:bodyPr wrap="none" rtlCol="0">
            <a:spAutoFit/>
          </a:bodyPr>
          <a:lstStyle/>
          <a:p>
            <a:r>
              <a:rPr lang="en-US" dirty="0"/>
              <a:t>Cryo surface facilities not shown.</a:t>
            </a:r>
          </a:p>
        </p:txBody>
      </p:sp>
      <p:sp>
        <p:nvSpPr>
          <p:cNvPr id="6" name="Title 5">
            <a:extLst>
              <a:ext uri="{FF2B5EF4-FFF2-40B4-BE49-F238E27FC236}">
                <a16:creationId xmlns:a16="http://schemas.microsoft.com/office/drawing/2014/main" id="{38279F85-19ED-4D42-AD93-4DD48848D9E8}"/>
              </a:ext>
            </a:extLst>
          </p:cNvPr>
          <p:cNvSpPr>
            <a:spLocks noGrp="1"/>
          </p:cNvSpPr>
          <p:nvPr>
            <p:ph type="title"/>
          </p:nvPr>
        </p:nvSpPr>
        <p:spPr/>
        <p:txBody>
          <a:bodyPr/>
          <a:lstStyle/>
          <a:p>
            <a:r>
              <a:rPr lang="en-US" dirty="0">
                <a:cs typeface="Helvetica"/>
              </a:rPr>
              <a:t>Near Site complex</a:t>
            </a:r>
            <a:endParaRPr lang="en-US" dirty="0"/>
          </a:p>
        </p:txBody>
      </p:sp>
      <p:sp>
        <p:nvSpPr>
          <p:cNvPr id="8" name="Date Placeholder 7">
            <a:extLst>
              <a:ext uri="{FF2B5EF4-FFF2-40B4-BE49-F238E27FC236}">
                <a16:creationId xmlns:a16="http://schemas.microsoft.com/office/drawing/2014/main" id="{C0F9DC12-6F9C-CC4D-8B83-37C91BC21991}"/>
              </a:ext>
            </a:extLst>
          </p:cNvPr>
          <p:cNvSpPr>
            <a:spLocks noGrp="1"/>
          </p:cNvSpPr>
          <p:nvPr>
            <p:ph type="dt" sz="half" idx="2"/>
          </p:nvPr>
        </p:nvSpPr>
        <p:spPr/>
        <p:txBody>
          <a:bodyPr/>
          <a:lstStyle/>
          <a:p>
            <a:pPr>
              <a:defRPr/>
            </a:pPr>
            <a:r>
              <a:rPr lang="en-US"/>
              <a:t>07.09.20</a:t>
            </a:r>
            <a:endParaRPr lang="en-US" dirty="0"/>
          </a:p>
        </p:txBody>
      </p:sp>
      <p:sp>
        <p:nvSpPr>
          <p:cNvPr id="11" name="Footer Placeholder 10">
            <a:extLst>
              <a:ext uri="{FF2B5EF4-FFF2-40B4-BE49-F238E27FC236}">
                <a16:creationId xmlns:a16="http://schemas.microsoft.com/office/drawing/2014/main" id="{D0212C69-4D73-744A-82A7-60564086CCD6}"/>
              </a:ext>
            </a:extLst>
          </p:cNvPr>
          <p:cNvSpPr>
            <a:spLocks noGrp="1"/>
          </p:cNvSpPr>
          <p:nvPr>
            <p:ph type="ftr" sz="quarter" idx="11"/>
          </p:nvPr>
        </p:nvSpPr>
        <p:spPr/>
        <p:txBody>
          <a:bodyPr/>
          <a:lstStyle/>
          <a:p>
            <a:pPr>
              <a:defRPr/>
            </a:pPr>
            <a:r>
              <a:rPr lang="en-US"/>
              <a:t>David Montanari | Near Site Cryogenics Systems Overview</a:t>
            </a:r>
            <a:endParaRPr lang="en-US" dirty="0"/>
          </a:p>
        </p:txBody>
      </p:sp>
    </p:spTree>
    <p:extLst>
      <p:ext uri="{BB962C8B-B14F-4D97-AF65-F5344CB8AC3E}">
        <p14:creationId xmlns:p14="http://schemas.microsoft.com/office/powerpoint/2010/main" val="1503971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DE727-3553-418A-9AAD-A6A18B73A8CE}"/>
              </a:ext>
            </a:extLst>
          </p:cNvPr>
          <p:cNvSpPr>
            <a:spLocks noGrp="1"/>
          </p:cNvSpPr>
          <p:nvPr>
            <p:ph type="title"/>
          </p:nvPr>
        </p:nvSpPr>
        <p:spPr/>
        <p:txBody>
          <a:bodyPr/>
          <a:lstStyle/>
          <a:p>
            <a:r>
              <a:rPr lang="en-US" dirty="0"/>
              <a:t>LAr Cryogenics</a:t>
            </a:r>
          </a:p>
        </p:txBody>
      </p:sp>
      <p:sp>
        <p:nvSpPr>
          <p:cNvPr id="3" name="Footer Placeholder 2">
            <a:extLst>
              <a:ext uri="{FF2B5EF4-FFF2-40B4-BE49-F238E27FC236}">
                <a16:creationId xmlns:a16="http://schemas.microsoft.com/office/drawing/2014/main" id="{C27B8836-ABC6-45C1-9996-CF734C55BE4D}"/>
              </a:ext>
            </a:extLst>
          </p:cNvPr>
          <p:cNvSpPr>
            <a:spLocks noGrp="1"/>
          </p:cNvSpPr>
          <p:nvPr>
            <p:ph type="ftr" sz="quarter" idx="14"/>
          </p:nvPr>
        </p:nvSpPr>
        <p:spPr>
          <a:xfrm>
            <a:off x="2596896" y="6488432"/>
            <a:ext cx="7329349" cy="187324"/>
          </a:xfrm>
        </p:spPr>
        <p:txBody>
          <a:bodyPr/>
          <a:lstStyle/>
          <a:p>
            <a:pPr>
              <a:defRPr/>
            </a:pPr>
            <a:r>
              <a:rPr lang="en-US"/>
              <a:t>David Montanari | Near Site Cryogenics Systems Overview</a:t>
            </a:r>
          </a:p>
        </p:txBody>
      </p:sp>
      <p:sp>
        <p:nvSpPr>
          <p:cNvPr id="4" name="Slide Number Placeholder 3">
            <a:extLst>
              <a:ext uri="{FF2B5EF4-FFF2-40B4-BE49-F238E27FC236}">
                <a16:creationId xmlns:a16="http://schemas.microsoft.com/office/drawing/2014/main" id="{ACAFB9AD-D3D3-42EB-8108-4494151E5AC0}"/>
              </a:ext>
            </a:extLst>
          </p:cNvPr>
          <p:cNvSpPr>
            <a:spLocks noGrp="1"/>
          </p:cNvSpPr>
          <p:nvPr>
            <p:ph type="sldNum" sz="quarter" idx="15"/>
          </p:nvPr>
        </p:nvSpPr>
        <p:spPr/>
        <p:txBody>
          <a:bodyPr/>
          <a:lstStyle/>
          <a:p>
            <a:pPr>
              <a:defRPr/>
            </a:pPr>
            <a:fld id="{98AA3EDC-84CE-5D44-955B-22A59AD27526}" type="slidenum">
              <a:rPr lang="en-US" smtClean="0"/>
              <a:pPr>
                <a:defRPr/>
              </a:pPr>
              <a:t>8</a:t>
            </a:fld>
            <a:endParaRPr lang="en-US" dirty="0"/>
          </a:p>
        </p:txBody>
      </p:sp>
      <p:sp>
        <p:nvSpPr>
          <p:cNvPr id="7" name="Date Placeholder 6">
            <a:extLst>
              <a:ext uri="{FF2B5EF4-FFF2-40B4-BE49-F238E27FC236}">
                <a16:creationId xmlns:a16="http://schemas.microsoft.com/office/drawing/2014/main" id="{81CFD2F1-11AF-4B4A-A156-AA51918BAFA1}"/>
              </a:ext>
            </a:extLst>
          </p:cNvPr>
          <p:cNvSpPr>
            <a:spLocks noGrp="1"/>
          </p:cNvSpPr>
          <p:nvPr>
            <p:ph type="dt" sz="half" idx="2"/>
          </p:nvPr>
        </p:nvSpPr>
        <p:spPr/>
        <p:txBody>
          <a:bodyPr/>
          <a:lstStyle/>
          <a:p>
            <a:pPr>
              <a:defRPr/>
            </a:pPr>
            <a:r>
              <a:rPr lang="en-US"/>
              <a:t>07.09.20</a:t>
            </a:r>
            <a:endParaRPr lang="en-US" dirty="0"/>
          </a:p>
        </p:txBody>
      </p:sp>
    </p:spTree>
    <p:extLst>
      <p:ext uri="{BB962C8B-B14F-4D97-AF65-F5344CB8AC3E}">
        <p14:creationId xmlns:p14="http://schemas.microsoft.com/office/powerpoint/2010/main" val="357279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DE727-3553-418A-9AAD-A6A18B73A8CE}"/>
              </a:ext>
            </a:extLst>
          </p:cNvPr>
          <p:cNvSpPr>
            <a:spLocks noGrp="1"/>
          </p:cNvSpPr>
          <p:nvPr>
            <p:ph type="title"/>
          </p:nvPr>
        </p:nvSpPr>
        <p:spPr/>
        <p:txBody>
          <a:bodyPr/>
          <a:lstStyle/>
          <a:p>
            <a:r>
              <a:rPr lang="en-US" dirty="0"/>
              <a:t>Relevant Requirements (partial list)</a:t>
            </a:r>
          </a:p>
        </p:txBody>
      </p:sp>
      <p:sp>
        <p:nvSpPr>
          <p:cNvPr id="3" name="Footer Placeholder 2">
            <a:extLst>
              <a:ext uri="{FF2B5EF4-FFF2-40B4-BE49-F238E27FC236}">
                <a16:creationId xmlns:a16="http://schemas.microsoft.com/office/drawing/2014/main" id="{C27B8836-ABC6-45C1-9996-CF734C55BE4D}"/>
              </a:ext>
            </a:extLst>
          </p:cNvPr>
          <p:cNvSpPr>
            <a:spLocks noGrp="1"/>
          </p:cNvSpPr>
          <p:nvPr>
            <p:ph type="ftr" sz="quarter" idx="14"/>
          </p:nvPr>
        </p:nvSpPr>
        <p:spPr>
          <a:xfrm>
            <a:off x="2596896" y="6488432"/>
            <a:ext cx="7329349" cy="187324"/>
          </a:xfrm>
        </p:spPr>
        <p:txBody>
          <a:bodyPr/>
          <a:lstStyle/>
          <a:p>
            <a:pPr>
              <a:defRPr/>
            </a:pPr>
            <a:r>
              <a:rPr lang="en-US"/>
              <a:t>David Montanari | Near Site Cryogenics Systems Overview</a:t>
            </a:r>
          </a:p>
        </p:txBody>
      </p:sp>
      <p:sp>
        <p:nvSpPr>
          <p:cNvPr id="4" name="Slide Number Placeholder 3">
            <a:extLst>
              <a:ext uri="{FF2B5EF4-FFF2-40B4-BE49-F238E27FC236}">
                <a16:creationId xmlns:a16="http://schemas.microsoft.com/office/drawing/2014/main" id="{ACAFB9AD-D3D3-42EB-8108-4494151E5AC0}"/>
              </a:ext>
            </a:extLst>
          </p:cNvPr>
          <p:cNvSpPr>
            <a:spLocks noGrp="1"/>
          </p:cNvSpPr>
          <p:nvPr>
            <p:ph type="sldNum" sz="quarter" idx="15"/>
          </p:nvPr>
        </p:nvSpPr>
        <p:spPr/>
        <p:txBody>
          <a:bodyPr/>
          <a:lstStyle/>
          <a:p>
            <a:pPr>
              <a:defRPr/>
            </a:pPr>
            <a:fld id="{98AA3EDC-84CE-5D44-955B-22A59AD27526}" type="slidenum">
              <a:rPr lang="en-US" smtClean="0"/>
              <a:pPr>
                <a:defRPr/>
              </a:pPr>
              <a:t>9</a:t>
            </a:fld>
            <a:endParaRPr lang="en-US" dirty="0"/>
          </a:p>
        </p:txBody>
      </p:sp>
      <p:sp>
        <p:nvSpPr>
          <p:cNvPr id="5" name="Content Placeholder 4">
            <a:extLst>
              <a:ext uri="{FF2B5EF4-FFF2-40B4-BE49-F238E27FC236}">
                <a16:creationId xmlns:a16="http://schemas.microsoft.com/office/drawing/2014/main" id="{CB0A8B36-D24A-426C-AC08-923356D40EC7}"/>
              </a:ext>
            </a:extLst>
          </p:cNvPr>
          <p:cNvSpPr>
            <a:spLocks noGrp="1"/>
          </p:cNvSpPr>
          <p:nvPr>
            <p:ph idx="16"/>
          </p:nvPr>
        </p:nvSpPr>
        <p:spPr>
          <a:xfrm>
            <a:off x="609600" y="1238250"/>
            <a:ext cx="11057467" cy="4846638"/>
          </a:xfrm>
        </p:spPr>
        <p:txBody>
          <a:bodyPr>
            <a:normAutofit fontScale="92500" lnSpcReduction="10000"/>
          </a:bodyPr>
          <a:lstStyle/>
          <a:p>
            <a:pPr marL="0" indent="0">
              <a:buNone/>
            </a:pPr>
            <a:r>
              <a:rPr lang="en-US" dirty="0"/>
              <a:t>Requirements from DOORS requirements management: </a:t>
            </a:r>
          </a:p>
          <a:p>
            <a:pPr marL="342900" indent="-342900">
              <a:lnSpc>
                <a:spcPct val="150000"/>
              </a:lnSpc>
            </a:pPr>
            <a:r>
              <a:rPr lang="en-US" sz="2000" dirty="0"/>
              <a:t>Electron lifetime of 3 ms required for experiment.</a:t>
            </a:r>
          </a:p>
          <a:p>
            <a:pPr marL="342900" indent="-342900">
              <a:lnSpc>
                <a:spcPct val="150000"/>
              </a:lnSpc>
            </a:pPr>
            <a:r>
              <a:rPr lang="en-US" sz="2000" dirty="0"/>
              <a:t>Each row of 5  ArgonCUBE detector elements receives its own LAr stream from a common LAr distribution/purification. There are 7-off rows.</a:t>
            </a:r>
          </a:p>
          <a:p>
            <a:pPr marL="342900" indent="-342900">
              <a:lnSpc>
                <a:spcPct val="150000"/>
              </a:lnSpc>
            </a:pPr>
            <a:r>
              <a:rPr lang="en-US" sz="2000" dirty="0"/>
              <a:t>The estimated heat loads are:</a:t>
            </a:r>
          </a:p>
          <a:p>
            <a:pPr marL="726948" lvl="2" indent="-342900">
              <a:lnSpc>
                <a:spcPct val="150000"/>
              </a:lnSpc>
            </a:pPr>
            <a:r>
              <a:rPr lang="en-US" dirty="0"/>
              <a:t>From the cryostat 3 kW;</a:t>
            </a:r>
          </a:p>
          <a:p>
            <a:pPr marL="726948" lvl="2" indent="-342900">
              <a:lnSpc>
                <a:spcPct val="150000"/>
              </a:lnSpc>
            </a:pPr>
            <a:r>
              <a:rPr lang="en-US" dirty="0"/>
              <a:t>From the detector electronics within the cryostat 12 kW;</a:t>
            </a:r>
          </a:p>
          <a:p>
            <a:pPr marL="726948" lvl="2" indent="-342900">
              <a:lnSpc>
                <a:spcPct val="150000"/>
              </a:lnSpc>
            </a:pPr>
            <a:r>
              <a:rPr lang="en-US" dirty="0"/>
              <a:t>From the LAr pumps 0.5 kW (assuming 1 pump in operation);</a:t>
            </a:r>
          </a:p>
          <a:p>
            <a:pPr marL="726948" lvl="2" indent="-342900">
              <a:lnSpc>
                <a:spcPct val="150000"/>
              </a:lnSpc>
            </a:pPr>
            <a:r>
              <a:rPr lang="en-US" dirty="0"/>
              <a:t>From the piping and purification vessels 1.0 kW.</a:t>
            </a:r>
          </a:p>
          <a:p>
            <a:pPr marL="342900" indent="-342900">
              <a:lnSpc>
                <a:spcPct val="150000"/>
              </a:lnSpc>
            </a:pPr>
            <a:r>
              <a:rPr lang="en-US" sz="2000" dirty="0"/>
              <a:t>Vessel internal size of L x W x H = 9.0 m x 6.0 m x 4.5 m (318 ton LAr).</a:t>
            </a:r>
          </a:p>
          <a:p>
            <a:pPr marL="342900" indent="-342900">
              <a:lnSpc>
                <a:spcPct val="150000"/>
              </a:lnSpc>
            </a:pPr>
            <a:r>
              <a:rPr lang="en-US" sz="2000" dirty="0"/>
              <a:t>Detector moves 30 meters once a month at 1 cm/minute.</a:t>
            </a:r>
          </a:p>
        </p:txBody>
      </p:sp>
      <p:sp>
        <p:nvSpPr>
          <p:cNvPr id="7" name="Date Placeholder 6">
            <a:extLst>
              <a:ext uri="{FF2B5EF4-FFF2-40B4-BE49-F238E27FC236}">
                <a16:creationId xmlns:a16="http://schemas.microsoft.com/office/drawing/2014/main" id="{81CFD2F1-11AF-4B4A-A156-AA51918BAFA1}"/>
              </a:ext>
            </a:extLst>
          </p:cNvPr>
          <p:cNvSpPr>
            <a:spLocks noGrp="1"/>
          </p:cNvSpPr>
          <p:nvPr>
            <p:ph type="dt" sz="half" idx="2"/>
          </p:nvPr>
        </p:nvSpPr>
        <p:spPr/>
        <p:txBody>
          <a:bodyPr/>
          <a:lstStyle/>
          <a:p>
            <a:pPr>
              <a:defRPr/>
            </a:pPr>
            <a:r>
              <a:rPr lang="en-US"/>
              <a:t>07.09.20</a:t>
            </a:r>
            <a:endParaRPr lang="en-US" dirty="0"/>
          </a:p>
        </p:txBody>
      </p:sp>
      <p:sp>
        <p:nvSpPr>
          <p:cNvPr id="6" name="Rectangle 5">
            <a:extLst>
              <a:ext uri="{FF2B5EF4-FFF2-40B4-BE49-F238E27FC236}">
                <a16:creationId xmlns:a16="http://schemas.microsoft.com/office/drawing/2014/main" id="{FF64C456-471D-47FE-8D8A-77B41FD19263}"/>
              </a:ext>
            </a:extLst>
          </p:cNvPr>
          <p:cNvSpPr/>
          <p:nvPr/>
        </p:nvSpPr>
        <p:spPr>
          <a:xfrm>
            <a:off x="10000192" y="655956"/>
            <a:ext cx="1666875" cy="368300"/>
          </a:xfrm>
          <a:prstGeom prst="rect">
            <a:avLst/>
          </a:prstGeom>
        </p:spPr>
        <p:txBody>
          <a:bodyPr wrap="none">
            <a:spAutoFit/>
          </a:bodyPr>
          <a:lstStyle/>
          <a:p>
            <a:r>
              <a:rPr lang="en-US" u="sng" dirty="0">
                <a:solidFill>
                  <a:srgbClr val="0000FF"/>
                </a:solidFill>
                <a:latin typeface="Calibri" panose="020F0502020204030204" pitchFamily="34" charset="0"/>
                <a:hlinkClick r:id="rId2"/>
              </a:rPr>
              <a:t>EDMS 2390106</a:t>
            </a:r>
            <a:r>
              <a:rPr lang="en-US" dirty="0"/>
              <a:t> </a:t>
            </a:r>
          </a:p>
        </p:txBody>
      </p:sp>
    </p:spTree>
    <p:extLst>
      <p:ext uri="{BB962C8B-B14F-4D97-AF65-F5344CB8AC3E}">
        <p14:creationId xmlns:p14="http://schemas.microsoft.com/office/powerpoint/2010/main" val="203951281"/>
      </p:ext>
    </p:extLst>
  </p:cSld>
  <p:clrMapOvr>
    <a:masterClrMapping/>
  </p:clrMapOvr>
</p:sld>
</file>

<file path=ppt/theme/theme1.xml><?xml version="1.0" encoding="utf-8"?>
<a:theme xmlns:a="http://schemas.openxmlformats.org/drawingml/2006/main" name="LBNF Template_0512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E136C6823184499040EF32FECB2863" ma:contentTypeVersion="12" ma:contentTypeDescription="Create a new document." ma:contentTypeScope="" ma:versionID="86b5167867d8a0c97ef44d66abf3dbbf">
  <xsd:schema xmlns:xsd="http://www.w3.org/2001/XMLSchema" xmlns:xs="http://www.w3.org/2001/XMLSchema" xmlns:p="http://schemas.microsoft.com/office/2006/metadata/properties" xmlns:ns3="217384e2-1cc7-462a-88d5-a9f0c79de128" xmlns:ns4="47630a84-84bd-4c0e-8a4d-0e925dfde686" targetNamespace="http://schemas.microsoft.com/office/2006/metadata/properties" ma:root="true" ma:fieldsID="7129394e52a3b6990431e8a208151742" ns3:_="" ns4:_="">
    <xsd:import namespace="217384e2-1cc7-462a-88d5-a9f0c79de128"/>
    <xsd:import namespace="47630a84-84bd-4c0e-8a4d-0e925dfde68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7384e2-1cc7-462a-88d5-a9f0c79de1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630a84-84bd-4c0e-8a4d-0e925dfde68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328CDF4-6FDF-45D6-AD58-64E5583DF1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7384e2-1cc7-462a-88d5-a9f0c79de128"/>
    <ds:schemaRef ds:uri="47630a84-84bd-4c0e-8a4d-0e925dfde6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5A8348-B893-480E-B73E-F68EF0724472}">
  <ds:schemaRefs>
    <ds:schemaRef ds:uri="http://schemas.microsoft.com/sharepoint/v3/contenttype/forms"/>
  </ds:schemaRefs>
</ds:datastoreItem>
</file>

<file path=customXml/itemProps3.xml><?xml version="1.0" encoding="utf-8"?>
<ds:datastoreItem xmlns:ds="http://schemas.openxmlformats.org/officeDocument/2006/customXml" ds:itemID="{221AB8FB-521F-436B-8DB8-AF19661E6E7B}">
  <ds:schemaRefs>
    <ds:schemaRef ds:uri="http://schemas.microsoft.com/office/2006/documentManagement/types"/>
    <ds:schemaRef ds:uri="http://schemas.openxmlformats.org/package/2006/metadata/core-properties"/>
    <ds:schemaRef ds:uri="http://purl.org/dc/elements/1.1/"/>
    <ds:schemaRef ds:uri="http://purl.org/dc/terms/"/>
    <ds:schemaRef ds:uri="217384e2-1cc7-462a-88d5-a9f0c79de128"/>
    <ds:schemaRef ds:uri="http://www.w3.org/XML/1998/namespace"/>
    <ds:schemaRef ds:uri="http://purl.org/dc/dcmitype/"/>
    <ds:schemaRef ds:uri="http://schemas.microsoft.com/office/infopath/2007/PartnerControls"/>
    <ds:schemaRef ds:uri="47630a84-84bd-4c0e-8a4d-0e925dfde68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16464</TotalTime>
  <Words>6228</Words>
  <Application>Microsoft Macintosh PowerPoint</Application>
  <PresentationFormat>Widescreen</PresentationFormat>
  <Paragraphs>1142</Paragraphs>
  <Slides>51</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51</vt:i4>
      </vt:variant>
    </vt:vector>
  </HeadingPairs>
  <TitlesOfParts>
    <vt:vector size="59" baseType="lpstr">
      <vt:lpstr>Arial Unicode MS</vt:lpstr>
      <vt:lpstr>Arial</vt:lpstr>
      <vt:lpstr>Calibri</vt:lpstr>
      <vt:lpstr>Helvetica</vt:lpstr>
      <vt:lpstr>Lucida Grande</vt:lpstr>
      <vt:lpstr>Wingdings</vt:lpstr>
      <vt:lpstr>LBNF Template_051215</vt:lpstr>
      <vt:lpstr>LBNF Content-Footer Theme</vt:lpstr>
      <vt:lpstr>Near Site Cryogenics Overview</vt:lpstr>
      <vt:lpstr>Outline</vt:lpstr>
      <vt:lpstr>Cryogenics Infrastructure Scope </vt:lpstr>
      <vt:lpstr>Near Site Cryogenics Infrastructure Organization</vt:lpstr>
      <vt:lpstr>Near Detector (ND): Project Scope And Baseline Design (Day-one configuration)</vt:lpstr>
      <vt:lpstr>High level Requirements (more later)</vt:lpstr>
      <vt:lpstr>Near Site complex</vt:lpstr>
      <vt:lpstr>LAr Cryogenics</vt:lpstr>
      <vt:lpstr>Relevant Requirements (partial list)</vt:lpstr>
      <vt:lpstr>Interfaces</vt:lpstr>
      <vt:lpstr>Modes of Operation</vt:lpstr>
      <vt:lpstr>Design</vt:lpstr>
      <vt:lpstr>Layout</vt:lpstr>
      <vt:lpstr>LHe Cryogenics</vt:lpstr>
      <vt:lpstr>SAND Cooling Requirements (1/2)</vt:lpstr>
      <vt:lpstr>SAND Cooling Requirements (2/2)</vt:lpstr>
      <vt:lpstr>Interfaces</vt:lpstr>
      <vt:lpstr>Modes of Operation</vt:lpstr>
      <vt:lpstr>Design Schemes</vt:lpstr>
      <vt:lpstr>Process Flow Diagram (Scheme I)</vt:lpstr>
      <vt:lpstr>Preliminary P&amp;ID for SAND magnet cooling system</vt:lpstr>
      <vt:lpstr>Layout Plan</vt:lpstr>
      <vt:lpstr>Process Controls</vt:lpstr>
      <vt:lpstr>Process Controls</vt:lpstr>
      <vt:lpstr>Sample Cabinet Electrical Diagram PLC – Sample drawing</vt:lpstr>
      <vt:lpstr>ES&amp;H</vt:lpstr>
      <vt:lpstr>Design Status</vt:lpstr>
      <vt:lpstr>Next Steps</vt:lpstr>
      <vt:lpstr>NS Cryo Summary Schedule</vt:lpstr>
      <vt:lpstr>Summary</vt:lpstr>
      <vt:lpstr>Thanks</vt:lpstr>
      <vt:lpstr>Backup</vt:lpstr>
      <vt:lpstr>Reuse valve boxes from DUNE related experiments</vt:lpstr>
      <vt:lpstr>LAr Cryogenics Schedule</vt:lpstr>
      <vt:lpstr>Previous LAr TPC experiences with similar systems</vt:lpstr>
      <vt:lpstr>ES&amp;H and Quality Assurance/Quality Control (QA/QC)</vt:lpstr>
      <vt:lpstr>LAr Cryogenics Doc list</vt:lpstr>
      <vt:lpstr>Commercial Refrigerator/Liquefier</vt:lpstr>
      <vt:lpstr>Estimates of Heat Loads: SAND cooling system</vt:lpstr>
      <vt:lpstr>Main Components</vt:lpstr>
      <vt:lpstr>Layout Plans (1/3): Proximity Cryogenics for SAND magnet </vt:lpstr>
      <vt:lpstr>GHe storage/buffer tanks</vt:lpstr>
      <vt:lpstr>Process Parameters &amp; System Sizing (1/2)</vt:lpstr>
      <vt:lpstr>Process Parameters &amp; System Sizing (2/2): T-s Diagram</vt:lpstr>
      <vt:lpstr>Specifications of Utilities</vt:lpstr>
      <vt:lpstr>LHe Cryogenics Doc list</vt:lpstr>
      <vt:lpstr>Process Flow Diagram (2/2): Design Scheme II</vt:lpstr>
      <vt:lpstr>PowerPoint Presentation</vt:lpstr>
      <vt:lpstr>Design Schemes: Comparison</vt:lpstr>
      <vt:lpstr>Preliminary P&amp;ID for Scheme II</vt:lpstr>
      <vt:lpstr>Preliminary P&amp;ID (Scheme I)</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David Montanari</cp:lastModifiedBy>
  <cp:revision>729</cp:revision>
  <cp:lastPrinted>2015-05-22T11:54:13Z</cp:lastPrinted>
  <dcterms:created xsi:type="dcterms:W3CDTF">2015-04-30T14:29:22Z</dcterms:created>
  <dcterms:modified xsi:type="dcterms:W3CDTF">2020-07-09T11:35:43Z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0x010100FDE136C6823184499040EF32FECB2863</vt:lpwstr>
  </property>
</Properties>
</file>