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4"/>
  </p:notesMasterIdLst>
  <p:handoutMasterIdLst>
    <p:handoutMasterId r:id="rId35"/>
  </p:handoutMasterIdLst>
  <p:sldIdLst>
    <p:sldId id="263" r:id="rId3"/>
    <p:sldId id="333" r:id="rId4"/>
    <p:sldId id="274" r:id="rId5"/>
    <p:sldId id="259" r:id="rId6"/>
    <p:sldId id="335" r:id="rId7"/>
    <p:sldId id="267" r:id="rId8"/>
    <p:sldId id="268" r:id="rId9"/>
    <p:sldId id="275" r:id="rId10"/>
    <p:sldId id="276" r:id="rId11"/>
    <p:sldId id="269" r:id="rId12"/>
    <p:sldId id="262" r:id="rId13"/>
    <p:sldId id="331" r:id="rId14"/>
    <p:sldId id="290" r:id="rId15"/>
    <p:sldId id="271" r:id="rId16"/>
    <p:sldId id="277" r:id="rId17"/>
    <p:sldId id="281" r:id="rId18"/>
    <p:sldId id="282" r:id="rId19"/>
    <p:sldId id="284" r:id="rId20"/>
    <p:sldId id="286" r:id="rId21"/>
    <p:sldId id="283" r:id="rId22"/>
    <p:sldId id="289" r:id="rId23"/>
    <p:sldId id="288" r:id="rId24"/>
    <p:sldId id="287" r:id="rId25"/>
    <p:sldId id="1739" r:id="rId26"/>
    <p:sldId id="334" r:id="rId27"/>
    <p:sldId id="278" r:id="rId28"/>
    <p:sldId id="265" r:id="rId29"/>
    <p:sldId id="266" r:id="rId30"/>
    <p:sldId id="280" r:id="rId31"/>
    <p:sldId id="279" r:id="rId32"/>
    <p:sldId id="328" r:id="rId33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>
          <p15:clr>
            <a:srgbClr val="A4A3A4"/>
          </p15:clr>
        </p15:guide>
        <p15:guide id="2" orient="horz" pos="4186">
          <p15:clr>
            <a:srgbClr val="A4A3A4"/>
          </p15:clr>
        </p15:guide>
        <p15:guide id="3" orient="horz" pos="3394">
          <p15:clr>
            <a:srgbClr val="A4A3A4"/>
          </p15:clr>
        </p15:guide>
        <p15:guide id="4" orient="horz" pos="777">
          <p15:clr>
            <a:srgbClr val="A4A3A4"/>
          </p15:clr>
        </p15:guide>
        <p15:guide id="5" orient="horz" pos="1749">
          <p15:clr>
            <a:srgbClr val="A4A3A4"/>
          </p15:clr>
        </p15:guide>
        <p15:guide id="6" orient="horz" pos="457">
          <p15:clr>
            <a:srgbClr val="A4A3A4"/>
          </p15:clr>
        </p15:guide>
        <p15:guide id="7" pos="285">
          <p15:clr>
            <a:srgbClr val="A4A3A4"/>
          </p15:clr>
        </p15:guide>
        <p15:guide id="8" pos="55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FFFF99"/>
    <a:srgbClr val="F79646"/>
    <a:srgbClr val="4F81BD"/>
    <a:srgbClr val="C0504D"/>
    <a:srgbClr val="00B5E2"/>
    <a:srgbClr val="63666A"/>
    <a:srgbClr val="5A5A5A"/>
    <a:srgbClr val="67676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5" autoAdjust="0"/>
    <p:restoredTop sz="98464" autoAdjust="0"/>
  </p:normalViewPr>
  <p:slideViewPr>
    <p:cSldViewPr snapToGrid="0" snapToObjects="1">
      <p:cViewPr varScale="1">
        <p:scale>
          <a:sx n="122" d="100"/>
          <a:sy n="122" d="100"/>
        </p:scale>
        <p:origin x="288" y="108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285"/>
        <p:guide pos="55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7/5/2020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7/5/2020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1746"/>
            <a:ext cx="8293100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3209907"/>
            <a:ext cx="8296275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9522" y="6488432"/>
            <a:ext cx="5224409" cy="187325"/>
          </a:xfrm>
        </p:spPr>
        <p:txBody>
          <a:bodyPr/>
          <a:lstStyle/>
          <a:p>
            <a:pPr>
              <a:defRPr/>
            </a:pPr>
            <a:r>
              <a:rPr lang="en-US"/>
              <a:t>Robert Flight | Near Detector PRISM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264" y="6488432"/>
            <a:ext cx="525463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1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2"/>
            <a:ext cx="82362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554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Robert Flight | Near Detector PRISM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Robert Flight | Near Detector PRISM Design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Robert Flight | Near Detector PRISM Design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7BC82D-A827-42AE-A090-8B827C4B3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Robert Flight | Near Detector PRISM Design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Robert Flight | Near Detector PRISM Design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3F8F6C8-BAAF-4D4A-A3A0-448596DDB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Robert Flight | Near Detector PRISM Design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23A2E0-AF67-414B-A4B4-E66525B2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Robert Flight | Near Detector PRISM Design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9DBF6E-42F6-4744-BB00-707B0BED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004C97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9"/>
            <a:ext cx="1304688" cy="158696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004C9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07.08.2020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97344" y="6549547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004C97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Robert Flight | Near Detector PRISM Design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25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457200" y="475760"/>
            <a:ext cx="8302625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154906"/>
            <a:ext cx="1594477" cy="28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57200" y="5728951"/>
            <a:ext cx="830262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6" y="6003296"/>
            <a:ext cx="654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24" y="5916605"/>
            <a:ext cx="1857669" cy="6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09" y="6083428"/>
            <a:ext cx="2202053" cy="368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6C1517-621B-43C2-9BA9-5BF605AF91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20000" y="131012"/>
            <a:ext cx="1359282" cy="2809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Robert Flight | Near Detector PRISM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0F08D-1383-4141-915C-29DECEA73C8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29886" y="6451676"/>
            <a:ext cx="1136650" cy="2349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88" r:id="rId8"/>
    <p:sldLayoutId id="2147483689" r:id="rId9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 bwMode="auto">
          <a:xfrm>
            <a:off x="457200" y="1711325"/>
            <a:ext cx="8218488" cy="1143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DUNE Near Detector PRISM Design</a:t>
            </a:r>
            <a:endParaRPr lang="en-US" dirty="0">
              <a:latin typeface="Helvetica" charset="0"/>
            </a:endParaRP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454025" y="3209925"/>
            <a:ext cx="8221663" cy="17208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Robert Flight</a:t>
            </a:r>
          </a:p>
          <a:p>
            <a:r>
              <a:rPr lang="en-US" dirty="0">
                <a:latin typeface="Helvetica" charset="0"/>
              </a:rPr>
              <a:t>DUNE CDR: 30% Near Detector Design Review</a:t>
            </a:r>
          </a:p>
          <a:p>
            <a:r>
              <a:rPr lang="en-US" dirty="0">
                <a:latin typeface="Helvetica" charset="0"/>
              </a:rPr>
              <a:t>8 July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3B2A4D-6A49-4454-AC92-BA032689C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965994"/>
          </a:xfrm>
        </p:spPr>
        <p:txBody>
          <a:bodyPr/>
          <a:lstStyle/>
          <a:p>
            <a:r>
              <a:rPr lang="en-US" sz="3200" dirty="0" err="1"/>
              <a:t>Hilman</a:t>
            </a:r>
            <a:r>
              <a:rPr lang="en-US" sz="3200" dirty="0"/>
              <a:t> Powered Skate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23A06-A9BD-49CC-AED3-1E3E59AA54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0" i="0" kern="120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9F4EA-FEA8-43EA-ACBA-FAE63CAA19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38D6F9-9626-499A-A92F-56F52BBD6E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D1F919-A414-457B-99E6-36A68A833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891" y="1735378"/>
            <a:ext cx="5257800" cy="3590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032A83-5EF1-4A0A-A5BE-C9D9337E9945}"/>
              </a:ext>
            </a:extLst>
          </p:cNvPr>
          <p:cNvSpPr txBox="1"/>
          <p:nvPr/>
        </p:nvSpPr>
        <p:spPr>
          <a:xfrm>
            <a:off x="290390" y="3725406"/>
            <a:ext cx="333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4C97"/>
                </a:solidFill>
              </a:rPr>
              <a:t>Hilman</a:t>
            </a:r>
            <a:r>
              <a:rPr lang="en-US" dirty="0">
                <a:solidFill>
                  <a:srgbClr val="004C97"/>
                </a:solidFill>
              </a:rPr>
              <a:t> 200 </a:t>
            </a:r>
            <a:r>
              <a:rPr lang="en-US" dirty="0" err="1">
                <a:solidFill>
                  <a:srgbClr val="004C97"/>
                </a:solidFill>
              </a:rPr>
              <a:t>Tonne</a:t>
            </a:r>
            <a:r>
              <a:rPr lang="en-US" dirty="0">
                <a:solidFill>
                  <a:srgbClr val="004C97"/>
                </a:solidFill>
              </a:rPr>
              <a:t> capacity unit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718488-7710-40E1-84A4-F6F5206C615B}"/>
              </a:ext>
            </a:extLst>
          </p:cNvPr>
          <p:cNvSpPr txBox="1"/>
          <p:nvPr/>
        </p:nvSpPr>
        <p:spPr>
          <a:xfrm>
            <a:off x="4126230" y="5141637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“rail”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415023-C7AD-4245-AB75-FCC1947CDA37}"/>
              </a:ext>
            </a:extLst>
          </p:cNvPr>
          <p:cNvSpPr txBox="1"/>
          <p:nvPr/>
        </p:nvSpPr>
        <p:spPr>
          <a:xfrm>
            <a:off x="3897629" y="1567453"/>
            <a:ext cx="104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“skate”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12F24DE-C372-4125-B67D-8B40A702D1D3}"/>
              </a:ext>
            </a:extLst>
          </p:cNvPr>
          <p:cNvCxnSpPr>
            <a:cxnSpLocks/>
          </p:cNvCxnSpPr>
          <p:nvPr/>
        </p:nvCxnSpPr>
        <p:spPr>
          <a:xfrm flipH="1" flipV="1">
            <a:off x="5316468" y="3584772"/>
            <a:ext cx="1360298" cy="3253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7E0BD91-F0C6-428B-95E0-A87CCB8137A9}"/>
              </a:ext>
            </a:extLst>
          </p:cNvPr>
          <p:cNvSpPr txBox="1"/>
          <p:nvPr/>
        </p:nvSpPr>
        <p:spPr>
          <a:xfrm>
            <a:off x="6676766" y="3712292"/>
            <a:ext cx="2384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Leading &amp; Trailing brushes sweep debris off rails (not shown)</a:t>
            </a:r>
          </a:p>
        </p:txBody>
      </p:sp>
    </p:spTree>
    <p:extLst>
      <p:ext uri="{BB962C8B-B14F-4D97-AF65-F5344CB8AC3E}">
        <p14:creationId xmlns:p14="http://schemas.microsoft.com/office/powerpoint/2010/main" val="131964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EA2974-CC28-4023-BD38-12AF8F575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4C97"/>
                </a:solidFill>
              </a:rPr>
              <a:t>Transport system movement plans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4B26F5-C369-4318-BBE4-424A55A66D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4C97"/>
                </a:solidFill>
                <a:latin typeface="Helvetica"/>
                <a:cs typeface="Helvetica"/>
              </a:rPr>
              <a:t>07.08.2020</a:t>
            </a:r>
            <a:endParaRPr lang="en-US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4FD9A-FDDD-40BA-8E64-0479BB8AF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3621E-9933-4EE3-ABA7-484E5B84E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4DD9FC-9EC0-4BE8-9F8D-70AA0D26239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54026" y="1227651"/>
            <a:ext cx="8040781" cy="4227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Planned total travel is within 8 hours</a:t>
            </a:r>
          </a:p>
          <a:p>
            <a:pPr marL="342900" indent="-342900"/>
            <a:r>
              <a:rPr lang="en-US" sz="1800" dirty="0"/>
              <a:t>1 hour preparation at the beginning and at the end </a:t>
            </a:r>
          </a:p>
          <a:p>
            <a:pPr marL="342900" indent="-342900"/>
            <a:r>
              <a:rPr lang="en-US" sz="1800" dirty="0"/>
              <a:t>6 </a:t>
            </a:r>
            <a:r>
              <a:rPr lang="en-US" sz="1800" dirty="0" err="1"/>
              <a:t>hrs</a:t>
            </a:r>
            <a:r>
              <a:rPr lang="en-US" sz="1800" dirty="0"/>
              <a:t> remain for travel time</a:t>
            </a:r>
          </a:p>
          <a:p>
            <a:pPr marL="342900" indent="-342900"/>
            <a:r>
              <a:rPr lang="en-US" sz="1800" dirty="0"/>
              <a:t>Average speed is 8.5cm/min [3.3in/min] over 30.5m</a:t>
            </a:r>
          </a:p>
          <a:p>
            <a:pPr marL="342900" indent="-342900"/>
            <a:r>
              <a:rPr lang="en-US" sz="1800" dirty="0"/>
              <a:t>Multiple stops within the 30.5m are planned, actual locations to be flexible per run</a:t>
            </a:r>
          </a:p>
          <a:p>
            <a:pPr marL="342900" indent="-342900"/>
            <a:r>
              <a:rPr lang="en-US" sz="1800" dirty="0" err="1"/>
              <a:t>Choosen</a:t>
            </a:r>
            <a:r>
              <a:rPr lang="en-US" sz="1800" dirty="0"/>
              <a:t> stop locations within 3cm with a goal of 1cm, verify location using servo motor counts and laser distance measurement of 1cm, goal of 1mm</a:t>
            </a:r>
          </a:p>
          <a:p>
            <a:pPr marL="342900" indent="-342900"/>
            <a:r>
              <a:rPr lang="en-US" sz="1800" dirty="0"/>
              <a:t>Location changes may be a 1 week apart</a:t>
            </a:r>
          </a:p>
          <a:p>
            <a:pPr marL="342900" indent="-342900"/>
            <a:r>
              <a:rPr lang="en-US" sz="1800" dirty="0"/>
              <a:t>Complete movement is planned to be unmanned, controlled remotely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38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6E05C0-8B03-4244-9419-F0EB906C8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4C97"/>
                </a:solidFill>
              </a:rPr>
              <a:t>Transport system movement speeds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0B633-0FB9-4C2E-AE29-2AB3971F4E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4C97"/>
                </a:solidFill>
                <a:latin typeface="Helvetica"/>
                <a:cs typeface="Helvetica"/>
              </a:rPr>
              <a:t>07.08.2020</a:t>
            </a:r>
            <a:endParaRPr lang="en-US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06107-3D93-45C3-8CE0-62B1717A0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81640-92D2-486C-B983-0A95779EE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82E821-3FD8-40AF-87A2-0629B5D740A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70059" y="1206941"/>
            <a:ext cx="3256968" cy="4046976"/>
          </a:xfrm>
        </p:spPr>
        <p:txBody>
          <a:bodyPr>
            <a:normAutofit/>
          </a:bodyPr>
          <a:lstStyle/>
          <a:p>
            <a:r>
              <a:rPr lang="en-US" sz="1800" dirty="0"/>
              <a:t>Speed-time-distance charts for 30.5m travel within 6 </a:t>
            </a:r>
            <a:r>
              <a:rPr lang="en-US" sz="1800" dirty="0" err="1"/>
              <a:t>hrs</a:t>
            </a:r>
            <a:endParaRPr lang="en-US" sz="1800" dirty="0"/>
          </a:p>
          <a:p>
            <a:r>
              <a:rPr lang="en-US" sz="1800" dirty="0"/>
              <a:t>Acceleration works out to be 0.17cm/sec²</a:t>
            </a:r>
          </a:p>
          <a:p>
            <a:r>
              <a:rPr lang="en-US" sz="1800" dirty="0"/>
              <a:t>Does this create sloshing?  Or other issues?  </a:t>
            </a:r>
          </a:p>
          <a:p>
            <a:r>
              <a:rPr lang="en-US" sz="1800" dirty="0"/>
              <a:t>Analysis performed at FNAL and Mockups to be tested at Stony Brook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787F08-B3D7-40C4-A710-519F686A5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027" y="1296674"/>
            <a:ext cx="5181583" cy="781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832B21-A8E1-4CEB-BC17-4012F767B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029" y="2150980"/>
            <a:ext cx="4610100" cy="2095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4DE296-EE32-4F5C-B130-983C3A96F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674" y="4309900"/>
            <a:ext cx="380047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96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3">
            <a:extLst>
              <a:ext uri="{FF2B5EF4-FFF2-40B4-BE49-F238E27FC236}">
                <a16:creationId xmlns:a16="http://schemas.microsoft.com/office/drawing/2014/main" id="{9DEB3E79-3C0B-4083-8436-DF6D42FC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4C97"/>
                </a:solidFill>
              </a:rPr>
              <a:t>Transport system location monitoring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73472D-6643-40BD-9182-0F5D5AB009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4C97"/>
                </a:solidFill>
                <a:latin typeface="Helvetica"/>
                <a:cs typeface="Helvetica"/>
              </a:rPr>
              <a:t>07.08.2020</a:t>
            </a:r>
            <a:endParaRPr lang="en-US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12F94-91F8-4502-84C3-F9DF7DEE9B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7F419-2475-47EE-9B68-FD7793056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02B960-59E7-4ECF-A5DE-B5FF4A05155A}"/>
              </a:ext>
            </a:extLst>
          </p:cNvPr>
          <p:cNvSpPr txBox="1"/>
          <p:nvPr/>
        </p:nvSpPr>
        <p:spPr>
          <a:xfrm>
            <a:off x="666623" y="1149497"/>
            <a:ext cx="8020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C97"/>
                </a:solidFill>
              </a:rPr>
              <a:t>Position sensing, 2 redundant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Primary source is to use the </a:t>
            </a:r>
            <a:r>
              <a:rPr lang="en-US" dirty="0" err="1">
                <a:solidFill>
                  <a:srgbClr val="004C97"/>
                </a:solidFill>
              </a:rPr>
              <a:t>Hilman</a:t>
            </a:r>
            <a:r>
              <a:rPr lang="en-US" dirty="0">
                <a:solidFill>
                  <a:srgbClr val="004C97"/>
                </a:solidFill>
              </a:rPr>
              <a:t> servomotors as the position encoder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Secondary source, the Laser distance sensor removes errors of possible roller errors within the </a:t>
            </a:r>
            <a:r>
              <a:rPr lang="en-US" dirty="0" err="1">
                <a:solidFill>
                  <a:srgbClr val="004C97"/>
                </a:solidFill>
              </a:rPr>
              <a:t>Hilmans</a:t>
            </a:r>
            <a:endParaRPr lang="en-US" dirty="0">
              <a:solidFill>
                <a:srgbClr val="004C9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Both provide mm level accuracy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23ED72D-3D61-4C81-A49B-D3D634820F64}"/>
              </a:ext>
            </a:extLst>
          </p:cNvPr>
          <p:cNvSpPr/>
          <p:nvPr/>
        </p:nvSpPr>
        <p:spPr>
          <a:xfrm rot="3527610">
            <a:off x="2941220" y="3120356"/>
            <a:ext cx="1148046" cy="397665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AA3711-3385-4B89-A699-FC9399B0BFF6}"/>
              </a:ext>
            </a:extLst>
          </p:cNvPr>
          <p:cNvGrpSpPr/>
          <p:nvPr/>
        </p:nvGrpSpPr>
        <p:grpSpPr>
          <a:xfrm>
            <a:off x="669797" y="2719273"/>
            <a:ext cx="8017003" cy="3579063"/>
            <a:chOff x="669797" y="2315012"/>
            <a:chExt cx="8017003" cy="357906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28D304E-71B4-46B5-A197-538FB0114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394" y="2315012"/>
              <a:ext cx="1564866" cy="115018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6CE7D6F-5901-4B24-A190-0697162B7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797" y="3465200"/>
              <a:ext cx="5334000" cy="242887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3C94E07-410F-4EC9-A4DF-72990A6DD062}"/>
                </a:ext>
              </a:extLst>
            </p:cNvPr>
            <p:cNvSpPr/>
            <p:nvPr/>
          </p:nvSpPr>
          <p:spPr>
            <a:xfrm>
              <a:off x="3830320" y="3429000"/>
              <a:ext cx="304800" cy="158697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29D1B0D-8977-4B1F-B84B-F930B7A12E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7663" y="3465201"/>
              <a:ext cx="4529137" cy="793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598056A-05F0-4383-BFC3-59F2CA8112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7663" y="3438525"/>
              <a:ext cx="4529137" cy="171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1921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6E05C0-8B03-4244-9419-F0EB906C8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4C97"/>
                </a:solidFill>
              </a:rPr>
              <a:t>Transport system SAND movement plan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549BFA-4555-4B43-8364-DE23EE6F32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4C97"/>
                </a:solidFill>
                <a:latin typeface="Helvetica"/>
                <a:cs typeface="Helvetica"/>
              </a:rPr>
              <a:t>07.08.2020</a:t>
            </a:r>
            <a:endParaRPr lang="en-US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06107-3D93-45C3-8CE0-62B1717A0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81640-92D2-486C-B983-0A95779EE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82E821-3FD8-40AF-87A2-0629B5D740AD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rgbClr val="004C97"/>
                </a:solidFill>
              </a:rPr>
              <a:t>SAND movement zigs &amp; zags around detectors</a:t>
            </a:r>
          </a:p>
          <a:p>
            <a:r>
              <a:rPr lang="en-US" sz="1800" dirty="0">
                <a:solidFill>
                  <a:srgbClr val="004C97"/>
                </a:solidFill>
              </a:rPr>
              <a:t>Track rail spacing needs to be equal to allow zig-zag</a:t>
            </a:r>
          </a:p>
          <a:p>
            <a:r>
              <a:rPr lang="en-US" sz="1800" dirty="0">
                <a:solidFill>
                  <a:srgbClr val="004C97"/>
                </a:solidFill>
              </a:rPr>
              <a:t>Transport speed can be faster than other detectors, TBD</a:t>
            </a:r>
          </a:p>
          <a:p>
            <a:r>
              <a:rPr lang="en-US" sz="1800" dirty="0">
                <a:solidFill>
                  <a:srgbClr val="004C97"/>
                </a:solidFill>
              </a:rPr>
              <a:t>Controlled movement performed locally</a:t>
            </a:r>
          </a:p>
          <a:p>
            <a:r>
              <a:rPr lang="en-US" sz="1800" dirty="0">
                <a:solidFill>
                  <a:srgbClr val="004C97"/>
                </a:solidFill>
              </a:rPr>
              <a:t>Transport system design affects the design of all detectors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8CE6F2-90E7-4343-9E9F-EA64598F1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521" y="1159284"/>
            <a:ext cx="4148458" cy="51457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CB752B-1E99-4728-9FBA-3DD3CB908878}"/>
              </a:ext>
            </a:extLst>
          </p:cNvPr>
          <p:cNvCxnSpPr>
            <a:cxnSpLocks/>
          </p:cNvCxnSpPr>
          <p:nvPr/>
        </p:nvCxnSpPr>
        <p:spPr>
          <a:xfrm flipV="1">
            <a:off x="6072187" y="4349750"/>
            <a:ext cx="403630" cy="10315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5C3240-1A9D-4215-A418-3A9E18F708B1}"/>
              </a:ext>
            </a:extLst>
          </p:cNvPr>
          <p:cNvCxnSpPr>
            <a:cxnSpLocks/>
          </p:cNvCxnSpPr>
          <p:nvPr/>
        </p:nvCxnSpPr>
        <p:spPr>
          <a:xfrm>
            <a:off x="6477000" y="4349750"/>
            <a:ext cx="552450" cy="22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DE97F9B-15F6-4545-AE02-FB4E7B9FB9EB}"/>
              </a:ext>
            </a:extLst>
          </p:cNvPr>
          <p:cNvCxnSpPr>
            <a:cxnSpLocks/>
          </p:cNvCxnSpPr>
          <p:nvPr/>
        </p:nvCxnSpPr>
        <p:spPr>
          <a:xfrm flipV="1">
            <a:off x="7029450" y="4079876"/>
            <a:ext cx="203200" cy="493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H="1" flipV="1">
            <a:off x="5709054" y="5231280"/>
            <a:ext cx="361950" cy="1500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437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15B609-2576-4E4B-AAAF-C8DE3930E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solidFill>
                  <a:srgbClr val="004C97"/>
                </a:solidFill>
              </a:rPr>
              <a:t>Hilman</a:t>
            </a:r>
            <a:r>
              <a:rPr lang="en-US" sz="3200" dirty="0">
                <a:solidFill>
                  <a:srgbClr val="004C97"/>
                </a:solidFill>
              </a:rPr>
              <a:t> Costs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6F95BC-7739-46E6-AA7B-DABBE424F0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4C97"/>
                </a:solidFill>
                <a:latin typeface="Helvetica"/>
                <a:cs typeface="Helvetica"/>
              </a:rPr>
              <a:t>07.08.2020</a:t>
            </a:r>
            <a:endParaRPr lang="en-US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82D0A-68C4-41F3-92DB-CB20B49C1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5E531F-FE8A-4371-97DF-773490647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F57A7A-2437-452D-A5F9-4C7E8B2CA71B}"/>
              </a:ext>
            </a:extLst>
          </p:cNvPr>
          <p:cNvSpPr txBox="1"/>
          <p:nvPr/>
        </p:nvSpPr>
        <p:spPr>
          <a:xfrm>
            <a:off x="457200" y="1668780"/>
            <a:ext cx="7618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One system would be used for each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4C97"/>
                </a:solidFill>
              </a:rPr>
              <a:t>Hilman</a:t>
            </a:r>
            <a:r>
              <a:rPr lang="en-US" dirty="0">
                <a:solidFill>
                  <a:srgbClr val="004C97"/>
                </a:solidFill>
              </a:rPr>
              <a:t> units are a commercially available product, a plug ‘n’ play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On site costs not included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58A0AA-F152-4FD7-92A5-5364A408173A}"/>
              </a:ext>
            </a:extLst>
          </p:cNvPr>
          <p:cNvSpPr txBox="1"/>
          <p:nvPr/>
        </p:nvSpPr>
        <p:spPr>
          <a:xfrm>
            <a:off x="2114550" y="3906588"/>
            <a:ext cx="4914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C97"/>
                </a:solidFill>
              </a:rPr>
              <a:t>Future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Visit </a:t>
            </a:r>
            <a:r>
              <a:rPr lang="en-US" dirty="0" err="1">
                <a:solidFill>
                  <a:srgbClr val="004C97"/>
                </a:solidFill>
              </a:rPr>
              <a:t>Hilman</a:t>
            </a:r>
            <a:r>
              <a:rPr lang="en-US" dirty="0">
                <a:solidFill>
                  <a:srgbClr val="004C97"/>
                </a:solidFill>
              </a:rPr>
              <a:t> in NJ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Better understand the details of their proposal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Refine specs, requote, </a:t>
            </a:r>
            <a:r>
              <a:rPr lang="en-US" dirty="0" err="1">
                <a:solidFill>
                  <a:srgbClr val="004C97"/>
                </a:solidFill>
              </a:rPr>
              <a:t>etc</a:t>
            </a:r>
            <a:endParaRPr lang="en-US" dirty="0">
              <a:solidFill>
                <a:srgbClr val="004C9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Order a 4 unit system for prototype, then reuse for a ND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452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7D53AF-905C-4C74-AE0F-FB00D5C7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Prototype plans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F25BDD-9DC3-4757-B4A3-B66002C6D1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07.08.2020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CAC7EC-FCB8-4334-B5D9-13C630FC0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Robert Flight | Near Detector PRISM Design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B566F-4939-4200-A1F4-74D3B3EEB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7A1522-047F-4E70-8CC2-AC293A799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818" y="1384683"/>
            <a:ext cx="7528182" cy="4889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A99A94-163A-4F2C-B0E7-B8640811C6A9}"/>
              </a:ext>
            </a:extLst>
          </p:cNvPr>
          <p:cNvSpPr txBox="1"/>
          <p:nvPr/>
        </p:nvSpPr>
        <p:spPr>
          <a:xfrm>
            <a:off x="286323" y="1186954"/>
            <a:ext cx="48763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600 </a:t>
            </a:r>
            <a:r>
              <a:rPr lang="en-US" dirty="0" err="1">
                <a:solidFill>
                  <a:srgbClr val="004C97"/>
                </a:solidFill>
              </a:rPr>
              <a:t>tonne</a:t>
            </a:r>
            <a:r>
              <a:rPr lang="en-US" dirty="0">
                <a:solidFill>
                  <a:srgbClr val="004C97"/>
                </a:solidFill>
              </a:rPr>
              <a:t> , (4) powered </a:t>
            </a:r>
            <a:r>
              <a:rPr lang="en-US" dirty="0" err="1">
                <a:solidFill>
                  <a:srgbClr val="004C97"/>
                </a:solidFill>
              </a:rPr>
              <a:t>Hilmans</a:t>
            </a:r>
            <a:endParaRPr lang="en-US" dirty="0">
              <a:solidFill>
                <a:srgbClr val="004C9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FEA analysis planned to simulate sloshing and module movements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Dry prototype shown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Wet prototype version to be based upon FEA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Vibration sensors, various motion profiles, </a:t>
            </a:r>
            <a:r>
              <a:rPr lang="en-US" dirty="0" err="1">
                <a:solidFill>
                  <a:srgbClr val="004C97"/>
                </a:solidFill>
              </a:rPr>
              <a:t>etc</a:t>
            </a:r>
            <a:r>
              <a:rPr lang="en-US" dirty="0">
                <a:solidFill>
                  <a:srgbClr val="004C97"/>
                </a:solidFill>
              </a:rPr>
              <a:t> based upon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Components reused for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Test powered units combined with free rolling units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333640-D276-4075-BA2D-65B5B63454A2}"/>
              </a:ext>
            </a:extLst>
          </p:cNvPr>
          <p:cNvSpPr/>
          <p:nvPr/>
        </p:nvSpPr>
        <p:spPr>
          <a:xfrm>
            <a:off x="5705475" y="2212975"/>
            <a:ext cx="887830" cy="10114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78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13B07F-DB03-492E-9E4E-111384E41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Prototype Plans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60BD31A-67B5-47AD-816C-3F3BC39B9E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71947" b="2222"/>
          <a:stretch/>
        </p:blipFill>
        <p:spPr>
          <a:xfrm>
            <a:off x="4727666" y="519262"/>
            <a:ext cx="2526632" cy="5482036"/>
          </a:xfrm>
          <a:prstGeom prst="rect">
            <a:avLst/>
          </a:prstGeom>
          <a:noFill/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262C3-B457-45E8-8DCF-C8B0E84B7D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0" i="0" kern="120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44A60-1ED7-4831-9F10-09D9F5EF9FE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17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E2E902-0102-40DE-B886-A1DD79AE0F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EF60DB-B4C3-455D-BACC-7FC3D4AEE2FD}"/>
              </a:ext>
            </a:extLst>
          </p:cNvPr>
          <p:cNvSpPr txBox="1"/>
          <p:nvPr/>
        </p:nvSpPr>
        <p:spPr>
          <a:xfrm>
            <a:off x="1424978" y="2302801"/>
            <a:ext cx="3147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C97"/>
                </a:solidFill>
              </a:rPr>
              <a:t>Developing prototype location plans at Stony Brook</a:t>
            </a:r>
          </a:p>
        </p:txBody>
      </p:sp>
    </p:spTree>
    <p:extLst>
      <p:ext uri="{BB962C8B-B14F-4D97-AF65-F5344CB8AC3E}">
        <p14:creationId xmlns:p14="http://schemas.microsoft.com/office/powerpoint/2010/main" val="4217105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B0C47-A67F-483F-8DA6-139859B24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PRISM movement safety</a:t>
            </a:r>
            <a:br>
              <a:rPr lang="en-US" dirty="0">
                <a:solidFill>
                  <a:srgbClr val="3C5A77"/>
                </a:solidFill>
              </a:rPr>
            </a:b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5001B-1F1B-40AF-A8FB-52D94115B96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0" i="0" kern="120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28F88-05C3-4C27-8CE4-00B24CB308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25E6E8-471F-426B-91D2-10D400622B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191D3-9C89-4EDD-9B48-6538CF3463B9}"/>
              </a:ext>
            </a:extLst>
          </p:cNvPr>
          <p:cNvSpPr txBox="1"/>
          <p:nvPr/>
        </p:nvSpPr>
        <p:spPr>
          <a:xfrm>
            <a:off x="457201" y="2168665"/>
            <a:ext cx="82930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4C97"/>
                </a:solidFill>
              </a:rPr>
              <a:t>Hilmans</a:t>
            </a:r>
            <a:r>
              <a:rPr lang="en-US" dirty="0">
                <a:solidFill>
                  <a:srgbClr val="004C97"/>
                </a:solidFill>
              </a:rPr>
              <a:t> will have brushes to sweep debris out of the way, off the rails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Auditable alarms and flashing lights precede movements to alert local personnel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Provisions for an emergency stop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Movement safety requirements will follow FNAL &amp; OSHA safety requirements and procedures</a:t>
            </a:r>
          </a:p>
        </p:txBody>
      </p:sp>
    </p:spTree>
    <p:extLst>
      <p:ext uri="{BB962C8B-B14F-4D97-AF65-F5344CB8AC3E}">
        <p14:creationId xmlns:p14="http://schemas.microsoft.com/office/powerpoint/2010/main" val="1291320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3C83E6-9485-4BD6-9A11-89DE860E5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Perimeter Light Curtain for E-Stop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76CC4-9962-44E3-AC93-A9589CE5125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0" i="0" kern="120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A1DFB-BC0E-478C-9B2C-BE46839B1F2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AC2C856-7E7A-4F8F-B4F0-1223C88057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439E75-5AD7-4898-B3C9-EA498FBAF4F7}"/>
              </a:ext>
            </a:extLst>
          </p:cNvPr>
          <p:cNvGrpSpPr/>
          <p:nvPr/>
        </p:nvGrpSpPr>
        <p:grpSpPr>
          <a:xfrm>
            <a:off x="2838450" y="1121732"/>
            <a:ext cx="6305550" cy="5024578"/>
            <a:chOff x="2572908" y="824083"/>
            <a:chExt cx="6305550" cy="502457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642E59-6947-4A14-AAAA-251C09170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2908" y="1419536"/>
              <a:ext cx="6305550" cy="442912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BF501CB-7F8E-4D23-96FA-1B401307D4F3}"/>
                </a:ext>
              </a:extLst>
            </p:cNvPr>
            <p:cNvSpPr/>
            <p:nvPr/>
          </p:nvSpPr>
          <p:spPr>
            <a:xfrm>
              <a:off x="2820112" y="4221622"/>
              <a:ext cx="1871529" cy="108531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93FBF3E-4793-46EE-8EE0-4D1DD1A0A444}"/>
                </a:ext>
              </a:extLst>
            </p:cNvPr>
            <p:cNvSpPr/>
            <p:nvPr/>
          </p:nvSpPr>
          <p:spPr>
            <a:xfrm>
              <a:off x="6483350" y="3345322"/>
              <a:ext cx="1447800" cy="928228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317901-1478-4B1B-9263-25D3122FE0F1}"/>
                </a:ext>
              </a:extLst>
            </p:cNvPr>
            <p:cNvSpPr/>
            <p:nvPr/>
          </p:nvSpPr>
          <p:spPr>
            <a:xfrm>
              <a:off x="3079750" y="1733550"/>
              <a:ext cx="1212850" cy="132715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4FDAFA5-2ACA-439A-B181-4FFF9C9D4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0637" y="824083"/>
              <a:ext cx="3262313" cy="236628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5CC2131-B0EF-47DE-97B8-6D31B9CAF8A6}"/>
              </a:ext>
            </a:extLst>
          </p:cNvPr>
          <p:cNvSpPr txBox="1"/>
          <p:nvPr/>
        </p:nvSpPr>
        <p:spPr>
          <a:xfrm>
            <a:off x="201660" y="2019087"/>
            <a:ext cx="27821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Create a perimeter laser beam curtain that moves with each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Break the curtain anywhere to stop movement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A common use of this device type is on elevator doors</a:t>
            </a:r>
          </a:p>
        </p:txBody>
      </p:sp>
    </p:spTree>
    <p:extLst>
      <p:ext uri="{BB962C8B-B14F-4D97-AF65-F5344CB8AC3E}">
        <p14:creationId xmlns:p14="http://schemas.microsoft.com/office/powerpoint/2010/main" val="386533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8E4D7B7-2DF6-4795-B7D5-7909A3D4C4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4C97"/>
                </a:solidFill>
                <a:latin typeface="Helvetica"/>
                <a:cs typeface="Helvetica"/>
              </a:rPr>
              <a:t>07.08.2020</a:t>
            </a:r>
            <a:endParaRPr lang="en-US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FA05AA-F004-4AA8-AB75-14207BA5E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EEFBA6-131E-4803-BD45-058183A16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5C1CA3D-3DD5-4CD3-B2C4-C1DA8F575717}"/>
              </a:ext>
            </a:extLst>
          </p:cNvPr>
          <p:cNvSpPr txBox="1">
            <a:spLocks/>
          </p:cNvSpPr>
          <p:nvPr/>
        </p:nvSpPr>
        <p:spPr>
          <a:xfrm>
            <a:off x="462756" y="495059"/>
            <a:ext cx="8218488" cy="11430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400" b="1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3200" dirty="0">
                <a:solidFill>
                  <a:srgbClr val="004C97"/>
                </a:solidFill>
                <a:cs typeface="Helvetica"/>
              </a:rPr>
              <a:t>DUNE Near Detector PRISM Transport System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8B4111A-6B75-4AEE-8234-C6591C0A63C7}"/>
              </a:ext>
            </a:extLst>
          </p:cNvPr>
          <p:cNvSpPr txBox="1">
            <a:spLocks/>
          </p:cNvSpPr>
          <p:nvPr/>
        </p:nvSpPr>
        <p:spPr>
          <a:xfrm>
            <a:off x="393043" y="1638059"/>
            <a:ext cx="8221663" cy="4026366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3C5A77"/>
                </a:solidFill>
              </a:rPr>
              <a:t>Review topics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C5A77"/>
                </a:solidFill>
              </a:rPr>
              <a:t>PRISM Specifications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C5A77"/>
                </a:solidFill>
              </a:rPr>
              <a:t>Detector weights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C5A77"/>
                </a:solidFill>
              </a:rPr>
              <a:t>System components and specs - speeds/times/acceleration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C5A77"/>
                </a:solidFill>
              </a:rPr>
              <a:t>Transport system - movement considerations for SAND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C5A77"/>
                </a:solidFill>
              </a:rPr>
              <a:t>Existing </a:t>
            </a:r>
            <a:r>
              <a:rPr lang="en-US" sz="2400" dirty="0" err="1">
                <a:solidFill>
                  <a:srgbClr val="3C5A77"/>
                </a:solidFill>
              </a:rPr>
              <a:t>Hilman</a:t>
            </a:r>
            <a:r>
              <a:rPr lang="en-US" sz="2400" dirty="0">
                <a:solidFill>
                  <a:srgbClr val="3C5A77"/>
                </a:solidFill>
              </a:rPr>
              <a:t> examples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C5A77"/>
                </a:solidFill>
              </a:rPr>
              <a:t>Prototype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C5A77"/>
                </a:solidFill>
              </a:rPr>
              <a:t>PRISM movement safety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C5A77"/>
                </a:solidFill>
              </a:rPr>
              <a:t>Energy chain application</a:t>
            </a:r>
          </a:p>
        </p:txBody>
      </p:sp>
    </p:spTree>
    <p:extLst>
      <p:ext uri="{BB962C8B-B14F-4D97-AF65-F5344CB8AC3E}">
        <p14:creationId xmlns:p14="http://schemas.microsoft.com/office/powerpoint/2010/main" val="3154184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1D01F0CA-DD81-401B-98C1-07112F1E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1963"/>
            <a:ext cx="8229600" cy="6477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Energy Chain Application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78408-C9BE-4966-91BC-457736FAD72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0" i="0" kern="120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A94AD-10E1-4E96-BD21-662DFA8CC3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82B57C-CA86-47D0-B004-086AA38F1F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65555D0-36CB-4FAD-A590-0691254289D9}"/>
              </a:ext>
            </a:extLst>
          </p:cNvPr>
          <p:cNvGrpSpPr/>
          <p:nvPr/>
        </p:nvGrpSpPr>
        <p:grpSpPr>
          <a:xfrm>
            <a:off x="242342" y="4438416"/>
            <a:ext cx="6090385" cy="1457984"/>
            <a:chOff x="391215" y="4545502"/>
            <a:chExt cx="8017703" cy="1864133"/>
          </a:xfrm>
        </p:grpSpPr>
        <p:pic>
          <p:nvPicPr>
            <p:cNvPr id="21" name="Picture 20" descr="A close up of a device&#10;&#10;Description automatically generated">
              <a:extLst>
                <a:ext uri="{FF2B5EF4-FFF2-40B4-BE49-F238E27FC236}">
                  <a16:creationId xmlns:a16="http://schemas.microsoft.com/office/drawing/2014/main" id="{BEB8C66F-AC1E-479F-A70A-F42F6C9F7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5130" t="12656" b="30088"/>
            <a:stretch/>
          </p:blipFill>
          <p:spPr>
            <a:xfrm>
              <a:off x="391215" y="4545502"/>
              <a:ext cx="8017703" cy="1825565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C951411-4861-424F-8906-3DCEA283C531}"/>
                </a:ext>
              </a:extLst>
            </p:cNvPr>
            <p:cNvSpPr/>
            <p:nvPr/>
          </p:nvSpPr>
          <p:spPr>
            <a:xfrm>
              <a:off x="7611165" y="5994400"/>
              <a:ext cx="318052" cy="4152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9" name="Title 4">
            <a:extLst>
              <a:ext uri="{FF2B5EF4-FFF2-40B4-BE49-F238E27FC236}">
                <a16:creationId xmlns:a16="http://schemas.microsoft.com/office/drawing/2014/main" id="{885B6188-7E0A-4DDE-8F14-3B21392E962F}"/>
              </a:ext>
            </a:extLst>
          </p:cNvPr>
          <p:cNvSpPr>
            <a:spLocks noGrp="1"/>
          </p:cNvSpPr>
          <p:nvPr/>
        </p:nvSpPr>
        <p:spPr>
          <a:xfrm>
            <a:off x="242343" y="1150035"/>
            <a:ext cx="877394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dirty="0"/>
              <a:t>Cryogenic Line Guides Require a Commercial Design Solution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F34BBF-A4B8-432F-99B5-86072ABE933D}"/>
              </a:ext>
            </a:extLst>
          </p:cNvPr>
          <p:cNvGrpSpPr/>
          <p:nvPr/>
        </p:nvGrpSpPr>
        <p:grpSpPr>
          <a:xfrm>
            <a:off x="4653559" y="1639247"/>
            <a:ext cx="2167371" cy="2659379"/>
            <a:chOff x="4120329" y="1005851"/>
            <a:chExt cx="2325304" cy="322825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19EED12-60B5-4410-BC13-B07CCFED8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2674"/>
            <a:stretch/>
          </p:blipFill>
          <p:spPr>
            <a:xfrm>
              <a:off x="4120329" y="1005851"/>
              <a:ext cx="2325304" cy="3203331"/>
            </a:xfrm>
            <a:prstGeom prst="rect">
              <a:avLst/>
            </a:prstGeom>
            <a:ln>
              <a:solidFill>
                <a:srgbClr val="004C97"/>
              </a:solidFill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3A3088-5ECE-429F-9579-584CBFAEB83E}"/>
                </a:ext>
              </a:extLst>
            </p:cNvPr>
            <p:cNvSpPr/>
            <p:nvPr/>
          </p:nvSpPr>
          <p:spPr>
            <a:xfrm>
              <a:off x="4122126" y="3878327"/>
              <a:ext cx="2322421" cy="328792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D2FBB6A2-DBE1-4886-9296-95A693444AFC}"/>
                </a:ext>
              </a:extLst>
            </p:cNvPr>
            <p:cNvSpPr txBox="1"/>
            <p:nvPr/>
          </p:nvSpPr>
          <p:spPr>
            <a:xfrm>
              <a:off x="4120329" y="3864775"/>
              <a:ext cx="2325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r>
                <a:rPr lang="en-US" b="1" dirty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Metal Guide Option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E3C5D5-F855-440B-920F-14891B17E166}"/>
              </a:ext>
            </a:extLst>
          </p:cNvPr>
          <p:cNvGrpSpPr/>
          <p:nvPr/>
        </p:nvGrpSpPr>
        <p:grpSpPr>
          <a:xfrm>
            <a:off x="6906164" y="1639247"/>
            <a:ext cx="2167371" cy="2659379"/>
            <a:chOff x="6479618" y="1005851"/>
            <a:chExt cx="2518494" cy="3228256"/>
          </a:xfrm>
        </p:grpSpPr>
        <p:pic>
          <p:nvPicPr>
            <p:cNvPr id="15" name="Picture 14" descr="A picture containing outdoor, person, building, orange&#10;&#10;Description automatically generated">
              <a:extLst>
                <a:ext uri="{FF2B5EF4-FFF2-40B4-BE49-F238E27FC236}">
                  <a16:creationId xmlns:a16="http://schemas.microsoft.com/office/drawing/2014/main" id="{DC47B236-7719-4845-894D-0EE2C82CF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81" t="20746" r="17060" b="747"/>
            <a:stretch/>
          </p:blipFill>
          <p:spPr>
            <a:xfrm>
              <a:off x="6479619" y="1005851"/>
              <a:ext cx="2518493" cy="3203331"/>
            </a:xfrm>
            <a:prstGeom prst="rect">
              <a:avLst/>
            </a:prstGeom>
            <a:ln>
              <a:solidFill>
                <a:srgbClr val="004C97"/>
              </a:solidFill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01AD4F4-A446-42BE-B0C2-F6E99D19FB37}"/>
                </a:ext>
              </a:extLst>
            </p:cNvPr>
            <p:cNvSpPr/>
            <p:nvPr/>
          </p:nvSpPr>
          <p:spPr>
            <a:xfrm>
              <a:off x="6479931" y="3878327"/>
              <a:ext cx="2518180" cy="330002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AEFDA893-CCFE-4E86-8A1E-AC161BB34244}"/>
                </a:ext>
              </a:extLst>
            </p:cNvPr>
            <p:cNvSpPr txBox="1"/>
            <p:nvPr/>
          </p:nvSpPr>
          <p:spPr>
            <a:xfrm>
              <a:off x="6479618" y="3864775"/>
              <a:ext cx="2518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r>
                <a:rPr lang="en-US" b="1" dirty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Plastic</a:t>
              </a:r>
              <a:r>
                <a:rPr lang="en-US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Guide Option</a:t>
              </a:r>
            </a:p>
          </p:txBody>
        </p:sp>
      </p:grp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72356029-289E-404A-BC3F-61EBEBCEB4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4"/>
          <a:stretch/>
        </p:blipFill>
        <p:spPr>
          <a:xfrm>
            <a:off x="6453144" y="4454489"/>
            <a:ext cx="2563138" cy="14419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7874DD-DE06-4A6F-A24F-BED8E02F3F10}"/>
              </a:ext>
            </a:extLst>
          </p:cNvPr>
          <p:cNvSpPr txBox="1"/>
          <p:nvPr/>
        </p:nvSpPr>
        <p:spPr>
          <a:xfrm>
            <a:off x="1965732" y="5450123"/>
            <a:ext cx="609038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2000" b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Vacuum Jacketed Lines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Commercially Available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Guide Designs Needs To Resist “Coil-Up” Under Vacuum Load</a:t>
            </a:r>
          </a:p>
        </p:txBody>
      </p:sp>
      <p:pic>
        <p:nvPicPr>
          <p:cNvPr id="14" name="Picture 13" descr="A picture containing red&#10;&#10;Description automatically generated">
            <a:extLst>
              <a:ext uri="{FF2B5EF4-FFF2-40B4-BE49-F238E27FC236}">
                <a16:creationId xmlns:a16="http://schemas.microsoft.com/office/drawing/2014/main" id="{65CA7B1E-C104-4304-8938-728189E62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196" y="1639248"/>
            <a:ext cx="4429129" cy="2632391"/>
          </a:xfrm>
          <a:prstGeom prst="rect">
            <a:avLst/>
          </a:prstGeom>
          <a:ln>
            <a:solidFill>
              <a:srgbClr val="004C97"/>
            </a:solidFill>
          </a:ln>
        </p:spPr>
      </p:pic>
    </p:spTree>
    <p:extLst>
      <p:ext uri="{BB962C8B-B14F-4D97-AF65-F5344CB8AC3E}">
        <p14:creationId xmlns:p14="http://schemas.microsoft.com/office/powerpoint/2010/main" val="2970036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966B2AA2-852D-42F5-AB76-9CB7A8D3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1963"/>
            <a:ext cx="8229600" cy="6477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Energy Chain Application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9FA09-7872-4978-8AB1-FEA29E06B7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0" i="0" kern="120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A9156-D58D-4625-B067-01D98DC07A5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1687D2-41A5-4B6E-B8BB-186F230FE2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E3EAA-5D7B-49A2-9C77-78E6B9425814}"/>
              </a:ext>
            </a:extLst>
          </p:cNvPr>
          <p:cNvSpPr txBox="1"/>
          <p:nvPr/>
        </p:nvSpPr>
        <p:spPr>
          <a:xfrm>
            <a:off x="457200" y="4467193"/>
            <a:ext cx="8574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Commercially available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We are working closely with the supplier to have a successful product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Plastic chain parts to reduce vibrations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Similar design steps are being applied to the MPD and the MUON Spectrometer </a:t>
            </a:r>
          </a:p>
        </p:txBody>
      </p:sp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625D1FDC-8E53-41A5-B5BC-9703BE76D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450" y="1490785"/>
            <a:ext cx="1193380" cy="2590508"/>
          </a:xfrm>
          <a:prstGeom prst="rect">
            <a:avLst/>
          </a:prstGeom>
        </p:spPr>
      </p:pic>
      <p:pic>
        <p:nvPicPr>
          <p:cNvPr id="10" name="Picture 9" descr="A picture containing sofa, person, standing, holding&#10;&#10;Description automatically generated">
            <a:extLst>
              <a:ext uri="{FF2B5EF4-FFF2-40B4-BE49-F238E27FC236}">
                <a16:creationId xmlns:a16="http://schemas.microsoft.com/office/drawing/2014/main" id="{979E99B0-8F91-4785-B1A7-10AE7904F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850" y="1750410"/>
            <a:ext cx="2552700" cy="167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8BB5BF-4395-455D-9C47-8991A3F710F1}"/>
              </a:ext>
            </a:extLst>
          </p:cNvPr>
          <p:cNvSpPr txBox="1"/>
          <p:nvPr/>
        </p:nvSpPr>
        <p:spPr>
          <a:xfrm>
            <a:off x="454025" y="1176340"/>
            <a:ext cx="1136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C97"/>
                </a:solidFill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451839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4FD8CA5C-6120-45F3-A563-FA26B9C83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1963"/>
            <a:ext cx="8229600" cy="6477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Energy Chain Application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BA62B-EA45-430A-8857-7E314B4898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0" i="0" kern="120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A46C2-C0B9-47CA-A3DC-173250FECB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4270F7-2CF1-403A-A9D7-7B5BD53E92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5BDC6-5EF0-4C1F-927A-C64D2A4EC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77" y="1390406"/>
            <a:ext cx="5012631" cy="3578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BB5E49-1DDE-4A21-BB00-CD6A74B0BB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319"/>
          <a:stretch/>
        </p:blipFill>
        <p:spPr>
          <a:xfrm>
            <a:off x="5433234" y="1887785"/>
            <a:ext cx="3510741" cy="3108765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057DBFA6-32FE-41CF-ABF6-AB5908617D33}"/>
              </a:ext>
            </a:extLst>
          </p:cNvPr>
          <p:cNvSpPr txBox="1"/>
          <p:nvPr/>
        </p:nvSpPr>
        <p:spPr>
          <a:xfrm>
            <a:off x="420603" y="4968483"/>
            <a:ext cx="49195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IGUS E4-350-500 </a:t>
            </a:r>
          </a:p>
          <a:p>
            <a:pPr algn="ctr"/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 Internal Cross section: 350mmx500mm</a:t>
            </a:r>
          </a:p>
          <a:p>
            <a:pPr algn="ctr"/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 Weight: 65.7 kg/m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057DBFA6-32FE-41CF-ABF6-AB5908617D33}"/>
              </a:ext>
            </a:extLst>
          </p:cNvPr>
          <p:cNvSpPr txBox="1"/>
          <p:nvPr/>
        </p:nvSpPr>
        <p:spPr>
          <a:xfrm>
            <a:off x="354877" y="5670111"/>
            <a:ext cx="5438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Cryogenic layout provided to IGUS for a design proposal.  The inclusion of electric and control cabling is in process</a:t>
            </a:r>
            <a:r>
              <a:rPr lang="en-US" sz="1600" dirty="0">
                <a:solidFill>
                  <a:srgbClr val="5A5A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409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0DD2EE25-C21F-442D-B693-C23A786B3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388938"/>
            <a:ext cx="8229600" cy="6461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Energy Chain Application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31A17-4622-47EA-BE4B-0E867B5F93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6138" y="6489847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0" i="0" kern="120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E8389-3FE3-4DC8-BA48-4AA7A7BC804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617AE0-00D5-4079-A632-76BA91FAB5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964E13-EB34-44EC-A95B-2001C3C6C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131" y="942975"/>
            <a:ext cx="4966303" cy="21183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90E23A9-10DD-4823-B2C9-4C69F1DBC0F5}"/>
              </a:ext>
            </a:extLst>
          </p:cNvPr>
          <p:cNvSpPr>
            <a:spLocks noGrp="1"/>
          </p:cNvSpPr>
          <p:nvPr/>
        </p:nvSpPr>
        <p:spPr>
          <a:xfrm>
            <a:off x="592340" y="1742107"/>
            <a:ext cx="3120249" cy="365602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dirty="0"/>
              <a:t>Energy Chain Sizing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057DBFA6-32FE-41CF-ABF6-AB5908617D33}"/>
              </a:ext>
            </a:extLst>
          </p:cNvPr>
          <p:cNvSpPr txBox="1"/>
          <p:nvPr/>
        </p:nvSpPr>
        <p:spPr>
          <a:xfrm>
            <a:off x="341797" y="2521487"/>
            <a:ext cx="3868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16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Length of energy chain: 26.25 meters</a:t>
            </a:r>
          </a:p>
          <a:p>
            <a:pPr marL="687388" lvl="1" indent="-2301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16 m for necessary travel</a:t>
            </a:r>
          </a:p>
          <a:p>
            <a:pPr marL="687388" lvl="1" indent="-2301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8.25 m in energy chain bend</a:t>
            </a:r>
          </a:p>
          <a:p>
            <a:pPr marL="687388" lvl="1" indent="-2301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m relief at both ends</a:t>
            </a:r>
          </a:p>
        </p:txBody>
      </p:sp>
      <p:pic>
        <p:nvPicPr>
          <p:cNvPr id="10" name="table">
            <a:extLst>
              <a:ext uri="{FF2B5EF4-FFF2-40B4-BE49-F238E27FC236}">
                <a16:creationId xmlns:a16="http://schemas.microsoft.com/office/drawing/2014/main" id="{8D005B0A-E1A5-4F14-860A-708260CCA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70" y="3859438"/>
            <a:ext cx="4966303" cy="2448050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057DBFA6-32FE-41CF-ABF6-AB5908617D33}"/>
              </a:ext>
            </a:extLst>
          </p:cNvPr>
          <p:cNvSpPr txBox="1"/>
          <p:nvPr/>
        </p:nvSpPr>
        <p:spPr>
          <a:xfrm>
            <a:off x="5584121" y="4283856"/>
            <a:ext cx="37252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16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Weight of Energy Chain</a:t>
            </a:r>
          </a:p>
          <a:p>
            <a:endParaRPr lang="en-US" sz="1600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Cryogenic Piping(filled): 572.1 kg</a:t>
            </a:r>
          </a:p>
          <a:p>
            <a:r>
              <a:rPr lang="en-US" sz="1600" dirty="0" err="1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Igus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Chain(65.7kg/m): 1,724.6 kg</a:t>
            </a:r>
          </a:p>
          <a:p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 Weight:  2,296.7 kg</a:t>
            </a:r>
          </a:p>
          <a:p>
            <a:endParaRPr lang="en-US" sz="1600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E4B8CD-B2A3-4D53-BE42-D3A744E8EAD5}"/>
              </a:ext>
            </a:extLst>
          </p:cNvPr>
          <p:cNvSpPr/>
          <p:nvPr/>
        </p:nvSpPr>
        <p:spPr>
          <a:xfrm>
            <a:off x="5584121" y="5313093"/>
            <a:ext cx="2458894" cy="32924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38E765-DE24-4EFF-8301-C08703218ABF}"/>
              </a:ext>
            </a:extLst>
          </p:cNvPr>
          <p:cNvCxnSpPr>
            <a:cxnSpLocks/>
          </p:cNvCxnSpPr>
          <p:nvPr/>
        </p:nvCxnSpPr>
        <p:spPr>
          <a:xfrm flipH="1" flipV="1">
            <a:off x="6510217" y="1555263"/>
            <a:ext cx="375137" cy="3696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5121BC3-F5A1-4A71-9947-95931E4B7114}"/>
              </a:ext>
            </a:extLst>
          </p:cNvPr>
          <p:cNvSpPr txBox="1"/>
          <p:nvPr/>
        </p:nvSpPr>
        <p:spPr>
          <a:xfrm>
            <a:off x="6799385" y="1820985"/>
            <a:ext cx="2130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Translating support </a:t>
            </a:r>
          </a:p>
        </p:txBody>
      </p:sp>
    </p:spTree>
    <p:extLst>
      <p:ext uri="{BB962C8B-B14F-4D97-AF65-F5344CB8AC3E}">
        <p14:creationId xmlns:p14="http://schemas.microsoft.com/office/powerpoint/2010/main" val="1355011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73FBE-3156-4648-97FD-E4AFFEC65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Summary Costs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933174-AD91-4B57-B576-D58E603C204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1" y="1740427"/>
            <a:ext cx="8293100" cy="3680489"/>
          </a:xfrm>
          <a:prstGeom prst="rect">
            <a:avLst/>
          </a:prstGeom>
        </p:spPr>
        <p:txBody>
          <a:bodyPr/>
          <a:lstStyle/>
          <a:p>
            <a:r>
              <a:rPr lang="en-US" sz="1350" b="1" dirty="0">
                <a:solidFill>
                  <a:srgbClr val="004C97"/>
                </a:solidFill>
              </a:rPr>
              <a:t>Support Frames </a:t>
            </a:r>
            <a:r>
              <a:rPr lang="en-US" sz="1350" dirty="0">
                <a:solidFill>
                  <a:srgbClr val="004C97"/>
                </a:solidFill>
              </a:rPr>
              <a:t>are in individual detector BOEs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rgbClr val="004C97"/>
                </a:solidFill>
              </a:rPr>
              <a:t>ND-LAr support frame is in cryostat BOE (131.02.03.03.02)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rgbClr val="004C97"/>
                </a:solidFill>
              </a:rPr>
              <a:t>Spectrometer frame is in muon spectrometer BOE (131.02.03.04)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rgbClr val="004C97"/>
                </a:solidFill>
              </a:rPr>
              <a:t>SAND frame needs to be reconfigured -&gt; SAND cost, not US scope</a:t>
            </a:r>
          </a:p>
          <a:p>
            <a:r>
              <a:rPr lang="en-US" sz="1350" b="1" dirty="0">
                <a:solidFill>
                  <a:srgbClr val="004C97"/>
                </a:solidFill>
              </a:rPr>
              <a:t>Floor Rails </a:t>
            </a:r>
            <a:r>
              <a:rPr lang="en-US" sz="1350" dirty="0">
                <a:solidFill>
                  <a:srgbClr val="004C97"/>
                </a:solidFill>
              </a:rPr>
              <a:t>are in PRISM BOE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rgbClr val="004C97"/>
                </a:solidFill>
              </a:rPr>
              <a:t>Rails for all three detectors (LAr, Spectrometer, SAND) plus installation is in PRISM BOE (131.02.03.08.02)  </a:t>
            </a:r>
          </a:p>
          <a:p>
            <a:r>
              <a:rPr lang="en-US" sz="1350" b="1" dirty="0">
                <a:solidFill>
                  <a:srgbClr val="004C97"/>
                </a:solidFill>
              </a:rPr>
              <a:t>Movement System </a:t>
            </a:r>
            <a:r>
              <a:rPr lang="en-US" sz="1350" dirty="0">
                <a:solidFill>
                  <a:srgbClr val="004C97"/>
                </a:solidFill>
              </a:rPr>
              <a:t>(rollers, control interface, safety system, position sensor, hardware)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rgbClr val="004C97"/>
                </a:solidFill>
              </a:rPr>
              <a:t>ND-LAr movement system plus common tooling is in PRISM BOE (131.02.03.08.02)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rgbClr val="004C97"/>
                </a:solidFill>
              </a:rPr>
              <a:t>Spectrometer movement system is in I&amp;I BOE (131.04.02.02)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rgbClr val="004C97"/>
                </a:solidFill>
              </a:rPr>
              <a:t>SAND Movement system -&gt; SAND cost, not US scope</a:t>
            </a:r>
          </a:p>
          <a:p>
            <a:r>
              <a:rPr lang="en-US" sz="1350" b="1" dirty="0">
                <a:solidFill>
                  <a:srgbClr val="004C97"/>
                </a:solidFill>
              </a:rPr>
              <a:t>Energy Chains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rgbClr val="004C97"/>
                </a:solidFill>
              </a:rPr>
              <a:t>LAr and spectrometer chain procurements plus pre-assembly are in PRISM BOE (131.02.03.08.02)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rgbClr val="004C97"/>
                </a:solidFill>
              </a:rPr>
              <a:t>Energy chain cavern wall mounts, assembly, installation are in I&amp;I BOE (131.04.02.02)</a:t>
            </a:r>
          </a:p>
          <a:p>
            <a:endParaRPr lang="en-US" sz="1050" dirty="0"/>
          </a:p>
          <a:p>
            <a:pPr lvl="1"/>
            <a:endParaRPr lang="en-US" sz="900" dirty="0"/>
          </a:p>
          <a:p>
            <a:pPr lvl="1"/>
            <a:endParaRPr lang="en-US" sz="900" dirty="0"/>
          </a:p>
          <a:p>
            <a:pPr marL="0" indent="0">
              <a:buNone/>
            </a:pPr>
            <a:endParaRPr lang="en-US" sz="135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9D018B3-CBE5-43A9-9BFF-9DE120BA4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8630" y="6488430"/>
            <a:ext cx="5224409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Robert Flight | Near Detector PRISM Design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A3BF6C-7741-42D6-B432-B825EFC4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9983" y="6488431"/>
            <a:ext cx="525463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4B16A-D209-4956-AE52-32733F2CD25C}"/>
              </a:ext>
            </a:extLst>
          </p:cNvPr>
          <p:cNvSpPr txBox="1"/>
          <p:nvPr/>
        </p:nvSpPr>
        <p:spPr>
          <a:xfrm>
            <a:off x="8005460" y="2934722"/>
            <a:ext cx="77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$ 1,071,882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588388-E38E-4929-AA63-CAD0834D2101}"/>
              </a:ext>
            </a:extLst>
          </p:cNvPr>
          <p:cNvSpPr txBox="1"/>
          <p:nvPr/>
        </p:nvSpPr>
        <p:spPr>
          <a:xfrm>
            <a:off x="8005460" y="3442380"/>
            <a:ext cx="7761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$ 970,235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6BE91B-E490-47C1-AAC9-F42BDBB3158E}"/>
              </a:ext>
            </a:extLst>
          </p:cNvPr>
          <p:cNvSpPr txBox="1"/>
          <p:nvPr/>
        </p:nvSpPr>
        <p:spPr>
          <a:xfrm>
            <a:off x="8005460" y="3640094"/>
            <a:ext cx="7761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$ 921,915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1BBD4E-131B-40BA-9C22-3B66877E9698}"/>
              </a:ext>
            </a:extLst>
          </p:cNvPr>
          <p:cNvSpPr txBox="1"/>
          <p:nvPr/>
        </p:nvSpPr>
        <p:spPr>
          <a:xfrm>
            <a:off x="8005460" y="4364743"/>
            <a:ext cx="7761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$ 379,883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CAE5B1-560A-429A-826B-C329CEE37644}"/>
              </a:ext>
            </a:extLst>
          </p:cNvPr>
          <p:cNvSpPr txBox="1"/>
          <p:nvPr/>
        </p:nvSpPr>
        <p:spPr>
          <a:xfrm>
            <a:off x="6803877" y="4978640"/>
            <a:ext cx="12433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u="sng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 PRISM Cost: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5A7E55-2A75-4787-865F-FAFE8CE0E9E4}"/>
              </a:ext>
            </a:extLst>
          </p:cNvPr>
          <p:cNvSpPr txBox="1"/>
          <p:nvPr/>
        </p:nvSpPr>
        <p:spPr>
          <a:xfrm>
            <a:off x="8005460" y="4978640"/>
            <a:ext cx="807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u="sng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$ 3,343,915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7EC75A-F349-E847-8C33-CAD259E4D381}"/>
              </a:ext>
            </a:extLst>
          </p:cNvPr>
          <p:cNvSpPr txBox="1"/>
          <p:nvPr/>
        </p:nvSpPr>
        <p:spPr>
          <a:xfrm>
            <a:off x="8166543" y="1780502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C00000"/>
                </a:solidFill>
                <a:latin typeface="Helvetica" pitchFamily="2" charset="0"/>
              </a:rPr>
              <a:t>N/A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800661-3A34-764C-808D-E6AA81D1AF31}"/>
              </a:ext>
            </a:extLst>
          </p:cNvPr>
          <p:cNvSpPr txBox="1"/>
          <p:nvPr/>
        </p:nvSpPr>
        <p:spPr>
          <a:xfrm>
            <a:off x="8166543" y="3842684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C00000"/>
                </a:solidFill>
                <a:latin typeface="Helvetica" pitchFamily="2" charset="0"/>
              </a:rPr>
              <a:t>N/A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B52DDF-9CFD-2F49-B85C-0962663BD5B5}"/>
              </a:ext>
            </a:extLst>
          </p:cNvPr>
          <p:cNvSpPr txBox="1"/>
          <p:nvPr/>
        </p:nvSpPr>
        <p:spPr>
          <a:xfrm>
            <a:off x="8166543" y="4516071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C00000"/>
                </a:solidFill>
                <a:latin typeface="Helvetica" pitchFamily="2" charset="0"/>
              </a:rPr>
              <a:t>N/A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69E97EE-69EB-4070-97CD-3B76457B8D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5446" y="6489850"/>
            <a:ext cx="823627" cy="187325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07.08.2020</a:t>
            </a:r>
          </a:p>
        </p:txBody>
      </p:sp>
    </p:spTree>
    <p:extLst>
      <p:ext uri="{BB962C8B-B14F-4D97-AF65-F5344CB8AC3E}">
        <p14:creationId xmlns:p14="http://schemas.microsoft.com/office/powerpoint/2010/main" val="1783495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9D5C8-392B-457D-AEE2-9DC033AAB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Overall 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DACC48-5A86-4DBB-B2AE-BF08A463A5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Robert Flight | Near Detector PRISM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82B67-73DB-423E-B608-96BB8A9C39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663080B-B7DD-F94E-BF93-E5AF96AB217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D0EC09E-FB09-479A-B738-7B0F66DCA4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07.08.2020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0D08B-ABC0-4723-8163-5F4FA6DB5933}"/>
              </a:ext>
            </a:extLst>
          </p:cNvPr>
          <p:cNvSpPr txBox="1"/>
          <p:nvPr/>
        </p:nvSpPr>
        <p:spPr>
          <a:xfrm>
            <a:off x="104273" y="1861169"/>
            <a:ext cx="90397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Goals are well defined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The major system components use commercial products to satisfy the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Prototype the system to verify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For commonality of parts and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Similar design approach has been applied to the MPD and MUON Spectrometer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Commonality of parts helps reduce costs </a:t>
            </a:r>
          </a:p>
        </p:txBody>
      </p:sp>
    </p:spTree>
    <p:extLst>
      <p:ext uri="{BB962C8B-B14F-4D97-AF65-F5344CB8AC3E}">
        <p14:creationId xmlns:p14="http://schemas.microsoft.com/office/powerpoint/2010/main" val="1254095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6A62BD-D89A-4EB6-B6B4-01EF5083D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Supporting documents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B3094D-4917-44A8-A8A3-4DED0C3BC3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07.08.2020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ABBD1-F19A-493E-AF15-E7036F3151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Robert Flight | Near Detector PRISM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AEB37-12DF-4B32-997D-4BABA63C3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846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6E05C0-8B03-4244-9419-F0EB906C8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Transport system movement speeds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C06D54-4123-4C11-8261-95BE3D956D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07.08.2020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06107-3D93-45C3-8CE0-62B1717A0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Robert Flight | Near Detector PRISM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81640-92D2-486C-B983-0A95779EE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82E821-3FD8-40AF-87A2-0629B5D740A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70059" y="1206941"/>
            <a:ext cx="3193117" cy="5035258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004C97"/>
                </a:solidFill>
              </a:rPr>
              <a:t>Charts for 30.5m travel within 6 </a:t>
            </a:r>
            <a:r>
              <a:rPr lang="en-US" sz="1800" dirty="0" err="1">
                <a:solidFill>
                  <a:srgbClr val="004C97"/>
                </a:solidFill>
              </a:rPr>
              <a:t>hrs</a:t>
            </a:r>
            <a:endParaRPr lang="en-US" sz="1800" dirty="0">
              <a:solidFill>
                <a:srgbClr val="004C97"/>
              </a:solidFill>
            </a:endParaRPr>
          </a:p>
          <a:p>
            <a:r>
              <a:rPr lang="en-US" sz="1800" dirty="0">
                <a:solidFill>
                  <a:srgbClr val="004C97"/>
                </a:solidFill>
              </a:rPr>
              <a:t>Time vs distance</a:t>
            </a:r>
          </a:p>
          <a:p>
            <a:r>
              <a:rPr lang="en-US" sz="1800" dirty="0">
                <a:solidFill>
                  <a:srgbClr val="004C97"/>
                </a:solidFill>
              </a:rPr>
              <a:t>Acceleration is 0.17cm/sec²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787F08-B3D7-40C4-A710-519F686A5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858" y="1296675"/>
            <a:ext cx="5190565" cy="78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15493B-EC0C-4EC8-AD6C-8DEA69024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756" y="2077725"/>
            <a:ext cx="3885079" cy="21139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E14B57-FA58-46BF-9C81-10A8F8345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4150430"/>
            <a:ext cx="3193117" cy="20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8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6E05C0-8B03-4244-9419-F0EB906C8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Transport system movement speeds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C013CF-EA09-4BC5-87F8-F05425C41D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07.08.2020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06107-3D93-45C3-8CE0-62B1717A0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Robert Flight | Near Detector PRISM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81640-92D2-486C-B983-0A95779EE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82E821-3FD8-40AF-87A2-0629B5D740A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70059" y="1206940"/>
            <a:ext cx="3089488" cy="5342605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004C97"/>
                </a:solidFill>
              </a:rPr>
              <a:t>Speed-time-distance charts for 4m travel within 1.6 </a:t>
            </a:r>
            <a:r>
              <a:rPr lang="en-US" sz="1800" dirty="0" err="1">
                <a:solidFill>
                  <a:srgbClr val="004C97"/>
                </a:solidFill>
              </a:rPr>
              <a:t>hrs</a:t>
            </a:r>
            <a:endParaRPr lang="en-US" sz="1800" dirty="0">
              <a:solidFill>
                <a:srgbClr val="004C97"/>
              </a:solidFill>
            </a:endParaRPr>
          </a:p>
          <a:p>
            <a:r>
              <a:rPr lang="en-US" sz="1800" dirty="0">
                <a:solidFill>
                  <a:srgbClr val="004C97"/>
                </a:solidFill>
              </a:rPr>
              <a:t>Acceleration is 0.17cm/sec²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9D0CAC-1EB0-4CCD-9B40-C3B78CCAD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548" y="1085377"/>
            <a:ext cx="5467350" cy="942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E49AEF-0CFD-414B-A7DA-ED2C6D788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437" y="2127098"/>
            <a:ext cx="4552950" cy="20288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8DB50C-3F1F-43DD-9D26-DA6660D47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962" y="4236644"/>
            <a:ext cx="37719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90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C75425-4F2F-4296-89E3-B1B946429C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07.08.2020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28355-C5E4-4EC4-8658-B352B2EAF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Robert Flight | Near Detector PRISM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F3317-2A8B-4920-BD1F-ADB28329E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C0CB1F-8CC5-4E2A-83B0-CE81BE4D1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189" y="568082"/>
            <a:ext cx="3925622" cy="512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50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11DA9A1-F5F5-415B-85E4-91A34861767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57199" y="1233488"/>
            <a:ext cx="8562513" cy="50228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5A77"/>
                </a:solidFill>
              </a:rPr>
              <a:t>Overall movement time for detectors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3C5A77"/>
                </a:solidFill>
                <a:latin typeface="Helvetica"/>
              </a:rPr>
              <a:t>8 hours to travel 30.5m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5A77"/>
                </a:solidFill>
              </a:rPr>
              <a:t>"Gentle" accelerations and low speed of motion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3C5A77"/>
                </a:solidFill>
                <a:latin typeface="Helvetica"/>
              </a:rPr>
              <a:t>Accelerate to 0.17cm/sec², top speed 10.2cm/min (1.7mm/sec [0.066”/sec])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5A77"/>
                </a:solidFill>
              </a:rPr>
              <a:t>"Minimal" vibrations to minimize sloshing &amp; </a:t>
            </a:r>
            <a:r>
              <a:rPr lang="en-US" dirty="0" err="1">
                <a:solidFill>
                  <a:srgbClr val="3C5A77"/>
                </a:solidFill>
              </a:rPr>
              <a:t>LAr</a:t>
            </a:r>
            <a:r>
              <a:rPr lang="en-US" dirty="0">
                <a:solidFill>
                  <a:srgbClr val="3C5A77"/>
                </a:solidFill>
              </a:rPr>
              <a:t> module movements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3C5A77"/>
                </a:solidFill>
                <a:latin typeface="Helvetica"/>
              </a:rPr>
              <a:t>Verify FEA analysis with the prototype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3C5A77"/>
                </a:solidFill>
                <a:latin typeface="Helvetica"/>
              </a:rPr>
              <a:t>Smoothness of rollers/beams during movement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5A77"/>
                </a:solidFill>
              </a:rPr>
              <a:t>Precision of location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3C5A77"/>
                </a:solidFill>
                <a:latin typeface="Helvetica"/>
              </a:rPr>
              <a:t>+/-3cm, with a goal of +/-1cm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5A77"/>
                </a:solidFill>
              </a:rPr>
              <a:t>Monitoring of location, +/- 1cm, with a goal of +/-1mm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 err="1">
                <a:solidFill>
                  <a:srgbClr val="3C5A77"/>
                </a:solidFill>
                <a:latin typeface="Helvetica"/>
              </a:rPr>
              <a:t>Hilman</a:t>
            </a:r>
            <a:r>
              <a:rPr lang="en-US" b="0" dirty="0">
                <a:solidFill>
                  <a:srgbClr val="3C5A77"/>
                </a:solidFill>
                <a:latin typeface="Helvetica"/>
              </a:rPr>
              <a:t> powered rollers satisfy the movement and location needs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3C5A77"/>
                </a:solidFill>
                <a:latin typeface="Helvetica"/>
              </a:rPr>
              <a:t>Can be controlled locally or remotely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3C5A77"/>
                </a:solidFill>
                <a:latin typeface="Helvetica"/>
              </a:rPr>
              <a:t>Commercially available product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5A77"/>
                </a:solidFill>
              </a:rPr>
              <a:t>Goals to be confirmed with prototype and testing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b="0" dirty="0">
              <a:solidFill>
                <a:srgbClr val="3C5A77"/>
              </a:solidFill>
              <a:latin typeface="Helvetica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600" b="0" dirty="0">
              <a:solidFill>
                <a:srgbClr val="3C5A77"/>
              </a:solidFill>
              <a:latin typeface="Helvetica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4C4F06-A4CB-40AC-81A0-DBD084612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4C97"/>
                </a:solidFill>
                <a:cs typeface="Helvetica"/>
              </a:rPr>
              <a:t>PRISM Specifications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645913-4D17-43F3-88CE-2D03DFAE6B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4C97"/>
                </a:solidFill>
                <a:latin typeface="Helvetica"/>
                <a:cs typeface="Helvetica"/>
              </a:rPr>
              <a:t>07.08.2020</a:t>
            </a:r>
            <a:endParaRPr lang="en-US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0E005-9CD5-46DC-9668-82759CE20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7DBA5-6FDC-4DB9-8EDE-AB59F2A9E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66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B12D61-7C9F-4973-B0AD-A601206139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07.08.2020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D5F43A-6946-477F-8455-AB8073C46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Robert Flight | Near Detector PRISM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85470-DAD9-49E2-974D-F1C52D4F7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521BC0-7A1C-4D6F-A1BA-98DC39491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990" y="149756"/>
            <a:ext cx="4752702" cy="61458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305799-FF7D-4C1C-83AD-DFF67E0476E4}"/>
              </a:ext>
            </a:extLst>
          </p:cNvPr>
          <p:cNvSpPr txBox="1"/>
          <p:nvPr/>
        </p:nvSpPr>
        <p:spPr>
          <a:xfrm>
            <a:off x="222688" y="1343278"/>
            <a:ext cx="4349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Preliminary </a:t>
            </a:r>
            <a:r>
              <a:rPr lang="en-US" dirty="0" err="1">
                <a:solidFill>
                  <a:srgbClr val="004C97"/>
                </a:solidFill>
              </a:rPr>
              <a:t>Hilman</a:t>
            </a:r>
            <a:r>
              <a:rPr lang="en-US" dirty="0">
                <a:solidFill>
                  <a:srgbClr val="004C97"/>
                </a:solidFill>
              </a:rPr>
              <a:t> hardware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Does not include any on site costs </a:t>
            </a:r>
          </a:p>
        </p:txBody>
      </p:sp>
    </p:spTree>
    <p:extLst>
      <p:ext uri="{BB962C8B-B14F-4D97-AF65-F5344CB8AC3E}">
        <p14:creationId xmlns:p14="http://schemas.microsoft.com/office/powerpoint/2010/main" val="2900967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	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F87436-3EF3-4995-A90A-8A3D1FBF3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Robert Flight | Near Detector PRISM Design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3F658E-6714-4E13-B5E8-77E8327D3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285750" indent="-28575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C97"/>
                </a:solidFill>
                <a:latin typeface="Calibri" charset="0"/>
              </a:rPr>
              <a:t>Licensed Mechanical Engineer </a:t>
            </a:r>
          </a:p>
          <a:p>
            <a:pPr marL="285750" indent="-28575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C97"/>
                </a:solidFill>
                <a:latin typeface="Calibri" charset="0"/>
              </a:rPr>
              <a:t>30+ years of experience</a:t>
            </a:r>
          </a:p>
          <a:p>
            <a:pPr marL="285750" indent="-28575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C97"/>
                </a:solidFill>
                <a:latin typeface="Calibri" charset="0"/>
              </a:rPr>
              <a:t>17 years working on research projects</a:t>
            </a:r>
          </a:p>
          <a:p>
            <a:pPr marL="605790" lvl="2" indent="-28575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  <a:latin typeface="Calibri" charset="0"/>
              </a:rPr>
              <a:t>Minerva, T2K, CMS</a:t>
            </a:r>
          </a:p>
          <a:p>
            <a:pPr marL="605790" lvl="2" indent="-28575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  <a:latin typeface="Calibri" charset="0"/>
              </a:rPr>
              <a:t>CHICO, TIGRESS, JANUS</a:t>
            </a:r>
          </a:p>
          <a:p>
            <a:pPr marL="605790" lvl="2" indent="-28575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  <a:latin typeface="Calibri" charset="0"/>
              </a:rPr>
              <a:t>FRIB</a:t>
            </a:r>
          </a:p>
          <a:p>
            <a:pPr marL="605790" lvl="2" indent="-28575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  <a:latin typeface="Calibri" charset="0"/>
              </a:rPr>
              <a:t>Medical device R&amp;D</a:t>
            </a:r>
          </a:p>
          <a:p>
            <a:pPr marL="285750" indent="-28575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C97"/>
                </a:solidFill>
                <a:latin typeface="Calibri" charset="0"/>
              </a:rPr>
              <a:t>Prior industrial experiences included factory assembly and automation equipment and project management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4ADFAD4-DAF1-45F5-867E-BAC71E7610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653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1EA3A5B-CB5F-436E-9BE4-1E1EE55D44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3228" t="1782" r="13228"/>
          <a:stretch/>
        </p:blipFill>
        <p:spPr>
          <a:xfrm>
            <a:off x="3796549" y="1467853"/>
            <a:ext cx="4790167" cy="47880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DAB21A-9813-4E4E-872D-C394BC3C8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12" y="462518"/>
            <a:ext cx="9054988" cy="647102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04C97"/>
                </a:solidFill>
                <a:cs typeface="Helvetica"/>
              </a:rPr>
              <a:t>Transport system movement detector weights</a:t>
            </a:r>
            <a:br>
              <a:rPr lang="en-US" sz="3200" dirty="0">
                <a:solidFill>
                  <a:srgbClr val="004C97"/>
                </a:solidFill>
                <a:cs typeface="Helvetica"/>
              </a:rPr>
            </a:br>
            <a:r>
              <a:rPr lang="en-US" sz="3200" dirty="0">
                <a:cs typeface="Helvetica"/>
              </a:rPr>
              <a:t>Primary</a:t>
            </a:r>
            <a:r>
              <a:rPr lang="en-US" sz="3200" dirty="0">
                <a:solidFill>
                  <a:srgbClr val="004C97"/>
                </a:solidFill>
                <a:cs typeface="Helvetica"/>
              </a:rPr>
              <a:t> Design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7BC594-1569-439D-85DA-390A39B21A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4C97"/>
                </a:solidFill>
                <a:latin typeface="Helvetica"/>
                <a:cs typeface="Helvetica"/>
              </a:rPr>
              <a:t>07.08.2020</a:t>
            </a:r>
            <a:endParaRPr lang="en-US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E85E4-5535-4259-8F37-D267935F6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983D8-CBD2-4CC0-BE36-D9E6ADFB91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676D4-C3CF-4774-8048-207877612213}"/>
              </a:ext>
            </a:extLst>
          </p:cNvPr>
          <p:cNvSpPr txBox="1"/>
          <p:nvPr/>
        </p:nvSpPr>
        <p:spPr>
          <a:xfrm>
            <a:off x="637495" y="1986794"/>
            <a:ext cx="30928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5A77"/>
                </a:solidFill>
                <a:latin typeface="Helvetica"/>
              </a:rPr>
              <a:t>Approximate loads: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C5A77"/>
                </a:solidFill>
                <a:latin typeface="Helvetica"/>
              </a:rPr>
              <a:t>LAr</a:t>
            </a:r>
            <a:r>
              <a:rPr lang="en-US" dirty="0">
                <a:solidFill>
                  <a:srgbClr val="3C5A77"/>
                </a:solidFill>
                <a:latin typeface="Helvetica"/>
              </a:rPr>
              <a:t> detector – 900 </a:t>
            </a:r>
            <a:r>
              <a:rPr lang="en-US" dirty="0" err="1">
                <a:solidFill>
                  <a:srgbClr val="3C5A77"/>
                </a:solidFill>
                <a:latin typeface="Helvetica"/>
              </a:rPr>
              <a:t>tonne</a:t>
            </a:r>
            <a:endParaRPr lang="en-US" dirty="0">
              <a:solidFill>
                <a:srgbClr val="3C5A77"/>
              </a:solidFill>
              <a:latin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5A77"/>
                </a:solidFill>
                <a:latin typeface="Helvetica"/>
              </a:rPr>
              <a:t>MPD – 800 </a:t>
            </a:r>
            <a:r>
              <a:rPr lang="en-US" dirty="0" err="1">
                <a:solidFill>
                  <a:srgbClr val="3C5A77"/>
                </a:solidFill>
                <a:latin typeface="Helvetica"/>
              </a:rPr>
              <a:t>tonne</a:t>
            </a:r>
            <a:endParaRPr lang="en-US" dirty="0">
              <a:solidFill>
                <a:srgbClr val="3C5A77"/>
              </a:solidFill>
              <a:latin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5A77"/>
                </a:solidFill>
                <a:latin typeface="Helvetica"/>
              </a:rPr>
              <a:t>SAND – 900 </a:t>
            </a:r>
            <a:r>
              <a:rPr lang="en-US" dirty="0" err="1">
                <a:solidFill>
                  <a:srgbClr val="3C5A77"/>
                </a:solidFill>
                <a:latin typeface="Helvetica"/>
              </a:rPr>
              <a:t>tonne</a:t>
            </a:r>
            <a:endParaRPr lang="en-US" dirty="0">
              <a:solidFill>
                <a:srgbClr val="3C5A77"/>
              </a:solidFill>
              <a:latin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5A77"/>
                </a:solidFill>
                <a:latin typeface="Helvetica"/>
              </a:rPr>
              <a:t>20 </a:t>
            </a:r>
            <a:r>
              <a:rPr lang="en-US" dirty="0" err="1">
                <a:solidFill>
                  <a:srgbClr val="3C5A77"/>
                </a:solidFill>
                <a:latin typeface="Helvetica"/>
              </a:rPr>
              <a:t>tonne</a:t>
            </a:r>
            <a:r>
              <a:rPr lang="en-US" dirty="0">
                <a:solidFill>
                  <a:srgbClr val="3C5A77"/>
                </a:solidFill>
                <a:latin typeface="Helvetica"/>
              </a:rPr>
              <a:t> of side reaction loads from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C5A77"/>
              </a:solidFill>
              <a:latin typeface="Helvetic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3C5A77"/>
                </a:solidFill>
                <a:latin typeface="Helvetica"/>
              </a:rPr>
              <a:t>20 </a:t>
            </a:r>
            <a:r>
              <a:rPr lang="en-US" dirty="0" err="1">
                <a:solidFill>
                  <a:srgbClr val="3C5A77"/>
                </a:solidFill>
                <a:latin typeface="Helvetica"/>
              </a:rPr>
              <a:t>tonne</a:t>
            </a:r>
            <a:r>
              <a:rPr lang="en-US" dirty="0">
                <a:solidFill>
                  <a:srgbClr val="3C5A77"/>
                </a:solidFill>
                <a:latin typeface="Helvetica"/>
              </a:rPr>
              <a:t> side load creates a 33 </a:t>
            </a:r>
            <a:r>
              <a:rPr lang="en-US" dirty="0" err="1">
                <a:solidFill>
                  <a:srgbClr val="3C5A77"/>
                </a:solidFill>
                <a:latin typeface="Helvetica"/>
              </a:rPr>
              <a:t>tonne</a:t>
            </a:r>
            <a:r>
              <a:rPr lang="en-US" dirty="0">
                <a:solidFill>
                  <a:srgbClr val="3C5A77"/>
                </a:solidFill>
                <a:latin typeface="Helvetica"/>
              </a:rPr>
              <a:t> unequal loading on the transport wheels.  Not enough to unseat the rollers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8469F5-22C3-4DC6-903B-E2850A195E9C}"/>
              </a:ext>
            </a:extLst>
          </p:cNvPr>
          <p:cNvSpPr txBox="1"/>
          <p:nvPr/>
        </p:nvSpPr>
        <p:spPr>
          <a:xfrm>
            <a:off x="4030269" y="5444194"/>
            <a:ext cx="88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KLOE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405705-6CCD-41D7-950C-A8D3087D3803}"/>
              </a:ext>
            </a:extLst>
          </p:cNvPr>
          <p:cNvSpPr txBox="1"/>
          <p:nvPr/>
        </p:nvSpPr>
        <p:spPr>
          <a:xfrm>
            <a:off x="5413684" y="5649634"/>
            <a:ext cx="88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MPD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282739-177A-48DF-8BD4-EA790345A19E}"/>
              </a:ext>
            </a:extLst>
          </p:cNvPr>
          <p:cNvSpPr txBox="1"/>
          <p:nvPr/>
        </p:nvSpPr>
        <p:spPr>
          <a:xfrm>
            <a:off x="6672527" y="5749151"/>
            <a:ext cx="102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LAr</a:t>
            </a:r>
            <a:r>
              <a:rPr lang="en-US" dirty="0"/>
              <a:t> Detector</a:t>
            </a:r>
          </a:p>
        </p:txBody>
      </p:sp>
    </p:spTree>
    <p:extLst>
      <p:ext uri="{BB962C8B-B14F-4D97-AF65-F5344CB8AC3E}">
        <p14:creationId xmlns:p14="http://schemas.microsoft.com/office/powerpoint/2010/main" val="90290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EAA3DF-6F58-4209-AC66-FDA9B9AF0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12" y="1415619"/>
            <a:ext cx="5190148" cy="45709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DAB21A-9813-4E4E-872D-C394BC3C8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12" y="462518"/>
            <a:ext cx="9054988" cy="1004846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04C97"/>
                </a:solidFill>
                <a:cs typeface="Helvetica"/>
              </a:rPr>
              <a:t>Transport system movement detector weights</a:t>
            </a:r>
            <a:br>
              <a:rPr lang="en-US" sz="3200" dirty="0">
                <a:solidFill>
                  <a:srgbClr val="004C97"/>
                </a:solidFill>
                <a:cs typeface="Helvetica"/>
              </a:rPr>
            </a:br>
            <a:r>
              <a:rPr lang="en-US" sz="3200" dirty="0">
                <a:solidFill>
                  <a:srgbClr val="004C97"/>
                </a:solidFill>
                <a:cs typeface="Helvetica"/>
              </a:rPr>
              <a:t>Fallback Design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7B8757-70A4-4846-B899-D11FAA3257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4C97"/>
                </a:solidFill>
                <a:latin typeface="Helvetica"/>
                <a:cs typeface="Helvetica"/>
              </a:rPr>
              <a:t>07.08.2020</a:t>
            </a:r>
            <a:endParaRPr lang="en-US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E85E4-5535-4259-8F37-D267935F6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983D8-CBD2-4CC0-BE36-D9E6ADFB91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676D4-C3CF-4774-8048-207877612213}"/>
              </a:ext>
            </a:extLst>
          </p:cNvPr>
          <p:cNvSpPr txBox="1"/>
          <p:nvPr/>
        </p:nvSpPr>
        <p:spPr>
          <a:xfrm>
            <a:off x="79440" y="1467365"/>
            <a:ext cx="3785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5A77"/>
                </a:solidFill>
                <a:latin typeface="Helvetica"/>
              </a:rPr>
              <a:t>Approximate loads: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C5A77"/>
                </a:solidFill>
                <a:latin typeface="Helvetica"/>
              </a:rPr>
              <a:t>LAr</a:t>
            </a:r>
            <a:r>
              <a:rPr lang="en-US" dirty="0">
                <a:solidFill>
                  <a:srgbClr val="3C5A77"/>
                </a:solidFill>
                <a:latin typeface="Helvetica"/>
              </a:rPr>
              <a:t> detector – 900 </a:t>
            </a:r>
            <a:r>
              <a:rPr lang="en-US" dirty="0" err="1">
                <a:solidFill>
                  <a:srgbClr val="3C5A77"/>
                </a:solidFill>
                <a:latin typeface="Helvetica"/>
              </a:rPr>
              <a:t>tonne</a:t>
            </a:r>
            <a:endParaRPr lang="en-US" dirty="0">
              <a:solidFill>
                <a:srgbClr val="3C5A77"/>
              </a:solidFill>
              <a:latin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5A77"/>
                </a:solidFill>
                <a:latin typeface="Helvetica"/>
              </a:rPr>
              <a:t>Muon Spectrometer – 600 </a:t>
            </a:r>
            <a:r>
              <a:rPr lang="en-US" dirty="0" err="1">
                <a:solidFill>
                  <a:srgbClr val="3C5A77"/>
                </a:solidFill>
                <a:latin typeface="Helvetica"/>
              </a:rPr>
              <a:t>tonne</a:t>
            </a:r>
            <a:endParaRPr lang="en-US" dirty="0">
              <a:solidFill>
                <a:srgbClr val="3C5A77"/>
              </a:solidFill>
              <a:latin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5A77"/>
                </a:solidFill>
                <a:latin typeface="Helvetica"/>
              </a:rPr>
              <a:t>SAND – 900 </a:t>
            </a:r>
            <a:r>
              <a:rPr lang="en-US" dirty="0" err="1">
                <a:solidFill>
                  <a:srgbClr val="3C5A77"/>
                </a:solidFill>
                <a:latin typeface="Helvetica"/>
              </a:rPr>
              <a:t>tonne</a:t>
            </a:r>
            <a:endParaRPr lang="en-US" dirty="0">
              <a:solidFill>
                <a:srgbClr val="3C5A77"/>
              </a:solidFill>
              <a:latin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5A77"/>
                </a:solidFill>
                <a:latin typeface="Helvetica"/>
              </a:rPr>
              <a:t>20 </a:t>
            </a:r>
            <a:r>
              <a:rPr lang="en-US" dirty="0" err="1">
                <a:solidFill>
                  <a:srgbClr val="3C5A77"/>
                </a:solidFill>
                <a:latin typeface="Helvetica"/>
              </a:rPr>
              <a:t>tonne</a:t>
            </a:r>
            <a:r>
              <a:rPr lang="en-US" dirty="0">
                <a:solidFill>
                  <a:srgbClr val="3C5A77"/>
                </a:solidFill>
                <a:latin typeface="Helvetica"/>
              </a:rPr>
              <a:t> of side reaction loads from magnets</a:t>
            </a:r>
          </a:p>
          <a:p>
            <a:endParaRPr lang="en-US" dirty="0">
              <a:solidFill>
                <a:srgbClr val="3C5A77"/>
              </a:solidFill>
              <a:latin typeface="Helvetic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8469F5-22C3-4DC6-903B-E2850A195E9C}"/>
              </a:ext>
            </a:extLst>
          </p:cNvPr>
          <p:cNvSpPr txBox="1"/>
          <p:nvPr/>
        </p:nvSpPr>
        <p:spPr>
          <a:xfrm>
            <a:off x="4422895" y="5323667"/>
            <a:ext cx="88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405705-6CCD-41D7-950C-A8D3087D3803}"/>
              </a:ext>
            </a:extLst>
          </p:cNvPr>
          <p:cNvSpPr txBox="1"/>
          <p:nvPr/>
        </p:nvSpPr>
        <p:spPr>
          <a:xfrm>
            <a:off x="5482872" y="5530015"/>
            <a:ext cx="1923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MUON</a:t>
            </a:r>
          </a:p>
          <a:p>
            <a:pPr algn="ctr"/>
            <a:r>
              <a:rPr lang="en-US" dirty="0"/>
              <a:t>SPECTROMETER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282739-177A-48DF-8BD4-EA790345A19E}"/>
              </a:ext>
            </a:extLst>
          </p:cNvPr>
          <p:cNvSpPr txBox="1"/>
          <p:nvPr/>
        </p:nvSpPr>
        <p:spPr>
          <a:xfrm>
            <a:off x="7405857" y="5692999"/>
            <a:ext cx="102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LAr</a:t>
            </a:r>
            <a:r>
              <a:rPr lang="en-US" dirty="0"/>
              <a:t> Detector</a:t>
            </a:r>
          </a:p>
        </p:txBody>
      </p:sp>
    </p:spTree>
    <p:extLst>
      <p:ext uri="{BB962C8B-B14F-4D97-AF65-F5344CB8AC3E}">
        <p14:creationId xmlns:p14="http://schemas.microsoft.com/office/powerpoint/2010/main" val="1951048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ED1E42-5A6F-4E2E-ABB8-22202C17FB9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54026" y="1182832"/>
            <a:ext cx="6179856" cy="421251"/>
          </a:xfrm>
        </p:spPr>
        <p:txBody>
          <a:bodyPr/>
          <a:lstStyle/>
          <a:p>
            <a:r>
              <a:rPr lang="en-US" sz="1800" dirty="0">
                <a:solidFill>
                  <a:srgbClr val="3C5A77"/>
                </a:solidFill>
              </a:rPr>
              <a:t>Use </a:t>
            </a:r>
            <a:r>
              <a:rPr lang="en-US" sz="1800" dirty="0" err="1">
                <a:solidFill>
                  <a:srgbClr val="3C5A77"/>
                </a:solidFill>
              </a:rPr>
              <a:t>Hilman</a:t>
            </a:r>
            <a:r>
              <a:rPr lang="en-US" sz="1800" dirty="0">
                <a:solidFill>
                  <a:srgbClr val="3C5A77"/>
                </a:solidFill>
              </a:rPr>
              <a:t> Powered rollers to move detectors</a:t>
            </a:r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EA2974-CC28-4023-BD38-12AF8F575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4C97"/>
                </a:solidFill>
                <a:cs typeface="Helvetica"/>
              </a:rPr>
              <a:t>Transport system movement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92B764-7725-425E-907E-F6521FCC13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4C97"/>
                </a:solidFill>
                <a:latin typeface="Helvetica"/>
                <a:cs typeface="Helvetica"/>
              </a:rPr>
              <a:t>07.08.2020</a:t>
            </a:r>
            <a:endParaRPr lang="en-US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4FD9A-FDDD-40BA-8E64-0479BB8AF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3621E-9933-4EE3-ABA7-484E5B84E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004C97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F858C8-25FC-4644-A59E-8BB6B9587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282" y="2183755"/>
            <a:ext cx="3004665" cy="3070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E559F3-2125-42C1-BF21-530B86F10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53" y="1823508"/>
            <a:ext cx="5509932" cy="2132877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E8BF639-E9C7-48E1-B528-FE33B7D22F4C}"/>
              </a:ext>
            </a:extLst>
          </p:cNvPr>
          <p:cNvSpPr txBox="1">
            <a:spLocks/>
          </p:cNvSpPr>
          <p:nvPr/>
        </p:nvSpPr>
        <p:spPr>
          <a:xfrm>
            <a:off x="364753" y="4175810"/>
            <a:ext cx="5659529" cy="175882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3C5A77"/>
                </a:solidFill>
              </a:rPr>
              <a:t>This example shows (6) 100 ton electric motorized roller assemblies moving a 400 ton test load at 1 ft/min for a nuclear waste conversion plant.  </a:t>
            </a:r>
          </a:p>
        </p:txBody>
      </p:sp>
    </p:spTree>
    <p:extLst>
      <p:ext uri="{BB962C8B-B14F-4D97-AF65-F5344CB8AC3E}">
        <p14:creationId xmlns:p14="http://schemas.microsoft.com/office/powerpoint/2010/main" val="3702995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ED1E42-5A6F-4E2E-ABB8-22202C17FB9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54026" y="1182832"/>
            <a:ext cx="6179856" cy="421251"/>
          </a:xfrm>
        </p:spPr>
        <p:txBody>
          <a:bodyPr/>
          <a:lstStyle/>
          <a:p>
            <a:r>
              <a:rPr lang="en-US" sz="1800" dirty="0">
                <a:solidFill>
                  <a:srgbClr val="3C5A77"/>
                </a:solidFill>
              </a:rPr>
              <a:t>Use </a:t>
            </a:r>
            <a:r>
              <a:rPr lang="en-US" sz="1800" dirty="0" err="1">
                <a:solidFill>
                  <a:srgbClr val="3C5A77"/>
                </a:solidFill>
              </a:rPr>
              <a:t>Hilman</a:t>
            </a:r>
            <a:r>
              <a:rPr lang="en-US" sz="1800" dirty="0">
                <a:solidFill>
                  <a:srgbClr val="3C5A77"/>
                </a:solidFill>
              </a:rPr>
              <a:t> Powered rollers to move detectors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EA2974-CC28-4023-BD38-12AF8F575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4C97"/>
                </a:solidFill>
              </a:rPr>
              <a:t>Transport system movement plans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E9A4145-3D85-4421-A490-731C2DDF0E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4C97"/>
                </a:solidFill>
                <a:latin typeface="Helvetica"/>
                <a:cs typeface="Helvetica"/>
              </a:rPr>
              <a:t>07.08.2020</a:t>
            </a:r>
            <a:endParaRPr lang="en-US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4FD9A-FDDD-40BA-8E64-0479BB8AF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3621E-9933-4EE3-ABA7-484E5B84E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4C97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E559F3-2125-42C1-BF21-530B86F10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53" y="1823508"/>
            <a:ext cx="5509932" cy="2132877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E8BF639-E9C7-48E1-B528-FE33B7D22F4C}"/>
              </a:ext>
            </a:extLst>
          </p:cNvPr>
          <p:cNvSpPr txBox="1">
            <a:spLocks/>
          </p:cNvSpPr>
          <p:nvPr/>
        </p:nvSpPr>
        <p:spPr>
          <a:xfrm>
            <a:off x="984719" y="4249920"/>
            <a:ext cx="4269999" cy="8407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3C5A77"/>
                </a:solidFill>
              </a:rPr>
              <a:t>Guide rollers at the 4 corners are sufficient to handle the side loads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119AAB-F903-44A5-A993-ACD1C3000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603" y="2699304"/>
            <a:ext cx="3310303" cy="231721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861711" y="4390926"/>
            <a:ext cx="2127564" cy="280657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226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A32B5F9A-C7E7-4938-966C-21A2350C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</p:spPr>
        <p:txBody>
          <a:bodyPr/>
          <a:lstStyle/>
          <a:p>
            <a:r>
              <a:rPr lang="en-US" sz="3200" dirty="0"/>
              <a:t>Transport system movement plans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46DE0-B164-43A8-AB28-150A5FCBD09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447413" y="6521699"/>
            <a:ext cx="4188410" cy="187326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0" i="0" kern="120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02BC6-1550-4423-B249-4B9CC24A7FF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4025" y="652170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65BFBE-CAF6-48C5-948D-A4C1313E8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2394" y="652170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/>
              <a:t>07.08.2020</a:t>
            </a:r>
            <a:endParaRPr lang="en-US" dirty="0"/>
          </a:p>
        </p:txBody>
      </p:sp>
      <p:pic>
        <p:nvPicPr>
          <p:cNvPr id="2" name="Hilman MOV02167">
            <a:hlinkClick r:id="" action="ppaction://media"/>
            <a:extLst>
              <a:ext uri="{FF2B5EF4-FFF2-40B4-BE49-F238E27FC236}">
                <a16:creationId xmlns:a16="http://schemas.microsoft.com/office/drawing/2014/main" id="{BF79254F-0D98-4B92-880F-75B6D16D6E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1382" y="1243814"/>
            <a:ext cx="6096000" cy="457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7A3E56-A735-4F11-91C4-3A00E78632C4}"/>
              </a:ext>
            </a:extLst>
          </p:cNvPr>
          <p:cNvSpPr txBox="1"/>
          <p:nvPr/>
        </p:nvSpPr>
        <p:spPr>
          <a:xfrm>
            <a:off x="324620" y="1471805"/>
            <a:ext cx="2400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C97"/>
                </a:solidFill>
              </a:rPr>
              <a:t>This video shows it’s slow, smooth, and can bridge gaps</a:t>
            </a:r>
          </a:p>
        </p:txBody>
      </p:sp>
    </p:spTree>
    <p:extLst>
      <p:ext uri="{BB962C8B-B14F-4D97-AF65-F5344CB8AC3E}">
        <p14:creationId xmlns:p14="http://schemas.microsoft.com/office/powerpoint/2010/main" val="267614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995708-412D-4EC5-B4F1-63204D523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solidFill>
                  <a:srgbClr val="004C97"/>
                </a:solidFill>
                <a:cs typeface="Helvetica"/>
              </a:rPr>
              <a:t>Hilman</a:t>
            </a:r>
            <a:r>
              <a:rPr lang="en-US" sz="3200" dirty="0">
                <a:solidFill>
                  <a:srgbClr val="004C97"/>
                </a:solidFill>
                <a:cs typeface="Helvetica"/>
              </a:rPr>
              <a:t> Powered Skate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033DB2-A68B-42B5-98BC-7B3DEEA0E0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4C97"/>
                </a:solidFill>
                <a:latin typeface="Helvetica"/>
                <a:cs typeface="Helvetica"/>
              </a:rPr>
              <a:t>07.08.2020</a:t>
            </a:r>
            <a:endParaRPr lang="en-US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7F642-491A-41E9-962E-C6BDCA630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4C97"/>
                </a:solidFill>
              </a:rPr>
              <a:t>Robert Flight | Near Detector PRISM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AE92B-03C9-4B3A-80B2-4F0929A77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004C97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9C7894-28F7-45E1-A1C6-4579292C2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106" y="3054113"/>
            <a:ext cx="5095875" cy="32910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FF0219-E273-42AC-BF79-37CBBB90C077}"/>
              </a:ext>
            </a:extLst>
          </p:cNvPr>
          <p:cNvSpPr txBox="1"/>
          <p:nvPr/>
        </p:nvSpPr>
        <p:spPr>
          <a:xfrm>
            <a:off x="440461" y="1439345"/>
            <a:ext cx="3337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It’s the modern version of rolling stuff on logs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The recirculating rollers support the load at plate #11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Similar to a motor driven bulldozer track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092662-BCFB-4952-8BF4-4CED277FD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08633"/>
            <a:ext cx="3419475" cy="265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CF3075-BB6C-45FB-BA81-9CA3BFD85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00" y="909844"/>
            <a:ext cx="52959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59431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12233</TotalTime>
  <Words>1591</Words>
  <Application>Microsoft Office PowerPoint</Application>
  <PresentationFormat>On-screen Show (4:3)</PresentationFormat>
  <Paragraphs>293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Helvetica</vt:lpstr>
      <vt:lpstr>Lucida Grande</vt:lpstr>
      <vt:lpstr>Wingdings</vt:lpstr>
      <vt:lpstr>LBNF Template_051215</vt:lpstr>
      <vt:lpstr>LBNF Content-Footer Theme</vt:lpstr>
      <vt:lpstr>DUNE Near Detector PRISM Design</vt:lpstr>
      <vt:lpstr>PowerPoint Presentation</vt:lpstr>
      <vt:lpstr>PRISM Specifications</vt:lpstr>
      <vt:lpstr>Transport system movement detector weights Primary Design</vt:lpstr>
      <vt:lpstr>Transport system movement detector weights Fallback Design</vt:lpstr>
      <vt:lpstr>Transport system movement plans</vt:lpstr>
      <vt:lpstr>Transport system movement plans</vt:lpstr>
      <vt:lpstr>Transport system movement plans</vt:lpstr>
      <vt:lpstr>Hilman Powered Skate</vt:lpstr>
      <vt:lpstr>Hilman Powered Skate</vt:lpstr>
      <vt:lpstr>Transport system movement plans</vt:lpstr>
      <vt:lpstr>Transport system movement speeds</vt:lpstr>
      <vt:lpstr>Transport system location monitoring </vt:lpstr>
      <vt:lpstr>Transport system SAND movement plan</vt:lpstr>
      <vt:lpstr>Hilman Costs</vt:lpstr>
      <vt:lpstr>Prototype plans</vt:lpstr>
      <vt:lpstr>Prototype Plans</vt:lpstr>
      <vt:lpstr>PRISM movement safety </vt:lpstr>
      <vt:lpstr>Perimeter Light Curtain for E-Stop</vt:lpstr>
      <vt:lpstr>Energy Chain Application</vt:lpstr>
      <vt:lpstr>Energy Chain Application</vt:lpstr>
      <vt:lpstr>Energy Chain Application</vt:lpstr>
      <vt:lpstr>Energy Chain Application</vt:lpstr>
      <vt:lpstr>Summary Costs</vt:lpstr>
      <vt:lpstr>Overall Summary</vt:lpstr>
      <vt:lpstr>Supporting documents </vt:lpstr>
      <vt:lpstr>Transport system movement speeds</vt:lpstr>
      <vt:lpstr>Transport system movement speeds</vt:lpstr>
      <vt:lpstr>PowerPoint Presentation</vt:lpstr>
      <vt:lpstr>PowerPoint Presentation</vt:lpstr>
      <vt:lpstr>Who am I 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Flight, Robert</cp:lastModifiedBy>
  <cp:revision>276</cp:revision>
  <cp:lastPrinted>2015-05-22T11:54:13Z</cp:lastPrinted>
  <dcterms:created xsi:type="dcterms:W3CDTF">2015-04-30T14:29:22Z</dcterms:created>
  <dcterms:modified xsi:type="dcterms:W3CDTF">2020-07-05T21:20:51Z</dcterms:modified>
</cp:coreProperties>
</file>