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9" r:id="rId4"/>
    <p:sldId id="271" r:id="rId5"/>
    <p:sldId id="272" r:id="rId6"/>
    <p:sldId id="289" r:id="rId7"/>
    <p:sldId id="275" r:id="rId8"/>
    <p:sldId id="290" r:id="rId9"/>
    <p:sldId id="280" r:id="rId10"/>
    <p:sldId id="294" r:id="rId11"/>
    <p:sldId id="281" r:id="rId12"/>
    <p:sldId id="273" r:id="rId13"/>
    <p:sldId id="276" r:id="rId14"/>
    <p:sldId id="274" r:id="rId15"/>
    <p:sldId id="277" r:id="rId16"/>
    <p:sldId id="278" r:id="rId17"/>
    <p:sldId id="279" r:id="rId18"/>
    <p:sldId id="283" r:id="rId19"/>
    <p:sldId id="284" r:id="rId20"/>
    <p:sldId id="282" r:id="rId21"/>
    <p:sldId id="287" r:id="rId22"/>
    <p:sldId id="285" r:id="rId23"/>
    <p:sldId id="286" r:id="rId24"/>
    <p:sldId id="288" r:id="rId25"/>
    <p:sldId id="269" r:id="rId26"/>
    <p:sldId id="268" r:id="rId27"/>
    <p:sldId id="270" r:id="rId28"/>
    <p:sldId id="29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2E"/>
    <a:srgbClr val="287DB7"/>
    <a:srgbClr val="3435FF"/>
    <a:srgbClr val="F37C23"/>
    <a:srgbClr val="BC5F2B"/>
    <a:srgbClr val="E95125"/>
    <a:srgbClr val="3C5A77"/>
    <a:srgbClr val="32547A"/>
    <a:srgbClr val="B8561A"/>
    <a:srgbClr val="B65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77"/>
  </p:normalViewPr>
  <p:slideViewPr>
    <p:cSldViewPr snapToGrid="0" snapToObjects="1">
      <p:cViewPr varScale="1">
        <p:scale>
          <a:sx n="99" d="100"/>
          <a:sy n="99" d="100"/>
        </p:scale>
        <p:origin x="912" y="17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boards use same firmware blocks</a:t>
            </a:r>
          </a:p>
          <a:p>
            <a:r>
              <a:rPr lang="en-US" dirty="0"/>
              <a:t>Blocks already developed for PD-1</a:t>
            </a:r>
          </a:p>
          <a:p>
            <a:r>
              <a:rPr lang="en-US" dirty="0"/>
              <a:t>Good f/ware development environment</a:t>
            </a:r>
          </a:p>
          <a:p>
            <a:r>
              <a:rPr lang="en-US" dirty="0"/>
              <a:t>Dave N. will answer details if asked to. (As original f/ware architect).</a:t>
            </a:r>
          </a:p>
          <a:p>
            <a:r>
              <a:rPr lang="en-US" dirty="0"/>
              <a:t>Development methodology known to work for large, distributed teams (CMS, DUNE trigger primitives)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25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7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4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E2F1B-8E81-B44B-AC0E-DF9EC8CD8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8758" y="6050208"/>
            <a:ext cx="1346607" cy="3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Timing System FDR | David Cussans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Timing System FDR | David Cussans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47E84-8BB0-6E49-81F6-A47F42BBB85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38002" y="6471505"/>
            <a:ext cx="808433" cy="235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96273/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ms.cern.ch/document/2395356/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95358/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protoDUNE-SP-DAQ/timing-board-firmwar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com/uk/products/11959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.com/au/products/75335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5"/>
            <a:ext cx="8218488" cy="2044125"/>
          </a:xfrm>
        </p:spPr>
        <p:txBody>
          <a:bodyPr/>
          <a:lstStyle/>
          <a:p>
            <a:r>
              <a:rPr lang="en-GB" dirty="0"/>
              <a:t>DUNE Far Detector Single Phase</a:t>
            </a:r>
            <a:br>
              <a:rPr lang="en-GB" dirty="0"/>
            </a:br>
            <a:r>
              <a:rPr lang="en-GB" dirty="0"/>
              <a:t>Timing System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168" y="3770591"/>
            <a:ext cx="8221663" cy="1721069"/>
          </a:xfrm>
        </p:spPr>
        <p:txBody>
          <a:bodyPr/>
          <a:lstStyle/>
          <a:p>
            <a:r>
              <a:rPr lang="en-GB" dirty="0"/>
              <a:t>David Cussans</a:t>
            </a:r>
          </a:p>
          <a:p>
            <a:r>
              <a:rPr lang="en-GB" dirty="0"/>
              <a:t>FDR</a:t>
            </a:r>
          </a:p>
          <a:p>
            <a:r>
              <a:rPr lang="en-GB" dirty="0"/>
              <a:t>21/07/2020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C3B8-5D2E-2A40-A330-1EA55C05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&amp; Transport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965A-1948-9145-A7B1-75256556FD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Bi-directional link allows round trip delay measurement</a:t>
            </a:r>
          </a:p>
          <a:p>
            <a:pPr lvl="1"/>
            <a:r>
              <a:rPr lang="en-US" dirty="0"/>
              <a:t>Master </a:t>
            </a:r>
            <a:r>
              <a:rPr lang="en-US" dirty="0">
                <a:sym typeface="Wingdings" pitchFamily="2" charset="2"/>
              </a:rPr>
              <a:t> Endpoint  Master</a:t>
            </a:r>
          </a:p>
          <a:p>
            <a:pPr lvl="1"/>
            <a:r>
              <a:rPr lang="en-US" dirty="0">
                <a:sym typeface="Wingdings" pitchFamily="2" charset="2"/>
              </a:rPr>
              <a:t>Adjust delay to bring all endpoints into alignment</a:t>
            </a:r>
          </a:p>
          <a:p>
            <a:r>
              <a:rPr lang="en-US" dirty="0">
                <a:sym typeface="Wingdings" pitchFamily="2" charset="2"/>
              </a:rPr>
              <a:t>Endpoint maintains a 64-bit timestamp</a:t>
            </a:r>
          </a:p>
          <a:p>
            <a:pPr lvl="1"/>
            <a:r>
              <a:rPr lang="en-US" dirty="0">
                <a:sym typeface="Wingdings" pitchFamily="2" charset="2"/>
              </a:rPr>
              <a:t>Aligned to UTC at initialization</a:t>
            </a:r>
          </a:p>
          <a:p>
            <a:pPr lvl="1"/>
            <a:r>
              <a:rPr lang="en-US" dirty="0">
                <a:sym typeface="Wingdings" pitchFamily="2" charset="2"/>
              </a:rPr>
              <a:t>Increments with recovered clock</a:t>
            </a:r>
          </a:p>
          <a:p>
            <a:pPr lvl="1"/>
            <a:r>
              <a:rPr lang="en-US" dirty="0">
                <a:sym typeface="Wingdings" pitchFamily="2" charset="2"/>
              </a:rPr>
              <a:t>Checked against master every ~ 100ms</a:t>
            </a:r>
          </a:p>
          <a:p>
            <a:r>
              <a:rPr lang="en-US" dirty="0">
                <a:sym typeface="Wingdings" pitchFamily="2" charset="2"/>
              </a:rPr>
              <a:t>Protocol and endpoint interface described in https://</a:t>
            </a:r>
            <a:r>
              <a:rPr lang="en-US" dirty="0" err="1">
                <a:sym typeface="Wingdings" pitchFamily="2" charset="2"/>
              </a:rPr>
              <a:t>edms.cern.ch</a:t>
            </a:r>
            <a:r>
              <a:rPr lang="en-US" dirty="0">
                <a:sym typeface="Wingdings" pitchFamily="2" charset="2"/>
              </a:rPr>
              <a:t>/document/2395364/1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EE05-6047-6148-9A6F-4B40E049A8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4AF3-996F-4D40-870C-50864DE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F2AE-09C2-A045-B70E-5F8C6519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1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66F5BF7F-0D11-BF45-AAF4-7719715D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4011289" y="2263419"/>
            <a:ext cx="16448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Crate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682313" y="2448085"/>
            <a:ext cx="328976" cy="96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C42AA0F-3249-364A-BE4A-2557147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211" y="332887"/>
            <a:ext cx="4216827" cy="165655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2800" dirty="0"/>
              <a:t>Underground</a:t>
            </a:r>
            <a:br>
              <a:rPr lang="en-US" sz="2800" dirty="0"/>
            </a:br>
            <a:r>
              <a:rPr lang="en-US" sz="2800" dirty="0"/>
              <a:t>Components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B5FA2D-D954-DE40-9C2F-8E3D2DF0C0BF}"/>
              </a:ext>
            </a:extLst>
          </p:cNvPr>
          <p:cNvSpPr txBox="1"/>
          <p:nvPr/>
        </p:nvSpPr>
        <p:spPr>
          <a:xfrm>
            <a:off x="7074538" y="2448085"/>
            <a:ext cx="16774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DAQ “Hut” on</a:t>
            </a:r>
          </a:p>
          <a:p>
            <a:r>
              <a:rPr lang="en-US" dirty="0" err="1"/>
              <a:t>Cryo</a:t>
            </a:r>
            <a:r>
              <a:rPr lang="en-US" dirty="0"/>
              <a:t> Mezzanine</a:t>
            </a:r>
          </a:p>
        </p:txBody>
      </p:sp>
    </p:spTree>
    <p:extLst>
      <p:ext uri="{BB962C8B-B14F-4D97-AF65-F5344CB8AC3E}">
        <p14:creationId xmlns:p14="http://schemas.microsoft.com/office/powerpoint/2010/main" val="358639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66F5BF7F-0D11-BF45-AAF4-7719715D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4011289" y="2263419"/>
            <a:ext cx="16448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Crate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682313" y="2448085"/>
            <a:ext cx="328976" cy="96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EB8F5-5463-1942-9436-2198F78CFCD7}"/>
              </a:ext>
            </a:extLst>
          </p:cNvPr>
          <p:cNvSpPr txBox="1"/>
          <p:nvPr/>
        </p:nvSpPr>
        <p:spPr>
          <a:xfrm>
            <a:off x="2892538" y="4974513"/>
            <a:ext cx="25587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Interface (MIB)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2136B-AE93-384F-9796-F50550AB58CC}"/>
              </a:ext>
            </a:extLst>
          </p:cNvPr>
          <p:cNvCxnSpPr>
            <a:cxnSpLocks/>
          </p:cNvCxnSpPr>
          <p:nvPr/>
        </p:nvCxnSpPr>
        <p:spPr>
          <a:xfrm flipH="1" flipV="1">
            <a:off x="2198143" y="3608173"/>
            <a:ext cx="694395" cy="136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C42AA0F-3249-364A-BE4A-2557147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211" y="332887"/>
            <a:ext cx="4216827" cy="165655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2800" dirty="0"/>
              <a:t>Underground</a:t>
            </a:r>
            <a:br>
              <a:rPr lang="en-US" sz="2800" dirty="0"/>
            </a:br>
            <a:r>
              <a:rPr lang="en-US" sz="2800" dirty="0"/>
              <a:t>Components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7282C-9920-844B-970C-8D6DB6ED8580}"/>
              </a:ext>
            </a:extLst>
          </p:cNvPr>
          <p:cNvSpPr txBox="1"/>
          <p:nvPr/>
        </p:nvSpPr>
        <p:spPr>
          <a:xfrm>
            <a:off x="7074538" y="2448085"/>
            <a:ext cx="16774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DAQ “Hut” on</a:t>
            </a:r>
          </a:p>
          <a:p>
            <a:r>
              <a:rPr lang="en-US" dirty="0" err="1"/>
              <a:t>Cryo</a:t>
            </a:r>
            <a:r>
              <a:rPr lang="en-US" dirty="0"/>
              <a:t> Mezzanine</a:t>
            </a:r>
          </a:p>
        </p:txBody>
      </p:sp>
    </p:spTree>
    <p:extLst>
      <p:ext uri="{BB962C8B-B14F-4D97-AF65-F5344CB8AC3E}">
        <p14:creationId xmlns:p14="http://schemas.microsoft.com/office/powerpoint/2010/main" val="222352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4731FA93-1877-6D4B-B2DC-93AE6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638" y="147048"/>
            <a:ext cx="4192115" cy="18547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200" dirty="0"/>
              <a:t>Underground</a:t>
            </a:r>
            <a:br>
              <a:rPr lang="en-US" sz="3200" dirty="0"/>
            </a:br>
            <a:r>
              <a:rPr lang="en-US" sz="3200" dirty="0"/>
              <a:t>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4150683" y="2281644"/>
            <a:ext cx="16448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Crate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821707" y="2466310"/>
            <a:ext cx="328976" cy="96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EB8F5-5463-1942-9436-2198F78CFCD7}"/>
              </a:ext>
            </a:extLst>
          </p:cNvPr>
          <p:cNvSpPr txBox="1"/>
          <p:nvPr/>
        </p:nvSpPr>
        <p:spPr>
          <a:xfrm>
            <a:off x="148030" y="2428598"/>
            <a:ext cx="25587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Interface (MIB)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2136B-AE93-384F-9796-F50550AB58CC}"/>
              </a:ext>
            </a:extLst>
          </p:cNvPr>
          <p:cNvCxnSpPr>
            <a:cxnSpLocks/>
          </p:cNvCxnSpPr>
          <p:nvPr/>
        </p:nvCxnSpPr>
        <p:spPr>
          <a:xfrm>
            <a:off x="1479681" y="2797930"/>
            <a:ext cx="697217" cy="722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86B412-0A43-CE44-88D4-CB0F73C86B0E}"/>
              </a:ext>
            </a:extLst>
          </p:cNvPr>
          <p:cNvSpPr txBox="1"/>
          <p:nvPr/>
        </p:nvSpPr>
        <p:spPr>
          <a:xfrm>
            <a:off x="3562670" y="4918716"/>
            <a:ext cx="23399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FMC carrier AMC (AFC)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8F4EDF-3596-9343-BEB0-AA947299A989}"/>
              </a:ext>
            </a:extLst>
          </p:cNvPr>
          <p:cNvCxnSpPr>
            <a:cxnSpLocks/>
          </p:cNvCxnSpPr>
          <p:nvPr/>
        </p:nvCxnSpPr>
        <p:spPr>
          <a:xfrm flipH="1" flipV="1">
            <a:off x="3015049" y="3818238"/>
            <a:ext cx="546600" cy="1066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4731FA93-1877-6D4B-B2DC-93AE6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638" y="147048"/>
            <a:ext cx="4192115" cy="18547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200" dirty="0"/>
              <a:t>Underground</a:t>
            </a:r>
            <a:br>
              <a:rPr lang="en-US" sz="3200" dirty="0"/>
            </a:br>
            <a:r>
              <a:rPr lang="en-US" sz="3200" dirty="0"/>
              <a:t>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4150683" y="2281644"/>
            <a:ext cx="16448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Crate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821707" y="2466310"/>
            <a:ext cx="328976" cy="96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EB8F5-5463-1942-9436-2198F78CFCD7}"/>
              </a:ext>
            </a:extLst>
          </p:cNvPr>
          <p:cNvSpPr txBox="1"/>
          <p:nvPr/>
        </p:nvSpPr>
        <p:spPr>
          <a:xfrm>
            <a:off x="148030" y="2428598"/>
            <a:ext cx="25587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Interface (MIB)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2136B-AE93-384F-9796-F50550AB58CC}"/>
              </a:ext>
            </a:extLst>
          </p:cNvPr>
          <p:cNvCxnSpPr>
            <a:cxnSpLocks/>
          </p:cNvCxnSpPr>
          <p:nvPr/>
        </p:nvCxnSpPr>
        <p:spPr>
          <a:xfrm>
            <a:off x="1479681" y="2797930"/>
            <a:ext cx="697217" cy="722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86B412-0A43-CE44-88D4-CB0F73C86B0E}"/>
              </a:ext>
            </a:extLst>
          </p:cNvPr>
          <p:cNvSpPr txBox="1"/>
          <p:nvPr/>
        </p:nvSpPr>
        <p:spPr>
          <a:xfrm>
            <a:off x="3562670" y="4918716"/>
            <a:ext cx="23399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FMC carrier AMC (AFC)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8F4EDF-3596-9343-BEB0-AA947299A989}"/>
              </a:ext>
            </a:extLst>
          </p:cNvPr>
          <p:cNvCxnSpPr>
            <a:cxnSpLocks/>
          </p:cNvCxnSpPr>
          <p:nvPr/>
        </p:nvCxnSpPr>
        <p:spPr>
          <a:xfrm flipH="1" flipV="1">
            <a:off x="3015049" y="3818238"/>
            <a:ext cx="546600" cy="1066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DE7802-8419-AE48-955C-7DD81961A0C1}"/>
              </a:ext>
            </a:extLst>
          </p:cNvPr>
          <p:cNvSpPr txBox="1"/>
          <p:nvPr/>
        </p:nvSpPr>
        <p:spPr>
          <a:xfrm>
            <a:off x="3556786" y="5801071"/>
            <a:ext cx="203042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Fibre</a:t>
            </a:r>
            <a:r>
              <a:rPr lang="en-US" dirty="0"/>
              <a:t> Interface (FIB)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FA072A-A4DF-9741-816C-473C678656F7}"/>
              </a:ext>
            </a:extLst>
          </p:cNvPr>
          <p:cNvCxnSpPr>
            <a:cxnSpLocks/>
          </p:cNvCxnSpPr>
          <p:nvPr/>
        </p:nvCxnSpPr>
        <p:spPr>
          <a:xfrm flipH="1" flipV="1">
            <a:off x="1312207" y="4175770"/>
            <a:ext cx="2244579" cy="1625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9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4731FA93-1877-6D4B-B2DC-93AE6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638" y="147048"/>
            <a:ext cx="4192115" cy="18547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200" dirty="0"/>
              <a:t>Underground</a:t>
            </a:r>
            <a:br>
              <a:rPr lang="en-US" sz="3200" dirty="0"/>
            </a:br>
            <a:r>
              <a:rPr lang="en-US" sz="3200" dirty="0"/>
              <a:t>Components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7802-8419-AE48-955C-7DD81961A0C1}"/>
              </a:ext>
            </a:extLst>
          </p:cNvPr>
          <p:cNvSpPr txBox="1"/>
          <p:nvPr/>
        </p:nvSpPr>
        <p:spPr>
          <a:xfrm>
            <a:off x="2434496" y="2855903"/>
            <a:ext cx="203042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Fibre</a:t>
            </a:r>
            <a:r>
              <a:rPr lang="en-US" dirty="0"/>
              <a:t> Interface (FIB)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FA072A-A4DF-9741-816C-473C678656F7}"/>
              </a:ext>
            </a:extLst>
          </p:cNvPr>
          <p:cNvCxnSpPr>
            <a:cxnSpLocks/>
          </p:cNvCxnSpPr>
          <p:nvPr/>
        </p:nvCxnSpPr>
        <p:spPr>
          <a:xfrm flipH="1">
            <a:off x="1312208" y="3225235"/>
            <a:ext cx="1122288" cy="803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AA3642-F0F5-0447-8E41-30C9D314B8C7}"/>
              </a:ext>
            </a:extLst>
          </p:cNvPr>
          <p:cNvSpPr txBox="1"/>
          <p:nvPr/>
        </p:nvSpPr>
        <p:spPr>
          <a:xfrm>
            <a:off x="2434496" y="4371074"/>
            <a:ext cx="17875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1000Base-BX SFP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F6082F-8B4F-C54D-9737-C01292269C8F}"/>
              </a:ext>
            </a:extLst>
          </p:cNvPr>
          <p:cNvCxnSpPr>
            <a:cxnSpLocks/>
          </p:cNvCxnSpPr>
          <p:nvPr/>
        </p:nvCxnSpPr>
        <p:spPr>
          <a:xfrm flipH="1" flipV="1">
            <a:off x="1312208" y="4175771"/>
            <a:ext cx="1122288" cy="37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4731FA93-1877-6D4B-B2DC-93AE6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638" y="147048"/>
            <a:ext cx="4192115" cy="18547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200" dirty="0"/>
              <a:t>Underground</a:t>
            </a:r>
            <a:br>
              <a:rPr lang="en-US" sz="3200" dirty="0"/>
            </a:br>
            <a:r>
              <a:rPr lang="en-US" sz="3200" dirty="0"/>
              <a:t>Components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7802-8419-AE48-955C-7DD81961A0C1}"/>
              </a:ext>
            </a:extLst>
          </p:cNvPr>
          <p:cNvSpPr txBox="1"/>
          <p:nvPr/>
        </p:nvSpPr>
        <p:spPr>
          <a:xfrm>
            <a:off x="2702210" y="4998647"/>
            <a:ext cx="2937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1:2 Optical Combiner/Splitter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A3642-F0F5-0447-8E41-30C9D314B8C7}"/>
              </a:ext>
            </a:extLst>
          </p:cNvPr>
          <p:cNvSpPr txBox="1"/>
          <p:nvPr/>
        </p:nvSpPr>
        <p:spPr>
          <a:xfrm>
            <a:off x="2434496" y="4371074"/>
            <a:ext cx="17875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1000Base-BX SFP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F6082F-8B4F-C54D-9737-C01292269C8F}"/>
              </a:ext>
            </a:extLst>
          </p:cNvPr>
          <p:cNvCxnSpPr>
            <a:cxnSpLocks/>
          </p:cNvCxnSpPr>
          <p:nvPr/>
        </p:nvCxnSpPr>
        <p:spPr>
          <a:xfrm flipH="1" flipV="1">
            <a:off x="1312208" y="4175771"/>
            <a:ext cx="1122288" cy="37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13153-16B8-EF49-9594-0F5BE9D3D998}"/>
              </a:ext>
            </a:extLst>
          </p:cNvPr>
          <p:cNvCxnSpPr>
            <a:cxnSpLocks/>
          </p:cNvCxnSpPr>
          <p:nvPr/>
        </p:nvCxnSpPr>
        <p:spPr>
          <a:xfrm flipH="1" flipV="1">
            <a:off x="2162432" y="5125073"/>
            <a:ext cx="539778" cy="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881CB7-9296-B845-A9AB-5C9D58C0ECF2}"/>
              </a:ext>
            </a:extLst>
          </p:cNvPr>
          <p:cNvSpPr txBox="1"/>
          <p:nvPr/>
        </p:nvSpPr>
        <p:spPr>
          <a:xfrm>
            <a:off x="2702210" y="6087296"/>
            <a:ext cx="2937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1:4 Optical Combiner/Splitter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DAD49F-C3EA-B148-8246-F9D4190FF8EA}"/>
              </a:ext>
            </a:extLst>
          </p:cNvPr>
          <p:cNvCxnSpPr>
            <a:cxnSpLocks/>
          </p:cNvCxnSpPr>
          <p:nvPr/>
        </p:nvCxnSpPr>
        <p:spPr>
          <a:xfrm flipH="1" flipV="1">
            <a:off x="2075935" y="6022110"/>
            <a:ext cx="626275" cy="249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29148C-F66C-9846-95AE-04C76B3941D4}"/>
              </a:ext>
            </a:extLst>
          </p:cNvPr>
          <p:cNvSpPr txBox="1"/>
          <p:nvPr/>
        </p:nvSpPr>
        <p:spPr>
          <a:xfrm>
            <a:off x="5986833" y="4399921"/>
            <a:ext cx="293792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”Hot Swap” between crates using 2:1 splitter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endpoints from single </a:t>
            </a:r>
            <a:r>
              <a:rPr lang="en-US" sz="2400" dirty="0" err="1"/>
              <a:t>fibre</a:t>
            </a:r>
            <a:r>
              <a:rPr lang="en-US" sz="2400" dirty="0"/>
              <a:t> with 1:4 splitter</a:t>
            </a:r>
          </a:p>
        </p:txBody>
      </p:sp>
    </p:spTree>
    <p:extLst>
      <p:ext uri="{BB962C8B-B14F-4D97-AF65-F5344CB8AC3E}">
        <p14:creationId xmlns:p14="http://schemas.microsoft.com/office/powerpoint/2010/main" val="39897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8C87-F9E7-9D43-BAAD-BDB50BFB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42629"/>
            <a:ext cx="8229600" cy="647102"/>
          </a:xfrm>
        </p:spPr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1B3E-1DC3-2646-A203-C672402CCA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004551"/>
            <a:ext cx="8232771" cy="21894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GPS Disciplined Oscillator</a:t>
            </a:r>
          </a:p>
          <a:p>
            <a:pPr lvl="1"/>
            <a:r>
              <a:rPr lang="en-US" dirty="0"/>
              <a:t>10MHz clock</a:t>
            </a:r>
          </a:p>
          <a:p>
            <a:pPr lvl="1"/>
            <a:r>
              <a:rPr lang="en-US" dirty="0"/>
              <a:t>Timecode (IRIG)</a:t>
            </a:r>
          </a:p>
          <a:p>
            <a:pPr lvl="1"/>
            <a:r>
              <a:rPr lang="en-US" dirty="0"/>
              <a:t>Also has IEEE-1588 output (White Rabbit)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Spectracom</a:t>
            </a:r>
            <a:r>
              <a:rPr lang="en-US" dirty="0"/>
              <a:t> </a:t>
            </a:r>
            <a:r>
              <a:rPr lang="en-US" dirty="0" err="1"/>
              <a:t>SecureSync</a:t>
            </a:r>
            <a:r>
              <a:rPr lang="en-US" dirty="0"/>
              <a:t> for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FBB3-C1E8-5847-95D1-8A6D56408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FDE3-890A-5A44-BAC4-9F797A2CA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0487-DE5B-204D-BDA2-6BDA1764A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3839CF19-68A0-134D-8105-23016A8A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3317482"/>
            <a:ext cx="5731099" cy="1283181"/>
          </a:xfrm>
          <a:prstGeom prst="rect">
            <a:avLst/>
          </a:prstGeom>
        </p:spPr>
      </p:pic>
      <p:pic>
        <p:nvPicPr>
          <p:cNvPr id="9" name="Picture 8" descr="A picture containing meter, monitor, oven, remote&#10;&#10;Description automatically generated">
            <a:extLst>
              <a:ext uri="{FF2B5EF4-FFF2-40B4-BE49-F238E27FC236}">
                <a16:creationId xmlns:a16="http://schemas.microsoft.com/office/drawing/2014/main" id="{328B6791-BEBB-FD49-B614-E338AAE0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888" y="4600663"/>
            <a:ext cx="6320261" cy="895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21259-5620-3449-92C8-6004A24F6F46}"/>
              </a:ext>
            </a:extLst>
          </p:cNvPr>
          <p:cNvSpPr txBox="1"/>
          <p:nvPr/>
        </p:nvSpPr>
        <p:spPr>
          <a:xfrm>
            <a:off x="3206840" y="585344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2B17F-3AAF-3144-81F6-88FB71C391FE}"/>
              </a:ext>
            </a:extLst>
          </p:cNvPr>
          <p:cNvSpPr txBox="1"/>
          <p:nvPr/>
        </p:nvSpPr>
        <p:spPr>
          <a:xfrm>
            <a:off x="4797503" y="585344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IRIG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BA359-907F-2B44-AD54-A5D39CC544A5}"/>
              </a:ext>
            </a:extLst>
          </p:cNvPr>
          <p:cNvSpPr txBox="1"/>
          <p:nvPr/>
        </p:nvSpPr>
        <p:spPr>
          <a:xfrm>
            <a:off x="6383761" y="5853449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IEE-1588 (SFP)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A319F9-4171-8749-8348-E8A9CE12F88C}"/>
              </a:ext>
            </a:extLst>
          </p:cNvPr>
          <p:cNvCxnSpPr>
            <a:endCxn id="10" idx="0"/>
          </p:cNvCxnSpPr>
          <p:nvPr/>
        </p:nvCxnSpPr>
        <p:spPr>
          <a:xfrm flipH="1">
            <a:off x="3632598" y="5267459"/>
            <a:ext cx="295458" cy="585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0A7036-B2C2-384A-B161-C43311AC423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943324" y="5366837"/>
            <a:ext cx="139674" cy="486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5EBD47-DACD-2346-87DC-F83F54F6C491}"/>
              </a:ext>
            </a:extLst>
          </p:cNvPr>
          <p:cNvCxnSpPr>
            <a:cxnSpLocks/>
          </p:cNvCxnSpPr>
          <p:nvPr/>
        </p:nvCxnSpPr>
        <p:spPr>
          <a:xfrm>
            <a:off x="6457092" y="5282110"/>
            <a:ext cx="549015" cy="541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222785-8F84-C145-81CC-9291631BD33E}"/>
              </a:ext>
            </a:extLst>
          </p:cNvPr>
          <p:cNvSpPr txBox="1"/>
          <p:nvPr/>
        </p:nvSpPr>
        <p:spPr>
          <a:xfrm>
            <a:off x="1916166" y="4857099"/>
            <a:ext cx="62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</a:t>
            </a:r>
          </a:p>
          <a:p>
            <a:r>
              <a:rPr lang="en-US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95694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8C87-F9E7-9D43-BAAD-BDB50BFB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647102"/>
          </a:xfrm>
        </p:spPr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1B3E-1DC3-2646-A203-C672402CCA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852616"/>
            <a:ext cx="8232771" cy="5425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GPS Interface Board (GIB)</a:t>
            </a:r>
          </a:p>
          <a:p>
            <a:pPr lvl="1"/>
            <a:r>
              <a:rPr lang="en-US" dirty="0"/>
              <a:t>Encodes onto 312.5 Mbit/s serial link on 1000Base-BX</a:t>
            </a:r>
          </a:p>
          <a:p>
            <a:r>
              <a:rPr lang="en-US" dirty="0" err="1"/>
              <a:t>MicroTCA</a:t>
            </a:r>
            <a:r>
              <a:rPr lang="en-US" dirty="0"/>
              <a:t> crate – COTS</a:t>
            </a:r>
          </a:p>
          <a:p>
            <a:r>
              <a:rPr lang="en-US" dirty="0" err="1">
                <a:solidFill>
                  <a:srgbClr val="FF0000"/>
                </a:solidFill>
              </a:rPr>
              <a:t>MicroTCA</a:t>
            </a:r>
            <a:r>
              <a:rPr lang="en-US" dirty="0">
                <a:solidFill>
                  <a:srgbClr val="FF0000"/>
                </a:solidFill>
              </a:rPr>
              <a:t> interface Board (MIB)</a:t>
            </a:r>
          </a:p>
          <a:p>
            <a:pPr lvl="1"/>
            <a:r>
              <a:rPr lang="en-US" dirty="0"/>
              <a:t>Receives signals from GIB</a:t>
            </a:r>
          </a:p>
          <a:p>
            <a:r>
              <a:rPr lang="en-US" dirty="0"/>
              <a:t>COTS AMC in MTCA crate</a:t>
            </a:r>
          </a:p>
          <a:p>
            <a:pPr lvl="1"/>
            <a:r>
              <a:rPr lang="en-US" dirty="0"/>
              <a:t>Prototyping with Open Hardware AFC </a:t>
            </a:r>
          </a:p>
          <a:p>
            <a:r>
              <a:rPr lang="en-US" dirty="0" err="1">
                <a:solidFill>
                  <a:srgbClr val="FF0000"/>
                </a:solidFill>
              </a:rPr>
              <a:t>Fibre</a:t>
            </a:r>
            <a:r>
              <a:rPr lang="en-US" dirty="0">
                <a:solidFill>
                  <a:srgbClr val="FF0000"/>
                </a:solidFill>
              </a:rPr>
              <a:t> Interface Board (FIB)</a:t>
            </a:r>
          </a:p>
          <a:p>
            <a:pPr lvl="1"/>
            <a:r>
              <a:rPr lang="en-US" dirty="0"/>
              <a:t>Mounts on AMC, houses 1000Base-BX SFP</a:t>
            </a:r>
          </a:p>
          <a:p>
            <a:r>
              <a:rPr lang="en-US" dirty="0">
                <a:solidFill>
                  <a:srgbClr val="FF0000"/>
                </a:solidFill>
              </a:rPr>
              <a:t>Custom boards 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GIB, MIB, FIB</a:t>
            </a:r>
            <a:r>
              <a:rPr lang="en-US" dirty="0"/>
              <a:t>, described in separate talk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FBB3-C1E8-5847-95D1-8A6D56408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FDE3-890A-5A44-BAC4-9F797A2CA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0487-DE5B-204D-BDA2-6BDA1764A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5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4731FA93-1877-6D4B-B2DC-93AE6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9148C-F66C-9846-95AE-04C76B3941D4}"/>
              </a:ext>
            </a:extLst>
          </p:cNvPr>
          <p:cNvSpPr txBox="1"/>
          <p:nvPr/>
        </p:nvSpPr>
        <p:spPr>
          <a:xfrm>
            <a:off x="2211859" y="149755"/>
            <a:ext cx="302740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Requirement for v. high uptime --&gt;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GPS at top of each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Hot-swap 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swap individual </a:t>
            </a:r>
            <a:r>
              <a:rPr lang="en-US" sz="2400" dirty="0" err="1"/>
              <a:t>fibres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 check two systems for reliability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792" y="5737976"/>
            <a:ext cx="2462169" cy="8909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200" dirty="0"/>
              <a:t>Uptime,</a:t>
            </a:r>
            <a:br>
              <a:rPr lang="en-US" sz="3200" dirty="0"/>
            </a:br>
            <a:r>
              <a:rPr lang="en-US" sz="3200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3493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What it Does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Distribute to everywhere in DUNE Far Detector:</a:t>
            </a:r>
          </a:p>
          <a:p>
            <a:pPr lvl="1"/>
            <a:r>
              <a:rPr lang="en-GB" sz="1800" dirty="0"/>
              <a:t>synchronized clock</a:t>
            </a:r>
          </a:p>
          <a:p>
            <a:pPr lvl="1"/>
            <a:r>
              <a:rPr lang="en-GB" sz="1800" dirty="0"/>
              <a:t>time-stamp</a:t>
            </a:r>
          </a:p>
          <a:p>
            <a:r>
              <a:rPr lang="en-GB" sz="2000" dirty="0"/>
              <a:t>Only Single Phase system is considered here</a:t>
            </a:r>
          </a:p>
          <a:p>
            <a:pPr lvl="1"/>
            <a:r>
              <a:rPr lang="en-GB" sz="1800" dirty="0"/>
              <a:t>Dual phase takes a IEEE-1588 (White Rabbit) signal from same GPS system as Single Phase</a:t>
            </a:r>
          </a:p>
          <a:p>
            <a:r>
              <a:rPr lang="en-GB" sz="2000" dirty="0"/>
              <a:t>Requirements in EDMS at </a:t>
            </a:r>
            <a:r>
              <a:rPr lang="en-GB" sz="1400" dirty="0">
                <a:hlinkClick r:id="rId3"/>
              </a:rPr>
              <a:t>https://edms.cern.ch/document/2396273/1</a:t>
            </a:r>
            <a:endParaRPr lang="en-GB" sz="1400" dirty="0"/>
          </a:p>
          <a:p>
            <a:pPr lvl="1"/>
            <a:r>
              <a:rPr lang="en-GB" sz="1800" dirty="0"/>
              <a:t>Synchronization within a cavern O(ns)</a:t>
            </a:r>
          </a:p>
          <a:p>
            <a:pPr lvl="2"/>
            <a:r>
              <a:rPr lang="en-GB" sz="1600" dirty="0"/>
              <a:t>Needed for linkage between APAs</a:t>
            </a:r>
          </a:p>
          <a:p>
            <a:pPr lvl="1"/>
            <a:r>
              <a:rPr lang="en-GB" sz="1800" dirty="0"/>
              <a:t>Synchronization to universal time (UTC) O(us)</a:t>
            </a:r>
          </a:p>
          <a:p>
            <a:pPr lvl="2"/>
            <a:r>
              <a:rPr lang="en-GB" sz="1600" dirty="0"/>
              <a:t>Needed for linkage to neutrino production time</a:t>
            </a:r>
          </a:p>
          <a:p>
            <a:r>
              <a:rPr lang="en-GB" sz="2000" dirty="0"/>
              <a:t>Overall system description in EDMS at </a:t>
            </a:r>
            <a:r>
              <a:rPr lang="en-GB" sz="1400" dirty="0">
                <a:hlinkClick r:id="rId4"/>
              </a:rPr>
              <a:t>https://edms.cern.ch/document/2395356/1</a:t>
            </a:r>
            <a:endParaRPr lang="en-GB" sz="1400" dirty="0"/>
          </a:p>
          <a:p>
            <a:endParaRPr lang="en-GB" sz="2000" dirty="0"/>
          </a:p>
          <a:p>
            <a:endParaRPr lang="en-GB" sz="1400" dirty="0"/>
          </a:p>
          <a:p>
            <a:endParaRPr lang="en-GB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A0C2E-B8DC-FF49-A3B4-798BA00F86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820E6-3834-FF46-8962-78A5B2B9D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6D6A9-C32B-0442-AF8F-8B8906AA9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</p:spTree>
    <p:extLst>
      <p:ext uri="{BB962C8B-B14F-4D97-AF65-F5344CB8AC3E}">
        <p14:creationId xmlns:p14="http://schemas.microsoft.com/office/powerpoint/2010/main" val="239595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07BF-CC5E-DC4A-82DE-5D1DCA0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7E02-97C0-0D49-B4A5-3D83F8CB015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Firmware aims to be as generic as possible</a:t>
            </a:r>
          </a:p>
          <a:p>
            <a:pPr lvl="1"/>
            <a:r>
              <a:rPr lang="en-US" dirty="0"/>
              <a:t>The Cold Electronics consortium was able to port the example Endpoint firmware we provided from Xilinx to Altera</a:t>
            </a:r>
          </a:p>
          <a:p>
            <a:r>
              <a:rPr lang="en-US" dirty="0"/>
              <a:t>Aiming for modularity and simplicity – relatively few different entities</a:t>
            </a:r>
          </a:p>
          <a:p>
            <a:r>
              <a:rPr lang="en-US" dirty="0"/>
              <a:t>Central timing system uses COTS boards using Xilinx FPGAs</a:t>
            </a:r>
          </a:p>
          <a:p>
            <a:r>
              <a:rPr lang="en-US" dirty="0"/>
              <a:t>Using </a:t>
            </a:r>
            <a:r>
              <a:rPr lang="en-US" dirty="0" err="1"/>
              <a:t>IPBus</a:t>
            </a:r>
            <a:r>
              <a:rPr lang="en-US" dirty="0"/>
              <a:t> Build (</a:t>
            </a:r>
            <a:r>
              <a:rPr lang="en-US" dirty="0" err="1"/>
              <a:t>ipbb</a:t>
            </a:r>
            <a:r>
              <a:rPr lang="en-US" dirty="0"/>
              <a:t>) build system</a:t>
            </a:r>
          </a:p>
          <a:p>
            <a:pPr lvl="1"/>
            <a:r>
              <a:rPr lang="en-US" dirty="0"/>
              <a:t>Scriptable build system. </a:t>
            </a:r>
          </a:p>
          <a:p>
            <a:pPr lvl="1"/>
            <a:r>
              <a:rPr lang="en-US" dirty="0"/>
              <a:t>Works well with CI</a:t>
            </a:r>
          </a:p>
          <a:p>
            <a:r>
              <a:rPr lang="en-US" dirty="0"/>
              <a:t>Git used for development.</a:t>
            </a:r>
          </a:p>
          <a:p>
            <a:pPr lvl="1"/>
            <a:r>
              <a:rPr lang="en-US" dirty="0"/>
              <a:t>“software-like” development flow.</a:t>
            </a:r>
          </a:p>
          <a:p>
            <a:pPr lvl="2"/>
            <a:r>
              <a:rPr lang="en-US" dirty="0"/>
              <a:t>Clone main branch, create feature/bugfix branch, develop, merge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BD99-01F7-DC47-A9D1-176FAF38C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A022-223D-1E44-A62B-4D349D7B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73DEE-90A9-3149-8AF0-91C9F856D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07BF-CC5E-DC4A-82DE-5D1DCA0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7E02-97C0-0D49-B4A5-3D83F8CB015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 test benches exist for main functions. </a:t>
            </a:r>
          </a:p>
          <a:p>
            <a:pPr lvl="1"/>
            <a:r>
              <a:rPr lang="en-US" dirty="0"/>
              <a:t>Some have simulated Ethernet Interface – allows use of same software as real hardware</a:t>
            </a:r>
          </a:p>
          <a:p>
            <a:r>
              <a:rPr lang="en-US" dirty="0"/>
              <a:t>Many features tested in ProtoDUNE1</a:t>
            </a:r>
          </a:p>
          <a:p>
            <a:pPr lvl="1"/>
            <a:r>
              <a:rPr lang="en-US" dirty="0"/>
              <a:t>Which features tested, which will be tested described in separate talks.</a:t>
            </a:r>
          </a:p>
          <a:p>
            <a:r>
              <a:rPr lang="en-US" dirty="0"/>
              <a:t>Overview of firmware at </a:t>
            </a:r>
            <a:r>
              <a:rPr lang="en-US" dirty="0">
                <a:hlinkClick r:id="rId3"/>
              </a:rPr>
              <a:t>https://edms.cern.ch/document/2395358/1</a:t>
            </a:r>
            <a:endParaRPr lang="en-US" dirty="0"/>
          </a:p>
          <a:p>
            <a:r>
              <a:rPr lang="en-US" dirty="0"/>
              <a:t>Repository at </a:t>
            </a:r>
            <a:r>
              <a:rPr lang="en-GB" dirty="0">
                <a:hlinkClick r:id="rId4"/>
              </a:rPr>
              <a:t>https://gitlab.cern.ch/protoDUNE-SP-DAQ/timing-board-firmware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BD99-01F7-DC47-A9D1-176FAF38C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A022-223D-1E44-A62B-4D349D7B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73DEE-90A9-3149-8AF0-91C9F856D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9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36B3-3539-C147-B237-D4867C3B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2AF88-A734-414D-823A-1F7D5DA934F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Set of interfaces (services) that are used by central configuration, control, monitoring</a:t>
            </a:r>
          </a:p>
          <a:p>
            <a:pPr lvl="1"/>
            <a:r>
              <a:rPr lang="en-US" dirty="0"/>
              <a:t>Interface library (API) used by services</a:t>
            </a:r>
          </a:p>
          <a:p>
            <a:r>
              <a:rPr lang="en-US" dirty="0"/>
              <a:t>Testing and commissioning with Python based scripts</a:t>
            </a:r>
          </a:p>
          <a:p>
            <a:pPr lvl="1"/>
            <a:r>
              <a:rPr lang="en-US" dirty="0"/>
              <a:t>Calling underlying APIs to hardware</a:t>
            </a:r>
          </a:p>
          <a:p>
            <a:r>
              <a:rPr lang="en-US" dirty="0"/>
              <a:t>Communication with FPGAs using </a:t>
            </a:r>
            <a:r>
              <a:rPr lang="en-US" dirty="0" err="1"/>
              <a:t>IPBus</a:t>
            </a:r>
            <a:endParaRPr lang="en-US" dirty="0"/>
          </a:p>
          <a:p>
            <a:pPr lvl="1"/>
            <a:r>
              <a:rPr lang="en-US" dirty="0"/>
              <a:t>UDP/IP based.</a:t>
            </a:r>
          </a:p>
          <a:p>
            <a:pPr lvl="1"/>
            <a:r>
              <a:rPr lang="en-US" dirty="0"/>
              <a:t>Small footprint – no soft-core CPU</a:t>
            </a:r>
          </a:p>
          <a:p>
            <a:pPr lvl="1"/>
            <a:r>
              <a:rPr lang="en-US" dirty="0"/>
              <a:t>Developed by CMS. </a:t>
            </a:r>
          </a:p>
          <a:p>
            <a:pPr lvl="1"/>
            <a:r>
              <a:rPr lang="en-US" dirty="0"/>
              <a:t>Widely used in HEP. </a:t>
            </a:r>
          </a:p>
          <a:p>
            <a:r>
              <a:rPr lang="en-US" dirty="0"/>
              <a:t>Timing system integrated with </a:t>
            </a:r>
            <a:r>
              <a:rPr lang="en-US" dirty="0" err="1"/>
              <a:t>ArtDAQ</a:t>
            </a:r>
            <a:r>
              <a:rPr lang="en-US" dirty="0"/>
              <a:t> for PD1</a:t>
            </a:r>
          </a:p>
          <a:p>
            <a:pPr lvl="1"/>
            <a:r>
              <a:rPr lang="en-US" dirty="0"/>
              <a:t>New framework for PD2</a:t>
            </a:r>
          </a:p>
          <a:p>
            <a:r>
              <a:rPr lang="en-US" dirty="0"/>
              <a:t>See other talks for ProtoDUNE-1 experience, future development and test plans</a:t>
            </a:r>
          </a:p>
          <a:p>
            <a:r>
              <a:rPr lang="en-US" dirty="0"/>
              <a:t>Software framework described in EDMS https://</a:t>
            </a:r>
            <a:r>
              <a:rPr lang="en-US" dirty="0" err="1"/>
              <a:t>edms.cern.ch</a:t>
            </a:r>
            <a:r>
              <a:rPr lang="en-US" dirty="0"/>
              <a:t>/document/2395368/1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4B08-8ACD-EB47-9FB8-1248AAE034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A01C-CEBE-5A47-8A3B-4DD2A71D2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88EB6-3821-0F4B-8C14-EB427084F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7693-1872-B544-9674-9A519312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0698-E623-2E41-A83B-C8795E8176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Timing system for the Single-Phase DUNE Detectors will deliver a clock and time stamps to all “endpoints” in caverns.</a:t>
            </a:r>
          </a:p>
          <a:p>
            <a:r>
              <a:rPr lang="en-US" dirty="0"/>
              <a:t>Designed for high level of reliability (cross check between two GPS masters)</a:t>
            </a:r>
          </a:p>
          <a:p>
            <a:r>
              <a:rPr lang="en-US" dirty="0"/>
              <a:t>Designed for high level of availability (swap between hardware using passive optical splitting)</a:t>
            </a:r>
          </a:p>
          <a:p>
            <a:r>
              <a:rPr lang="en-US" dirty="0"/>
              <a:t>Only small number of different custom boards</a:t>
            </a:r>
          </a:p>
          <a:p>
            <a:pPr lvl="1"/>
            <a:r>
              <a:rPr lang="en-US" dirty="0"/>
              <a:t>See separate talk</a:t>
            </a:r>
          </a:p>
          <a:p>
            <a:pPr lvl="1"/>
            <a:r>
              <a:rPr lang="en-US" dirty="0"/>
              <a:t>Based on COTS FPGA boards with existing firmware support</a:t>
            </a:r>
          </a:p>
          <a:p>
            <a:r>
              <a:rPr lang="en-US" dirty="0"/>
              <a:t>Core functionality demonstrated at ProtoDUNE-1</a:t>
            </a:r>
          </a:p>
          <a:p>
            <a:pPr lvl="1"/>
            <a:r>
              <a:rPr lang="en-US" dirty="0"/>
              <a:t>See separate talk</a:t>
            </a:r>
          </a:p>
          <a:p>
            <a:r>
              <a:rPr lang="en-US" dirty="0"/>
              <a:t>More details of development and testing plan in separate talk</a:t>
            </a:r>
          </a:p>
          <a:p>
            <a:r>
              <a:rPr lang="en-US" dirty="0"/>
              <a:t>Project schedule and installation described in separate talk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3062-C5BF-9F4E-88FB-CA48DB18AD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C53A-6FE4-FE40-8BFE-374396789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8C8A0-D186-DA47-83DD-14782AB49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CED-C6E9-AA4E-B48D-27292159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072C2-DA57-994F-A845-593DF3FF0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A07306-5D5D-624C-A1F4-EB682541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White Rabbit?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DB6336-F567-E74C-AEE5-1D2529A4487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ProtoDUNE</a:t>
            </a:r>
            <a:r>
              <a:rPr lang="en-US" dirty="0"/>
              <a:t>-SP initially had a triggered triggered readout</a:t>
            </a:r>
          </a:p>
          <a:p>
            <a:pPr lvl="1"/>
            <a:r>
              <a:rPr lang="en-US" dirty="0"/>
              <a:t>Needed way of distributing messages with fixed latency</a:t>
            </a:r>
          </a:p>
          <a:p>
            <a:pPr lvl="2"/>
            <a:r>
              <a:rPr lang="en-US" dirty="0"/>
              <a:t>Not provided by IEEE-1588 ( could extra functionality onto the same Ethernet link, but would be tricky)</a:t>
            </a:r>
          </a:p>
          <a:p>
            <a:r>
              <a:rPr lang="en-US" dirty="0"/>
              <a:t>Wanted have endpoints as simple as possible</a:t>
            </a:r>
          </a:p>
          <a:p>
            <a:pPr lvl="1"/>
            <a:r>
              <a:rPr lang="en-US" dirty="0"/>
              <a:t>DUNE-SP timing system has much simpler firmware</a:t>
            </a:r>
          </a:p>
          <a:p>
            <a:pPr lvl="2"/>
            <a:r>
              <a:rPr lang="en-US" dirty="0"/>
              <a:t>Current WR implementations need a soft-core CPU in FPGA</a:t>
            </a:r>
          </a:p>
          <a:p>
            <a:pPr lvl="2"/>
            <a:r>
              <a:rPr lang="en-US" dirty="0"/>
              <a:t>(c.f. relatively small state machine in endpoint block)</a:t>
            </a:r>
          </a:p>
          <a:p>
            <a:r>
              <a:rPr lang="en-US" dirty="0"/>
              <a:t>Designed for passive optical splitting – allows redundant masters. </a:t>
            </a:r>
          </a:p>
          <a:p>
            <a:pPr lvl="1"/>
            <a:r>
              <a:rPr lang="en-US" dirty="0"/>
              <a:t>Simple redundancy of master difficult for WR</a:t>
            </a:r>
          </a:p>
          <a:p>
            <a:r>
              <a:rPr lang="en-US" dirty="0"/>
              <a:t>Do not see a reason for moving away from a system that has worked at </a:t>
            </a:r>
            <a:r>
              <a:rPr lang="en-US" dirty="0" err="1"/>
              <a:t>ProtoDUNE</a:t>
            </a:r>
            <a:r>
              <a:rPr lang="en-US" dirty="0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2649C-BBA3-1745-AA21-66B950F85F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36CE7-C50D-3D49-96F3-967D2AF9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989F0-2230-5E4D-A373-135017D92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3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B755-6941-6442-A56A-21F2F8C8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Power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CD5B63-27F1-1A42-A0A5-32EA981C4633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591512209"/>
              </p:ext>
            </p:extLst>
          </p:nvPr>
        </p:nvGraphicFramePr>
        <p:xfrm>
          <a:off x="454026" y="1207085"/>
          <a:ext cx="8229599" cy="5070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7597">
                  <a:extLst>
                    <a:ext uri="{9D8B030D-6E8A-4147-A177-3AD203B41FA5}">
                      <a16:colId xmlns:a16="http://schemas.microsoft.com/office/drawing/2014/main" val="3765566694"/>
                    </a:ext>
                  </a:extLst>
                </a:gridCol>
                <a:gridCol w="1298668">
                  <a:extLst>
                    <a:ext uri="{9D8B030D-6E8A-4147-A177-3AD203B41FA5}">
                      <a16:colId xmlns:a16="http://schemas.microsoft.com/office/drawing/2014/main" val="3949000418"/>
                    </a:ext>
                  </a:extLst>
                </a:gridCol>
                <a:gridCol w="1623334">
                  <a:extLst>
                    <a:ext uri="{9D8B030D-6E8A-4147-A177-3AD203B41FA5}">
                      <a16:colId xmlns:a16="http://schemas.microsoft.com/office/drawing/2014/main" val="1067752727"/>
                    </a:ext>
                  </a:extLst>
                </a:gridCol>
              </a:tblGrid>
              <a:tr h="16499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dB / dBm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465231388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438379683"/>
                  </a:ext>
                </a:extLst>
              </a:tr>
              <a:tr h="771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1:2 splitter loss (max)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4.40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See https://img-en.fs.com/file/datasheet/blockless-plc-splitters-datasheet.pdf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3881914195"/>
                  </a:ext>
                </a:extLst>
              </a:tr>
              <a:tr h="618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1:8 splitter loss (max)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10.60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hlinkClick r:id="rId3"/>
                        </a:rPr>
                        <a:t>see https://www.fs.com/uk/products/11959.html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3598755294"/>
                  </a:ext>
                </a:extLst>
              </a:tr>
              <a:tr h="46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fibre attenuation ( 1db/km)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https://www.thefoa.org/tech/loss-est.htm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331368069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3584985706"/>
                  </a:ext>
                </a:extLst>
              </a:tr>
              <a:tr h="46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1000Base-BX-20 Tx power (min)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-9.00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hlinkClick r:id="rId4"/>
                        </a:rPr>
                        <a:t>https://www.fs.com/au/products/75335.html</a:t>
                      </a:r>
                      <a:endParaRPr lang="en-GB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2955055682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1000Base-BX-20 Rx power (max)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-23.00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675988942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budget = Tx – Rx – losses (1000Base-BX-20)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-1.30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808271938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998969125"/>
                  </a:ext>
                </a:extLst>
              </a:tr>
              <a:tr h="46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1000Base-BX-80 Tx power (min)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-2.00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https://www.fs.com/uk/products/75352.html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607790336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1000Base-BX-80 Rx power (max)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-24.00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651061417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budget = Tx – Rx – losses (1000Base-BX-80)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6.70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3892646082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3863664888"/>
                  </a:ext>
                </a:extLst>
              </a:tr>
              <a:tr h="466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1000Base-BX-120 Tx power (min)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-1.00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https://www.fs.com/uk/products/75356.html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4106669708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1000Base-BX-120 Rx power (max)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-31.00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839247365"/>
                  </a:ext>
                </a:extLst>
              </a:tr>
              <a:tr h="16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budget = Tx – Rx – losses (1000Base-BX-120)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14.70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19" marR="9519" marT="9519" marB="0" anchor="b"/>
                </a:tc>
                <a:extLst>
                  <a:ext uri="{0D108BD9-81ED-4DB2-BD59-A6C34878D82A}">
                    <a16:rowId xmlns:a16="http://schemas.microsoft.com/office/drawing/2014/main" val="178259231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40747-4A54-EF4A-8875-18F8FEC15F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D0C4-A957-CF45-81FC-489EEEE2E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59C2-BC49-F744-8B16-347DB044F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99906-F9D9-AB44-B284-7A451D38A053}"/>
              </a:ext>
            </a:extLst>
          </p:cNvPr>
          <p:cNvSpPr txBox="1"/>
          <p:nvPr/>
        </p:nvSpPr>
        <p:spPr>
          <a:xfrm>
            <a:off x="2940908" y="4572000"/>
            <a:ext cx="3039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Need 80km 1000Base-Bx SFPs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7AC43-0BE6-4B48-912D-B85C0618CC2C}"/>
              </a:ext>
            </a:extLst>
          </p:cNvPr>
          <p:cNvCxnSpPr/>
          <p:nvPr/>
        </p:nvCxnSpPr>
        <p:spPr>
          <a:xfrm>
            <a:off x="6005384" y="4955059"/>
            <a:ext cx="704335" cy="296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A0261D-4276-2E4C-8DC9-E8D7E72FE832}"/>
              </a:ext>
            </a:extLst>
          </p:cNvPr>
          <p:cNvCxnSpPr>
            <a:cxnSpLocks/>
          </p:cNvCxnSpPr>
          <p:nvPr/>
        </p:nvCxnSpPr>
        <p:spPr>
          <a:xfrm flipV="1">
            <a:off x="5980073" y="4287795"/>
            <a:ext cx="729646" cy="284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7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9E66-E590-5746-8469-40AA53A0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MTCA Crate in Bristol</a:t>
            </a:r>
          </a:p>
        </p:txBody>
      </p:sp>
      <p:pic>
        <p:nvPicPr>
          <p:cNvPr id="8" name="Content Placeholder 7" descr="A picture containing indoor, table, desk, computer&#10;&#10;Description automatically generated">
            <a:extLst>
              <a:ext uri="{FF2B5EF4-FFF2-40B4-BE49-F238E27FC236}">
                <a16:creationId xmlns:a16="http://schemas.microsoft.com/office/drawing/2014/main" id="{E61C6B7D-A606-3F4E-8880-98905B2BD6E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188906" y="1208088"/>
            <a:ext cx="6763013" cy="5070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388E-C493-5A4C-BCF6-7E6BB18483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A776-9220-2140-81BF-D69D30F5F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4149B-2E95-254C-8C04-8A2B05E1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FD38B-78FF-B742-910A-060472487690}"/>
              </a:ext>
            </a:extLst>
          </p:cNvPr>
          <p:cNvSpPr txBox="1"/>
          <p:nvPr/>
        </p:nvSpPr>
        <p:spPr>
          <a:xfrm>
            <a:off x="0" y="4134254"/>
            <a:ext cx="1825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MicroTCA</a:t>
            </a:r>
            <a:r>
              <a:rPr lang="en-US" dirty="0"/>
              <a:t> Chassis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A42204-D2C3-5546-A692-388433E9A96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25693" y="3429002"/>
            <a:ext cx="645658" cy="8899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F11D61-A6EC-4345-B6F2-C9B7E5F8D2E4}"/>
              </a:ext>
            </a:extLst>
          </p:cNvPr>
          <p:cNvSpPr txBox="1"/>
          <p:nvPr/>
        </p:nvSpPr>
        <p:spPr>
          <a:xfrm>
            <a:off x="52092" y="2539080"/>
            <a:ext cx="165622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Power module</a:t>
            </a:r>
          </a:p>
          <a:p>
            <a:r>
              <a:rPr lang="en-US" dirty="0"/>
              <a:t>110/240V input</a:t>
            </a:r>
          </a:p>
          <a:p>
            <a:r>
              <a:rPr lang="en-US" dirty="0"/>
              <a:t>Hot-swap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5949B6-CF82-D949-9001-82CDFC502EB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708315" y="3000745"/>
            <a:ext cx="1615653" cy="1548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5A5D9F-83CE-CB49-8C82-9B5E8A2AB721}"/>
              </a:ext>
            </a:extLst>
          </p:cNvPr>
          <p:cNvSpPr txBox="1"/>
          <p:nvPr/>
        </p:nvSpPr>
        <p:spPr>
          <a:xfrm>
            <a:off x="6857933" y="4503586"/>
            <a:ext cx="12596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 timing </a:t>
            </a:r>
          </a:p>
          <a:p>
            <a:r>
              <a:rPr lang="en-US" dirty="0"/>
              <a:t>endpoints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91F6B4-9FF6-3E4B-9BB5-C644D5571EBD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388443" y="4662735"/>
            <a:ext cx="469490" cy="16401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2C69F3-0135-5540-9E23-B302732637F5}"/>
              </a:ext>
            </a:extLst>
          </p:cNvPr>
          <p:cNvCxnSpPr>
            <a:cxnSpLocks/>
          </p:cNvCxnSpPr>
          <p:nvPr/>
        </p:nvCxnSpPr>
        <p:spPr>
          <a:xfrm flipH="1" flipV="1">
            <a:off x="5917655" y="4339570"/>
            <a:ext cx="940278" cy="2503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DCDF63-E085-4F46-81ED-5211AA3CBD2E}"/>
              </a:ext>
            </a:extLst>
          </p:cNvPr>
          <p:cNvSpPr txBox="1"/>
          <p:nvPr/>
        </p:nvSpPr>
        <p:spPr>
          <a:xfrm>
            <a:off x="5899843" y="1391831"/>
            <a:ext cx="18892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Hot swap fans</a:t>
            </a:r>
          </a:p>
          <a:p>
            <a:r>
              <a:rPr lang="en-US" dirty="0"/>
              <a:t>Front-back airflow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056775-3F03-4A45-8F3D-664E056F42FE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029200" y="1714997"/>
            <a:ext cx="870643" cy="4216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D410AC-DEEC-B74E-BA53-9C184156A04A}"/>
              </a:ext>
            </a:extLst>
          </p:cNvPr>
          <p:cNvSpPr txBox="1"/>
          <p:nvPr/>
        </p:nvSpPr>
        <p:spPr>
          <a:xfrm>
            <a:off x="6543135" y="2865700"/>
            <a:ext cx="19344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MCH </a:t>
            </a:r>
          </a:p>
          <a:p>
            <a:r>
              <a:rPr lang="en-US" dirty="0"/>
              <a:t>(interface to crate</a:t>
            </a:r>
          </a:p>
          <a:p>
            <a:r>
              <a:rPr lang="en-US" dirty="0" err="1"/>
              <a:t>IPBus</a:t>
            </a:r>
            <a:r>
              <a:rPr lang="en-US" dirty="0"/>
              <a:t> on Ethernet)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434670-E414-984A-A029-111A8F447951}"/>
              </a:ext>
            </a:extLst>
          </p:cNvPr>
          <p:cNvCxnSpPr>
            <a:cxnSpLocks/>
          </p:cNvCxnSpPr>
          <p:nvPr/>
        </p:nvCxnSpPr>
        <p:spPr>
          <a:xfrm flipH="1" flipV="1">
            <a:off x="5226908" y="2964168"/>
            <a:ext cx="1316227" cy="4468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867DC2-460D-4F4F-ADD0-8D1CDDF75918}"/>
              </a:ext>
            </a:extLst>
          </p:cNvPr>
          <p:cNvSpPr txBox="1"/>
          <p:nvPr/>
        </p:nvSpPr>
        <p:spPr>
          <a:xfrm>
            <a:off x="1841531" y="4861168"/>
            <a:ext cx="15434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Passive optical</a:t>
            </a:r>
          </a:p>
          <a:p>
            <a:r>
              <a:rPr lang="en-US" dirty="0"/>
              <a:t>Splitter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70E615-B8C2-7E46-99D3-FD44320661C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385030" y="4339570"/>
            <a:ext cx="1180947" cy="8447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E94E3-A0A2-514D-A540-48C1E7563CA0}"/>
              </a:ext>
            </a:extLst>
          </p:cNvPr>
          <p:cNvSpPr txBox="1"/>
          <p:nvPr/>
        </p:nvSpPr>
        <p:spPr>
          <a:xfrm>
            <a:off x="221562" y="1191214"/>
            <a:ext cx="18598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COTS AMC with</a:t>
            </a:r>
          </a:p>
          <a:p>
            <a:r>
              <a:rPr lang="en-US" dirty="0"/>
              <a:t>Custom FMC (FIB)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4CF31E-84BE-6D48-A2B9-0B75B2E787F0}"/>
              </a:ext>
            </a:extLst>
          </p:cNvPr>
          <p:cNvCxnSpPr>
            <a:cxnSpLocks/>
          </p:cNvCxnSpPr>
          <p:nvPr/>
        </p:nvCxnSpPr>
        <p:spPr>
          <a:xfrm>
            <a:off x="1841531" y="1837545"/>
            <a:ext cx="2582780" cy="102815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0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D71D7468-7E05-1B4C-A573-6A662B20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033" y="245902"/>
            <a:ext cx="1819616" cy="1121517"/>
          </a:xfrm>
        </p:spPr>
        <p:txBody>
          <a:bodyPr>
            <a:normAutofit fontScale="90000"/>
          </a:bodyPr>
          <a:lstStyle/>
          <a:p>
            <a:r>
              <a:rPr lang="en-US" dirty="0"/>
              <a:t>Overall 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75203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33A06C1A-251E-9C47-9A60-C241AACB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86" y="170527"/>
            <a:ext cx="3515110" cy="176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/>
              <a:t>Surface</a:t>
            </a:r>
            <a:br>
              <a:rPr lang="en-US" sz="3600" dirty="0"/>
            </a:br>
            <a:r>
              <a:rPr lang="en-US" sz="3600" dirty="0"/>
              <a:t>Component</a:t>
            </a:r>
            <a:r>
              <a:rPr lang="en-US" dirty="0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2479051" y="859804"/>
            <a:ext cx="25671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GPS Disciplined Oscillator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</p:cNvCxnSpPr>
          <p:nvPr/>
        </p:nvCxnSpPr>
        <p:spPr>
          <a:xfrm flipH="1">
            <a:off x="1693556" y="1056827"/>
            <a:ext cx="7854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33A06C1A-251E-9C47-9A60-C241AACB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86" y="170527"/>
            <a:ext cx="3515110" cy="176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/>
              <a:t>Surface</a:t>
            </a:r>
            <a:br>
              <a:rPr lang="en-US" sz="3600" dirty="0"/>
            </a:br>
            <a:r>
              <a:rPr lang="en-US" sz="3600" dirty="0"/>
              <a:t>Component</a:t>
            </a:r>
            <a:r>
              <a:rPr lang="en-US" dirty="0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2479051" y="859804"/>
            <a:ext cx="25671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GPS Disciplined Oscillator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</p:cNvCxnSpPr>
          <p:nvPr/>
        </p:nvCxnSpPr>
        <p:spPr>
          <a:xfrm flipH="1">
            <a:off x="1693556" y="1056827"/>
            <a:ext cx="7854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72011C-A198-FC4C-BF61-BC02D59C2C63}"/>
              </a:ext>
            </a:extLst>
          </p:cNvPr>
          <p:cNvSpPr txBox="1"/>
          <p:nvPr/>
        </p:nvSpPr>
        <p:spPr>
          <a:xfrm>
            <a:off x="2479051" y="1426159"/>
            <a:ext cx="13789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10MHz clock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8A682-DD39-1E42-91CE-7C22FA24E622}"/>
              </a:ext>
            </a:extLst>
          </p:cNvPr>
          <p:cNvSpPr txBox="1"/>
          <p:nvPr/>
        </p:nvSpPr>
        <p:spPr>
          <a:xfrm>
            <a:off x="2479051" y="1992514"/>
            <a:ext cx="17376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Time code (IRIG)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A69707-D6A0-A14F-A43D-83CB258022A9}"/>
              </a:ext>
            </a:extLst>
          </p:cNvPr>
          <p:cNvCxnSpPr>
            <a:cxnSpLocks/>
          </p:cNvCxnSpPr>
          <p:nvPr/>
        </p:nvCxnSpPr>
        <p:spPr>
          <a:xfrm flipH="1" flipV="1">
            <a:off x="1267088" y="1333826"/>
            <a:ext cx="1178242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AA495-8A36-064D-BC2B-576B2E8DB75B}"/>
              </a:ext>
            </a:extLst>
          </p:cNvPr>
          <p:cNvCxnSpPr>
            <a:cxnSpLocks/>
          </p:cNvCxnSpPr>
          <p:nvPr/>
        </p:nvCxnSpPr>
        <p:spPr>
          <a:xfrm flipH="1" flipV="1">
            <a:off x="1561097" y="1529114"/>
            <a:ext cx="917954" cy="648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33A06C1A-251E-9C47-9A60-C241AACB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86" y="170527"/>
            <a:ext cx="3515110" cy="176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/>
              <a:t>Surface</a:t>
            </a:r>
            <a:br>
              <a:rPr lang="en-US" sz="3600" dirty="0"/>
            </a:br>
            <a:r>
              <a:rPr lang="en-US" sz="3600" dirty="0"/>
              <a:t>Component</a:t>
            </a:r>
            <a:r>
              <a:rPr lang="en-US" dirty="0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1EE33-35DE-6345-8D44-F6B2502DF619}"/>
              </a:ext>
            </a:extLst>
          </p:cNvPr>
          <p:cNvSpPr txBox="1"/>
          <p:nvPr/>
        </p:nvSpPr>
        <p:spPr>
          <a:xfrm>
            <a:off x="2479051" y="859804"/>
            <a:ext cx="25671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GPS Disciplined Oscillator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6F33AB-4EED-FE46-A35D-9353AC9CFE05}"/>
              </a:ext>
            </a:extLst>
          </p:cNvPr>
          <p:cNvCxnSpPr>
            <a:cxnSpLocks/>
          </p:cNvCxnSpPr>
          <p:nvPr/>
        </p:nvCxnSpPr>
        <p:spPr>
          <a:xfrm flipH="1">
            <a:off x="1693556" y="1056827"/>
            <a:ext cx="7854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EB8F5-5463-1942-9436-2198F78CFCD7}"/>
              </a:ext>
            </a:extLst>
          </p:cNvPr>
          <p:cNvSpPr txBox="1"/>
          <p:nvPr/>
        </p:nvSpPr>
        <p:spPr>
          <a:xfrm>
            <a:off x="2658381" y="1565812"/>
            <a:ext cx="19677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GPS Interface (GIB)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2136B-AE93-384F-9796-F50550AB58CC}"/>
              </a:ext>
            </a:extLst>
          </p:cNvPr>
          <p:cNvCxnSpPr>
            <a:cxnSpLocks/>
          </p:cNvCxnSpPr>
          <p:nvPr/>
        </p:nvCxnSpPr>
        <p:spPr>
          <a:xfrm flipH="1">
            <a:off x="1693556" y="1750478"/>
            <a:ext cx="964825" cy="89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8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2CCD-AFB4-474E-B5E9-FC0DB2BEF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464C-8451-3644-9912-E2B13B47E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33A06C1A-251E-9C47-9A60-C241AACB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89"/>
            <a:ext cx="9144000" cy="6375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D41-9581-EF4E-8B82-BA9CDFA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43432-198E-4C4C-8205-D9A55DC8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86" y="170527"/>
            <a:ext cx="3515110" cy="1764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/>
              <a:t>Surface</a:t>
            </a:r>
            <a:br>
              <a:rPr lang="en-US" sz="3600" dirty="0"/>
            </a:br>
            <a:r>
              <a:rPr lang="en-US" sz="3600" dirty="0"/>
              <a:t>Component</a:t>
            </a:r>
            <a:r>
              <a:rPr lang="en-US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EB8F5-5463-1942-9436-2198F78CFCD7}"/>
              </a:ext>
            </a:extLst>
          </p:cNvPr>
          <p:cNvSpPr txBox="1"/>
          <p:nvPr/>
        </p:nvSpPr>
        <p:spPr>
          <a:xfrm>
            <a:off x="2435959" y="868169"/>
            <a:ext cx="19677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GPS Interface (GIB)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82136B-AE93-384F-9796-F50550AB58C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606378" y="1052835"/>
            <a:ext cx="829581" cy="615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B4F72D-FE3B-5E44-AA70-E8B829B36B6A}"/>
              </a:ext>
            </a:extLst>
          </p:cNvPr>
          <p:cNvSpPr txBox="1"/>
          <p:nvPr/>
        </p:nvSpPr>
        <p:spPr>
          <a:xfrm>
            <a:off x="2435959" y="1588115"/>
            <a:ext cx="41733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Clock/data to redundant systems in cavern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75B0BB-7587-DD44-9A11-12EA25945EF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272746" y="1772781"/>
            <a:ext cx="1163213" cy="535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1B83B3-CF4C-4D42-9E5F-115DEA745DB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606378" y="1772781"/>
            <a:ext cx="829581" cy="809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3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C3B8-5D2E-2A40-A330-1EA55C05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&amp; Transport Mechanism</a:t>
            </a:r>
          </a:p>
        </p:txBody>
      </p:sp>
      <p:pic>
        <p:nvPicPr>
          <p:cNvPr id="8" name="Picture 7" descr="A picture containing display, refrigerator&#10;&#10;Description automatically generated">
            <a:extLst>
              <a:ext uri="{FF2B5EF4-FFF2-40B4-BE49-F238E27FC236}">
                <a16:creationId xmlns:a16="http://schemas.microsoft.com/office/drawing/2014/main" id="{DD2B530E-A543-EF4E-8323-4CB8A833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82" y="1828184"/>
            <a:ext cx="4364668" cy="2902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965A-1948-9145-A7B1-75256556FD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Clock and timing data encoded onto serial stream</a:t>
            </a:r>
          </a:p>
          <a:p>
            <a:r>
              <a:rPr lang="en-US" dirty="0"/>
              <a:t>Transport over optical </a:t>
            </a:r>
            <a:r>
              <a:rPr lang="en-US" dirty="0" err="1"/>
              <a:t>fibre</a:t>
            </a:r>
            <a:endParaRPr lang="en-US" dirty="0"/>
          </a:p>
          <a:p>
            <a:pPr lvl="1"/>
            <a:r>
              <a:rPr lang="en-US" dirty="0"/>
              <a:t>1000Base-BX (Bidirectional, on single SM </a:t>
            </a:r>
            <a:r>
              <a:rPr lang="en-US" dirty="0" err="1"/>
              <a:t>fibre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8b/10b encoded data (DC balance)</a:t>
            </a:r>
          </a:p>
          <a:p>
            <a:r>
              <a:rPr lang="en-US" dirty="0"/>
              <a:t>312.5MBit/s (slow enough for general purpose FPGA I/O)</a:t>
            </a:r>
          </a:p>
          <a:p>
            <a:pPr lvl="1"/>
            <a:r>
              <a:rPr lang="en-US" dirty="0"/>
              <a:t>Used to generate 62.5MHz clock at endpoint</a:t>
            </a:r>
          </a:p>
          <a:p>
            <a:pPr lvl="2"/>
            <a:r>
              <a:rPr lang="en-US" dirty="0"/>
              <a:t>Locked to 125MHz clock in DP cavern(s)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EE05-6047-6148-9A6F-4B40E049A8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4AF3-996F-4D40-870C-50864DE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F2AE-09C2-A045-B70E-5F8C6519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C3B8-5D2E-2A40-A330-1EA55C05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&amp; Transport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965A-1948-9145-A7B1-75256556FD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messages distributed to all endpoints. Only some respond.</a:t>
            </a:r>
          </a:p>
          <a:p>
            <a:r>
              <a:rPr lang="en-US" dirty="0"/>
              <a:t>Two types of messages</a:t>
            </a:r>
          </a:p>
          <a:p>
            <a:pPr lvl="1"/>
            <a:r>
              <a:rPr lang="en-US" dirty="0"/>
              <a:t>Fixed length, fixed latency.</a:t>
            </a:r>
          </a:p>
          <a:p>
            <a:pPr lvl="2"/>
            <a:r>
              <a:rPr lang="en-US" dirty="0"/>
              <a:t>Used to distribute time-stamp</a:t>
            </a:r>
          </a:p>
          <a:p>
            <a:pPr lvl="2"/>
            <a:r>
              <a:rPr lang="en-US" dirty="0"/>
              <a:t>Used to distribute triggers in PD1</a:t>
            </a:r>
          </a:p>
          <a:p>
            <a:pPr lvl="2"/>
            <a:r>
              <a:rPr lang="en-US" dirty="0"/>
              <a:t>Broadcast to entire “partitions” (groups of endpoints)</a:t>
            </a:r>
          </a:p>
          <a:p>
            <a:pPr lvl="1"/>
            <a:r>
              <a:rPr lang="en-US" dirty="0"/>
              <a:t>Variable length</a:t>
            </a:r>
          </a:p>
          <a:p>
            <a:pPr lvl="2"/>
            <a:r>
              <a:rPr lang="en-US" dirty="0"/>
              <a:t>Used to distribute delay settings.</a:t>
            </a:r>
          </a:p>
          <a:p>
            <a:pPr lvl="2"/>
            <a:r>
              <a:rPr lang="en-US" dirty="0"/>
              <a:t>Addressable to individual endpoints</a:t>
            </a:r>
          </a:p>
          <a:p>
            <a:pPr lvl="1"/>
            <a:r>
              <a:rPr lang="en-US" dirty="0"/>
              <a:t>Return path (optical transmitter) from endpoint to master is enabled/disabled under control of master</a:t>
            </a:r>
          </a:p>
          <a:p>
            <a:pPr lvl="2"/>
            <a:r>
              <a:rPr lang="en-US" dirty="0"/>
              <a:t>Allows the use of passive optical splitting.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EE05-6047-6148-9A6F-4B40E049A8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Helvetica"/>
                <a:cs typeface="Helvetica"/>
              </a:rPr>
              <a:t>21/7/2020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4AF3-996F-4D40-870C-50864DE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Timing System FDR | David Cussans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F2AE-09C2-A045-B70E-5F8C6519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12830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12191</TotalTime>
  <Words>1600</Words>
  <Application>Microsoft Macintosh PowerPoint</Application>
  <PresentationFormat>On-screen Show (4:3)</PresentationFormat>
  <Paragraphs>328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Lucida Grande</vt:lpstr>
      <vt:lpstr>Dune Template_051215</vt:lpstr>
      <vt:lpstr>LBNF Content-Footer Theme</vt:lpstr>
      <vt:lpstr>DUNE Far Detector Single Phase Timing System  An Introduction</vt:lpstr>
      <vt:lpstr>What it Does </vt:lpstr>
      <vt:lpstr>Overall  System</vt:lpstr>
      <vt:lpstr>Surface Components</vt:lpstr>
      <vt:lpstr>Surface Components</vt:lpstr>
      <vt:lpstr>Surface Components</vt:lpstr>
      <vt:lpstr>Surface Components</vt:lpstr>
      <vt:lpstr>Protocol &amp; Transport Mechanism</vt:lpstr>
      <vt:lpstr>Protocol &amp; Transport Mechanism</vt:lpstr>
      <vt:lpstr>Protocol &amp; Transport Mechanism</vt:lpstr>
      <vt:lpstr>Underground Components</vt:lpstr>
      <vt:lpstr>Underground Components</vt:lpstr>
      <vt:lpstr>Underground Components</vt:lpstr>
      <vt:lpstr>Underground Components</vt:lpstr>
      <vt:lpstr>Underground Components</vt:lpstr>
      <vt:lpstr>Underground Components</vt:lpstr>
      <vt:lpstr>Components</vt:lpstr>
      <vt:lpstr>Components</vt:lpstr>
      <vt:lpstr>Uptime, Reliability</vt:lpstr>
      <vt:lpstr>Firmware</vt:lpstr>
      <vt:lpstr>Firmware</vt:lpstr>
      <vt:lpstr>Software</vt:lpstr>
      <vt:lpstr>Summary</vt:lpstr>
      <vt:lpstr>BACKUP SLIDES</vt:lpstr>
      <vt:lpstr>Why Not White Rabbit?</vt:lpstr>
      <vt:lpstr>Optical Power Budget</vt:lpstr>
      <vt:lpstr>Test MTCA Crate in Bristol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David Cussans</cp:lastModifiedBy>
  <cp:revision>165</cp:revision>
  <dcterms:created xsi:type="dcterms:W3CDTF">2015-04-30T14:29:22Z</dcterms:created>
  <dcterms:modified xsi:type="dcterms:W3CDTF">2020-07-21T12:37:08Z</dcterms:modified>
  <cp:category/>
</cp:coreProperties>
</file>