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24"/>
  </p:notesMasterIdLst>
  <p:handoutMasterIdLst>
    <p:handoutMasterId r:id="rId25"/>
  </p:handoutMasterIdLst>
  <p:sldIdLst>
    <p:sldId id="294" r:id="rId6"/>
    <p:sldId id="295" r:id="rId7"/>
    <p:sldId id="299" r:id="rId8"/>
    <p:sldId id="304" r:id="rId9"/>
    <p:sldId id="305" r:id="rId10"/>
    <p:sldId id="300" r:id="rId11"/>
    <p:sldId id="309" r:id="rId12"/>
    <p:sldId id="310" r:id="rId13"/>
    <p:sldId id="308" r:id="rId14"/>
    <p:sldId id="311" r:id="rId15"/>
    <p:sldId id="318" r:id="rId16"/>
    <p:sldId id="320" r:id="rId17"/>
    <p:sldId id="302" r:id="rId18"/>
    <p:sldId id="315" r:id="rId19"/>
    <p:sldId id="313" r:id="rId20"/>
    <p:sldId id="317" r:id="rId21"/>
    <p:sldId id="316" r:id="rId22"/>
    <p:sldId id="30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3087"/>
    <a:srgbClr val="505050"/>
    <a:srgbClr val="004C97"/>
    <a:srgbClr val="99D6EA"/>
    <a:srgbClr val="000000"/>
    <a:srgbClr val="404040"/>
    <a:srgbClr val="4E4E4E"/>
    <a:srgbClr val="50504E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58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60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1224"/>
    </p:cViewPr>
  </p:sorterViewPr>
  <p:notesViewPr>
    <p:cSldViewPr snapToGrid="0" snapToObjects="1" showGuides="1">
      <p:cViewPr>
        <p:scale>
          <a:sx n="100" d="100"/>
          <a:sy n="100" d="100"/>
        </p:scale>
        <p:origin x="2100" y="-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6D72BD5-F894-4737-A516-D48A39D7824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SC#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5751576" y="6619054"/>
            <a:ext cx="297883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BF47D-FEB5-46F4-83AC-702969C3D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C1D022-7644-4903-B3E6-9F76C5891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2784" y="6312189"/>
            <a:ext cx="27432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0B2127-3C4E-463E-A7D1-0A537F0DF6DF}"/>
              </a:ext>
            </a:extLst>
          </p:cNvPr>
          <p:cNvSpPr/>
          <p:nvPr userDrawn="1"/>
        </p:nvSpPr>
        <p:spPr>
          <a:xfrm>
            <a:off x="8576931" y="5580509"/>
            <a:ext cx="274320" cy="1828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C20D82-489C-405F-BA53-58C27F90CC5F}"/>
              </a:ext>
            </a:extLst>
          </p:cNvPr>
          <p:cNvSpPr/>
          <p:nvPr userDrawn="1"/>
        </p:nvSpPr>
        <p:spPr>
          <a:xfrm>
            <a:off x="8576929" y="5315187"/>
            <a:ext cx="274320" cy="18288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22AE06-FB42-4E9C-A406-6EA522B2D7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76325" y="5062166"/>
            <a:ext cx="274320" cy="18665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CE0132-0B59-484B-BF23-EB82241601E5}"/>
              </a:ext>
            </a:extLst>
          </p:cNvPr>
          <p:cNvSpPr/>
          <p:nvPr userDrawn="1"/>
        </p:nvSpPr>
        <p:spPr>
          <a:xfrm>
            <a:off x="8576931" y="5813960"/>
            <a:ext cx="274320" cy="18373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F245B-1395-4436-B2CF-FDB173FE18C1}"/>
              </a:ext>
            </a:extLst>
          </p:cNvPr>
          <p:cNvSpPr/>
          <p:nvPr userDrawn="1"/>
        </p:nvSpPr>
        <p:spPr>
          <a:xfrm>
            <a:off x="8582784" y="6071826"/>
            <a:ext cx="274320" cy="18288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656" y="4925714"/>
            <a:ext cx="8499231" cy="1390219"/>
          </a:xfrm>
        </p:spPr>
        <p:txBody>
          <a:bodyPr/>
          <a:lstStyle/>
          <a:p>
            <a:r>
              <a:rPr lang="en-US" dirty="0"/>
              <a:t>Eduard </a:t>
            </a:r>
            <a:r>
              <a:rPr lang="en-US" dirty="0" err="1"/>
              <a:t>Pozdeyev</a:t>
            </a:r>
            <a:r>
              <a:rPr lang="en-US" dirty="0"/>
              <a:t>	</a:t>
            </a:r>
          </a:p>
          <a:p>
            <a:r>
              <a:rPr lang="en-US" dirty="0"/>
              <a:t>PIP2IT Operational Readiness ORC</a:t>
            </a:r>
          </a:p>
          <a:p>
            <a:r>
              <a:rPr lang="en-US" dirty="0"/>
              <a:t>August 25, 2020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81" y="384395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PIP2IT Overview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91BC75-3B10-354B-B5A0-7B90F73E0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6"/>
                </a:solidFill>
              </a:rPr>
              <a:t>Installation, test, and readiness status are tracked through Vector Travelers by system owners and Installation Manager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ORC process ensures that the accelerator is ready for operation and includes safety considerations as well as equipment protection.</a:t>
            </a:r>
            <a:endParaRPr lang="en-US" sz="2000" dirty="0"/>
          </a:p>
          <a:p>
            <a:pPr lvl="1"/>
            <a:r>
              <a:rPr lang="en-US" sz="1800" dirty="0"/>
              <a:t>LEBT ORC 1703 – Approved by Reviewers</a:t>
            </a:r>
          </a:p>
          <a:p>
            <a:pPr lvl="1"/>
            <a:r>
              <a:rPr lang="en-US" sz="1800" dirty="0"/>
              <a:t>MEBT ORC 1732 – Approved</a:t>
            </a:r>
          </a:p>
          <a:p>
            <a:pPr lvl="1"/>
            <a:r>
              <a:rPr lang="en-US" sz="1800" dirty="0"/>
              <a:t>HWR </a:t>
            </a:r>
            <a:r>
              <a:rPr lang="en-US" sz="1800" dirty="0" err="1"/>
              <a:t>Cryo</a:t>
            </a:r>
            <a:r>
              <a:rPr lang="en-US" sz="1800" dirty="0"/>
              <a:t> ORC – Approved</a:t>
            </a:r>
          </a:p>
          <a:p>
            <a:pPr lvl="1"/>
            <a:r>
              <a:rPr lang="en-US" sz="1800" dirty="0"/>
              <a:t>HWR RF System ORC 1711 – Approved</a:t>
            </a:r>
          </a:p>
          <a:p>
            <a:pPr lvl="1"/>
            <a:r>
              <a:rPr lang="en-US" sz="1800" dirty="0"/>
              <a:t>SSR1 </a:t>
            </a:r>
            <a:r>
              <a:rPr lang="en-US" sz="1800" dirty="0" err="1"/>
              <a:t>Cryo</a:t>
            </a:r>
            <a:r>
              <a:rPr lang="en-US" sz="1800" dirty="0"/>
              <a:t> ORC – Approved</a:t>
            </a:r>
          </a:p>
          <a:p>
            <a:pPr lvl="1"/>
            <a:r>
              <a:rPr lang="en-US" sz="1800" dirty="0"/>
              <a:t>SSR1 RF ORC 1756 – Approved</a:t>
            </a:r>
          </a:p>
          <a:p>
            <a:pPr lvl="1"/>
            <a:r>
              <a:rPr lang="en-US" sz="1800" dirty="0"/>
              <a:t>HEBT ORC 1755 – In progress</a:t>
            </a:r>
          </a:p>
          <a:p>
            <a:r>
              <a:rPr lang="en-US" sz="2000" dirty="0"/>
              <a:t>AD / PIP-II Management approval through PIP-II ES&amp;H Manager</a:t>
            </a:r>
          </a:p>
          <a:p>
            <a:r>
              <a:rPr lang="en-US" sz="2000" dirty="0"/>
              <a:t>System owners and stakeholders sign off technical readiness verification list for critical systems (Vector Traveler)</a:t>
            </a:r>
            <a:endParaRPr lang="en-US" sz="1800" dirty="0"/>
          </a:p>
          <a:p>
            <a:pPr lvl="1"/>
            <a:r>
              <a:rPr lang="en-US" sz="1800" dirty="0"/>
              <a:t>Similar to AD procedure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0AFEE-2C1E-2747-9B50-DC97E53A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Leading to Start of Beam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218C-50F5-3C43-B97C-953CB23DB6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8DED-1DC5-4144-8999-A1B7C287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CFB9A-1479-254B-B7DB-003B6DD76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214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9234C-17B2-FF42-A8AC-C0D2C3FA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5059363"/>
          </a:xfrm>
        </p:spPr>
        <p:txBody>
          <a:bodyPr/>
          <a:lstStyle/>
          <a:p>
            <a:r>
              <a:rPr lang="en-US" dirty="0"/>
              <a:t>Plan for PIP2IT Phase 2 Beam Commissioning has been developed and Documented (PIP-II </a:t>
            </a:r>
            <a:r>
              <a:rPr lang="en-US" dirty="0" err="1"/>
              <a:t>DocDB</a:t>
            </a:r>
            <a:r>
              <a:rPr lang="en-US" dirty="0"/>
              <a:t> 4429)</a:t>
            </a:r>
          </a:p>
          <a:p>
            <a:r>
              <a:rPr lang="en-US" dirty="0"/>
              <a:t>Commissioning plan includes</a:t>
            </a:r>
          </a:p>
          <a:p>
            <a:pPr lvl="1"/>
            <a:r>
              <a:rPr lang="en-US" dirty="0"/>
              <a:t>Commissioning goals (definition of success)</a:t>
            </a:r>
          </a:p>
          <a:p>
            <a:pPr lvl="1"/>
            <a:r>
              <a:rPr lang="en-US" dirty="0"/>
              <a:t>All required steps including instrumentation and MPS tests</a:t>
            </a:r>
          </a:p>
          <a:p>
            <a:pPr lvl="1"/>
            <a:r>
              <a:rPr lang="en-US" dirty="0"/>
              <a:t>Beam parameters such as the beam energy, current, pulse length</a:t>
            </a:r>
          </a:p>
          <a:p>
            <a:pPr lvl="1"/>
            <a:r>
              <a:rPr lang="en-US" dirty="0"/>
              <a:t>List of additional tests and studies aimed at improving reliability, stability, and understanding of limits</a:t>
            </a:r>
          </a:p>
          <a:p>
            <a:r>
              <a:rPr lang="en-US" dirty="0"/>
              <a:t>Weekly operational schedules are developed based on the commissioning plan</a:t>
            </a:r>
          </a:p>
          <a:p>
            <a:r>
              <a:rPr lang="en-US" dirty="0"/>
              <a:t>More details in A. </a:t>
            </a:r>
            <a:r>
              <a:rPr lang="en-US" dirty="0" err="1"/>
              <a:t>Shemyakin’s</a:t>
            </a:r>
            <a:r>
              <a:rPr lang="en-US" dirty="0"/>
              <a:t> talk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B8614-F3FC-F445-BAD6-D52FC3B4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 Plan Developed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531E2-739F-514C-818F-6BBC482092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D911A-2B18-E64B-B269-03300E2EC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9DC0F-B068-D845-874A-1CC0F7AC9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501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9234C-17B2-FF42-A8AC-C0D2C3FA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5059363"/>
          </a:xfrm>
        </p:spPr>
        <p:txBody>
          <a:bodyPr/>
          <a:lstStyle/>
          <a:p>
            <a:r>
              <a:rPr lang="en-US" dirty="0"/>
              <a:t>Commissioning starts with pulse length not exceeding 10 us. </a:t>
            </a:r>
          </a:p>
          <a:p>
            <a:pPr lvl="1"/>
            <a:r>
              <a:rPr lang="en-US" dirty="0"/>
              <a:t>This pulse length does not require fully featured operational MPS. The machine is safe even if beam is lost. </a:t>
            </a:r>
          </a:p>
          <a:p>
            <a:pPr lvl="1"/>
            <a:r>
              <a:rPr lang="en-US" dirty="0"/>
              <a:t>The maximum pulse length (10 us) is enforced by MPS.</a:t>
            </a:r>
          </a:p>
          <a:p>
            <a:pPr lvl="1"/>
            <a:r>
              <a:rPr lang="en-US" dirty="0"/>
              <a:t>MPS, Instrumentation are verified with short pulses</a:t>
            </a:r>
          </a:p>
          <a:p>
            <a:r>
              <a:rPr lang="en-US" dirty="0"/>
              <a:t>Beam intensity (pulse length) is increased gradually after MPS and other systems are positively tested with beam</a:t>
            </a:r>
          </a:p>
          <a:p>
            <a:r>
              <a:rPr lang="en-US" dirty="0"/>
              <a:t>MPS configuration and beam parameters at each step are reviewed by the PIP2IT MPS Config. Committee</a:t>
            </a:r>
          </a:p>
          <a:p>
            <a:r>
              <a:rPr lang="en-US" dirty="0"/>
              <a:t>MPS Configuration Committee includes stakeholders and relevant system owners</a:t>
            </a:r>
          </a:p>
          <a:p>
            <a:pPr lvl="1"/>
            <a:r>
              <a:rPr lang="en-US" dirty="0"/>
              <a:t>The committee approves MPS requirements, configuration, changes.</a:t>
            </a:r>
          </a:p>
          <a:p>
            <a:r>
              <a:rPr lang="en-US" dirty="0"/>
              <a:t>More in A. Warner’s presentation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B8614-F3FC-F445-BAD6-D52FC3B4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1461"/>
            <a:ext cx="8686800" cy="513578"/>
          </a:xfrm>
        </p:spPr>
        <p:txBody>
          <a:bodyPr/>
          <a:lstStyle/>
          <a:p>
            <a:r>
              <a:rPr lang="en-US" dirty="0"/>
              <a:t>MPS Integrated into Beam Commissioning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531E2-739F-514C-818F-6BBC482092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D911A-2B18-E64B-B269-03300E2EC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9DC0F-B068-D845-874A-1CC0F7AC9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68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58CDFD-969C-1B4A-A091-E74BBAB83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Exempt from DOE O 420.2C, managed under FESHM and FRCM</a:t>
            </a:r>
          </a:p>
          <a:p>
            <a:r>
              <a:rPr lang="en-US" dirty="0"/>
              <a:t>R&amp;D facility, room sized accelerator with a single beam, a single-entry point, and a safety system</a:t>
            </a:r>
          </a:p>
          <a:p>
            <a:r>
              <a:rPr lang="en-US" dirty="0"/>
              <a:t>More in talks by J. Anderson and A. Olson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42984-CEC5-AA4E-A916-978E0A5A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Is A Radiation Generating Device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9DDB-6E01-0540-8948-DBCC0C4E18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9F4FE-4426-F848-A9D8-EBB8C078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0950D-E6A4-AE44-BC5E-F978479F4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ACBC7-6B27-884E-9F64-0D306D03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79" y="3309238"/>
            <a:ext cx="7791001" cy="3013596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D7672AEB-40E6-8E44-B9C2-789E531603AA}"/>
              </a:ext>
            </a:extLst>
          </p:cNvPr>
          <p:cNvSpPr/>
          <p:nvPr/>
        </p:nvSpPr>
        <p:spPr>
          <a:xfrm>
            <a:off x="1206838" y="5279186"/>
            <a:ext cx="339596" cy="4983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C87F8-5B8F-D948-9A83-C8E7DBEF3344}"/>
              </a:ext>
            </a:extLst>
          </p:cNvPr>
          <p:cNvSpPr txBox="1"/>
          <p:nvPr/>
        </p:nvSpPr>
        <p:spPr>
          <a:xfrm>
            <a:off x="894079" y="5777548"/>
            <a:ext cx="212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entry/exit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090B-34C0-8A43-99CC-5455B4473157}"/>
              </a:ext>
            </a:extLst>
          </p:cNvPr>
          <p:cNvSpPr txBox="1"/>
          <p:nvPr/>
        </p:nvSpPr>
        <p:spPr>
          <a:xfrm>
            <a:off x="7509125" y="2723613"/>
            <a:ext cx="1633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Emergency </a:t>
            </a:r>
          </a:p>
          <a:p>
            <a:r>
              <a:rPr lang="en-US" dirty="0">
                <a:solidFill>
                  <a:srgbClr val="FF0000"/>
                </a:solidFill>
              </a:rPr>
              <a:t>exit only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425466E-AA17-0443-9F0A-E708F81FCBAA}"/>
              </a:ext>
            </a:extLst>
          </p:cNvPr>
          <p:cNvSpPr/>
          <p:nvPr/>
        </p:nvSpPr>
        <p:spPr>
          <a:xfrm rot="10800000">
            <a:off x="1534642" y="5325179"/>
            <a:ext cx="300404" cy="4983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7D7A5ABD-87A5-864A-8263-CA418673B251}"/>
              </a:ext>
            </a:extLst>
          </p:cNvPr>
          <p:cNvSpPr/>
          <p:nvPr/>
        </p:nvSpPr>
        <p:spPr>
          <a:xfrm>
            <a:off x="7169529" y="3229801"/>
            <a:ext cx="339596" cy="4983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613E8-083F-E64A-92A9-72C4015C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Comm. Roles and Responsibilities Defined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28DE-0DB0-D646-BBA7-B5621C8D70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6631-F245-CE4B-A1DE-CA82A2628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A0EEA-BE19-7545-824D-30DABC63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PIP2IT Ops ORC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C82EB-862D-394E-9B64-02D194033AFD}"/>
              </a:ext>
            </a:extLst>
          </p:cNvPr>
          <p:cNvSpPr/>
          <p:nvPr/>
        </p:nvSpPr>
        <p:spPr>
          <a:xfrm>
            <a:off x="631664" y="954007"/>
            <a:ext cx="2921619" cy="3320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PIP-II Project Director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8EAA5-A058-A342-B642-9077E4D5FDA4}"/>
              </a:ext>
            </a:extLst>
          </p:cNvPr>
          <p:cNvSpPr/>
          <p:nvPr/>
        </p:nvSpPr>
        <p:spPr>
          <a:xfrm>
            <a:off x="631661" y="1502976"/>
            <a:ext cx="2921619" cy="3320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Commissioning L2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7C729-2001-D440-89B3-E5AB8BD02876}"/>
              </a:ext>
            </a:extLst>
          </p:cNvPr>
          <p:cNvSpPr/>
          <p:nvPr/>
        </p:nvSpPr>
        <p:spPr>
          <a:xfrm>
            <a:off x="631662" y="2051945"/>
            <a:ext cx="2921619" cy="3320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Commissioning L3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3E0F78-6B44-C14C-976E-94D09525CEBB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2092471" y="1286027"/>
            <a:ext cx="3" cy="21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CD6A0F-857C-9043-A911-449DB325A61D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092471" y="1834996"/>
            <a:ext cx="1" cy="21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FFE7F058-7401-8141-811B-1719CCBC9562}"/>
              </a:ext>
            </a:extLst>
          </p:cNvPr>
          <p:cNvCxnSpPr>
            <a:cxnSpLocks/>
            <a:stCxn id="9" idx="2"/>
            <a:endCxn id="29" idx="0"/>
          </p:cNvCxnSpPr>
          <p:nvPr/>
        </p:nvCxnSpPr>
        <p:spPr>
          <a:xfrm rot="16200000" flipH="1">
            <a:off x="2478330" y="1998107"/>
            <a:ext cx="301433" cy="10731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53B56073-4103-444D-B4B5-4D6BE89A11D8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rot="5400000">
            <a:off x="1444701" y="2037626"/>
            <a:ext cx="301433" cy="9941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BD4EA0A-D1D7-3F44-8DF7-0D9BA0D46B72}"/>
              </a:ext>
            </a:extLst>
          </p:cNvPr>
          <p:cNvSpPr/>
          <p:nvPr/>
        </p:nvSpPr>
        <p:spPr>
          <a:xfrm>
            <a:off x="104251" y="2685398"/>
            <a:ext cx="1988220" cy="253018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PIP2IT Commissioning Lead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Develop commissioning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Plan and lead beam commissioning activities to execute the commissioning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Requirements for resources required to execute weekly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Lead off-line commissioning data analysis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FD3A56-87AA-CE46-B54C-BA96F603DF2B}"/>
              </a:ext>
            </a:extLst>
          </p:cNvPr>
          <p:cNvSpPr/>
          <p:nvPr/>
        </p:nvSpPr>
        <p:spPr>
          <a:xfrm>
            <a:off x="2178654" y="2685398"/>
            <a:ext cx="1973932" cy="253017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PIP2IT Ops. Coordinator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Interface with MCR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Technical contact for AS systems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Develop and maintain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Trains and authorizes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Coordinate shift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Ensures availability of operational tools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CD322D-4B95-EB4B-A1BF-AAC406F8E2E1}"/>
              </a:ext>
            </a:extLst>
          </p:cNvPr>
          <p:cNvSpPr/>
          <p:nvPr/>
        </p:nvSpPr>
        <p:spPr>
          <a:xfrm>
            <a:off x="980576" y="5437795"/>
            <a:ext cx="2821149" cy="10149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PIP2IT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Execute shift plan developed by the commissioning lead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Follow operational instruction by Ops. Coordinator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4872EC-115C-BC40-B867-053E05675E80}"/>
              </a:ext>
            </a:extLst>
          </p:cNvPr>
          <p:cNvSpPr/>
          <p:nvPr/>
        </p:nvSpPr>
        <p:spPr>
          <a:xfrm>
            <a:off x="6603249" y="847110"/>
            <a:ext cx="2334326" cy="1635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As a tenant, PIP2IT follows AD processes and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AD approves ORCs and, along with PIP-II PD, start of beam commissioning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Follow lab safety regulations and training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F2BDB1-9B65-9F4B-A06E-81C5BFF1B036}"/>
              </a:ext>
            </a:extLst>
          </p:cNvPr>
          <p:cNvSpPr/>
          <p:nvPr/>
        </p:nvSpPr>
        <p:spPr>
          <a:xfrm>
            <a:off x="6603249" y="3899360"/>
            <a:ext cx="2334325" cy="131071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PIP2IT System Owners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Responsible for their scope, including operational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Special systems: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HWR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SSR1 testing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3257CF-E8DD-924C-A1E5-3FC4F53F8D11}"/>
              </a:ext>
            </a:extLst>
          </p:cNvPr>
          <p:cNvSpPr/>
          <p:nvPr/>
        </p:nvSpPr>
        <p:spPr>
          <a:xfrm>
            <a:off x="6603249" y="2885580"/>
            <a:ext cx="2334325" cy="8462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PIP-II ES&amp;H Manager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Manages and coordinates PIP2IT specific safety issues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01FAB7-F714-9A45-87CE-024C14CFF307}"/>
              </a:ext>
            </a:extLst>
          </p:cNvPr>
          <p:cNvSpPr/>
          <p:nvPr/>
        </p:nvSpPr>
        <p:spPr>
          <a:xfrm>
            <a:off x="6615926" y="5377554"/>
            <a:ext cx="2334326" cy="8054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MPS Config.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MPS configuration control oversight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68931F-B84E-9245-9222-B49F043EB0F7}"/>
              </a:ext>
            </a:extLst>
          </p:cNvPr>
          <p:cNvSpPr/>
          <p:nvPr/>
        </p:nvSpPr>
        <p:spPr>
          <a:xfrm>
            <a:off x="4249232" y="2697778"/>
            <a:ext cx="1973932" cy="25177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PIP2IT Installation Coordinator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Coordination of  installation and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Installation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COVID HA and work planning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2A46DED-5622-5D49-BEB9-79B385261C4C}"/>
              </a:ext>
            </a:extLst>
          </p:cNvPr>
          <p:cNvCxnSpPr>
            <a:cxnSpLocks/>
            <a:stCxn id="8" idx="3"/>
            <a:endCxn id="33" idx="0"/>
          </p:cNvCxnSpPr>
          <p:nvPr/>
        </p:nvCxnSpPr>
        <p:spPr>
          <a:xfrm>
            <a:off x="3553280" y="1668986"/>
            <a:ext cx="1682918" cy="10287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1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E5760B-1C74-074D-A044-545B76E2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686050"/>
          </a:xfrm>
        </p:spPr>
        <p:txBody>
          <a:bodyPr/>
          <a:lstStyle/>
          <a:p>
            <a:r>
              <a:rPr lang="en-US" dirty="0"/>
              <a:t>PIP2IT beam commissioning experts have experience commissioning MEBT in 2016-2018 and 2020</a:t>
            </a:r>
          </a:p>
          <a:p>
            <a:pPr lvl="1"/>
            <a:r>
              <a:rPr lang="en-US" dirty="0"/>
              <a:t>OJT developed and is available to train more operators</a:t>
            </a:r>
          </a:p>
          <a:p>
            <a:r>
              <a:rPr lang="en-US" dirty="0"/>
              <a:t>Cryomodules are operated by experts: </a:t>
            </a:r>
            <a:r>
              <a:rPr lang="en-US" dirty="0" err="1"/>
              <a:t>Ozelis</a:t>
            </a:r>
            <a:r>
              <a:rPr lang="en-US" dirty="0"/>
              <a:t>, </a:t>
            </a:r>
            <a:r>
              <a:rPr lang="en-US" dirty="0" err="1"/>
              <a:t>Sukhanov</a:t>
            </a:r>
            <a:endParaRPr lang="en-US" dirty="0"/>
          </a:p>
          <a:p>
            <a:pPr lvl="1"/>
            <a:r>
              <a:rPr lang="en-US" dirty="0"/>
              <a:t>CM procedures will be added to OJT once they are finalized</a:t>
            </a:r>
          </a:p>
          <a:p>
            <a:r>
              <a:rPr lang="en-US" dirty="0"/>
              <a:t>More details in D. Crawford talks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99E3F-82D5-4243-9F6C-F0C16AE6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Experienced Operators/Experts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B0F2-A764-394A-A791-1E63D1D4B3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36793-0F4A-B04F-AE13-20E798BAD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7DD21-5333-1247-AFD4-7F7EE1DDA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00DF8-518E-804D-9130-BE76C9AA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81" y="3429000"/>
            <a:ext cx="6127800" cy="28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8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684B8D-0E7A-D544-A95F-3A3FA747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 Presentations Address Charge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E950-6A6D-B942-BC1E-56483BE3EB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B1712-4BE9-A747-8614-3D80CA69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D267A-FFFA-EA49-97A4-494441CE1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D6E788-B1DE-F743-8F71-41C68656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47658"/>
              </p:ext>
            </p:extLst>
          </p:nvPr>
        </p:nvGraphicFramePr>
        <p:xfrm>
          <a:off x="426136" y="3113668"/>
          <a:ext cx="8279027" cy="320040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1305">
                  <a:extLst>
                    <a:ext uri="{9D8B030D-6E8A-4147-A177-3AD203B41FA5}">
                      <a16:colId xmlns:a16="http://schemas.microsoft.com/office/drawing/2014/main" val="521099141"/>
                    </a:ext>
                  </a:extLst>
                </a:gridCol>
                <a:gridCol w="1494188">
                  <a:extLst>
                    <a:ext uri="{9D8B030D-6E8A-4147-A177-3AD203B41FA5}">
                      <a16:colId xmlns:a16="http://schemas.microsoft.com/office/drawing/2014/main" val="2609273990"/>
                    </a:ext>
                  </a:extLst>
                </a:gridCol>
                <a:gridCol w="3536199">
                  <a:extLst>
                    <a:ext uri="{9D8B030D-6E8A-4147-A177-3AD203B41FA5}">
                      <a16:colId xmlns:a16="http://schemas.microsoft.com/office/drawing/2014/main" val="181277917"/>
                    </a:ext>
                  </a:extLst>
                </a:gridCol>
                <a:gridCol w="2197335">
                  <a:extLst>
                    <a:ext uri="{9D8B030D-6E8A-4147-A177-3AD203B41FA5}">
                      <a16:colId xmlns:a16="http://schemas.microsoft.com/office/drawing/2014/main" val="886598959"/>
                    </a:ext>
                  </a:extLst>
                </a:gridCol>
              </a:tblGrid>
              <a:tr h="360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Talk #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Speaker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Talk title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Charge questions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4344541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J. Anderson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Safety Documentation and Analysis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4193329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A. Olson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Safety Systems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5300620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C. </a:t>
                      </a:r>
                      <a:r>
                        <a:rPr lang="en-US" sz="1800" u="none" strike="noStrike" dirty="0" err="1">
                          <a:effectLst/>
                        </a:rPr>
                        <a:t>Baffes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Hardware Readiness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210255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308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B. Hanna</a:t>
                      </a:r>
                      <a:endParaRPr lang="en-US" sz="1800" b="0" i="0" u="none" strike="noStrike" dirty="0">
                        <a:solidFill>
                          <a:srgbClr val="00308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ORCs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3236675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A. Warner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MPS Configuration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6927846"/>
                  </a:ext>
                </a:extLst>
              </a:tr>
              <a:tr h="31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D. Crawford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Work Planning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8897301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A. </a:t>
                      </a:r>
                      <a:r>
                        <a:rPr lang="en-US" sz="1800" u="none" strike="noStrike" dirty="0" err="1">
                          <a:effectLst/>
                        </a:rPr>
                        <a:t>Shemyakin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Commissioning Plan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2055369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D. Crawford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Operations Procedures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5,6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0441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D4B3141-03D3-3541-9C88-6A5116168C52}"/>
              </a:ext>
            </a:extLst>
          </p:cNvPr>
          <p:cNvSpPr/>
          <p:nvPr/>
        </p:nvSpPr>
        <p:spPr>
          <a:xfrm>
            <a:off x="222250" y="847241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Has an adequate hazard analysis for this phase of commissioning been developed? 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Has an appropriate commissioning plan been developed? 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Has the Radiation Safety Interlock System been installed and approved in accordance with the Fermilab Radiological Control Manual (FRCM)? 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Has a Configuration Management plan been developed for the Machine Protection System? 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Have the procedures necessary for commissioning been developed and approved? 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Have qualified staff members been trained and are available to perform the commissioning within the established roles, responsibilities, authorities and accountabilities? 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Helvetica Neue" panose="02000503000000020004" pitchFamily="2" charset="0"/>
              </a:rPr>
              <a:t>Is the necessary accelerator hardware, beamline controls and monitoring systems in place and adequate to support the commissioning and operations of PIP2IT Facility? </a:t>
            </a:r>
            <a:endParaRPr lang="en-US" sz="14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2B000C-341B-5C47-9788-67B8AE272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8F95F-5261-3C4D-8697-FDF2B007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80C9-AB98-2541-9DAD-29048E69B5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593CC-5AF5-8346-9ABF-89B33C9A4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2723-9F49-584E-8CE2-6F2EF9202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612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3DA5F8-8B88-4542-9D98-55C9199C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PIP2IT will be converted into PIP-II CM Test Facility in Feb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2BBB55-584E-F241-BC2C-B826B804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Schedule Developed and Tracked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6DEC-317B-6742-B713-2F6BC8C599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9443D-CCC8-224E-BF9D-99472A62B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46A53-049F-1E42-8F24-35C1D90EC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3654D-E396-5F47-B672-26C1A028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769"/>
            <a:ext cx="9144000" cy="50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1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8255D-4E96-BB44-B70D-BA4BDA0B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PIP2IT Goals, Scope, and Schedule</a:t>
            </a:r>
          </a:p>
          <a:p>
            <a:r>
              <a:rPr lang="en-US" dirty="0"/>
              <a:t>Commissioning Stages</a:t>
            </a:r>
          </a:p>
          <a:p>
            <a:r>
              <a:rPr lang="en-US" dirty="0"/>
              <a:t>Progress with Commissioning and Installation</a:t>
            </a:r>
          </a:p>
          <a:p>
            <a:pPr lvl="1"/>
            <a:r>
              <a:rPr lang="en-US" dirty="0"/>
              <a:t>Lessons learned: HWR EMI</a:t>
            </a:r>
          </a:p>
          <a:p>
            <a:r>
              <a:rPr lang="en-US" dirty="0"/>
              <a:t>Commissioning Plan and MPS</a:t>
            </a:r>
          </a:p>
          <a:p>
            <a:r>
              <a:rPr lang="en-US" dirty="0"/>
              <a:t>PIP2IT is a Radiation Generating Device</a:t>
            </a:r>
          </a:p>
          <a:p>
            <a:r>
              <a:rPr lang="en-US" dirty="0"/>
              <a:t>Commissioning Roles and Responsibilities</a:t>
            </a:r>
          </a:p>
          <a:p>
            <a:r>
              <a:rPr lang="en-US" dirty="0"/>
              <a:t>Introduction to Following Talks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DAAE8-1082-A347-BBA8-2665C466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0B2B-0403-BA48-86C7-346755520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81587-10BE-124B-B8D6-14A3786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8D520-C801-6841-87CD-5DDC5A04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56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1E197B-DFAB-7A4C-BF83-26BCC244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1449937"/>
          </a:xfrm>
        </p:spPr>
        <p:txBody>
          <a:bodyPr/>
          <a:lstStyle/>
          <a:p>
            <a:r>
              <a:rPr lang="en-US" dirty="0"/>
              <a:t>PIP2IT is the near-complete Front End of the PIP-II linear  accelerator including the Warm Front End and the first two Cryomodules (HWR and SSR1)</a:t>
            </a:r>
          </a:p>
          <a:p>
            <a:r>
              <a:rPr lang="en-US" dirty="0"/>
              <a:t>PIP2IT serves as a testbed for PIP-II front end and critical systems to retire/reduce technical risks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2EA04-1D52-FA4A-B093-E0553996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As the Front End of PIP-II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234D-56CD-F64F-950F-2739CAA9FE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33792-FCA0-1644-A1BA-071ADF1D8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EDE4C-2CC3-E643-9FEE-02290141B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61276-CF4C-7446-8D52-C1FD55728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4" b="16703"/>
          <a:stretch/>
        </p:blipFill>
        <p:spPr>
          <a:xfrm>
            <a:off x="530248" y="3673575"/>
            <a:ext cx="8247280" cy="1824461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FE0AB32D-CF45-3E4A-961E-9F01B876461F}"/>
              </a:ext>
            </a:extLst>
          </p:cNvPr>
          <p:cNvSpPr/>
          <p:nvPr/>
        </p:nvSpPr>
        <p:spPr>
          <a:xfrm rot="15550331">
            <a:off x="855659" y="4269938"/>
            <a:ext cx="265027" cy="881759"/>
          </a:xfrm>
          <a:prstGeom prst="rightBrace">
            <a:avLst>
              <a:gd name="adj1" fmla="val 40746"/>
              <a:gd name="adj2" fmla="val 4908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A2D1C-02C8-4A49-8500-CED46C5C759F}"/>
              </a:ext>
            </a:extLst>
          </p:cNvPr>
          <p:cNvSpPr txBox="1"/>
          <p:nvPr/>
        </p:nvSpPr>
        <p:spPr>
          <a:xfrm>
            <a:off x="222250" y="4052709"/>
            <a:ext cx="108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WFE</a:t>
            </a:r>
          </a:p>
          <a:p>
            <a:r>
              <a:rPr lang="en-US" sz="1600" dirty="0"/>
              <a:t>2.1 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151352-D6D9-EC4A-A41C-057AFE51DCF0}"/>
              </a:ext>
            </a:extLst>
          </p:cNvPr>
          <p:cNvSpPr txBox="1"/>
          <p:nvPr/>
        </p:nvSpPr>
        <p:spPr>
          <a:xfrm>
            <a:off x="1193009" y="3775516"/>
            <a:ext cx="17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HWR and 2 SSR1 </a:t>
            </a:r>
          </a:p>
          <a:p>
            <a:r>
              <a:rPr lang="en-US" sz="1600" dirty="0"/>
              <a:t>CMs 32 MeV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9D8F7FD-FE94-FC46-875D-EF0B1E54FD19}"/>
              </a:ext>
            </a:extLst>
          </p:cNvPr>
          <p:cNvSpPr/>
          <p:nvPr/>
        </p:nvSpPr>
        <p:spPr>
          <a:xfrm rot="15529805">
            <a:off x="3371361" y="3198360"/>
            <a:ext cx="270611" cy="2060648"/>
          </a:xfrm>
          <a:prstGeom prst="rightBrace">
            <a:avLst>
              <a:gd name="adj1" fmla="val 40746"/>
              <a:gd name="adj2" fmla="val 483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4A37ACC-43E8-8441-8111-55510B5707B0}"/>
              </a:ext>
            </a:extLst>
          </p:cNvPr>
          <p:cNvSpPr/>
          <p:nvPr/>
        </p:nvSpPr>
        <p:spPr>
          <a:xfrm rot="15510459">
            <a:off x="1836615" y="3983162"/>
            <a:ext cx="258882" cy="1044233"/>
          </a:xfrm>
          <a:prstGeom prst="rightBrace">
            <a:avLst>
              <a:gd name="adj1" fmla="val 40746"/>
              <a:gd name="adj2" fmla="val 4908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C2867-83D8-FF4F-8943-802DE71FCD91}"/>
              </a:ext>
            </a:extLst>
          </p:cNvPr>
          <p:cNvSpPr txBox="1"/>
          <p:nvPr/>
        </p:nvSpPr>
        <p:spPr>
          <a:xfrm>
            <a:off x="2891230" y="3440995"/>
            <a:ext cx="123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 SSR2 CMs 177 MeV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661-8C77-2F45-97E5-9EA39507679A}"/>
              </a:ext>
            </a:extLst>
          </p:cNvPr>
          <p:cNvSpPr txBox="1"/>
          <p:nvPr/>
        </p:nvSpPr>
        <p:spPr>
          <a:xfrm>
            <a:off x="4883782" y="3102434"/>
            <a:ext cx="144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 LB650 CMs, </a:t>
            </a:r>
          </a:p>
          <a:p>
            <a:r>
              <a:rPr lang="en-US" sz="1600" dirty="0"/>
              <a:t>517 MeV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F7004F3D-7D9F-7D4C-8BE8-3E5D4EA3057F}"/>
              </a:ext>
            </a:extLst>
          </p:cNvPr>
          <p:cNvSpPr/>
          <p:nvPr/>
        </p:nvSpPr>
        <p:spPr>
          <a:xfrm rot="15632504">
            <a:off x="5626145" y="2575812"/>
            <a:ext cx="304340" cy="2518544"/>
          </a:xfrm>
          <a:prstGeom prst="rightBrace">
            <a:avLst>
              <a:gd name="adj1" fmla="val 40746"/>
              <a:gd name="adj2" fmla="val 4436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65F5418-058A-3B4B-B72E-6F88FFC2DCD4}"/>
              </a:ext>
            </a:extLst>
          </p:cNvPr>
          <p:cNvSpPr/>
          <p:nvPr/>
        </p:nvSpPr>
        <p:spPr>
          <a:xfrm rot="4672511">
            <a:off x="1297219" y="4694364"/>
            <a:ext cx="258882" cy="1778114"/>
          </a:xfrm>
          <a:prstGeom prst="rightBrace">
            <a:avLst>
              <a:gd name="adj1" fmla="val 40746"/>
              <a:gd name="adj2" fmla="val 4908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34845D-7062-8F4E-B011-D6336456A096}"/>
              </a:ext>
            </a:extLst>
          </p:cNvPr>
          <p:cNvSpPr txBox="1"/>
          <p:nvPr/>
        </p:nvSpPr>
        <p:spPr>
          <a:xfrm>
            <a:off x="1085197" y="5876096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PIP2IT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4D7D2E-14A0-4C4D-B2AF-0B1D2F730074}"/>
              </a:ext>
            </a:extLst>
          </p:cNvPr>
          <p:cNvSpPr txBox="1"/>
          <p:nvPr/>
        </p:nvSpPr>
        <p:spPr>
          <a:xfrm>
            <a:off x="7045474" y="2680123"/>
            <a:ext cx="144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 HB650 CMs, </a:t>
            </a:r>
          </a:p>
          <a:p>
            <a:r>
              <a:rPr lang="en-US" sz="1600" dirty="0"/>
              <a:t>833 MeV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B37E7ABE-4A0A-F84C-9495-0F9C3F3A2F0F}"/>
              </a:ext>
            </a:extLst>
          </p:cNvPr>
          <p:cNvSpPr/>
          <p:nvPr/>
        </p:nvSpPr>
        <p:spPr>
          <a:xfrm rot="15632504">
            <a:off x="7692783" y="2762262"/>
            <a:ext cx="304340" cy="1410287"/>
          </a:xfrm>
          <a:prstGeom prst="rightBrace">
            <a:avLst>
              <a:gd name="adj1" fmla="val 40746"/>
              <a:gd name="adj2" fmla="val 4436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DBED1E-A160-BA4A-B2C9-67DCC5DA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Layout and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96EE0-510F-6247-B7B5-A27C73EA5D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5DC46-6596-5745-9891-47C6445E2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F1F1-55C2-2F42-A62B-40A59B8B9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>
                <a:extLst>
                  <a:ext uri="{FF2B5EF4-FFF2-40B4-BE49-F238E27FC236}">
                    <a16:creationId xmlns:a16="http://schemas.microsoft.com/office/drawing/2014/main" id="{9A8D3F08-63B0-DC4E-9F67-B39BD07D8E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763514"/>
                  </p:ext>
                </p:extLst>
              </p:nvPr>
            </p:nvGraphicFramePr>
            <p:xfrm>
              <a:off x="904157" y="1630670"/>
              <a:ext cx="7331071" cy="159829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3832766">
                      <a:extLst>
                        <a:ext uri="{9D8B030D-6E8A-4147-A177-3AD203B41FA5}">
                          <a16:colId xmlns:a16="http://schemas.microsoft.com/office/drawing/2014/main" val="3514075552"/>
                        </a:ext>
                      </a:extLst>
                    </a:gridCol>
                    <a:gridCol w="2087963">
                      <a:extLst>
                        <a:ext uri="{9D8B030D-6E8A-4147-A177-3AD203B41FA5}">
                          <a16:colId xmlns:a16="http://schemas.microsoft.com/office/drawing/2014/main" val="3033048338"/>
                        </a:ext>
                      </a:extLst>
                    </a:gridCol>
                    <a:gridCol w="1410342">
                      <a:extLst>
                        <a:ext uri="{9D8B030D-6E8A-4147-A177-3AD203B41FA5}">
                          <a16:colId xmlns:a16="http://schemas.microsoft.com/office/drawing/2014/main" val="27494449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Parameter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Value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Unit</a:t>
                          </a:r>
                          <a:endParaRPr lang="en-US" sz="180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22784244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Energy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MeV</a:t>
                          </a:r>
                          <a:endParaRPr lang="en-US" sz="180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36766098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550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s</a:t>
                          </a:r>
                          <a:endParaRPr lang="en-US" sz="180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2977851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Beam intensity per any given hour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4.95E17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H- per hour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39750769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Current averaged over 1 µs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3479871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>
                <a:extLst>
                  <a:ext uri="{FF2B5EF4-FFF2-40B4-BE49-F238E27FC236}">
                    <a16:creationId xmlns:a16="http://schemas.microsoft.com/office/drawing/2014/main" id="{9A8D3F08-63B0-DC4E-9F67-B39BD07D8E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763514"/>
                  </p:ext>
                </p:extLst>
              </p:nvPr>
            </p:nvGraphicFramePr>
            <p:xfrm>
              <a:off x="904157" y="1630670"/>
              <a:ext cx="7331071" cy="159829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3832766">
                      <a:extLst>
                        <a:ext uri="{9D8B030D-6E8A-4147-A177-3AD203B41FA5}">
                          <a16:colId xmlns:a16="http://schemas.microsoft.com/office/drawing/2014/main" val="3514075552"/>
                        </a:ext>
                      </a:extLst>
                    </a:gridCol>
                    <a:gridCol w="2087963">
                      <a:extLst>
                        <a:ext uri="{9D8B030D-6E8A-4147-A177-3AD203B41FA5}">
                          <a16:colId xmlns:a16="http://schemas.microsoft.com/office/drawing/2014/main" val="3033048338"/>
                        </a:ext>
                      </a:extLst>
                    </a:gridCol>
                    <a:gridCol w="1410342">
                      <a:extLst>
                        <a:ext uri="{9D8B030D-6E8A-4147-A177-3AD203B41FA5}">
                          <a16:colId xmlns:a16="http://schemas.microsoft.com/office/drawing/2014/main" val="274944495"/>
                        </a:ext>
                      </a:extLst>
                    </a:gridCol>
                  </a:tblGrid>
                  <a:tr h="3196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Parameter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Value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Unit</a:t>
                          </a:r>
                          <a:endParaRPr lang="en-US" sz="180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2278424435"/>
                      </a:ext>
                    </a:extLst>
                  </a:tr>
                  <a:tr h="3196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Energy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MeV</a:t>
                          </a:r>
                          <a:endParaRPr lang="en-US" sz="180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3676609842"/>
                      </a:ext>
                    </a:extLst>
                  </a:tr>
                  <a:tr h="3196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550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763" marR="84763" marT="0" marB="0">
                        <a:blipFill>
                          <a:blip r:embed="rId2"/>
                          <a:stretch>
                            <a:fillRect l="-421622" t="-216000" b="-2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785181"/>
                      </a:ext>
                    </a:extLst>
                  </a:tr>
                  <a:tr h="3196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Beam intensity per any given hour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4.95E17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H- per hour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3975076991"/>
                      </a:ext>
                    </a:extLst>
                  </a:tr>
                  <a:tr h="31965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Current averaged over 1 µs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</a:t>
                          </a:r>
                          <a:endParaRPr lang="en-US" sz="1800" dirty="0">
                            <a:effectLst/>
                            <a:latin typeface="Helvetica" pitchFamily="2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4763" marR="84763" marT="0" marB="0"/>
                    </a:tc>
                    <a:extLst>
                      <a:ext uri="{0D108BD9-81ED-4DB2-BD59-A6C34878D82A}">
                        <a16:rowId xmlns:a16="http://schemas.microsoft.com/office/drawing/2014/main" val="34798715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 descr="A picture containing device, caliper, screenshot&#10;&#10;Description automatically generated">
            <a:extLst>
              <a:ext uri="{FF2B5EF4-FFF2-40B4-BE49-F238E27FC236}">
                <a16:creationId xmlns:a16="http://schemas.microsoft.com/office/drawing/2014/main" id="{BCF49B1C-2A8A-3742-ABE3-7397D6AF8E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5" y="3348681"/>
            <a:ext cx="8693150" cy="2973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578305-1994-E744-ADB0-70B6BD5720D3}"/>
              </a:ext>
            </a:extLst>
          </p:cNvPr>
          <p:cNvSpPr txBox="1"/>
          <p:nvPr/>
        </p:nvSpPr>
        <p:spPr>
          <a:xfrm>
            <a:off x="4698637" y="4936320"/>
            <a:ext cx="81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HWR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FAB8E-FDCE-1E4C-AAC9-451112B38FF9}"/>
              </a:ext>
            </a:extLst>
          </p:cNvPr>
          <p:cNvSpPr txBox="1"/>
          <p:nvPr/>
        </p:nvSpPr>
        <p:spPr>
          <a:xfrm>
            <a:off x="5997218" y="4936320"/>
            <a:ext cx="81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SSR1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31030-3E12-6744-A0F3-2446BB8A32A8}"/>
              </a:ext>
            </a:extLst>
          </p:cNvPr>
          <p:cNvSpPr txBox="1"/>
          <p:nvPr/>
        </p:nvSpPr>
        <p:spPr>
          <a:xfrm>
            <a:off x="7055434" y="4936320"/>
            <a:ext cx="81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HEBT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FE52F-CE7B-BB4D-9017-2370E13AE049}"/>
              </a:ext>
            </a:extLst>
          </p:cNvPr>
          <p:cNvSpPr txBox="1"/>
          <p:nvPr/>
        </p:nvSpPr>
        <p:spPr>
          <a:xfrm>
            <a:off x="7903869" y="4936320"/>
            <a:ext cx="81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3FFB4-0061-FD4E-B5C4-A41833D639C4}"/>
              </a:ext>
            </a:extLst>
          </p:cNvPr>
          <p:cNvSpPr txBox="1"/>
          <p:nvPr/>
        </p:nvSpPr>
        <p:spPr>
          <a:xfrm>
            <a:off x="2760980" y="4936320"/>
            <a:ext cx="81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MEBT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AD980-56DE-EC45-BE01-0983731DC5EB}"/>
              </a:ext>
            </a:extLst>
          </p:cNvPr>
          <p:cNvSpPr txBox="1"/>
          <p:nvPr/>
        </p:nvSpPr>
        <p:spPr>
          <a:xfrm>
            <a:off x="1414019" y="4936320"/>
            <a:ext cx="817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RFQ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CDDE6-CAA4-C244-8511-51DE7C0401AA}"/>
              </a:ext>
            </a:extLst>
          </p:cNvPr>
          <p:cNvSpPr txBox="1"/>
          <p:nvPr/>
        </p:nvSpPr>
        <p:spPr>
          <a:xfrm>
            <a:off x="486555" y="4936320"/>
            <a:ext cx="104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LEBT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E18FF1-C06C-E048-BC5B-1893CC52EFEC}"/>
              </a:ext>
            </a:extLst>
          </p:cNvPr>
          <p:cNvSpPr txBox="1"/>
          <p:nvPr/>
        </p:nvSpPr>
        <p:spPr>
          <a:xfrm>
            <a:off x="2609311" y="4289454"/>
            <a:ext cx="126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2.1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68FE64-FE81-474A-ACE9-631981F4D6D8}"/>
              </a:ext>
            </a:extLst>
          </p:cNvPr>
          <p:cNvSpPr txBox="1"/>
          <p:nvPr/>
        </p:nvSpPr>
        <p:spPr>
          <a:xfrm>
            <a:off x="7055434" y="4043233"/>
            <a:ext cx="126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 MeV (nominal)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168027-ADDB-6444-A0C3-3D302AF786CD}"/>
              </a:ext>
            </a:extLst>
          </p:cNvPr>
          <p:cNvSpPr txBox="1"/>
          <p:nvPr/>
        </p:nvSpPr>
        <p:spPr>
          <a:xfrm>
            <a:off x="116861" y="4351545"/>
            <a:ext cx="832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30 keV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654FD-E22D-C248-949F-8224A0E49495}"/>
              </a:ext>
            </a:extLst>
          </p:cNvPr>
          <p:cNvSpPr txBox="1"/>
          <p:nvPr/>
        </p:nvSpPr>
        <p:spPr>
          <a:xfrm>
            <a:off x="5304013" y="4936320"/>
            <a:ext cx="126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 MeV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6EED-B89B-E04E-8229-4C8EDC2CC86A}"/>
              </a:ext>
            </a:extLst>
          </p:cNvPr>
          <p:cNvSpPr txBox="1"/>
          <p:nvPr/>
        </p:nvSpPr>
        <p:spPr>
          <a:xfrm>
            <a:off x="232617" y="1099924"/>
            <a:ext cx="870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Beam commissioning parameter envelope (as in the shielding assessment)</a:t>
            </a:r>
          </a:p>
        </p:txBody>
      </p:sp>
    </p:spTree>
    <p:extLst>
      <p:ext uri="{BB962C8B-B14F-4D97-AF65-F5344CB8AC3E}">
        <p14:creationId xmlns:p14="http://schemas.microsoft.com/office/powerpoint/2010/main" val="53461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24B41-3143-FA49-99F9-E0171CB04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2951045"/>
          </a:xfrm>
        </p:spPr>
        <p:txBody>
          <a:bodyPr/>
          <a:lstStyle/>
          <a:p>
            <a:r>
              <a:rPr lang="en-US" dirty="0"/>
              <a:t>Stage 1: Ion source, RFQ, MEBT (2.1 MeV)</a:t>
            </a:r>
          </a:p>
          <a:p>
            <a:pPr lvl="1"/>
            <a:r>
              <a:rPr lang="en-US" dirty="0"/>
              <a:t>MEBT has been commissioned in 2016-2018</a:t>
            </a:r>
          </a:p>
          <a:p>
            <a:pPr lvl="1"/>
            <a:r>
              <a:rPr lang="en-US" dirty="0"/>
              <a:t>MEBT has been re-commissioned this Summer and is in active beam operations and beam testing</a:t>
            </a:r>
          </a:p>
          <a:p>
            <a:r>
              <a:rPr lang="en-US" dirty="0"/>
              <a:t>Stage 2: HWR, SSR1, HEBT, Dump (22 MeV)</a:t>
            </a:r>
          </a:p>
          <a:p>
            <a:pPr lvl="1"/>
            <a:r>
              <a:rPr lang="en-US" dirty="0"/>
              <a:t>Scope of this ORC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EEB652-B05C-8F47-8C69-16B54ED8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Commissioning Stages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FCE09-54E8-1B40-94DD-0202F291EB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C811C-F416-2843-85D1-57D63F16D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95CFA-857F-2344-86D2-9867D8418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0A64DF-3679-354A-9F01-5450F04AD4DD}"/>
              </a:ext>
            </a:extLst>
          </p:cNvPr>
          <p:cNvGrpSpPr/>
          <p:nvPr/>
        </p:nvGrpSpPr>
        <p:grpSpPr>
          <a:xfrm>
            <a:off x="228601" y="4399001"/>
            <a:ext cx="8686800" cy="1569309"/>
            <a:chOff x="-7144" y="4524448"/>
            <a:chExt cx="9144000" cy="15524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AC07A3-4A6D-1740-9FF6-6CE1EFBAB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144" y="5001141"/>
              <a:ext cx="9144000" cy="10757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20A5EF-DC32-6F47-AE5D-1AB8E42FBFC1}"/>
                </a:ext>
              </a:extLst>
            </p:cNvPr>
            <p:cNvSpPr txBox="1"/>
            <p:nvPr/>
          </p:nvSpPr>
          <p:spPr>
            <a:xfrm>
              <a:off x="-269" y="4524448"/>
              <a:ext cx="1200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0030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 source and LEBT</a:t>
              </a:r>
            </a:p>
            <a:p>
              <a:pPr defTabSz="609585"/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keV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6EF094-5CAD-C04E-8619-F8A4A3D197D7}"/>
                </a:ext>
              </a:extLst>
            </p:cNvPr>
            <p:cNvSpPr txBox="1"/>
            <p:nvPr/>
          </p:nvSpPr>
          <p:spPr>
            <a:xfrm>
              <a:off x="1108192" y="4816475"/>
              <a:ext cx="727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0030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RFQ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3CE675-2ED2-B44D-BB67-720B538BE13F}"/>
                </a:ext>
              </a:extLst>
            </p:cNvPr>
            <p:cNvSpPr txBox="1"/>
            <p:nvPr/>
          </p:nvSpPr>
          <p:spPr>
            <a:xfrm>
              <a:off x="2445545" y="4776763"/>
              <a:ext cx="1073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0030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MEBT</a:t>
              </a:r>
            </a:p>
            <a:p>
              <a:pPr defTabSz="609585"/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2.1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2CE9F8-CBA7-A841-81E0-8745F9E729AB}"/>
                </a:ext>
              </a:extLst>
            </p:cNvPr>
            <p:cNvSpPr txBox="1"/>
            <p:nvPr/>
          </p:nvSpPr>
          <p:spPr>
            <a:xfrm>
              <a:off x="4502332" y="4682848"/>
              <a:ext cx="762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0030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HWR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CFA71-ACCF-B74C-952D-A043DE533D58}"/>
                </a:ext>
              </a:extLst>
            </p:cNvPr>
            <p:cNvSpPr txBox="1"/>
            <p:nvPr/>
          </p:nvSpPr>
          <p:spPr>
            <a:xfrm>
              <a:off x="6052188" y="4662948"/>
              <a:ext cx="762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0030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SSR1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2BB652-D383-1447-9C32-6FB10A4742C7}"/>
                </a:ext>
              </a:extLst>
            </p:cNvPr>
            <p:cNvSpPr txBox="1"/>
            <p:nvPr/>
          </p:nvSpPr>
          <p:spPr>
            <a:xfrm>
              <a:off x="7315200" y="4675808"/>
              <a:ext cx="910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0030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HEBT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A56E60-8A7B-B54F-A6C0-3078D9162BB8}"/>
                </a:ext>
              </a:extLst>
            </p:cNvPr>
            <p:cNvSpPr txBox="1"/>
            <p:nvPr/>
          </p:nvSpPr>
          <p:spPr>
            <a:xfrm>
              <a:off x="8226028" y="4653809"/>
              <a:ext cx="762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0030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Dump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40017A-9884-5940-8527-25359452C6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1200" y="4986113"/>
              <a:ext cx="0" cy="55291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0F4F6E-E5FC-154A-BB16-16EF24F30F96}"/>
                </a:ext>
              </a:extLst>
            </p:cNvPr>
            <p:cNvSpPr txBox="1"/>
            <p:nvPr/>
          </p:nvSpPr>
          <p:spPr>
            <a:xfrm>
              <a:off x="7305279" y="4981871"/>
              <a:ext cx="1073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 MeV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DAC03C-12D5-5E42-9B87-6F24A25719FD}"/>
                </a:ext>
              </a:extLst>
            </p:cNvPr>
            <p:cNvSpPr txBox="1"/>
            <p:nvPr/>
          </p:nvSpPr>
          <p:spPr>
            <a:xfrm>
              <a:off x="5228827" y="4675517"/>
              <a:ext cx="1073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MeV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8330B25-501B-844E-9A5D-8714EBCF1935}"/>
              </a:ext>
            </a:extLst>
          </p:cNvPr>
          <p:cNvSpPr/>
          <p:nvPr/>
        </p:nvSpPr>
        <p:spPr>
          <a:xfrm>
            <a:off x="123569" y="4399001"/>
            <a:ext cx="3454470" cy="1717591"/>
          </a:xfrm>
          <a:prstGeom prst="rect">
            <a:avLst/>
          </a:prstGeom>
          <a:noFill/>
          <a:ln w="254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F72F67-6D2E-A743-8FFD-961FCEED074B}"/>
              </a:ext>
            </a:extLst>
          </p:cNvPr>
          <p:cNvSpPr/>
          <p:nvPr/>
        </p:nvSpPr>
        <p:spPr>
          <a:xfrm>
            <a:off x="3798165" y="4403078"/>
            <a:ext cx="5222266" cy="1717591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19FB6-7170-DA45-A769-6650F4A10945}"/>
              </a:ext>
            </a:extLst>
          </p:cNvPr>
          <p:cNvSpPr txBox="1"/>
          <p:nvPr/>
        </p:nvSpPr>
        <p:spPr>
          <a:xfrm>
            <a:off x="213819" y="3807053"/>
            <a:ext cx="334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Stage 1: Active Beam Ops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AB348-412A-E94D-87B7-0706A0CD0A24}"/>
              </a:ext>
            </a:extLst>
          </p:cNvPr>
          <p:cNvSpPr txBox="1"/>
          <p:nvPr/>
        </p:nvSpPr>
        <p:spPr>
          <a:xfrm>
            <a:off x="4512603" y="3807053"/>
            <a:ext cx="3438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Stage 2: Scope of this ORC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5F2DA1-FE44-1448-B8F7-533C4BA33590}"/>
              </a:ext>
            </a:extLst>
          </p:cNvPr>
          <p:cNvCxnSpPr>
            <a:cxnSpLocks/>
          </p:cNvCxnSpPr>
          <p:nvPr/>
        </p:nvCxnSpPr>
        <p:spPr>
          <a:xfrm>
            <a:off x="4181965" y="3900217"/>
            <a:ext cx="0" cy="1303401"/>
          </a:xfrm>
          <a:prstGeom prst="straightConnector1">
            <a:avLst/>
          </a:prstGeom>
          <a:ln>
            <a:solidFill>
              <a:srgbClr val="2828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65D9D63-8461-C941-B754-01D64390C001}"/>
              </a:ext>
            </a:extLst>
          </p:cNvPr>
          <p:cNvSpPr txBox="1"/>
          <p:nvPr/>
        </p:nvSpPr>
        <p:spPr>
          <a:xfrm>
            <a:off x="3490867" y="3438552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Gap</a:t>
            </a:r>
          </a:p>
        </p:txBody>
      </p:sp>
    </p:spTree>
    <p:extLst>
      <p:ext uri="{BB962C8B-B14F-4D97-AF65-F5344CB8AC3E}">
        <p14:creationId xmlns:p14="http://schemas.microsoft.com/office/powerpoint/2010/main" val="166764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1A1EA6-4865-DF44-9504-E86F25542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07330"/>
          </a:xfrm>
        </p:spPr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Demonstrate PIP-II critical technologies</a:t>
            </a:r>
          </a:p>
          <a:p>
            <a:pPr lvl="2"/>
            <a:r>
              <a:rPr lang="en-US" dirty="0"/>
              <a:t>HWR and SSR1 cryomodule, cavity test</a:t>
            </a:r>
          </a:p>
          <a:p>
            <a:pPr lvl="2"/>
            <a:r>
              <a:rPr lang="en-US" dirty="0"/>
              <a:t>MEBT kickers and absorber</a:t>
            </a:r>
          </a:p>
          <a:p>
            <a:pPr lvl="2"/>
            <a:r>
              <a:rPr lang="en-US" dirty="0"/>
              <a:t>Accelerator Systems (LLRF, Instrumentation, MPS)</a:t>
            </a:r>
          </a:p>
          <a:p>
            <a:pPr lvl="1"/>
            <a:r>
              <a:rPr lang="en-US" dirty="0"/>
              <a:t>Accelerate beam in SRF CMs, validate beam optics, and quantify beam parameters</a:t>
            </a:r>
          </a:p>
          <a:p>
            <a:pPr lvl="1"/>
            <a:r>
              <a:rPr lang="en-US" dirty="0"/>
              <a:t>Conduct </a:t>
            </a:r>
            <a:r>
              <a:rPr lang="en-US"/>
              <a:t>additional tests </a:t>
            </a:r>
            <a:r>
              <a:rPr lang="en-US" dirty="0"/>
              <a:t>and studies aimed at improving reliability, stability, and understanding of limits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PIP2IT will be converted into PIP-II CM Test Facility in Feb 2021</a:t>
            </a:r>
          </a:p>
          <a:p>
            <a:pPr lvl="1"/>
            <a:r>
              <a:rPr lang="en-US" dirty="0"/>
              <a:t>PIP2IT will be stored until PIP-II High Bay Building is available </a:t>
            </a:r>
          </a:p>
          <a:p>
            <a:pPr lvl="1"/>
            <a:r>
              <a:rPr lang="en-US" dirty="0"/>
              <a:t>Extended schedule is available in backup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65E31-880E-F14A-9B88-09AED11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Goals and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80FB-573B-3248-992F-43DB326AE3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83F95-DC77-9945-9C4D-D61ECE92D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456F7-152A-4547-A8BF-792468BD9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582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DE0FD-F934-904D-818B-8B86A32F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971550"/>
            <a:ext cx="5801498" cy="5059363"/>
          </a:xfrm>
        </p:spPr>
        <p:txBody>
          <a:bodyPr/>
          <a:lstStyle/>
          <a:p>
            <a:r>
              <a:rPr lang="en-US" dirty="0"/>
              <a:t>Most of MEBT beam line components installed and commissioned with beam in 2016 – 2018</a:t>
            </a:r>
          </a:p>
          <a:p>
            <a:pPr lvl="1"/>
            <a:r>
              <a:rPr lang="en-US" dirty="0"/>
              <a:t>New absorber was installed in 2019</a:t>
            </a:r>
          </a:p>
          <a:p>
            <a:r>
              <a:rPr lang="en-US" dirty="0"/>
              <a:t>MEBT was recommissioned in Summer 2020 and is operated with beam up to the absorber</a:t>
            </a:r>
          </a:p>
          <a:p>
            <a:r>
              <a:rPr lang="en-US" dirty="0"/>
              <a:t>2020 beam measurements consistent with earlier results</a:t>
            </a:r>
          </a:p>
          <a:p>
            <a:r>
              <a:rPr lang="en-US" dirty="0"/>
              <a:t>Beam is used to verify instrumentation, MPS, optics</a:t>
            </a:r>
          </a:p>
          <a:p>
            <a:r>
              <a:rPr lang="en-US" dirty="0"/>
              <a:t>More details in A. </a:t>
            </a:r>
            <a:r>
              <a:rPr lang="en-US" dirty="0" err="1"/>
              <a:t>Shemyakin’s</a:t>
            </a:r>
            <a:r>
              <a:rPr lang="en-US" dirty="0"/>
              <a:t> talk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B1989-FC45-694B-8E43-FB7945F5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Installed and Commissioned with Beam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A383-30EF-8841-BAB5-B5E88E5EC4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35B0C-23BC-A444-BEBD-4992EFCD1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00BD4-2651-F747-959B-A93633C16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5AD2F-CFBD-E345-9846-60412BD1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86" y="855709"/>
            <a:ext cx="2589427" cy="1942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A5623C-B3A1-4C4E-B214-3C175927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286" y="4915929"/>
            <a:ext cx="2589428" cy="1942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D39E9-ECBC-D341-A736-E8D46BDBF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286" y="2909011"/>
            <a:ext cx="2589427" cy="19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004E3-4700-324E-A5AF-603BD525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5095792" cy="5429250"/>
          </a:xfrm>
        </p:spPr>
        <p:txBody>
          <a:bodyPr/>
          <a:lstStyle/>
          <a:p>
            <a:r>
              <a:rPr lang="en-US" dirty="0"/>
              <a:t>HWR Cryomodule</a:t>
            </a:r>
          </a:p>
          <a:p>
            <a:pPr lvl="1"/>
            <a:r>
              <a:rPr lang="en-US" dirty="0"/>
              <a:t>CM is at 2K since Feb 2020</a:t>
            </a:r>
          </a:p>
          <a:p>
            <a:pPr lvl="1"/>
            <a:r>
              <a:rPr lang="en-US" dirty="0"/>
              <a:t>Solenoid testing completed</a:t>
            </a:r>
          </a:p>
          <a:p>
            <a:pPr lvl="1"/>
            <a:r>
              <a:rPr lang="en-US" dirty="0"/>
              <a:t>Cavity testing in SEL mode completed</a:t>
            </a:r>
          </a:p>
          <a:p>
            <a:r>
              <a:rPr lang="en-US" dirty="0"/>
              <a:t>SSR1 Cryomodule</a:t>
            </a:r>
          </a:p>
          <a:p>
            <a:pPr lvl="1"/>
            <a:r>
              <a:rPr lang="en-US" dirty="0"/>
              <a:t>CM is at 2K since July</a:t>
            </a:r>
          </a:p>
          <a:p>
            <a:pPr lvl="1"/>
            <a:r>
              <a:rPr lang="en-US" dirty="0"/>
              <a:t>Solenoid testing completed</a:t>
            </a:r>
          </a:p>
          <a:p>
            <a:pPr lvl="1"/>
            <a:r>
              <a:rPr lang="en-US" dirty="0"/>
              <a:t>Low power Cavity 1 RF testing started</a:t>
            </a:r>
          </a:p>
          <a:p>
            <a:r>
              <a:rPr lang="en-US" dirty="0"/>
              <a:t>HEBT and Dump</a:t>
            </a:r>
          </a:p>
          <a:p>
            <a:pPr lvl="1"/>
            <a:r>
              <a:rPr lang="en-US" dirty="0"/>
              <a:t>Beam line components installation complete (except air gaps)</a:t>
            </a:r>
          </a:p>
          <a:p>
            <a:r>
              <a:rPr lang="en-US" dirty="0"/>
              <a:t>More in C. </a:t>
            </a:r>
            <a:r>
              <a:rPr lang="en-US" dirty="0" err="1"/>
              <a:t>Baffes</a:t>
            </a:r>
            <a:r>
              <a:rPr lang="en-US" dirty="0"/>
              <a:t>’ talk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426693-FCF5-2248-8FE8-45AB99D7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of CM and HEBT Complete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C111-26E1-6F47-BBEC-17C0DAF2F2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1AA77-980F-C445-98E4-EA09BCF43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CA932-EF8C-E94E-8986-17F1EB55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7" name="Picture 6" descr="A picture containing indoor, bicycle, table, room&#10;&#10;Description automatically generated">
            <a:extLst>
              <a:ext uri="{FF2B5EF4-FFF2-40B4-BE49-F238E27FC236}">
                <a16:creationId xmlns:a16="http://schemas.microsoft.com/office/drawing/2014/main" id="{11F01DAA-02CB-934C-9707-3194367E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072" y="1056880"/>
            <a:ext cx="2850928" cy="2138195"/>
          </a:xfrm>
          <a:prstGeom prst="rect">
            <a:avLst/>
          </a:prstGeom>
        </p:spPr>
      </p:pic>
      <p:pic>
        <p:nvPicPr>
          <p:cNvPr id="8" name="Picture 7" descr="A close up of an engine&#10;&#10;Description automatically generated">
            <a:extLst>
              <a:ext uri="{FF2B5EF4-FFF2-40B4-BE49-F238E27FC236}">
                <a16:creationId xmlns:a16="http://schemas.microsoft.com/office/drawing/2014/main" id="{E93A23A4-3A0B-1C46-A44B-B642BCE0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72" y="3246782"/>
            <a:ext cx="2850928" cy="2138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3A092C-45FE-8440-94E8-966F249E6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95"/>
          <a:stretch/>
        </p:blipFill>
        <p:spPr>
          <a:xfrm>
            <a:off x="5324393" y="5501269"/>
            <a:ext cx="3819607" cy="7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4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23ADB-3F6E-744B-9169-186E8F47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0914"/>
            <a:ext cx="8686800" cy="575335"/>
          </a:xfrm>
        </p:spPr>
        <p:txBody>
          <a:bodyPr/>
          <a:lstStyle/>
          <a:p>
            <a:r>
              <a:rPr lang="en-US" dirty="0"/>
              <a:t>Learning Lessons: HWR RF EMI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69ECC-606A-5B4D-AB48-F5A19DA605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8/25/2020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07333-94C2-6947-AD59-717561C8C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83361-6ED9-1B4E-A3CF-98398B29A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281E9-1664-5B4C-8EB3-D0DE199B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88645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Issue: RF power was coupled out from HWR cavities through the coupler HV bias cable (~1.5%)</a:t>
            </a:r>
          </a:p>
          <a:p>
            <a:pPr lvl="1"/>
            <a:r>
              <a:rPr lang="en-US" sz="1800" dirty="0"/>
              <a:t>Behavior was observed at Argonne and is “normal”. We could not find record of this information transferred to FNAL.</a:t>
            </a:r>
          </a:p>
          <a:p>
            <a:pPr lvl="1"/>
            <a:r>
              <a:rPr lang="en-US" sz="1800" dirty="0"/>
              <a:t>Signal was broadcasted due to inefficient EMI shielding in the coupler HV monitor</a:t>
            </a:r>
          </a:p>
          <a:p>
            <a:r>
              <a:rPr lang="en-US" sz="1800" dirty="0"/>
              <a:t>RF power interfered with ODH monitors in the building</a:t>
            </a:r>
          </a:p>
          <a:p>
            <a:pPr lvl="1"/>
            <a:r>
              <a:rPr lang="en-US" sz="1800" dirty="0"/>
              <a:t>RF leakage was measured periodically during testing but not when cavity power was increased</a:t>
            </a:r>
          </a:p>
          <a:p>
            <a:pPr lvl="1"/>
            <a:r>
              <a:rPr lang="en-US" sz="1800" dirty="0"/>
              <a:t>The FESHM chapter that regulates nonionizing radiation was under development and had not been released yet</a:t>
            </a:r>
          </a:p>
          <a:p>
            <a:r>
              <a:rPr lang="en-US" sz="2000" dirty="0"/>
              <a:t>Corrective measures taken</a:t>
            </a:r>
          </a:p>
          <a:p>
            <a:pPr lvl="1"/>
            <a:r>
              <a:rPr lang="en-US" sz="1800" dirty="0"/>
              <a:t>Operations stopped</a:t>
            </a:r>
          </a:p>
          <a:p>
            <a:pPr lvl="1"/>
            <a:r>
              <a:rPr lang="en-US" sz="1800" dirty="0"/>
              <a:t>Notch filters installed, monitor boxes modified to reduce EMI</a:t>
            </a:r>
            <a:endParaRPr lang="en-US" sz="2000" dirty="0"/>
          </a:p>
          <a:p>
            <a:pPr lvl="1"/>
            <a:r>
              <a:rPr lang="en-US" sz="1800" dirty="0"/>
              <a:t>Additional antennas were installed in the PIP2IT cave</a:t>
            </a:r>
          </a:p>
          <a:p>
            <a:pPr lvl="1"/>
            <a:r>
              <a:rPr lang="en-US" sz="1800" dirty="0"/>
              <a:t>Travelers updated to include EMI verification after new system assembled and as power is ramped up</a:t>
            </a:r>
          </a:p>
          <a:p>
            <a:pPr lvl="1"/>
            <a:r>
              <a:rPr lang="en-US" sz="1800" dirty="0"/>
              <a:t>Safety verifies nonionizing radiation at a high power with a calibrated probe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29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0EBED78E8FE4CB8E824136BF68F7A" ma:contentTypeVersion="0" ma:contentTypeDescription="Create a new document." ma:contentTypeScope="" ma:versionID="39c942911c983cc54d16d87ff13b3ab9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EF3BCC-D7F5-4EC1-AC08-C2D2E7861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4834C-E006-4092-B316-825D18550E5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1F245F-DB62-428D-A566-B113377E91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c9f3ab6-242c-461d-a351-c910a751d11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3816</TotalTime>
  <Words>1542</Words>
  <Application>Microsoft Macintosh PowerPoint</Application>
  <PresentationFormat>On-screen Show (4:3)</PresentationFormat>
  <Paragraphs>297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Helvetica Neue</vt:lpstr>
      <vt:lpstr>Times New Roman</vt:lpstr>
      <vt:lpstr>Fermilab_PPT_090815</vt:lpstr>
      <vt:lpstr>PowerPoint Presentation</vt:lpstr>
      <vt:lpstr>Outline</vt:lpstr>
      <vt:lpstr>PIP2IT As the Front End of PIP-II Linac</vt:lpstr>
      <vt:lpstr>PIP2IT Layout and Parameters</vt:lpstr>
      <vt:lpstr>PIP2IT Commissioning Stages</vt:lpstr>
      <vt:lpstr>Commissioning Goals and Duration</vt:lpstr>
      <vt:lpstr>MEBT Installed and Commissioned with Beam </vt:lpstr>
      <vt:lpstr>Installation of CM and HEBT Complete</vt:lpstr>
      <vt:lpstr>Learning Lessons: HWR RF EMI</vt:lpstr>
      <vt:lpstr>Steps Leading to Start of Beam Testing</vt:lpstr>
      <vt:lpstr>Beam Commissioning Plan Developed</vt:lpstr>
      <vt:lpstr>MPS Integrated into Beam Commissioning Plan</vt:lpstr>
      <vt:lpstr>PIP2IT Is A Radiation Generating Device</vt:lpstr>
      <vt:lpstr>Comm. Roles and Responsibilities Defined</vt:lpstr>
      <vt:lpstr>Experienced Operators/Experts Available</vt:lpstr>
      <vt:lpstr>ORC Presentations Address Charge Questions</vt:lpstr>
      <vt:lpstr>Backup</vt:lpstr>
      <vt:lpstr>PIP2IT Schedule Developed and Tracked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Eduard Pozdeyev</cp:lastModifiedBy>
  <cp:revision>629</cp:revision>
  <cp:lastPrinted>2014-01-20T19:40:21Z</cp:lastPrinted>
  <dcterms:created xsi:type="dcterms:W3CDTF">2019-12-16T19:54:36Z</dcterms:created>
  <dcterms:modified xsi:type="dcterms:W3CDTF">2020-08-25T03:26:41Z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0x010100F300EBED78E8FE4CB8E824136BF68F7A</vt:lpwstr>
  </property>
</Properties>
</file>