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23"/>
  </p:notesMasterIdLst>
  <p:handoutMasterIdLst>
    <p:handoutMasterId r:id="rId24"/>
  </p:handoutMasterIdLst>
  <p:sldIdLst>
    <p:sldId id="294" r:id="rId6"/>
    <p:sldId id="295" r:id="rId7"/>
    <p:sldId id="297" r:id="rId8"/>
    <p:sldId id="310" r:id="rId9"/>
    <p:sldId id="298" r:id="rId10"/>
    <p:sldId id="307" r:id="rId11"/>
    <p:sldId id="308" r:id="rId12"/>
    <p:sldId id="305" r:id="rId13"/>
    <p:sldId id="309" r:id="rId14"/>
    <p:sldId id="306" r:id="rId15"/>
    <p:sldId id="299" r:id="rId16"/>
    <p:sldId id="300" r:id="rId17"/>
    <p:sldId id="301" r:id="rId18"/>
    <p:sldId id="302" r:id="rId19"/>
    <p:sldId id="303" r:id="rId20"/>
    <p:sldId id="304" r:id="rId21"/>
    <p:sldId id="29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282828"/>
    <a:srgbClr val="004C97"/>
    <a:srgbClr val="99D6EA"/>
    <a:srgbClr val="003087"/>
    <a:srgbClr val="000000"/>
    <a:srgbClr val="404040"/>
    <a:srgbClr val="4E4E4E"/>
    <a:srgbClr val="50504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516" y="9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1224"/>
    </p:cViewPr>
  </p:sorterViewPr>
  <p:notesViewPr>
    <p:cSldViewPr snapToGrid="0" snapToObjects="1" showGuides="1">
      <p:cViewPr>
        <p:scale>
          <a:sx n="100" d="100"/>
          <a:sy n="100" d="100"/>
        </p:scale>
        <p:origin x="2100" y="-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D72BD5-F894-4737-A516-D48A39D7824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61905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BF47D-FEB5-46F4-83AC-702969C3D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C1D022-7644-4903-B3E6-9F76C5891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0B2127-3C4E-463E-A7D1-0A537F0DF6DF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C20D82-489C-405F-BA53-58C27F90CC5F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22AE06-FB42-4E9C-A406-6EA522B2D7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CE0132-0B59-484B-BF23-EB82241601E5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F245B-1395-4436-B2CF-FDB173FE18C1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3656" y="4925714"/>
            <a:ext cx="8499231" cy="1390219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Alexander “Sasha” Shemyakin</a:t>
            </a:r>
            <a:endParaRPr lang="en-US" dirty="0"/>
          </a:p>
          <a:p>
            <a:r>
              <a:rPr lang="en-US" dirty="0"/>
              <a:t>PIP2IT Operational Readiness ORC</a:t>
            </a:r>
          </a:p>
          <a:p>
            <a:r>
              <a:rPr lang="en-US" dirty="0"/>
              <a:t>August 25,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81" y="3843952"/>
            <a:ext cx="8667106" cy="100304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Beam commissioning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404843-0B99-488D-991B-C07E49C8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576247"/>
          </a:xfrm>
        </p:spPr>
        <p:txBody>
          <a:bodyPr/>
          <a:lstStyle/>
          <a:p>
            <a:r>
              <a:rPr lang="en-US" dirty="0"/>
              <a:t>With the entire beam placed to the MEBT absorber, the pulse length was gradually increased to 0.1 </a:t>
            </a:r>
            <a:r>
              <a:rPr lang="en-US" dirty="0" err="1"/>
              <a:t>ms</a:t>
            </a:r>
            <a:r>
              <a:rPr lang="en-US" dirty="0"/>
              <a:t> (20 W beam power)</a:t>
            </a:r>
          </a:p>
          <a:p>
            <a:pPr lvl="1"/>
            <a:r>
              <a:rPr lang="en-US" dirty="0"/>
              <a:t>With all MPS channels are activated</a:t>
            </a:r>
          </a:p>
          <a:p>
            <a:pPr lvl="1"/>
            <a:r>
              <a:rPr lang="en-US" dirty="0"/>
              <a:t>Work in progress to increase the pulse length to 0.55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A5988-FB39-4193-80DA-0C69B7BD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pulse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43DE1-F570-4475-9D85-0182063891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BE49-D9C0-42B7-831F-5254368AE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BC7D5-83AA-42E4-B265-FAD95DA49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1D7E35A0-9FE2-4F5B-AA8B-3BFFB1E0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547797"/>
            <a:ext cx="4527131" cy="37181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082D8-70E0-4124-BD21-A399816189B6}"/>
              </a:ext>
            </a:extLst>
          </p:cNvPr>
          <p:cNvCxnSpPr/>
          <p:nvPr/>
        </p:nvCxnSpPr>
        <p:spPr>
          <a:xfrm>
            <a:off x="3333750" y="3609975"/>
            <a:ext cx="0" cy="132397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496303-5A14-42F3-8B85-1ED8BBB81230}"/>
              </a:ext>
            </a:extLst>
          </p:cNvPr>
          <p:cNvSpPr txBox="1"/>
          <p:nvPr/>
        </p:nvSpPr>
        <p:spPr>
          <a:xfrm>
            <a:off x="1110193" y="2755720"/>
            <a:ext cx="346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length increase from 10 to 100 µs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49333-E7B6-4C95-8C51-946A1B55FDC8}"/>
              </a:ext>
            </a:extLst>
          </p:cNvPr>
          <p:cNvSpPr txBox="1"/>
          <p:nvPr/>
        </p:nvSpPr>
        <p:spPr>
          <a:xfrm>
            <a:off x="3333750" y="3625631"/>
            <a:ext cx="141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rise at the absorber center ~0.4C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E371C1-9A90-4693-A33E-1CFABBF91A3D}"/>
              </a:ext>
            </a:extLst>
          </p:cNvPr>
          <p:cNvCxnSpPr>
            <a:cxnSpLocks/>
          </p:cNvCxnSpPr>
          <p:nvPr/>
        </p:nvCxnSpPr>
        <p:spPr>
          <a:xfrm>
            <a:off x="2085975" y="4424362"/>
            <a:ext cx="0" cy="40159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D3F8B0-D4C3-4D98-9E9E-9BB17AC51291}"/>
              </a:ext>
            </a:extLst>
          </p:cNvPr>
          <p:cNvSpPr txBox="1"/>
          <p:nvPr/>
        </p:nvSpPr>
        <p:spPr>
          <a:xfrm>
            <a:off x="1676851" y="4825960"/>
            <a:ext cx="190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increase in the absorber box ~6 </a:t>
            </a:r>
            <a:r>
              <a:rPr 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nTorr</a:t>
            </a:r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4B8037-CCCD-4FA2-8F13-2AD4C909EADA}"/>
              </a:ext>
            </a:extLst>
          </p:cNvPr>
          <p:cNvSpPr txBox="1"/>
          <p:nvPr/>
        </p:nvSpPr>
        <p:spPr>
          <a:xfrm>
            <a:off x="4735125" y="5260278"/>
            <a:ext cx="415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of vacuum and temperature to the increase of the pulse length from 10 to 100 µs. 20 Hz, 5 mA.</a:t>
            </a:r>
          </a:p>
        </p:txBody>
      </p:sp>
    </p:spTree>
    <p:extLst>
      <p:ext uri="{BB962C8B-B14F-4D97-AF65-F5344CB8AC3E}">
        <p14:creationId xmlns:p14="http://schemas.microsoft.com/office/powerpoint/2010/main" val="138749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BA6B6-5167-4A92-B1F8-8D319790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stages plus additional measurements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Pass the beam through the cryomodules without acceleration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Accelerate the beam to 22 MeV with minimum duty factor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the main beam characteristics</a:t>
            </a:r>
          </a:p>
          <a:p>
            <a:r>
              <a:rPr lang="en-US" dirty="0"/>
              <a:t>Additional measurements</a:t>
            </a:r>
          </a:p>
          <a:p>
            <a:pPr lvl="1"/>
            <a:r>
              <a:rPr lang="en-US" dirty="0"/>
              <a:t>Gradually increase the beam power to PIP-II beam parameters</a:t>
            </a:r>
          </a:p>
          <a:p>
            <a:pPr lvl="2"/>
            <a:r>
              <a:rPr lang="en-US" dirty="0"/>
              <a:t>Similar to how it has been done in the “MEBT” configuration</a:t>
            </a:r>
          </a:p>
          <a:p>
            <a:pPr lvl="1"/>
            <a:r>
              <a:rPr lang="en-US" dirty="0"/>
              <a:t>More detailed beam characterization</a:t>
            </a:r>
          </a:p>
          <a:p>
            <a:r>
              <a:rPr lang="en-US" dirty="0"/>
              <a:t>Tuning and most of measurements are performed in Diagnostic Mode (as it is being done now)</a:t>
            </a:r>
          </a:p>
          <a:p>
            <a:pPr lvl="1"/>
            <a:r>
              <a:rPr lang="en-US" dirty="0"/>
              <a:t>Beam pulse duration is limited to 10 µs</a:t>
            </a:r>
          </a:p>
          <a:p>
            <a:pPr lvl="1"/>
            <a:r>
              <a:rPr lang="en-US" dirty="0"/>
              <a:t>Insertion devices are allowed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A96DC-55DB-43EC-A2B4-693FF63D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4B974-B720-4757-A420-EF6B4526A8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534A2-2513-4B2B-825E-4507BCD8D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D4560-25EA-4006-97FF-A51D4D8DC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458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69AD17-208E-4F13-B26C-7FAFE3A1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54D81"/>
                </a:solidFill>
                <a:ea typeface="MS PGothic" panose="020B0600070205080204" pitchFamily="34" charset="-128"/>
              </a:rPr>
              <a:t>1. Beam through cryomodules without acceleration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78AB-3604-4740-8883-0B2014D69E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D0724-80A0-48E1-83A1-089B0623C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58FB-66D9-4024-B7AF-B2C3FDA0D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88443-02BD-4984-871E-E3356B39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771775"/>
          </a:xfrm>
        </p:spPr>
        <p:txBody>
          <a:bodyPr/>
          <a:lstStyle/>
          <a:p>
            <a:r>
              <a:rPr lang="en-US" dirty="0"/>
              <a:t>Goal: test all systems while minimizing the risks</a:t>
            </a:r>
          </a:p>
          <a:p>
            <a:pPr lvl="1"/>
            <a:r>
              <a:rPr lang="en-US" dirty="0"/>
              <a:t>Inject a pencil beam prepared with scraping in MEBT</a:t>
            </a:r>
          </a:p>
          <a:p>
            <a:pPr lvl="2"/>
            <a:r>
              <a:rPr lang="en-US" dirty="0"/>
              <a:t>2.1 MeV x (≤ 2 mA) x (≤ 10 µs) x (≤ 20 Hz) =&gt;  0.01 - 1 W</a:t>
            </a:r>
          </a:p>
          <a:p>
            <a:pPr lvl="2"/>
            <a:r>
              <a:rPr lang="en-US" dirty="0"/>
              <a:t>Set solenoids for low-energy transport</a:t>
            </a:r>
          </a:p>
          <a:p>
            <a:pPr lvl="1"/>
            <a:r>
              <a:rPr lang="en-US" dirty="0"/>
              <a:t>Observe the beam in BPMs; pass to the dump</a:t>
            </a:r>
          </a:p>
          <a:p>
            <a:pPr lvl="1"/>
            <a:r>
              <a:rPr lang="en-US" dirty="0"/>
              <a:t>Check polarities of magnets, BPMs; ACCTs etc.</a:t>
            </a:r>
          </a:p>
          <a:p>
            <a:pPr lvl="1"/>
            <a:r>
              <a:rPr lang="en-US" dirty="0"/>
              <a:t>Measure optics with differential trajectories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B9D903-E36C-408B-B6ED-D35731754C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3186" y="3855562"/>
            <a:ext cx="6750816" cy="2335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151184-C3F1-4383-97CF-3A2CB9F1A741}"/>
              </a:ext>
            </a:extLst>
          </p:cNvPr>
          <p:cNvSpPr txBox="1"/>
          <p:nvPr/>
        </p:nvSpPr>
        <p:spPr>
          <a:xfrm>
            <a:off x="6889715" y="4600281"/>
            <a:ext cx="2011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trajectory through the MEBT and cryomodules at 2.1 MeV, 2 mA. Ram Prakash.   </a:t>
            </a:r>
          </a:p>
        </p:txBody>
      </p:sp>
    </p:spTree>
    <p:extLst>
      <p:ext uri="{BB962C8B-B14F-4D97-AF65-F5344CB8AC3E}">
        <p14:creationId xmlns:p14="http://schemas.microsoft.com/office/powerpoint/2010/main" val="2666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E3B92F-EADC-43CB-A9F4-171265CC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124075"/>
          </a:xfrm>
        </p:spPr>
        <p:txBody>
          <a:bodyPr/>
          <a:lstStyle/>
          <a:p>
            <a:r>
              <a:rPr lang="en-US" dirty="0"/>
              <a:t>Set solenoids and cavities to nominal values for acceleration</a:t>
            </a:r>
          </a:p>
          <a:p>
            <a:pPr lvl="1"/>
            <a:r>
              <a:rPr lang="en-US" dirty="0"/>
              <a:t>2 or 3 first HWR cavities are not operational with beam</a:t>
            </a:r>
          </a:p>
          <a:p>
            <a:pPr lvl="2"/>
            <a:r>
              <a:rPr lang="en-US" dirty="0"/>
              <a:t>Might be still able to get to full energy by sacrificing the emittance</a:t>
            </a:r>
          </a:p>
          <a:p>
            <a:r>
              <a:rPr lang="en-US" dirty="0"/>
              <a:t>Phase cavities, accelerate the beam (5 - 10 µs pulses)</a:t>
            </a:r>
          </a:p>
          <a:p>
            <a:r>
              <a:rPr lang="en-US" dirty="0"/>
              <a:t>Measure the beam energy in HEBT with a movable pickup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CBA1D-12DD-41C4-80D1-235FBF49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Accelerate the beam to 22 MeV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50FC2-733F-48A9-AC78-103D9AE3A1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297FB-B7D8-49EB-A49E-A66CEC76B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D6BED-FBF6-4BBA-B2A2-BB18C650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8AAB8-0C25-4155-AED9-32C68857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" y="3085045"/>
            <a:ext cx="6388768" cy="3162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6FDFC5-FE5F-41CE-B835-DC1809071DF4}"/>
              </a:ext>
            </a:extLst>
          </p:cNvPr>
          <p:cNvSpPr txBox="1"/>
          <p:nvPr/>
        </p:nvSpPr>
        <p:spPr>
          <a:xfrm>
            <a:off x="6749840" y="4771436"/>
            <a:ext cx="2025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envelopes for acceleration to 22 MeV without first two HWR cavities.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J.-P. Carneiro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1A137-5468-440C-B199-14DB1FB2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941" y="2961905"/>
            <a:ext cx="1333172" cy="13498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B3686-B570-4897-B60A-9C946E4AC261}"/>
              </a:ext>
            </a:extLst>
          </p:cNvPr>
          <p:cNvSpPr txBox="1"/>
          <p:nvPr/>
        </p:nvSpPr>
        <p:spPr>
          <a:xfrm>
            <a:off x="7278641" y="4296772"/>
            <a:ext cx="168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Movable pickup</a:t>
            </a:r>
          </a:p>
        </p:txBody>
      </p:sp>
    </p:spTree>
    <p:extLst>
      <p:ext uri="{BB962C8B-B14F-4D97-AF65-F5344CB8AC3E}">
        <p14:creationId xmlns:p14="http://schemas.microsoft.com/office/powerpoint/2010/main" val="363232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EB4144-8140-4215-8E6C-71DC5C5D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Measurements of the main beam characteristics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0483-8B96-43DC-B853-606A269FC7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D8590-C3BC-4D78-803B-9FA39F78B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ACF37-728B-452E-A80E-95FA0694C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C7E5EE-6637-4ED6-9067-4471E19FC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3105150"/>
          </a:xfrm>
        </p:spPr>
        <p:txBody>
          <a:bodyPr/>
          <a:lstStyle/>
          <a:p>
            <a:r>
              <a:rPr lang="en-US" dirty="0"/>
              <a:t>In Diagnostic mode, measure</a:t>
            </a:r>
          </a:p>
          <a:p>
            <a:pPr lvl="1"/>
            <a:r>
              <a:rPr lang="en-US" dirty="0"/>
              <a:t>differential trajectory response to correctors; tune optics model </a:t>
            </a:r>
          </a:p>
          <a:p>
            <a:pPr lvl="1"/>
            <a:r>
              <a:rPr lang="en-US" dirty="0"/>
              <a:t>beam size with Wire scanners in HEBT</a:t>
            </a:r>
          </a:p>
          <a:p>
            <a:pPr lvl="1"/>
            <a:r>
              <a:rPr lang="en-US" dirty="0"/>
              <a:t>2D phase portraits with the slits in HEBT; calculate emittances</a:t>
            </a:r>
          </a:p>
          <a:p>
            <a:pPr lvl="1"/>
            <a:r>
              <a:rPr lang="en-US" dirty="0"/>
              <a:t>2D spacial intensity distribution with the slits</a:t>
            </a:r>
          </a:p>
          <a:p>
            <a:pPr lvl="1"/>
            <a:r>
              <a:rPr lang="en-US" dirty="0"/>
              <a:t>bunch length with Fast Faraday Cup as a function of the last SSR1 cavity’s phase and amplitude; calculate the longitudinal emittance.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7D9AA-70AD-40D1-8359-B3F65E92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31" y="3811237"/>
            <a:ext cx="5617968" cy="2536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5D67FF-FC93-4179-B18E-B5AB6AE36650}"/>
              </a:ext>
            </a:extLst>
          </p:cNvPr>
          <p:cNvSpPr txBox="1"/>
          <p:nvPr/>
        </p:nvSpPr>
        <p:spPr>
          <a:xfrm>
            <a:off x="533301" y="5701678"/>
            <a:ext cx="251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HEBT with the beam dump. </a:t>
            </a:r>
          </a:p>
        </p:txBody>
      </p:sp>
    </p:spTree>
    <p:extLst>
      <p:ext uri="{BB962C8B-B14F-4D97-AF65-F5344CB8AC3E}">
        <p14:creationId xmlns:p14="http://schemas.microsoft.com/office/powerpoint/2010/main" val="116700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AAFB2-1BA8-4135-ABC9-80717E3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2 mA x 0.55 </a:t>
            </a:r>
            <a:r>
              <a:rPr lang="en-US" dirty="0" err="1"/>
              <a:t>ms</a:t>
            </a:r>
            <a:r>
              <a:rPr lang="en-US" dirty="0"/>
              <a:t> x 20 Hz to full energy</a:t>
            </a:r>
          </a:p>
          <a:p>
            <a:pPr lvl="1"/>
            <a:r>
              <a:rPr lang="en-US" dirty="0"/>
              <a:t>First, with heavy scraping in MEBT</a:t>
            </a:r>
          </a:p>
          <a:p>
            <a:pPr lvl="1"/>
            <a:r>
              <a:rPr lang="en-US" dirty="0"/>
              <a:t>Compensate beam loading at 0.55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Commission the MEBT chopping system</a:t>
            </a:r>
          </a:p>
          <a:p>
            <a:pPr lvl="1"/>
            <a:r>
              <a:rPr lang="en-US" dirty="0"/>
              <a:t>When “production” kickers are installed (~ Nov 2020)</a:t>
            </a:r>
          </a:p>
          <a:p>
            <a:pPr lvl="1"/>
            <a:r>
              <a:rPr lang="en-US" dirty="0"/>
              <a:t>Demonstrate the “Booster injection” bunch pattern</a:t>
            </a:r>
          </a:p>
          <a:p>
            <a:r>
              <a:rPr lang="en-US" dirty="0"/>
              <a:t>Accelerate 2 mA x 0.55 </a:t>
            </a:r>
            <a:r>
              <a:rPr lang="en-US" dirty="0" err="1"/>
              <a:t>ms</a:t>
            </a:r>
            <a:r>
              <a:rPr lang="en-US" dirty="0"/>
              <a:t> x 20 Hz to full energy</a:t>
            </a:r>
          </a:p>
          <a:p>
            <a:pPr lvl="1"/>
            <a:r>
              <a:rPr lang="en-US" dirty="0"/>
              <a:t>With removal of 60% of bunches by the MEBT chopper</a:t>
            </a:r>
          </a:p>
          <a:p>
            <a:r>
              <a:rPr lang="en-US" dirty="0"/>
              <a:t>Reliability run at “PIP-II” parameters (24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BD325C-62DA-462C-BAA1-1043C798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measurements – “PIP-II parameters”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0DAD5-1E1C-4E4A-B564-057A468C88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EE026-8851-4384-88FA-D1DA44810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FD00A-9B68-466E-9CF5-790CA7A15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03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8F2ED-833B-4448-8FDB-07D4B23A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power test of the MEBT absorber (in MEBT at 2.1 MeV)*</a:t>
            </a:r>
          </a:p>
          <a:p>
            <a:r>
              <a:rPr lang="en-US" dirty="0"/>
              <a:t>Residual population of the cleaned buckets </a:t>
            </a:r>
          </a:p>
          <a:p>
            <a:pPr lvl="1"/>
            <a:r>
              <a:rPr lang="en-US" dirty="0"/>
              <a:t>In HEBT, with Resistive Wall Current Monitor</a:t>
            </a:r>
          </a:p>
          <a:p>
            <a:r>
              <a:rPr lang="en-US" dirty="0"/>
              <a:t>Correlations between transverse-longitudinal planes in HEBT</a:t>
            </a:r>
          </a:p>
          <a:p>
            <a:r>
              <a:rPr lang="en-US" dirty="0"/>
              <a:t>4D distribution in HEBT</a:t>
            </a:r>
          </a:p>
          <a:p>
            <a:r>
              <a:rPr lang="en-US" dirty="0"/>
              <a:t>Emittance dilution due to chopping (measured in HEBT)</a:t>
            </a:r>
          </a:p>
          <a:p>
            <a:r>
              <a:rPr lang="en-US" dirty="0"/>
              <a:t>Beam orbit transverse jitter*</a:t>
            </a:r>
          </a:p>
          <a:p>
            <a:r>
              <a:rPr lang="en-US" dirty="0"/>
              <a:t>Laser wire*</a:t>
            </a:r>
          </a:p>
          <a:p>
            <a:r>
              <a:rPr lang="en-US" dirty="0"/>
              <a:t>Acceleration of bunches with intensity twice larger than nominal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*May be done without injecting the beam to cryomodules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2F359-8129-404F-870E-A169BD06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measurements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3934-A95D-4EE7-B3F3-1DE81C2285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6A1E8-71C5-4932-8549-82348CC5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608BF-75C1-41FF-AE11-67AC1E08E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49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83BE48-EA44-5542-B5F1-C662954DA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beam was re-commissioned in the “MEBT” configuration</a:t>
            </a:r>
          </a:p>
          <a:p>
            <a:pPr lvl="1"/>
            <a:r>
              <a:rPr lang="en-US" dirty="0"/>
              <a:t>All subsystems are operational</a:t>
            </a:r>
          </a:p>
          <a:p>
            <a:pPr lvl="1"/>
            <a:r>
              <a:rPr lang="en-US" dirty="0"/>
              <a:t>MPS was tested with all available channels</a:t>
            </a:r>
          </a:p>
          <a:p>
            <a:pPr lvl="2"/>
            <a:r>
              <a:rPr lang="en-US" dirty="0"/>
              <a:t>Confident that a beam pulse limit is enforced</a:t>
            </a:r>
          </a:p>
          <a:p>
            <a:r>
              <a:rPr lang="en-US" dirty="0"/>
              <a:t>Settings for the beam transport in the full line are prepared</a:t>
            </a:r>
          </a:p>
          <a:p>
            <a:pPr lvl="1"/>
            <a:r>
              <a:rPr lang="en-US" dirty="0"/>
              <a:t>Tested within the “MEBT” configuration</a:t>
            </a:r>
          </a:p>
          <a:p>
            <a:r>
              <a:rPr lang="en-US" dirty="0"/>
              <a:t>Commissioning plan is developed</a:t>
            </a:r>
          </a:p>
          <a:p>
            <a:pPr lvl="1"/>
            <a:r>
              <a:rPr lang="en-US" dirty="0"/>
              <a:t>Staged approach</a:t>
            </a:r>
          </a:p>
          <a:p>
            <a:pPr lvl="1"/>
            <a:r>
              <a:rPr lang="en-US" dirty="0"/>
              <a:t>Follows the same logic of gradual increase of the beam power as was implemented in the “MEBT” configuration</a:t>
            </a:r>
          </a:p>
          <a:p>
            <a:pPr lvl="1"/>
            <a:r>
              <a:rPr lang="en-US" dirty="0"/>
              <a:t>Commissioning will use the same procedures and programs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4B6D23-099C-144B-BF15-D18CCA87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1EB8-AE1A-834D-9BB5-085286C3F9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FE1B4-1ECF-5E43-ACBB-9FA65878E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A59AE-DCB6-0E46-8437-46C4BD876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72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8255D-4E96-BB44-B70D-BA4BDA0B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r>
              <a:rPr lang="en-US" dirty="0"/>
              <a:t>Preparations for the full beamline run</a:t>
            </a:r>
          </a:p>
          <a:p>
            <a:pPr lvl="1"/>
            <a:r>
              <a:rPr lang="en-US" dirty="0"/>
              <a:t>Commissioning of the “MEBT” configuration</a:t>
            </a:r>
          </a:p>
          <a:p>
            <a:r>
              <a:rPr lang="en-US" dirty="0"/>
              <a:t>Commissioning stages and additional measurements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DAAE8-1082-A347-BBA8-2665C466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0B2B-0403-BA48-86C7-346755520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1587-10BE-124B-B8D6-14A3786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D520-C801-6841-87CD-5DDC5A04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6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AB48C-8DDA-4003-9711-97190EED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beam commissioning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49DD2-AD05-44CA-8CC3-E392F7A8A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24625-ACD9-4A47-9D3A-78615079D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817ED-5B21-46BB-8172-1A2E4D809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0E67ED-1C99-490C-B9B7-80A8EC41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17" y="856838"/>
            <a:ext cx="8672513" cy="2572161"/>
          </a:xfrm>
        </p:spPr>
        <p:txBody>
          <a:bodyPr/>
          <a:lstStyle/>
          <a:p>
            <a:r>
              <a:rPr lang="en-US" dirty="0"/>
              <a:t>From “Plan for Phase 2 of PIP2IT Beam Commissioning and Post-Commissioning Beam Tests”</a:t>
            </a:r>
          </a:p>
          <a:p>
            <a:pPr lvl="2"/>
            <a:r>
              <a:rPr lang="en-US" dirty="0"/>
              <a:t>PIP-II </a:t>
            </a:r>
            <a:r>
              <a:rPr lang="en-US" dirty="0" err="1"/>
              <a:t>DocDB</a:t>
            </a:r>
            <a:r>
              <a:rPr lang="en-US" dirty="0"/>
              <a:t># 4429</a:t>
            </a:r>
          </a:p>
          <a:p>
            <a:pPr lvl="1"/>
            <a:r>
              <a:rPr lang="en-US" dirty="0"/>
              <a:t>Primary beam commissioning goals:</a:t>
            </a:r>
          </a:p>
          <a:p>
            <a:pPr lvl="2"/>
            <a:r>
              <a:rPr lang="en-US" dirty="0"/>
              <a:t>Accelerate beam to 22 MeV and verify its energy in HEBT  </a:t>
            </a:r>
          </a:p>
          <a:p>
            <a:pPr lvl="1"/>
            <a:r>
              <a:rPr lang="en-US" dirty="0"/>
              <a:t>If time permits, complete additional beam commissioning goals:</a:t>
            </a:r>
          </a:p>
          <a:p>
            <a:pPr lvl="2"/>
            <a:r>
              <a:rPr lang="en-US" dirty="0"/>
              <a:t>Evaluate beam properties in HEBT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0EE1F-8D20-4471-82EB-3C1893B4AC04}"/>
              </a:ext>
            </a:extLst>
          </p:cNvPr>
          <p:cNvGrpSpPr>
            <a:grpSpLocks noChangeAspect="1"/>
          </p:cNvGrpSpPr>
          <p:nvPr/>
        </p:nvGrpSpPr>
        <p:grpSpPr>
          <a:xfrm>
            <a:off x="441945" y="3544479"/>
            <a:ext cx="8245822" cy="1206962"/>
            <a:chOff x="0" y="0"/>
            <a:chExt cx="6477000" cy="9480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A12AA3-7562-48D2-A554-50B9D44D4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800"/>
              <a:ext cx="6477000" cy="897255"/>
            </a:xfrm>
            <a:prstGeom prst="rect">
              <a:avLst/>
            </a:prstGeom>
          </p:spPr>
        </p:pic>
        <p:sp>
          <p:nvSpPr>
            <p:cNvPr id="10" name="Text Box 107">
              <a:extLst>
                <a:ext uri="{FF2B5EF4-FFF2-40B4-BE49-F238E27FC236}">
                  <a16:creationId xmlns:a16="http://schemas.microsoft.com/office/drawing/2014/main" id="{9D23680C-01EB-4756-B6D9-AAB32A782CDC}"/>
                </a:ext>
              </a:extLst>
            </p:cNvPr>
            <p:cNvSpPr txBox="1"/>
            <p:nvPr/>
          </p:nvSpPr>
          <p:spPr>
            <a:xfrm>
              <a:off x="603250" y="69850"/>
              <a:ext cx="367665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RFQ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08">
              <a:extLst>
                <a:ext uri="{FF2B5EF4-FFF2-40B4-BE49-F238E27FC236}">
                  <a16:creationId xmlns:a16="http://schemas.microsoft.com/office/drawing/2014/main" id="{77BBD121-1421-4720-8D5D-6FDAD576AD4A}"/>
                </a:ext>
              </a:extLst>
            </p:cNvPr>
            <p:cNvSpPr txBox="1"/>
            <p:nvPr/>
          </p:nvSpPr>
          <p:spPr>
            <a:xfrm>
              <a:off x="50800" y="63500"/>
              <a:ext cx="367665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LEBT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0">
              <a:extLst>
                <a:ext uri="{FF2B5EF4-FFF2-40B4-BE49-F238E27FC236}">
                  <a16:creationId xmlns:a16="http://schemas.microsoft.com/office/drawing/2014/main" id="{8CB0EA08-8913-4716-9318-496BB64038EA}"/>
                </a:ext>
              </a:extLst>
            </p:cNvPr>
            <p:cNvSpPr txBox="1"/>
            <p:nvPr/>
          </p:nvSpPr>
          <p:spPr>
            <a:xfrm>
              <a:off x="3314700" y="12700"/>
              <a:ext cx="367665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HWR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1">
              <a:extLst>
                <a:ext uri="{FF2B5EF4-FFF2-40B4-BE49-F238E27FC236}">
                  <a16:creationId xmlns:a16="http://schemas.microsoft.com/office/drawing/2014/main" id="{F4CEAD4E-901D-4F95-8C54-C42A11F0A850}"/>
                </a:ext>
              </a:extLst>
            </p:cNvPr>
            <p:cNvSpPr txBox="1"/>
            <p:nvPr/>
          </p:nvSpPr>
          <p:spPr>
            <a:xfrm>
              <a:off x="1454150" y="44450"/>
              <a:ext cx="438150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MEBT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12">
              <a:extLst>
                <a:ext uri="{FF2B5EF4-FFF2-40B4-BE49-F238E27FC236}">
                  <a16:creationId xmlns:a16="http://schemas.microsoft.com/office/drawing/2014/main" id="{A3AC622D-123A-40DA-8A9F-4CAE94E7A899}"/>
                </a:ext>
              </a:extLst>
            </p:cNvPr>
            <p:cNvSpPr txBox="1"/>
            <p:nvPr/>
          </p:nvSpPr>
          <p:spPr>
            <a:xfrm>
              <a:off x="4419600" y="0"/>
              <a:ext cx="431800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pSSR1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13">
              <a:extLst>
                <a:ext uri="{FF2B5EF4-FFF2-40B4-BE49-F238E27FC236}">
                  <a16:creationId xmlns:a16="http://schemas.microsoft.com/office/drawing/2014/main" id="{459A693D-FE94-45C9-824D-A45BCC0C5F39}"/>
                </a:ext>
              </a:extLst>
            </p:cNvPr>
            <p:cNvSpPr txBox="1"/>
            <p:nvPr/>
          </p:nvSpPr>
          <p:spPr>
            <a:xfrm>
              <a:off x="5270500" y="6350"/>
              <a:ext cx="450850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HEBT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14">
              <a:extLst>
                <a:ext uri="{FF2B5EF4-FFF2-40B4-BE49-F238E27FC236}">
                  <a16:creationId xmlns:a16="http://schemas.microsoft.com/office/drawing/2014/main" id="{F6A7DA75-BB2B-4095-B0B9-70B35A069395}"/>
                </a:ext>
              </a:extLst>
            </p:cNvPr>
            <p:cNvSpPr txBox="1"/>
            <p:nvPr/>
          </p:nvSpPr>
          <p:spPr>
            <a:xfrm>
              <a:off x="5949950" y="0"/>
              <a:ext cx="367665" cy="2076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dump</a:t>
              </a:r>
              <a:endParaRPr lang="en-US" sz="1000">
                <a:effectLst/>
                <a:latin typeface="Palatino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ACFC0FE-AF18-4EE4-9EF3-40F112F85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742416"/>
                  </p:ext>
                </p:extLst>
              </p:nvPr>
            </p:nvGraphicFramePr>
            <p:xfrm>
              <a:off x="428563" y="4657173"/>
              <a:ext cx="8245822" cy="157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84579">
                      <a:extLst>
                        <a:ext uri="{9D8B030D-6E8A-4147-A177-3AD203B41FA5}">
                          <a16:colId xmlns:a16="http://schemas.microsoft.com/office/drawing/2014/main" val="1486417429"/>
                        </a:ext>
                      </a:extLst>
                    </a:gridCol>
                    <a:gridCol w="2274922">
                      <a:extLst>
                        <a:ext uri="{9D8B030D-6E8A-4147-A177-3AD203B41FA5}">
                          <a16:colId xmlns:a16="http://schemas.microsoft.com/office/drawing/2014/main" val="617309067"/>
                        </a:ext>
                      </a:extLst>
                    </a:gridCol>
                    <a:gridCol w="1586321">
                      <a:extLst>
                        <a:ext uri="{9D8B030D-6E8A-4147-A177-3AD203B41FA5}">
                          <a16:colId xmlns:a16="http://schemas.microsoft.com/office/drawing/2014/main" val="249470601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Parameter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Maximum value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Unit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1369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Energy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MeV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415199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Pulse length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550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s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049768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Beam intensity per any given hour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4.95E17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H- per hour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75523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Current averaged over 1 µs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94637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ACFC0FE-AF18-4EE4-9EF3-40F112F85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742416"/>
                  </p:ext>
                </p:extLst>
              </p:nvPr>
            </p:nvGraphicFramePr>
            <p:xfrm>
              <a:off x="428563" y="4657173"/>
              <a:ext cx="8245822" cy="15786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84579">
                      <a:extLst>
                        <a:ext uri="{9D8B030D-6E8A-4147-A177-3AD203B41FA5}">
                          <a16:colId xmlns:a16="http://schemas.microsoft.com/office/drawing/2014/main" val="1486417429"/>
                        </a:ext>
                      </a:extLst>
                    </a:gridCol>
                    <a:gridCol w="2274922">
                      <a:extLst>
                        <a:ext uri="{9D8B030D-6E8A-4147-A177-3AD203B41FA5}">
                          <a16:colId xmlns:a16="http://schemas.microsoft.com/office/drawing/2014/main" val="617309067"/>
                        </a:ext>
                      </a:extLst>
                    </a:gridCol>
                    <a:gridCol w="1586321">
                      <a:extLst>
                        <a:ext uri="{9D8B030D-6E8A-4147-A177-3AD203B41FA5}">
                          <a16:colId xmlns:a16="http://schemas.microsoft.com/office/drawing/2014/main" val="2494706016"/>
                        </a:ext>
                      </a:extLst>
                    </a:gridCol>
                  </a:tblGrid>
                  <a:tr h="3157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Parameter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Maximum value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Unit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6136969"/>
                      </a:ext>
                    </a:extLst>
                  </a:tr>
                  <a:tr h="3157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Energy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25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MeV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41519940"/>
                      </a:ext>
                    </a:extLst>
                  </a:tr>
                  <a:tr h="3157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Pulse length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550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20769" t="-209615" r="-1923" b="-2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4976838"/>
                      </a:ext>
                    </a:extLst>
                  </a:tr>
                  <a:tr h="3157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Beam intensity per any given hour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4.95E17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H- per hour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7552337"/>
                      </a:ext>
                    </a:extLst>
                  </a:tr>
                  <a:tr h="3157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Current averaged over 1 µs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2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</a:t>
                          </a:r>
                          <a:endParaRPr lang="en-US" sz="1800" dirty="0">
                            <a:effectLst/>
                            <a:latin typeface="Helvetica" panose="020B0604020202020204" pitchFamily="34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946378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384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9C5F5B-78D5-48E5-AB3A-7EDAAFB8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Commissioning plan has been developed</a:t>
            </a:r>
          </a:p>
          <a:p>
            <a:r>
              <a:rPr lang="en-US" dirty="0"/>
              <a:t>Hardware installation, systems commissioning, documents</a:t>
            </a:r>
          </a:p>
          <a:p>
            <a:pPr lvl="1"/>
            <a:r>
              <a:rPr lang="en-US" dirty="0"/>
              <a:t>Presented in other reports today</a:t>
            </a:r>
          </a:p>
          <a:p>
            <a:r>
              <a:rPr lang="en-US" dirty="0"/>
              <a:t>Preparation of optics files and tuning procedures</a:t>
            </a:r>
          </a:p>
          <a:p>
            <a:r>
              <a:rPr lang="en-US" dirty="0"/>
              <a:t>Re-commissioning of the Warm Front End (WFE)</a:t>
            </a:r>
          </a:p>
          <a:p>
            <a:pPr lvl="1"/>
            <a:r>
              <a:rPr lang="en-US" dirty="0"/>
              <a:t>Was operational in 2018 with beam power up to 5 kW</a:t>
            </a:r>
          </a:p>
          <a:p>
            <a:pPr lvl="1"/>
            <a:r>
              <a:rPr lang="en-US" dirty="0"/>
              <a:t>Changes</a:t>
            </a:r>
          </a:p>
          <a:p>
            <a:pPr lvl="2"/>
            <a:r>
              <a:rPr lang="en-US" dirty="0"/>
              <a:t>New MEBT absorber; low-particulate treatment of section near HWR, re-arrangement of diagnostics; “production” kickers (coming in Nov ’20) – see C. Baffes talk</a:t>
            </a:r>
          </a:p>
          <a:p>
            <a:pPr lvl="2"/>
            <a:r>
              <a:rPr lang="en-US" dirty="0"/>
              <a:t>MPS upgrade – see A. Warner’s talk</a:t>
            </a:r>
          </a:p>
          <a:p>
            <a:pPr lvl="1"/>
            <a:r>
              <a:rPr lang="en-US" dirty="0"/>
              <a:t>Important for testing programs and verifying the optics</a:t>
            </a:r>
          </a:p>
          <a:p>
            <a:pPr lvl="2"/>
            <a:r>
              <a:rPr lang="en-US" dirty="0"/>
              <a:t>Next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DDA1EE-9BFE-408A-B2B9-1E1985B1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Preparations for the beam run in the full 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89E14-0D74-48C5-80C2-C4703061BC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577AC-7DE6-4863-8EDC-081FB4FE3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A5DA5-35F0-4EFB-83E6-265AD77A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0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C83E8-E9EF-4288-B7D7-D705AF59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Re-commissioning of the Warm Front 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60645-FE98-4AD5-8471-4B7E7537E9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CB04-0078-4E37-A16C-A24BBB76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12CF1-CD21-41B5-99D1-DA9FD0A1B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7D2E34-1A7D-4F20-A5E5-FBF0DDC3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527143"/>
          </a:xfrm>
        </p:spPr>
        <p:txBody>
          <a:bodyPr/>
          <a:lstStyle/>
          <a:p>
            <a:r>
              <a:rPr lang="en-US" dirty="0"/>
              <a:t>Re-commissioning was made in the “MEBT” configuration</a:t>
            </a:r>
          </a:p>
          <a:p>
            <a:pPr lvl="1"/>
            <a:r>
              <a:rPr lang="en-US" dirty="0"/>
              <a:t>M61 scrapers are fully inserted to prevent further beam propagation; MEBT valve is closed</a:t>
            </a:r>
          </a:p>
          <a:p>
            <a:pPr lvl="1"/>
            <a:r>
              <a:rPr lang="en-US" dirty="0"/>
              <a:t>Beam can be delivered to the MEBT absorber or M61 scraper</a:t>
            </a:r>
          </a:p>
          <a:p>
            <a:r>
              <a:rPr lang="en-US" dirty="0"/>
              <a:t>LEBT, RFQ, and most of MEBT are re-commissioned</a:t>
            </a:r>
          </a:p>
          <a:p>
            <a:pPr lvl="2"/>
            <a:r>
              <a:rPr lang="en-US" dirty="0"/>
              <a:t>Details on the next slides</a:t>
            </a:r>
          </a:p>
          <a:p>
            <a:pPr lvl="1"/>
            <a:r>
              <a:rPr lang="en-US" dirty="0"/>
              <a:t>No chopping in the MEBT (not ready yet)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D08AB-929D-4FC7-9212-0ABD1823F778}"/>
              </a:ext>
            </a:extLst>
          </p:cNvPr>
          <p:cNvGrpSpPr>
            <a:grpSpLocks noChangeAspect="1"/>
          </p:cNvGrpSpPr>
          <p:nvPr/>
        </p:nvGrpSpPr>
        <p:grpSpPr>
          <a:xfrm>
            <a:off x="452437" y="4614394"/>
            <a:ext cx="8382756" cy="1682276"/>
            <a:chOff x="0" y="0"/>
            <a:chExt cx="6508997" cy="13062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8660EC-8B1F-4155-A298-885205FAC758}"/>
                </a:ext>
              </a:extLst>
            </p:cNvPr>
            <p:cNvGrpSpPr/>
            <p:nvPr/>
          </p:nvGrpSpPr>
          <p:grpSpPr>
            <a:xfrm>
              <a:off x="0" y="0"/>
              <a:ext cx="6508997" cy="1306286"/>
              <a:chOff x="0" y="0"/>
              <a:chExt cx="6508997" cy="130628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1059C93-DBEA-4F63-B9F5-52BEFCCB7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4300"/>
                <a:ext cx="6401435" cy="762000"/>
              </a:xfrm>
              <a:prstGeom prst="rect">
                <a:avLst/>
              </a:prstGeom>
              <a:noFill/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7693105-5C7A-4786-8CC3-49AD2A891F80}"/>
                  </a:ext>
                </a:extLst>
              </p:cNvPr>
              <p:cNvGrpSpPr/>
              <p:nvPr/>
            </p:nvGrpSpPr>
            <p:grpSpPr>
              <a:xfrm>
                <a:off x="203200" y="0"/>
                <a:ext cx="6305797" cy="1306286"/>
                <a:chOff x="0" y="0"/>
                <a:chExt cx="6305797" cy="1306286"/>
              </a:xfrm>
            </p:grpSpPr>
            <p:sp>
              <p:nvSpPr>
                <p:cNvPr id="23" name="Text Box 69">
                  <a:extLst>
                    <a:ext uri="{FF2B5EF4-FFF2-40B4-BE49-F238E27FC236}">
                      <a16:creationId xmlns:a16="http://schemas.microsoft.com/office/drawing/2014/main" id="{6D9D7CEC-657D-46E1-9AEC-077F99D197E8}"/>
                    </a:ext>
                  </a:extLst>
                </p:cNvPr>
                <p:cNvSpPr txBox="1"/>
                <p:nvPr/>
              </p:nvSpPr>
              <p:spPr>
                <a:xfrm>
                  <a:off x="1341912" y="71252"/>
                  <a:ext cx="368110" cy="20777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RFQ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70">
                  <a:extLst>
                    <a:ext uri="{FF2B5EF4-FFF2-40B4-BE49-F238E27FC236}">
                      <a16:creationId xmlns:a16="http://schemas.microsoft.com/office/drawing/2014/main" id="{62B23A35-CD20-4DA0-9535-31969BECBE6A}"/>
                    </a:ext>
                  </a:extLst>
                </p:cNvPr>
                <p:cNvSpPr txBox="1"/>
                <p:nvPr/>
              </p:nvSpPr>
              <p:spPr>
                <a:xfrm>
                  <a:off x="0" y="95003"/>
                  <a:ext cx="368110" cy="20777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LEBT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72">
                  <a:extLst>
                    <a:ext uri="{FF2B5EF4-FFF2-40B4-BE49-F238E27FC236}">
                      <a16:creationId xmlns:a16="http://schemas.microsoft.com/office/drawing/2014/main" id="{365D9327-C06B-4A66-8CEC-798588075668}"/>
                    </a:ext>
                  </a:extLst>
                </p:cNvPr>
                <p:cNvSpPr txBox="1"/>
                <p:nvPr/>
              </p:nvSpPr>
              <p:spPr>
                <a:xfrm>
                  <a:off x="4910447" y="0"/>
                  <a:ext cx="961901" cy="19000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MEBT absorber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73">
                  <a:extLst>
                    <a:ext uri="{FF2B5EF4-FFF2-40B4-BE49-F238E27FC236}">
                      <a16:creationId xmlns:a16="http://schemas.microsoft.com/office/drawing/2014/main" id="{7F9401F9-215E-45E1-A2B9-F18FF7AA2D04}"/>
                    </a:ext>
                  </a:extLst>
                </p:cNvPr>
                <p:cNvSpPr txBox="1"/>
                <p:nvPr/>
              </p:nvSpPr>
              <p:spPr>
                <a:xfrm>
                  <a:off x="2024743" y="712520"/>
                  <a:ext cx="682831" cy="20764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RFQ valve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 Box 75">
                  <a:extLst>
                    <a:ext uri="{FF2B5EF4-FFF2-40B4-BE49-F238E27FC236}">
                      <a16:creationId xmlns:a16="http://schemas.microsoft.com/office/drawing/2014/main" id="{C4730FD1-DDE8-443E-A467-758B4901806A}"/>
                    </a:ext>
                  </a:extLst>
                </p:cNvPr>
                <p:cNvSpPr txBox="1"/>
                <p:nvPr/>
              </p:nvSpPr>
              <p:spPr>
                <a:xfrm>
                  <a:off x="5248894" y="890650"/>
                  <a:ext cx="522102" cy="34417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M61 scrapers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76">
                  <a:extLst>
                    <a:ext uri="{FF2B5EF4-FFF2-40B4-BE49-F238E27FC236}">
                      <a16:creationId xmlns:a16="http://schemas.microsoft.com/office/drawing/2014/main" id="{4368257D-3256-43EC-AEE9-5CF7C02BA709}"/>
                    </a:ext>
                  </a:extLst>
                </p:cNvPr>
                <p:cNvSpPr txBox="1"/>
                <p:nvPr/>
              </p:nvSpPr>
              <p:spPr>
                <a:xfrm>
                  <a:off x="5854535" y="884712"/>
                  <a:ext cx="451262" cy="35032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MEBT valve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 Box 81">
                  <a:extLst>
                    <a:ext uri="{FF2B5EF4-FFF2-40B4-BE49-F238E27FC236}">
                      <a16:creationId xmlns:a16="http://schemas.microsoft.com/office/drawing/2014/main" id="{D38C233E-F3DF-4A44-8238-D0E016EC2223}"/>
                    </a:ext>
                  </a:extLst>
                </p:cNvPr>
                <p:cNvSpPr txBox="1"/>
                <p:nvPr/>
              </p:nvSpPr>
              <p:spPr>
                <a:xfrm>
                  <a:off x="4720442" y="926276"/>
                  <a:ext cx="528452" cy="20777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RPU #2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 Box 82">
                  <a:extLst>
                    <a:ext uri="{FF2B5EF4-FFF2-40B4-BE49-F238E27FC236}">
                      <a16:creationId xmlns:a16="http://schemas.microsoft.com/office/drawing/2014/main" id="{CA5B10AE-A49B-4CED-AD56-8F5E76A0298C}"/>
                    </a:ext>
                  </a:extLst>
                </p:cNvPr>
                <p:cNvSpPr txBox="1"/>
                <p:nvPr/>
              </p:nvSpPr>
              <p:spPr>
                <a:xfrm>
                  <a:off x="2618509" y="872837"/>
                  <a:ext cx="528452" cy="20777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RPU #1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87">
                  <a:extLst>
                    <a:ext uri="{FF2B5EF4-FFF2-40B4-BE49-F238E27FC236}">
                      <a16:creationId xmlns:a16="http://schemas.microsoft.com/office/drawing/2014/main" id="{1BB0F4BE-C790-4258-B18C-F23405E63D60}"/>
                    </a:ext>
                  </a:extLst>
                </p:cNvPr>
                <p:cNvSpPr txBox="1"/>
                <p:nvPr/>
              </p:nvSpPr>
              <p:spPr>
                <a:xfrm>
                  <a:off x="3776354" y="5938"/>
                  <a:ext cx="843148" cy="18406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M11 scrapers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88">
                  <a:extLst>
                    <a:ext uri="{FF2B5EF4-FFF2-40B4-BE49-F238E27FC236}">
                      <a16:creationId xmlns:a16="http://schemas.microsoft.com/office/drawing/2014/main" id="{329BA17A-4C2B-4EF1-9B76-B2213664A60B}"/>
                    </a:ext>
                  </a:extLst>
                </p:cNvPr>
                <p:cNvSpPr txBox="1"/>
                <p:nvPr/>
              </p:nvSpPr>
              <p:spPr>
                <a:xfrm>
                  <a:off x="3241964" y="736271"/>
                  <a:ext cx="522102" cy="34417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M0 scrapers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 Box 90">
                  <a:extLst>
                    <a:ext uri="{FF2B5EF4-FFF2-40B4-BE49-F238E27FC236}">
                      <a16:creationId xmlns:a16="http://schemas.microsoft.com/office/drawing/2014/main" id="{8DF1D8F6-B666-4FAB-9536-5D66EDA5460B}"/>
                    </a:ext>
                  </a:extLst>
                </p:cNvPr>
                <p:cNvSpPr txBox="1"/>
                <p:nvPr/>
              </p:nvSpPr>
              <p:spPr>
                <a:xfrm>
                  <a:off x="3853543" y="813460"/>
                  <a:ext cx="760021" cy="49282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Kickers with protection electrodes</a:t>
                  </a:r>
                  <a:endParaRPr lang="en-US" sz="1000">
                    <a:effectLst/>
                    <a:latin typeface="Palatino"/>
                    <a:ea typeface="MS Mincho" panose="02020609040205080304" pitchFamily="49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458D02-78F2-4C9D-B727-5E0B3864A2B7}"/>
                </a:ext>
              </a:extLst>
            </p:cNvPr>
            <p:cNvGrpSpPr/>
            <p:nvPr/>
          </p:nvGrpSpPr>
          <p:grpSpPr>
            <a:xfrm>
              <a:off x="2692400" y="165100"/>
              <a:ext cx="3662301" cy="784415"/>
              <a:chOff x="0" y="0"/>
              <a:chExt cx="3662301" cy="784415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258EB1A-3C0D-449D-88B6-063D1D734385}"/>
                  </a:ext>
                </a:extLst>
              </p:cNvPr>
              <p:cNvCxnSpPr/>
              <p:nvPr/>
            </p:nvCxnSpPr>
            <p:spPr>
              <a:xfrm flipV="1">
                <a:off x="0" y="399060"/>
                <a:ext cx="300347" cy="16458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0939B05-111E-4DE9-809E-1182D724F13B}"/>
                  </a:ext>
                </a:extLst>
              </p:cNvPr>
              <p:cNvCxnSpPr/>
              <p:nvPr/>
            </p:nvCxnSpPr>
            <p:spPr>
              <a:xfrm flipH="1" flipV="1">
                <a:off x="3600697" y="363434"/>
                <a:ext cx="61604" cy="33003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48271E9-C3E5-4D22-AFD5-DF5E208342E0}"/>
                  </a:ext>
                </a:extLst>
              </p:cNvPr>
              <p:cNvCxnSpPr/>
              <p:nvPr/>
            </p:nvCxnSpPr>
            <p:spPr>
              <a:xfrm flipV="1">
                <a:off x="3117273" y="500001"/>
                <a:ext cx="371598" cy="28441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0A6B46F-F403-47D4-B604-306F57AE90E8}"/>
                  </a:ext>
                </a:extLst>
              </p:cNvPr>
              <p:cNvCxnSpPr/>
              <p:nvPr/>
            </p:nvCxnSpPr>
            <p:spPr>
              <a:xfrm>
                <a:off x="2778826" y="0"/>
                <a:ext cx="171202" cy="85601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A9C5C02-AFB7-4159-81D8-7596693ACD69}"/>
                  </a:ext>
                </a:extLst>
              </p:cNvPr>
              <p:cNvCxnSpPr/>
              <p:nvPr/>
            </p:nvCxnSpPr>
            <p:spPr>
              <a:xfrm flipV="1">
                <a:off x="2582883" y="404998"/>
                <a:ext cx="390896" cy="34191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971B046-F262-4028-BFAA-D6934F297BBF}"/>
                  </a:ext>
                </a:extLst>
              </p:cNvPr>
              <p:cNvCxnSpPr/>
              <p:nvPr/>
            </p:nvCxnSpPr>
            <p:spPr>
              <a:xfrm flipV="1">
                <a:off x="255319" y="333746"/>
                <a:ext cx="284381" cy="35972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7A584DF-3D66-49E3-AF97-620AD71BCBF6}"/>
                  </a:ext>
                </a:extLst>
              </p:cNvPr>
              <p:cNvCxnSpPr/>
              <p:nvPr/>
            </p:nvCxnSpPr>
            <p:spPr>
              <a:xfrm flipH="1" flipV="1">
                <a:off x="618754" y="547502"/>
                <a:ext cx="89691" cy="1340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256E0DF-7FF7-4B5A-A8B8-961944C7C1A2}"/>
                  </a:ext>
                </a:extLst>
              </p:cNvPr>
              <p:cNvCxnSpPr/>
              <p:nvPr/>
            </p:nvCxnSpPr>
            <p:spPr>
              <a:xfrm flipV="1">
                <a:off x="1793174" y="412173"/>
                <a:ext cx="846612" cy="21437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27D1CBC-4199-4EEA-BCAA-AEB4160D6F4C}"/>
                  </a:ext>
                </a:extLst>
              </p:cNvPr>
              <p:cNvCxnSpPr/>
              <p:nvPr/>
            </p:nvCxnSpPr>
            <p:spPr>
              <a:xfrm flipH="1" flipV="1">
                <a:off x="1545029" y="404998"/>
                <a:ext cx="239733" cy="22315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1A496EF-0FF2-4AC8-949A-8FC021D0B26C}"/>
                  </a:ext>
                </a:extLst>
              </p:cNvPr>
              <p:cNvCxnSpPr/>
              <p:nvPr/>
            </p:nvCxnSpPr>
            <p:spPr>
              <a:xfrm flipH="1">
                <a:off x="1218458" y="7175"/>
                <a:ext cx="255946" cy="7966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965555-4CF8-42AC-80DB-53766156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08" y="3685277"/>
            <a:ext cx="5039902" cy="761932"/>
          </a:xfrm>
          <a:prstGeom prst="rect">
            <a:avLst/>
          </a:prstGeom>
        </p:spPr>
      </p:pic>
      <p:sp>
        <p:nvSpPr>
          <p:cNvPr id="43" name="Left Brace 42">
            <a:extLst>
              <a:ext uri="{FF2B5EF4-FFF2-40B4-BE49-F238E27FC236}">
                <a16:creationId xmlns:a16="http://schemas.microsoft.com/office/drawing/2014/main" id="{9D3CBE4E-447D-44BA-8535-98EAB70DF923}"/>
              </a:ext>
            </a:extLst>
          </p:cNvPr>
          <p:cNvSpPr/>
          <p:nvPr/>
        </p:nvSpPr>
        <p:spPr>
          <a:xfrm rot="16200000" flipV="1">
            <a:off x="4368114" y="3493386"/>
            <a:ext cx="283953" cy="1958062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7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AF4A2-12B1-4A0F-95D1-242AD0D0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8410190" cy="1652991"/>
          </a:xfrm>
        </p:spPr>
        <p:txBody>
          <a:bodyPr/>
          <a:lstStyle/>
          <a:p>
            <a:r>
              <a:rPr lang="en-US" dirty="0"/>
              <a:t>Started by verifying performance of all systems at the safe short pulse length, 10 µs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77CEC-B54F-4BFC-B180-EAD8BC3C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µs beam commissioning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02E1-0824-4367-BD93-3195DB8290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3508F-92DB-491A-8AF2-6F3396D6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7A387-5329-4711-ADD9-AFC50BC0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7D999EA2-001B-46FD-BEE8-172EF6EA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502" y="1424211"/>
            <a:ext cx="3040655" cy="2203981"/>
          </a:xfrm>
          <a:prstGeom prst="rect">
            <a:avLst/>
          </a:prstGeom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38723D2-44CC-4821-85E2-F1C2160E4BD5}"/>
              </a:ext>
            </a:extLst>
          </p:cNvPr>
          <p:cNvSpPr txBox="1">
            <a:spLocks/>
          </p:cNvSpPr>
          <p:nvPr/>
        </p:nvSpPr>
        <p:spPr>
          <a:xfrm>
            <a:off x="228602" y="1793014"/>
            <a:ext cx="5323900" cy="34399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MPS, RF, LLRF, instrumentation, optics, collimation, programs </a:t>
            </a:r>
          </a:p>
          <a:p>
            <a:r>
              <a:rPr lang="en-US" dirty="0"/>
              <a:t>For MPS commissioning, used extra measures to prevent running with long pulses</a:t>
            </a:r>
          </a:p>
          <a:p>
            <a:pPr lvl="1"/>
            <a:r>
              <a:rPr lang="en-US" dirty="0"/>
              <a:t>Fixed ~ 30 µs overlap between modulator and RFQ pulses</a:t>
            </a:r>
          </a:p>
          <a:p>
            <a:pPr lvl="1"/>
            <a:r>
              <a:rPr lang="en-US" dirty="0"/>
              <a:t>Administrative control of the LEBT chopper pulse length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5438691-51BE-49DB-8178-82F5EB5001B3}"/>
              </a:ext>
            </a:extLst>
          </p:cNvPr>
          <p:cNvSpPr txBox="1">
            <a:spLocks/>
          </p:cNvSpPr>
          <p:nvPr/>
        </p:nvSpPr>
        <p:spPr>
          <a:xfrm>
            <a:off x="222249" y="5111826"/>
            <a:ext cx="8503109" cy="1273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available MPS channels were tested with the beam</a:t>
            </a:r>
          </a:p>
          <a:p>
            <a:pPr lvl="1"/>
            <a:r>
              <a:rPr lang="en-US" dirty="0"/>
              <a:t>Comparison of beam current readings; losses to M61S scraper and kicker protection electrodes; RF trips; etc.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C682D8-DFB5-49CA-B3A2-81357DC750B4}"/>
              </a:ext>
            </a:extLst>
          </p:cNvPr>
          <p:cNvSpPr txBox="1"/>
          <p:nvPr/>
        </p:nvSpPr>
        <p:spPr>
          <a:xfrm>
            <a:off x="5552502" y="3628192"/>
            <a:ext cx="304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beam in MEBT if timing of the LEBT chopper pulse is outside of the overlap between RFQ and IS modulator pulses. </a:t>
            </a:r>
          </a:p>
        </p:txBody>
      </p:sp>
    </p:spTree>
    <p:extLst>
      <p:ext uri="{BB962C8B-B14F-4D97-AF65-F5344CB8AC3E}">
        <p14:creationId xmlns:p14="http://schemas.microsoft.com/office/powerpoint/2010/main" val="5078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AF4A2-12B1-4A0F-95D1-242AD0D01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Procedure: make all tuning at 10 µs</a:t>
            </a:r>
          </a:p>
          <a:p>
            <a:pPr lvl="1"/>
            <a:r>
              <a:rPr lang="en-US" dirty="0"/>
              <a:t>Increase the pulse length at otherwise fixed settings</a:t>
            </a:r>
          </a:p>
          <a:p>
            <a:r>
              <a:rPr lang="en-US" dirty="0"/>
              <a:t>Example: Cavity phasing is performed at 10 µs</a:t>
            </a:r>
          </a:p>
          <a:p>
            <a:pPr lvl="1"/>
            <a:r>
              <a:rPr lang="en-US" dirty="0"/>
              <a:t>The same program will be used for phasing of SRF cavities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77CEC-B54F-4BFC-B180-EAD8BC3C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µs measurements: </a:t>
            </a:r>
            <a:r>
              <a:rPr lang="en-US" dirty="0" err="1"/>
              <a:t>buncher</a:t>
            </a:r>
            <a:r>
              <a:rPr lang="en-US" dirty="0"/>
              <a:t> cavity phasing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02E1-0824-4367-BD93-3195DB8290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3508F-92DB-491A-8AF2-6F3396D6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7A387-5329-4711-ADD9-AFC50BC0D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CBC64F7-CACD-4CDC-8F3A-750DE14B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954768"/>
            <a:ext cx="5200650" cy="331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E2145-D0CF-44D6-8AC2-5A03D4B4D342}"/>
              </a:ext>
            </a:extLst>
          </p:cNvPr>
          <p:cNvSpPr txBox="1"/>
          <p:nvPr/>
        </p:nvSpPr>
        <p:spPr>
          <a:xfrm>
            <a:off x="5607586" y="4907774"/>
            <a:ext cx="2750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cavity phasing measurement: BPM phases as function of the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buncher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phase. Also fitting curves are shown. </a:t>
            </a:r>
          </a:p>
        </p:txBody>
      </p:sp>
    </p:spTree>
    <p:extLst>
      <p:ext uri="{BB962C8B-B14F-4D97-AF65-F5344CB8AC3E}">
        <p14:creationId xmlns:p14="http://schemas.microsoft.com/office/powerpoint/2010/main" val="91285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B4CE0-2032-4B59-A41C-5BAB6468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800100"/>
          </a:xfrm>
        </p:spPr>
        <p:txBody>
          <a:bodyPr/>
          <a:lstStyle/>
          <a:p>
            <a:r>
              <a:rPr lang="en-US" dirty="0"/>
              <a:t>Beam optics has been verified with differential trajectories and beam size 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95E2D-138D-4B0C-AF09-46EAA7DA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µs measurements: Beam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571FF-651C-48B0-9105-A926B1E85D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36725-874A-4E99-B838-3EC4504F6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E8930-326C-4DEA-ACB1-DF0352B28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24A68C51-3F25-4B46-9126-D2E5E4F5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761587"/>
            <a:ext cx="4073526" cy="3067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8AFD10-3A4E-4E9E-9391-207373FDCA26}"/>
              </a:ext>
            </a:extLst>
          </p:cNvPr>
          <p:cNvSpPr txBox="1"/>
          <p:nvPr/>
        </p:nvSpPr>
        <p:spPr>
          <a:xfrm>
            <a:off x="222249" y="4884656"/>
            <a:ext cx="4073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differential trajectory measurement: response of the trajectory to change in M00CXI corrector by 0.4 A (points). Solid line –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model. 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Saini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4A4BB-46BA-4679-9C00-E4B8F4762BE0}"/>
              </a:ext>
            </a:extLst>
          </p:cNvPr>
          <p:cNvSpPr/>
          <p:nvPr/>
        </p:nvSpPr>
        <p:spPr>
          <a:xfrm>
            <a:off x="525574" y="4337248"/>
            <a:ext cx="11512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500" dirty="0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23 July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743C7E-1791-4D66-886A-9B67B0EA188D}"/>
              </a:ext>
            </a:extLst>
          </p:cNvPr>
          <p:cNvSpPr/>
          <p:nvPr/>
        </p:nvSpPr>
        <p:spPr>
          <a:xfrm>
            <a:off x="477631" y="4070131"/>
            <a:ext cx="14584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519A24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18 January 2018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05858E-957E-4030-85B9-8AF0DE2D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839" y="1913880"/>
            <a:ext cx="4537274" cy="26196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2B0BDB2-15D4-4E63-BA4D-C213E2501571}"/>
              </a:ext>
            </a:extLst>
          </p:cNvPr>
          <p:cNvSpPr txBox="1"/>
          <p:nvPr/>
        </p:nvSpPr>
        <p:spPr>
          <a:xfrm>
            <a:off x="4448174" y="4873416"/>
            <a:ext cx="428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quadrupole scan measurement: horizontal beam size as a function of the current in the upstream quadrupole.</a:t>
            </a: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J.-P. Carneiro</a:t>
            </a:r>
          </a:p>
        </p:txBody>
      </p:sp>
    </p:spTree>
    <p:extLst>
      <p:ext uri="{BB962C8B-B14F-4D97-AF65-F5344CB8AC3E}">
        <p14:creationId xmlns:p14="http://schemas.microsoft.com/office/powerpoint/2010/main" val="14923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C7A36-EBD0-4C50-8051-2EB850DC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1883636"/>
          </a:xfrm>
        </p:spPr>
        <p:txBody>
          <a:bodyPr/>
          <a:lstStyle/>
          <a:p>
            <a:r>
              <a:rPr lang="en-US" dirty="0"/>
              <a:t>For magnet settings expected for the full-line run, determined positions of 8 scrapers at the beginning of the MEBT</a:t>
            </a:r>
          </a:p>
          <a:p>
            <a:pPr lvl="1"/>
            <a:r>
              <a:rPr lang="en-US" dirty="0"/>
              <a:t>All scrapers are moved to the same offset in number of the corresponding beam rms width, N∙</a:t>
            </a:r>
            <a:r>
              <a:rPr lang="el-GR" dirty="0"/>
              <a:t>σ</a:t>
            </a:r>
            <a:endParaRPr lang="en-US" dirty="0"/>
          </a:p>
          <a:p>
            <a:pPr lvl="1"/>
            <a:r>
              <a:rPr lang="en-US" dirty="0"/>
              <a:t>“5 mA” settings: N=3 (to use when kickers will be available)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DD0FEC-573F-45C4-9E50-4592CC44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the full beamline run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8E8D7-2A4D-4D72-8984-74E7610733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67645-33AA-4528-AB17-ED5E76B2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67678-DB78-4B20-AD30-386F904F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  <p:pic>
        <p:nvPicPr>
          <p:cNvPr id="8" name="Picture 7" descr="A picture containing cake, table, light, large&#10;&#10;Description automatically generated">
            <a:extLst>
              <a:ext uri="{FF2B5EF4-FFF2-40B4-BE49-F238E27FC236}">
                <a16:creationId xmlns:a16="http://schemas.microsoft.com/office/drawing/2014/main" id="{1D2B5682-598D-4869-92B6-76AC997A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2824548"/>
            <a:ext cx="3312282" cy="2649357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40F2CA0-842D-4845-B2CB-13BE24C50A7B}"/>
              </a:ext>
            </a:extLst>
          </p:cNvPr>
          <p:cNvSpPr txBox="1">
            <a:spLocks/>
          </p:cNvSpPr>
          <p:nvPr/>
        </p:nvSpPr>
        <p:spPr>
          <a:xfrm>
            <a:off x="222250" y="2894265"/>
            <a:ext cx="5220082" cy="33798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“2 mA” settings: N= 1.3</a:t>
            </a:r>
          </a:p>
          <a:p>
            <a:pPr lvl="2"/>
            <a:r>
              <a:rPr lang="en-US" dirty="0"/>
              <a:t>Expected to be the main mode for full line commissioning</a:t>
            </a:r>
          </a:p>
          <a:p>
            <a:pPr lvl="1"/>
            <a:r>
              <a:rPr lang="en-US" dirty="0"/>
              <a:t>“0.2 mA” settings: N= 0.6</a:t>
            </a:r>
          </a:p>
          <a:p>
            <a:pPr lvl="2"/>
            <a:r>
              <a:rPr lang="en-US" dirty="0"/>
              <a:t>For the first passing of the beam through the full line</a:t>
            </a:r>
          </a:p>
          <a:p>
            <a:pPr lvl="3"/>
            <a:r>
              <a:rPr lang="en-US" dirty="0"/>
              <a:t>Average beam power at 10 µs x20 Hz x2.1 MeV &lt; 0.1 W</a:t>
            </a:r>
          </a:p>
          <a:p>
            <a:pPr lvl="2"/>
            <a:r>
              <a:rPr lang="en-US" dirty="0"/>
              <a:t>BPMs still should provide reasonable transverse positions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59F5D-E19C-4E2A-8871-0D0E9EBD7FE7}"/>
              </a:ext>
            </a:extLst>
          </p:cNvPr>
          <p:cNvSpPr txBox="1"/>
          <p:nvPr/>
        </p:nvSpPr>
        <p:spPr>
          <a:xfrm>
            <a:off x="5181600" y="5424784"/>
            <a:ext cx="3674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trajectory measurement at 0.2 mA. Solid line –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model. A. Saini</a:t>
            </a:r>
          </a:p>
        </p:txBody>
      </p:sp>
    </p:spTree>
    <p:extLst>
      <p:ext uri="{BB962C8B-B14F-4D97-AF65-F5344CB8AC3E}">
        <p14:creationId xmlns:p14="http://schemas.microsoft.com/office/powerpoint/2010/main" val="37603560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8B9C11D5FE046B549C5B45CB82C3F" ma:contentTypeVersion="0" ma:contentTypeDescription="Create a new document." ma:contentTypeScope="" ma:versionID="546dacd52296034a0626e4823d55838e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2c150cdfad24c664501b6f67ef95b82a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0B31E-DF36-4E48-88D3-DC4C23401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4834C-E006-4092-B316-825D18550E5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11606</TotalTime>
  <Words>1490</Words>
  <Application>Microsoft Office PowerPoint</Application>
  <PresentationFormat>On-screen Show (4:3)</PresentationFormat>
  <Paragraphs>229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Palatino</vt:lpstr>
      <vt:lpstr>Times New Roman</vt:lpstr>
      <vt:lpstr>Fermilab_PPT_090815</vt:lpstr>
      <vt:lpstr>PowerPoint Presentation</vt:lpstr>
      <vt:lpstr>Outline</vt:lpstr>
      <vt:lpstr>PIP2IT beam commissioning goals</vt:lpstr>
      <vt:lpstr>Preparations for the beam run in the full line</vt:lpstr>
      <vt:lpstr>Re-commissioning of the Warm Front End</vt:lpstr>
      <vt:lpstr>10 µs beam commissioning</vt:lpstr>
      <vt:lpstr>10 µs measurements: buncher cavity phasing</vt:lpstr>
      <vt:lpstr>10 µs measurements: Beam optics</vt:lpstr>
      <vt:lpstr>Preparation for the full beamline run</vt:lpstr>
      <vt:lpstr>Longer pulse operation</vt:lpstr>
      <vt:lpstr>Beam commissioning plan</vt:lpstr>
      <vt:lpstr>1. Beam through cryomodules without acceleration</vt:lpstr>
      <vt:lpstr>2. Accelerate the beam to 22 MeV</vt:lpstr>
      <vt:lpstr>3. Measurements of the main beam characteristics</vt:lpstr>
      <vt:lpstr>Additional measurements – “PIP-II parameters”</vt:lpstr>
      <vt:lpstr>Additional measurements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Alexander V Shemyakin</cp:lastModifiedBy>
  <cp:revision>382</cp:revision>
  <cp:lastPrinted>2014-01-20T19:40:21Z</cp:lastPrinted>
  <dcterms:created xsi:type="dcterms:W3CDTF">2019-12-16T19:54:36Z</dcterms:created>
  <dcterms:modified xsi:type="dcterms:W3CDTF">2020-08-25T16:43:22Z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0x0101007FF8B9C11D5FE046B549C5B45CB82C3F</vt:lpwstr>
  </property>
</Properties>
</file>